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565" r:id="rId2"/>
    <p:sldId id="590" r:id="rId3"/>
    <p:sldId id="542" r:id="rId4"/>
    <p:sldId id="556" r:id="rId5"/>
    <p:sldId id="581" r:id="rId6"/>
    <p:sldId id="554" r:id="rId7"/>
    <p:sldId id="588" r:id="rId8"/>
    <p:sldId id="589" r:id="rId9"/>
    <p:sldId id="592" r:id="rId10"/>
    <p:sldId id="59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s, Robert Steven (Bob) II CTR USA TRADOC" initials="HRS(ICUT" lastIdx="6" clrIdx="0">
    <p:extLst>
      <p:ext uri="{19B8F6BF-5375-455C-9EA6-DF929625EA0E}">
        <p15:presenceInfo xmlns:p15="http://schemas.microsoft.com/office/powerpoint/2012/main" userId="Hays, Robert Steven (Bob) II CTR USA TRADOC" providerId="None"/>
      </p:ext>
    </p:extLst>
  </p:cmAuthor>
  <p:cmAuthor id="2" name="Jonas, Adam B CTR USA TRADOC" initials="JABCUT" lastIdx="15" clrIdx="1">
    <p:extLst>
      <p:ext uri="{19B8F6BF-5375-455C-9EA6-DF929625EA0E}">
        <p15:presenceInfo xmlns:p15="http://schemas.microsoft.com/office/powerpoint/2012/main" userId="Jonas, Adam B CTR USA TRAD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383BD"/>
    <a:srgbClr val="029ABE"/>
    <a:srgbClr val="0202BE"/>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6366" autoAdjust="0"/>
  </p:normalViewPr>
  <p:slideViewPr>
    <p:cSldViewPr>
      <p:cViewPr varScale="1">
        <p:scale>
          <a:sx n="68" d="100"/>
          <a:sy n="68" d="100"/>
        </p:scale>
        <p:origin x="82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22" d="100"/>
          <a:sy n="122" d="100"/>
        </p:scale>
        <p:origin x="-3078" y="11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81670B-CDF8-4FBB-9114-0011450A17EA}" type="datetimeFigureOut">
              <a:rPr lang="en-US" smtClean="0"/>
              <a:pPr/>
              <a:t>7/9/2020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316C0C-F7A4-49AA-B2E4-5D31A7988F6F}" type="slidenum">
              <a:rPr lang="en-US" smtClean="0"/>
              <a:pPr/>
              <a:t>‹#›</a:t>
            </a:fld>
            <a:endParaRPr lang="en-US"/>
          </a:p>
        </p:txBody>
      </p:sp>
    </p:spTree>
    <p:extLst>
      <p:ext uri="{BB962C8B-B14F-4D97-AF65-F5344CB8AC3E}">
        <p14:creationId xmlns:p14="http://schemas.microsoft.com/office/powerpoint/2010/main" val="453401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26D30-A01F-4FC4-98AA-FC1500F2A2B6}" type="datetimeFigureOut">
              <a:rPr lang="en-US" smtClean="0"/>
              <a:pPr/>
              <a:t>7/9/2020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7A540-8026-4E68-89BC-9CF94D47D665}" type="slidenum">
              <a:rPr lang="en-US" smtClean="0"/>
              <a:pPr/>
              <a:t>‹#›</a:t>
            </a:fld>
            <a:endParaRPr lang="en-US"/>
          </a:p>
        </p:txBody>
      </p:sp>
    </p:spTree>
    <p:extLst>
      <p:ext uri="{BB962C8B-B14F-4D97-AF65-F5344CB8AC3E}">
        <p14:creationId xmlns:p14="http://schemas.microsoft.com/office/powerpoint/2010/main" val="365754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34F560-A361-4D2D-A688-2E4018E7098D}" type="slidenum">
              <a:rPr lang="en-US" smtClean="0"/>
              <a:pPr fontAlgn="base">
                <a:spcBef>
                  <a:spcPct val="0"/>
                </a:spcBef>
                <a:spcAft>
                  <a:spcPct val="0"/>
                </a:spcAft>
                <a:defRPr/>
              </a:pPr>
              <a:t>1</a:t>
            </a:fld>
            <a:endParaRPr lang="en-US" smtClean="0"/>
          </a:p>
        </p:txBody>
      </p:sp>
      <p:sp>
        <p:nvSpPr>
          <p:cNvPr id="4" name="Notes Placeholder 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8506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i="1" dirty="0" smtClean="0"/>
              <a:t>Course Objective </a:t>
            </a:r>
            <a:r>
              <a:rPr lang="en-US" i="0" baseline="0" dirty="0" smtClean="0"/>
              <a:t> Slide</a:t>
            </a:r>
            <a:r>
              <a:rPr lang="en-US" sz="1200" kern="1200" dirty="0" smtClean="0">
                <a:solidFill>
                  <a:schemeClr val="tx1"/>
                </a:solidFill>
                <a:latin typeface="+mn-lt"/>
                <a:ea typeface="+mn-ea"/>
                <a:cs typeface="+mn-cs"/>
              </a:rPr>
              <a:t> developed from unclassified data  by OEC NET Division  - training product under TRADOC auspices.  Unclassified.  No release caveats.</a:t>
            </a:r>
          </a:p>
          <a:p>
            <a:endParaRPr lang="en-US" dirty="0"/>
          </a:p>
        </p:txBody>
      </p:sp>
      <p:sp>
        <p:nvSpPr>
          <p:cNvPr id="4" name="Slide Number Placeholder 3"/>
          <p:cNvSpPr>
            <a:spLocks noGrp="1"/>
          </p:cNvSpPr>
          <p:nvPr>
            <p:ph type="sldNum" sz="quarter" idx="10"/>
          </p:nvPr>
        </p:nvSpPr>
        <p:spPr/>
        <p:txBody>
          <a:bodyPr/>
          <a:lstStyle/>
          <a:p>
            <a:fld id="{39D7A540-8026-4E68-89BC-9CF94D47D665}" type="slidenum">
              <a:rPr lang="en-US" smtClean="0"/>
              <a:pPr/>
              <a:t>3</a:t>
            </a:fld>
            <a:endParaRPr lang="en-US"/>
          </a:p>
        </p:txBody>
      </p:sp>
    </p:spTree>
    <p:extLst>
      <p:ext uri="{BB962C8B-B14F-4D97-AF65-F5344CB8AC3E}">
        <p14:creationId xmlns:p14="http://schemas.microsoft.com/office/powerpoint/2010/main" val="277783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i="1" dirty="0" smtClean="0"/>
              <a:t>Agenda</a:t>
            </a:r>
            <a:r>
              <a:rPr lang="en-US" i="1" baseline="0" dirty="0" smtClean="0"/>
              <a:t> </a:t>
            </a:r>
            <a:r>
              <a:rPr lang="en-US" sz="1200" kern="1200" dirty="0" smtClean="0">
                <a:solidFill>
                  <a:schemeClr val="tx1"/>
                </a:solidFill>
                <a:latin typeface="+mn-lt"/>
                <a:ea typeface="+mn-ea"/>
                <a:cs typeface="+mn-cs"/>
              </a:rPr>
              <a:t>Slide developed from unclassified (notional) data  by OEC NET Division  - training product under TRADOC auspices.  Unclassified.  No release caveats.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39D7A540-8026-4E68-89BC-9CF94D47D665}" type="slidenum">
              <a:rPr lang="en-US" smtClean="0"/>
              <a:pPr/>
              <a:t>4</a:t>
            </a:fld>
            <a:endParaRPr lang="en-US"/>
          </a:p>
        </p:txBody>
      </p:sp>
    </p:spTree>
    <p:extLst>
      <p:ext uri="{BB962C8B-B14F-4D97-AF65-F5344CB8AC3E}">
        <p14:creationId xmlns:p14="http://schemas.microsoft.com/office/powerpoint/2010/main" val="96238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AutoNum type="romanUcPeriod"/>
            </a:pPr>
            <a:endParaRPr lang="en-US" sz="1200" i="0" dirty="0">
              <a:effectLst/>
            </a:endParaRPr>
          </a:p>
        </p:txBody>
      </p:sp>
      <p:sp>
        <p:nvSpPr>
          <p:cNvPr id="4" name="Slide Number Placeholder 3"/>
          <p:cNvSpPr>
            <a:spLocks noGrp="1"/>
          </p:cNvSpPr>
          <p:nvPr>
            <p:ph type="sldNum" sz="quarter" idx="10"/>
          </p:nvPr>
        </p:nvSpPr>
        <p:spPr/>
        <p:txBody>
          <a:bodyPr/>
          <a:lstStyle/>
          <a:p>
            <a:fld id="{39D7A540-8026-4E68-89BC-9CF94D47D665}" type="slidenum">
              <a:rPr lang="en-US" smtClean="0"/>
              <a:pPr/>
              <a:t>5</a:t>
            </a:fld>
            <a:endParaRPr lang="en-US"/>
          </a:p>
        </p:txBody>
      </p:sp>
    </p:spTree>
    <p:extLst>
      <p:ext uri="{BB962C8B-B14F-4D97-AF65-F5344CB8AC3E}">
        <p14:creationId xmlns:p14="http://schemas.microsoft.com/office/powerpoint/2010/main" val="51986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348" y="4504858"/>
            <a:ext cx="5668410" cy="411448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BE70CC-6252-4490-A0DD-F1C23EB34539}" type="slidenum">
              <a:rPr lang="en-US" smtClean="0"/>
              <a:pPr/>
              <a:t>6</a:t>
            </a:fld>
            <a:endParaRPr lang="en-US"/>
          </a:p>
        </p:txBody>
      </p:sp>
    </p:spTree>
    <p:extLst>
      <p:ext uri="{BB962C8B-B14F-4D97-AF65-F5344CB8AC3E}">
        <p14:creationId xmlns:p14="http://schemas.microsoft.com/office/powerpoint/2010/main" val="342402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348" y="4504858"/>
            <a:ext cx="5668410" cy="411448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BE70CC-6252-4490-A0DD-F1C23EB34539}" type="slidenum">
              <a:rPr lang="en-US" smtClean="0"/>
              <a:pPr/>
              <a:t>7</a:t>
            </a:fld>
            <a:endParaRPr lang="en-US"/>
          </a:p>
        </p:txBody>
      </p:sp>
    </p:spTree>
    <p:extLst>
      <p:ext uri="{BB962C8B-B14F-4D97-AF65-F5344CB8AC3E}">
        <p14:creationId xmlns:p14="http://schemas.microsoft.com/office/powerpoint/2010/main" val="70851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348" y="4504858"/>
            <a:ext cx="5668410" cy="411448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BE70CC-6252-4490-A0DD-F1C23EB34539}" type="slidenum">
              <a:rPr lang="en-US" smtClean="0"/>
              <a:pPr/>
              <a:t>8</a:t>
            </a:fld>
            <a:endParaRPr lang="en-US"/>
          </a:p>
        </p:txBody>
      </p:sp>
    </p:spTree>
    <p:extLst>
      <p:ext uri="{BB962C8B-B14F-4D97-AF65-F5344CB8AC3E}">
        <p14:creationId xmlns:p14="http://schemas.microsoft.com/office/powerpoint/2010/main" val="90897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31774">
              <a:defRPr/>
            </a:pPr>
            <a:r>
              <a:rPr lang="en-US" dirty="0" smtClean="0"/>
              <a:t>By considering</a:t>
            </a:r>
            <a:r>
              <a:rPr lang="en-US" baseline="0" dirty="0" smtClean="0"/>
              <a:t> the complexities of the OE, considering relevant COA’s to achieve mission success, human network domain analysis will provide insights into assessing the cognitive terrain that exists in a given OE.</a:t>
            </a:r>
            <a:endParaRPr lang="en-US" dirty="0" smtClean="0"/>
          </a:p>
          <a:p>
            <a:pPr defTabSz="931774">
              <a:defRPr/>
            </a:pPr>
            <a:endParaRPr lang="en-US" dirty="0" smtClean="0"/>
          </a:p>
          <a:p>
            <a:r>
              <a:rPr lang="en-US" baseline="0" dirty="0" smtClean="0"/>
              <a:t>Image sources;</a:t>
            </a:r>
          </a:p>
          <a:p>
            <a:r>
              <a:rPr lang="en-US" baseline="0" dirty="0" smtClean="0"/>
              <a:t>Top Left – JP 2-01.3 JIPOE, May 2014, p. I-3</a:t>
            </a:r>
          </a:p>
          <a:p>
            <a:pPr defTabSz="931774">
              <a:defRPr/>
            </a:pPr>
            <a:endParaRPr lang="en-US" baseline="0" dirty="0" smtClean="0"/>
          </a:p>
          <a:p>
            <a:pPr defTabSz="931774">
              <a:defRPr/>
            </a:pPr>
            <a:r>
              <a:rPr lang="en-US" baseline="0" dirty="0" smtClean="0"/>
              <a:t>Bottom Left – Network Engagement Training Team, TRADOC G27 OE TSC. </a:t>
            </a:r>
          </a:p>
          <a:p>
            <a:endParaRPr lang="en-US" baseline="0" dirty="0" smtClean="0"/>
          </a:p>
          <a:p>
            <a:r>
              <a:rPr lang="en-US" baseline="0" dirty="0" smtClean="0"/>
              <a:t>Top Right – Open Source, Google images. </a:t>
            </a:r>
          </a:p>
          <a:p>
            <a:endParaRPr lang="en-US" baseline="0" dirty="0" smtClean="0"/>
          </a:p>
          <a:p>
            <a:pPr defTabSz="931774">
              <a:defRPr/>
            </a:pPr>
            <a:r>
              <a:rPr lang="en-US" baseline="0" dirty="0" smtClean="0"/>
              <a:t>Bottom Right – JS J39 </a:t>
            </a:r>
            <a:r>
              <a:rPr lang="en-US" dirty="0"/>
              <a:t>Strategic Multilayer Assessment (SMA) Periodic Publication, TRADOC G27 NE Team co-authored.</a:t>
            </a:r>
          </a:p>
          <a:p>
            <a:endParaRPr lang="en-US" baseline="0" dirty="0" smtClean="0"/>
          </a:p>
          <a:p>
            <a:endParaRPr lang="en-US" baseline="0" dirty="0" smtClean="0"/>
          </a:p>
          <a:p>
            <a:r>
              <a:rPr lang="en-US" baseline="0" dirty="0" smtClean="0"/>
              <a:t>https://upload.wikimedia.org/wikipedia/commons/6/6d/Gephi_0.9.1_Network_Analysis_and_Visualization_Software.png</a:t>
            </a:r>
          </a:p>
          <a:p>
            <a:endParaRPr lang="en-US" baseline="0" dirty="0" smtClean="0"/>
          </a:p>
          <a:p>
            <a:pPr defTabSz="931774">
              <a:defRPr/>
            </a:pPr>
            <a:r>
              <a:rPr lang="en-US" dirty="0" smtClean="0"/>
              <a:t>By analyzing the Cognitive Avenues of Approach</a:t>
            </a:r>
            <a:r>
              <a:rPr lang="en-US" baseline="0" dirty="0" smtClean="0"/>
              <a:t>, among other key considerations, the staff can develop cognitive maneuver recommendations to better engage and influence the human domain with lethal and non-lethal recommendations.</a:t>
            </a:r>
          </a:p>
          <a:p>
            <a:pPr defTabSz="931774">
              <a:defRPr/>
            </a:pPr>
            <a:endParaRPr lang="en-US" baseline="0" dirty="0" smtClean="0"/>
          </a:p>
          <a:p>
            <a:pPr defTabSz="931774">
              <a:defRPr/>
            </a:pPr>
            <a:r>
              <a:rPr lang="en-US" dirty="0" smtClean="0"/>
              <a:t>The heart of these</a:t>
            </a:r>
            <a:r>
              <a:rPr lang="en-US" baseline="0" dirty="0" smtClean="0"/>
              <a:t> efforts rely on capturing, organizing, storing, retrieving and visualizing human network OE data to apply</a:t>
            </a:r>
            <a:r>
              <a:rPr lang="en-US" dirty="0" smtClean="0"/>
              <a:t> social network analysis concepts in order to rapidly identify key network nodes that could be engaged to yield effects that conform with the commander’s desired end state. </a:t>
            </a:r>
          </a:p>
          <a:p>
            <a:pPr defTabSz="931774">
              <a:defRPr/>
            </a:pPr>
            <a:endParaRPr lang="en-US" dirty="0" smtClean="0"/>
          </a:p>
          <a:p>
            <a:pPr defTabSz="931774">
              <a:defRPr/>
            </a:pPr>
            <a:r>
              <a:rPr lang="en-US" dirty="0" smtClean="0"/>
              <a:t>BACKGROUND Information pertaining to training;</a:t>
            </a:r>
          </a:p>
          <a:p>
            <a:pPr defTabSz="931774">
              <a:defRPr/>
            </a:pPr>
            <a:endParaRPr lang="en-US" dirty="0" smtClean="0"/>
          </a:p>
          <a:p>
            <a:pPr defTabSz="931774">
              <a:defRPr/>
            </a:pPr>
            <a:r>
              <a:rPr lang="en-US" dirty="0" smtClean="0"/>
              <a:t>Network Engagement: </a:t>
            </a:r>
          </a:p>
          <a:p>
            <a:pPr defTabSz="931774">
              <a:defRPr/>
            </a:pPr>
            <a:endParaRPr lang="en-US" dirty="0" smtClean="0"/>
          </a:p>
          <a:p>
            <a:pPr defTabSz="931774">
              <a:defRPr/>
            </a:pPr>
            <a:r>
              <a:rPr lang="en-US" dirty="0" smtClean="0"/>
              <a:t>Provides methodology for developing staff recommendations and plans to shape the human domain in the operational environment (OE).  The objective is to shape the OE by synchronizing lethal and non-lethal actions to neutralize threat networks while supporting friendly networks and influencing neutral networks.  The six network engagement</a:t>
            </a:r>
            <a:r>
              <a:rPr lang="en-US" baseline="0" dirty="0" smtClean="0"/>
              <a:t> </a:t>
            </a:r>
            <a:r>
              <a:rPr lang="en-US" dirty="0" smtClean="0"/>
              <a:t>topics are applied using the operations process (Plan, Prepare, Execute, Assess) and its supporting and integrating processes (operational design, MDMP, IPB, ISR Synchronization, and Targeting).  </a:t>
            </a:r>
          </a:p>
          <a:p>
            <a:pPr defTabSz="931774">
              <a:defRPr/>
            </a:pPr>
            <a:endParaRPr lang="en-US" dirty="0" smtClean="0"/>
          </a:p>
          <a:p>
            <a:pPr>
              <a:buFont typeface="Arial" pitchFamily="34" charset="0"/>
              <a:buChar char="•"/>
            </a:pPr>
            <a:r>
              <a:rPr lang="en-US" i="1" dirty="0" smtClean="0"/>
              <a:t>NE requires staff integration</a:t>
            </a:r>
            <a:r>
              <a:rPr lang="en-US" dirty="0" smtClean="0"/>
              <a:t>. It </a:t>
            </a:r>
            <a:r>
              <a:rPr lang="en-US" i="1" dirty="0" smtClean="0"/>
              <a:t>enables the unit to influence the human domain</a:t>
            </a:r>
            <a:r>
              <a:rPr lang="en-US" dirty="0" smtClean="0"/>
              <a:t> and shape the OE. </a:t>
            </a:r>
          </a:p>
          <a:p>
            <a:pPr>
              <a:buFont typeface="Arial" pitchFamily="34" charset="0"/>
              <a:buChar char="•"/>
            </a:pPr>
            <a:endParaRPr lang="en-US" dirty="0" smtClean="0"/>
          </a:p>
          <a:p>
            <a:pPr>
              <a:buFont typeface="Arial" pitchFamily="34" charset="0"/>
              <a:buChar char="•"/>
            </a:pPr>
            <a:r>
              <a:rPr lang="en-US" i="1" dirty="0" smtClean="0"/>
              <a:t>NE Pillars </a:t>
            </a:r>
            <a:r>
              <a:rPr lang="en-US" dirty="0" smtClean="0"/>
              <a:t>are</a:t>
            </a:r>
            <a:r>
              <a:rPr lang="en-US" i="1" dirty="0" smtClean="0"/>
              <a:t> applied using the operations process </a:t>
            </a:r>
            <a:r>
              <a:rPr lang="en-US" dirty="0" smtClean="0"/>
              <a:t>(Plan, Prepare, Execute, Assess) and its supporting and integrating processes (Operational Design, IPB, ISR Synch, Targeting, and Assessment). </a:t>
            </a:r>
          </a:p>
          <a:p>
            <a:pPr defTabSz="931774">
              <a:defRPr/>
            </a:pPr>
            <a:endParaRPr lang="en-US" dirty="0" smtClean="0"/>
          </a:p>
          <a:p>
            <a:pPr defTabSz="931774">
              <a:defRPr/>
            </a:pPr>
            <a:r>
              <a:rPr lang="en-US" dirty="0" smtClean="0"/>
              <a:t>------------------------</a:t>
            </a:r>
          </a:p>
          <a:p>
            <a:pPr defTabSz="931774">
              <a:defRPr/>
            </a:pPr>
            <a:r>
              <a:rPr lang="en-US" dirty="0" smtClean="0"/>
              <a:t>ANAT </a:t>
            </a:r>
          </a:p>
          <a:p>
            <a:pPr defTabSz="931774">
              <a:defRPr/>
            </a:pPr>
            <a:r>
              <a:rPr lang="en-US" dirty="0" smtClean="0"/>
              <a:t>Provides a methodology and a software tool (Organizational Risk Analyzer (ORA) software suite) that enable units to rapidly identify potential high value targets by adding a layer of analysis.  The methodology applies social network analysis concepts in order to rapidly identify key network nodes that could be engaged to yield effects that conform with the commander’s desired end state.  This training directly supports and complements NE training.  </a:t>
            </a:r>
          </a:p>
          <a:p>
            <a:endParaRPr lang="en-US" baseline="0" dirty="0" smtClean="0"/>
          </a:p>
          <a:p>
            <a:r>
              <a:rPr lang="en-US" baseline="0" dirty="0" smtClean="0"/>
              <a:t>Image sources;</a:t>
            </a:r>
          </a:p>
          <a:p>
            <a:pPr defTabSz="931774">
              <a:defRPr/>
            </a:pPr>
            <a:r>
              <a:rPr lang="en-US" baseline="0" dirty="0" smtClean="0"/>
              <a:t>Top Left – JS J39 </a:t>
            </a:r>
            <a:r>
              <a:rPr lang="en-US" dirty="0"/>
              <a:t>Strategic Multilayer Assessment (SMA) Periodic Publication, TRADOC G27 NE Team co-authored.</a:t>
            </a:r>
          </a:p>
          <a:p>
            <a:pPr defTabSz="931774">
              <a:defRPr/>
            </a:pPr>
            <a:r>
              <a:rPr lang="en-US" baseline="0" dirty="0" smtClean="0"/>
              <a:t>Bottom Left – JS J39 </a:t>
            </a:r>
            <a:r>
              <a:rPr lang="en-US" dirty="0"/>
              <a:t>Strategic Multilayer Assessment (SMA) Periodic Publication, TRADOC G27 NE Team co-authored.</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Footer Placeholder 3"/>
          <p:cNvSpPr>
            <a:spLocks noGrp="1"/>
          </p:cNvSpPr>
          <p:nvPr>
            <p:ph type="ft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7730D7C0-738F-4725-A9FF-2736F48ED03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1988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642F7A-4B96-4BA1-B75A-0DC73B29F859}" type="datetime1">
              <a:rPr lang="en-US" smtClean="0">
                <a:solidFill>
                  <a:prstClr val="black"/>
                </a:solidFill>
              </a:rPr>
              <a:pPr>
                <a:defRPr/>
              </a:pPr>
              <a:t>7/9/2020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4B54188-A85A-4D0E-9887-AF322FB271E8}" type="slidenum">
              <a:rPr lang="en-US">
                <a:solidFill>
                  <a:prstClr val="black">
                    <a:tint val="75000"/>
                  </a:prstClr>
                </a:solidFill>
              </a:rPr>
              <a:pPr>
                <a:defRPr/>
              </a:pPr>
              <a:t>‹#›</a:t>
            </a:fld>
            <a:endParaRPr lang="en-US" dirty="0">
              <a:solidFill>
                <a:prstClr val="black">
                  <a:tint val="75000"/>
                </a:prstClr>
              </a:solidFill>
            </a:endParaRPr>
          </a:p>
        </p:txBody>
      </p:sp>
      <p:sp>
        <p:nvSpPr>
          <p:cNvPr id="7" name="TextBox 3"/>
          <p:cNvSpPr txBox="1">
            <a:spLocks noChangeArrowheads="1"/>
          </p:cNvSpPr>
          <p:nvPr userDrawn="1"/>
        </p:nvSpPr>
        <p:spPr bwMode="auto">
          <a:xfrm>
            <a:off x="0" y="0"/>
            <a:ext cx="9144000" cy="246221"/>
          </a:xfrm>
          <a:prstGeom prst="rect">
            <a:avLst/>
          </a:prstGeom>
          <a:noFill/>
          <a:ln w="9525">
            <a:noFill/>
            <a:miter lim="800000"/>
            <a:headEnd/>
            <a:tailEnd/>
          </a:ln>
        </p:spPr>
        <p:txBody>
          <a:bodyPr>
            <a:spAutoFit/>
          </a:bodyPr>
          <a:lstStyle/>
          <a:p>
            <a:pPr algn="ctr">
              <a:defRPr/>
            </a:pPr>
            <a:r>
              <a:rPr lang="en-US" sz="1000" b="1" cap="all" dirty="0" smtClean="0">
                <a:solidFill>
                  <a:srgbClr val="009900"/>
                </a:solidFill>
              </a:rPr>
              <a:t>Unclassified</a:t>
            </a:r>
            <a:endParaRPr lang="en-US" sz="1000" b="1" dirty="0">
              <a:solidFill>
                <a:srgbClr val="009900"/>
              </a:solidFill>
            </a:endParaRPr>
          </a:p>
        </p:txBody>
      </p:sp>
      <p:sp>
        <p:nvSpPr>
          <p:cNvPr id="8" name="TextBox 3"/>
          <p:cNvSpPr txBox="1">
            <a:spLocks noChangeArrowheads="1"/>
          </p:cNvSpPr>
          <p:nvPr userDrawn="1"/>
        </p:nvSpPr>
        <p:spPr bwMode="auto">
          <a:xfrm>
            <a:off x="0" y="6611779"/>
            <a:ext cx="9144000" cy="246221"/>
          </a:xfrm>
          <a:prstGeom prst="rect">
            <a:avLst/>
          </a:prstGeom>
          <a:noFill/>
          <a:ln w="9525">
            <a:noFill/>
            <a:miter lim="800000"/>
            <a:headEnd/>
            <a:tailEnd/>
          </a:ln>
        </p:spPr>
        <p:txBody>
          <a:bodyPr>
            <a:spAutoFit/>
          </a:bodyPr>
          <a:lstStyle/>
          <a:p>
            <a:pPr algn="ctr">
              <a:defRPr/>
            </a:pPr>
            <a:r>
              <a:rPr lang="en-US" sz="1000" b="1" cap="all" dirty="0" smtClean="0">
                <a:solidFill>
                  <a:srgbClr val="009900"/>
                </a:solidFill>
              </a:rPr>
              <a:t>Unclassified</a:t>
            </a:r>
            <a:endParaRPr lang="en-US" sz="1000" b="1" dirty="0">
              <a:solidFill>
                <a:srgbClr val="009900"/>
              </a:solidFill>
            </a:endParaRPr>
          </a:p>
        </p:txBody>
      </p:sp>
      <p:pic>
        <p:nvPicPr>
          <p:cNvPr id="9" name="Picture 8" descr="guts_19.jpg"/>
          <p:cNvPicPr>
            <a:picLocks noChangeAspect="1"/>
          </p:cNvPicPr>
          <p:nvPr userDrawn="1"/>
        </p:nvPicPr>
        <p:blipFill>
          <a:blip r:embed="rId2" cstate="print"/>
          <a:stretch>
            <a:fillRect/>
          </a:stretch>
        </p:blipFill>
        <p:spPr bwMode="auto">
          <a:xfrm>
            <a:off x="44450" y="44450"/>
            <a:ext cx="685800" cy="914400"/>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0447" y="-26379"/>
            <a:ext cx="1456267" cy="81915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2694" y="246118"/>
            <a:ext cx="796137" cy="680833"/>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AD0E83BF-848B-42F8-9273-9040E20C74A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BA3B37-87C4-4A65-88CE-4164D3DEAAAE}" type="datetime1">
              <a:rPr lang="en-US" smtClean="0">
                <a:solidFill>
                  <a:prstClr val="black"/>
                </a:solidFill>
              </a:rPr>
              <a:pPr>
                <a:defRPr/>
              </a:pPr>
              <a:t>7/9/2020</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02212C24-A76F-452E-9608-3DCC5F1D921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BB3C8-84A5-49AB-A80A-63DD96C47C26}" type="datetime1">
              <a:rPr lang="en-US" smtClean="0">
                <a:solidFill>
                  <a:prstClr val="black"/>
                </a:solidFill>
              </a:rPr>
              <a:pPr>
                <a:defRPr/>
              </a:pPr>
              <a:t>7/9/2020</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5324DE61-312B-4ED2-8406-2CC8E76752F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1AC3596-1567-4628-9305-5D25C03FA1CC}" type="datetime1">
              <a:rPr lang="en-US" smtClean="0">
                <a:solidFill>
                  <a:prstClr val="black"/>
                </a:solidFill>
              </a:rPr>
              <a:pPr>
                <a:defRPr/>
              </a:pPr>
              <a:t>7/9/2020</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33E1811D-CFF5-4E5B-97BA-CF4E3DF66BD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mall Log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95991" y="6522107"/>
            <a:ext cx="1428750" cy="268604"/>
          </a:xfrm>
          <a:prstGeom prst="rect">
            <a:avLst/>
          </a:prstGeom>
        </p:spPr>
        <p:txBody>
          <a:bodyPr lIns="0" tIns="0" rIns="0" bIns="0"/>
          <a:lstStyle>
            <a:lvl1pPr>
              <a:defRPr sz="1600" b="1" i="0">
                <a:solidFill>
                  <a:schemeClr val="bg1"/>
                </a:solidFill>
                <a:latin typeface="Agency FB"/>
                <a:cs typeface="Agency FB"/>
              </a:defRPr>
            </a:lvl1pPr>
          </a:lstStyle>
          <a:p>
            <a:pPr marL="12700">
              <a:lnSpc>
                <a:spcPct val="100000"/>
              </a:lnSpc>
              <a:spcBef>
                <a:spcPts val="90"/>
              </a:spcBef>
            </a:pPr>
            <a:r>
              <a:rPr spc="-5" dirty="0"/>
              <a:t>Victory Starts</a:t>
            </a:r>
            <a:r>
              <a:rPr spc="-35" dirty="0"/>
              <a:t> </a:t>
            </a:r>
            <a:r>
              <a:rPr spc="-10" dirty="0"/>
              <a:t>Here!</a:t>
            </a: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7/9/2020</a:t>
            </a:fld>
            <a:endParaRPr lang="en-US"/>
          </a:p>
        </p:txBody>
      </p:sp>
      <p:sp>
        <p:nvSpPr>
          <p:cNvPr id="6" name="Holder 6"/>
          <p:cNvSpPr>
            <a:spLocks noGrp="1"/>
          </p:cNvSpPr>
          <p:nvPr>
            <p:ph type="sldNum" sz="quarter" idx="7"/>
          </p:nvPr>
        </p:nvSpPr>
        <p:spPr/>
        <p:txBody>
          <a:bodyPr lIns="0" tIns="0" rIns="0" bIns="0"/>
          <a:lstStyle>
            <a:lvl1pPr>
              <a:defRPr sz="1600" b="0" i="0">
                <a:solidFill>
                  <a:schemeClr val="bg1"/>
                </a:solidFill>
                <a:latin typeface="Arial"/>
                <a:cs typeface="Arial"/>
              </a:defRPr>
            </a:lvl1pPr>
          </a:lstStyle>
          <a:p>
            <a:pPr marL="25400">
              <a:lnSpc>
                <a:spcPts val="1864"/>
              </a:lnSpc>
            </a:pPr>
            <a:fld id="{81D60167-4931-47E6-BA6A-407CBD079E47}" type="slidenum">
              <a:rPr spc="-5" dirty="0"/>
              <a:t>‹#›</a:t>
            </a:fld>
            <a:endParaRPr spc="-5" dirty="0"/>
          </a:p>
        </p:txBody>
      </p:sp>
    </p:spTree>
    <p:extLst>
      <p:ext uri="{BB962C8B-B14F-4D97-AF65-F5344CB8AC3E}">
        <p14:creationId xmlns:p14="http://schemas.microsoft.com/office/powerpoint/2010/main" val="134813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72FD844-E980-44F6-9A79-2A089DF1B024}" type="datetimeFigureOut">
              <a:rPr lang="en-US" smtClean="0"/>
              <a:t>7/9/2020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DAB9141-2406-4B8A-9F2B-BAAF22787F61}" type="slidenum">
              <a:rPr lang="en-US" smtClean="0"/>
              <a:t>‹#›</a:t>
            </a:fld>
            <a:endParaRPr lang="en-US"/>
          </a:p>
        </p:txBody>
      </p:sp>
    </p:spTree>
    <p:extLst>
      <p:ext uri="{BB962C8B-B14F-4D97-AF65-F5344CB8AC3E}">
        <p14:creationId xmlns:p14="http://schemas.microsoft.com/office/powerpoint/2010/main" val="391760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BB0F6435-3D86-4D5D-93B9-ED7DC145E2EB}" type="slidenum">
              <a:rPr lang="en-US" smtClean="0">
                <a:solidFill>
                  <a:prstClr val="black">
                    <a:tint val="75000"/>
                  </a:prstClr>
                </a:solidFill>
              </a:rPr>
              <a:pPr>
                <a:defRPr/>
              </a:pPr>
              <a:t>‹#›</a:t>
            </a:fld>
            <a:endParaRPr lang="en-US">
              <a:solidFill>
                <a:prstClr val="black">
                  <a:tint val="75000"/>
                </a:prstClr>
              </a:solidFill>
            </a:endParaRPr>
          </a:p>
        </p:txBody>
      </p:sp>
      <p:pic>
        <p:nvPicPr>
          <p:cNvPr id="5" name="Picture 4" descr="guts_19.jpg"/>
          <p:cNvPicPr>
            <a:picLocks noChangeAspect="1"/>
          </p:cNvPicPr>
          <p:nvPr userDrawn="1"/>
        </p:nvPicPr>
        <p:blipFill>
          <a:blip r:embed="rId10" cstate="print"/>
          <a:stretch>
            <a:fillRect/>
          </a:stretch>
        </p:blipFill>
        <p:spPr bwMode="auto">
          <a:xfrm>
            <a:off x="44450" y="44450"/>
            <a:ext cx="685800" cy="914400"/>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10" name="TextBox 3"/>
          <p:cNvSpPr txBox="1">
            <a:spLocks noChangeArrowheads="1"/>
          </p:cNvSpPr>
          <p:nvPr userDrawn="1"/>
        </p:nvSpPr>
        <p:spPr bwMode="auto">
          <a:xfrm>
            <a:off x="0" y="0"/>
            <a:ext cx="9144000" cy="246221"/>
          </a:xfrm>
          <a:prstGeom prst="rect">
            <a:avLst/>
          </a:prstGeom>
          <a:noFill/>
          <a:ln w="9525">
            <a:noFill/>
            <a:miter lim="800000"/>
            <a:headEnd/>
            <a:tailEnd/>
          </a:ln>
        </p:spPr>
        <p:txBody>
          <a:bodyPr>
            <a:spAutoFit/>
          </a:bodyPr>
          <a:lstStyle/>
          <a:p>
            <a:pPr algn="ctr">
              <a:defRPr/>
            </a:pPr>
            <a:r>
              <a:rPr lang="en-US" sz="1000" b="1" cap="all" dirty="0" smtClean="0">
                <a:solidFill>
                  <a:srgbClr val="009900"/>
                </a:solidFill>
              </a:rPr>
              <a:t>Unclassified</a:t>
            </a:r>
            <a:endParaRPr lang="en-US" sz="1000" b="1" dirty="0">
              <a:solidFill>
                <a:srgbClr val="009900"/>
              </a:solidFill>
            </a:endParaRPr>
          </a:p>
        </p:txBody>
      </p:sp>
      <p:sp>
        <p:nvSpPr>
          <p:cNvPr id="11" name="TextBox 3"/>
          <p:cNvSpPr txBox="1">
            <a:spLocks noChangeArrowheads="1"/>
          </p:cNvSpPr>
          <p:nvPr userDrawn="1"/>
        </p:nvSpPr>
        <p:spPr bwMode="auto">
          <a:xfrm>
            <a:off x="0" y="6611779"/>
            <a:ext cx="9144000" cy="246221"/>
          </a:xfrm>
          <a:prstGeom prst="rect">
            <a:avLst/>
          </a:prstGeom>
          <a:noFill/>
          <a:ln w="9525">
            <a:noFill/>
            <a:miter lim="800000"/>
            <a:headEnd/>
            <a:tailEnd/>
          </a:ln>
        </p:spPr>
        <p:txBody>
          <a:bodyPr>
            <a:spAutoFit/>
          </a:bodyPr>
          <a:lstStyle/>
          <a:p>
            <a:pPr algn="ctr">
              <a:defRPr/>
            </a:pPr>
            <a:r>
              <a:rPr lang="en-US" sz="1000" b="1" cap="all" dirty="0" smtClean="0">
                <a:solidFill>
                  <a:srgbClr val="009900"/>
                </a:solidFill>
              </a:rPr>
              <a:t>Unclassified</a:t>
            </a:r>
            <a:endParaRPr lang="en-US" sz="1000" b="1" dirty="0">
              <a:solidFill>
                <a:srgbClr val="009900"/>
              </a:solidFill>
            </a:endParaRPr>
          </a:p>
        </p:txBody>
      </p: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70447" y="-26379"/>
            <a:ext cx="1456267" cy="819150"/>
          </a:xfrm>
          <a:prstGeom prst="rect">
            <a:avLst/>
          </a:prstGeom>
        </p:spPr>
      </p:pic>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12694" y="246118"/>
            <a:ext cx="796137" cy="6808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9" r:id="rId6"/>
    <p:sldLayoutId id="2147483692" r:id="rId7"/>
    <p:sldLayoutId id="2147483693" r:id="rId8"/>
  </p:sldLayoutIdLst>
  <p:hf hdr="0" ftr="0" dt="0"/>
  <p:txStyles>
    <p:titleStyle>
      <a:lvl1pPr algn="ctr" rtl="0" eaLnBrk="0" fontAlgn="base" hangingPunct="0">
        <a:spcBef>
          <a:spcPct val="0"/>
        </a:spcBef>
        <a:spcAft>
          <a:spcPct val="0"/>
        </a:spcAft>
        <a:defRPr sz="4000" i="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000" i="1">
          <a:solidFill>
            <a:schemeClr val="tx1"/>
          </a:solidFill>
          <a:latin typeface="Arial" charset="0"/>
          <a:cs typeface="Arial" charset="0"/>
        </a:defRPr>
      </a:lvl2pPr>
      <a:lvl3pPr algn="ctr" rtl="0" eaLnBrk="0" fontAlgn="base" hangingPunct="0">
        <a:spcBef>
          <a:spcPct val="0"/>
        </a:spcBef>
        <a:spcAft>
          <a:spcPct val="0"/>
        </a:spcAft>
        <a:defRPr sz="4000" i="1">
          <a:solidFill>
            <a:schemeClr val="tx1"/>
          </a:solidFill>
          <a:latin typeface="Arial" charset="0"/>
          <a:cs typeface="Arial" charset="0"/>
        </a:defRPr>
      </a:lvl3pPr>
      <a:lvl4pPr algn="ctr" rtl="0" eaLnBrk="0" fontAlgn="base" hangingPunct="0">
        <a:spcBef>
          <a:spcPct val="0"/>
        </a:spcBef>
        <a:spcAft>
          <a:spcPct val="0"/>
        </a:spcAft>
        <a:defRPr sz="4000" i="1">
          <a:solidFill>
            <a:schemeClr val="tx1"/>
          </a:solidFill>
          <a:latin typeface="Arial" charset="0"/>
          <a:cs typeface="Arial" charset="0"/>
        </a:defRPr>
      </a:lvl4pPr>
      <a:lvl5pPr algn="ctr" rtl="0" eaLnBrk="0" fontAlgn="base" hangingPunct="0">
        <a:spcBef>
          <a:spcPct val="0"/>
        </a:spcBef>
        <a:spcAft>
          <a:spcPct val="0"/>
        </a:spcAft>
        <a:defRPr sz="4000" i="1">
          <a:solidFill>
            <a:schemeClr val="tx1"/>
          </a:solidFill>
          <a:latin typeface="Arial" charset="0"/>
          <a:cs typeface="Arial" charset="0"/>
        </a:defRPr>
      </a:lvl5pPr>
      <a:lvl6pPr marL="457200" algn="ctr" rtl="0" fontAlgn="base">
        <a:spcBef>
          <a:spcPct val="0"/>
        </a:spcBef>
        <a:spcAft>
          <a:spcPct val="0"/>
        </a:spcAft>
        <a:defRPr sz="4000" i="1">
          <a:solidFill>
            <a:schemeClr val="tx1"/>
          </a:solidFill>
          <a:latin typeface="Arial" charset="0"/>
          <a:cs typeface="Arial" charset="0"/>
        </a:defRPr>
      </a:lvl6pPr>
      <a:lvl7pPr marL="914400" algn="ctr" rtl="0" fontAlgn="base">
        <a:spcBef>
          <a:spcPct val="0"/>
        </a:spcBef>
        <a:spcAft>
          <a:spcPct val="0"/>
        </a:spcAft>
        <a:defRPr sz="4000" i="1">
          <a:solidFill>
            <a:schemeClr val="tx1"/>
          </a:solidFill>
          <a:latin typeface="Arial" charset="0"/>
          <a:cs typeface="Arial" charset="0"/>
        </a:defRPr>
      </a:lvl7pPr>
      <a:lvl8pPr marL="1371600" algn="ctr" rtl="0" fontAlgn="base">
        <a:spcBef>
          <a:spcPct val="0"/>
        </a:spcBef>
        <a:spcAft>
          <a:spcPct val="0"/>
        </a:spcAft>
        <a:defRPr sz="4000" i="1">
          <a:solidFill>
            <a:schemeClr val="tx1"/>
          </a:solidFill>
          <a:latin typeface="Arial" charset="0"/>
          <a:cs typeface="Arial" charset="0"/>
        </a:defRPr>
      </a:lvl8pPr>
      <a:lvl9pPr marL="1828800" algn="ctr" rtl="0" fontAlgn="base">
        <a:spcBef>
          <a:spcPct val="0"/>
        </a:spcBef>
        <a:spcAft>
          <a:spcPct val="0"/>
        </a:spcAft>
        <a:defRPr sz="4000" i="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usarmy.jble.tradoc.list.hq-tradoc-g-27-operations@mail.mil" TargetMode="External"/><Relationship Id="rId2" Type="http://schemas.openxmlformats.org/officeDocument/2006/relationships/hyperlink" Target="mailto:christopher.j.worret.ctr@mail.mil" TargetMode="External"/><Relationship Id="rId1" Type="http://schemas.openxmlformats.org/officeDocument/2006/relationships/slideLayout" Target="../slideLayouts/slideLayout7.xml"/><Relationship Id="rId5" Type="http://schemas.openxmlformats.org/officeDocument/2006/relationships/hyperlink" Target="http://www.tradoc.army.mil/g2/oetsc/default.aspx" TargetMode="External"/><Relationship Id="rId4" Type="http://schemas.openxmlformats.org/officeDocument/2006/relationships/hyperlink" Target="https://oeenterprise.army.mi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7.jp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jp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jp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jp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22428" y="4558605"/>
            <a:ext cx="9144000" cy="923330"/>
          </a:xfrm>
          <a:prstGeom prst="rect">
            <a:avLst/>
          </a:prstGeom>
          <a:noFill/>
          <a:ln w="9525">
            <a:noFill/>
            <a:miter lim="800000"/>
            <a:headEnd/>
            <a:tailEnd/>
          </a:ln>
        </p:spPr>
        <p:txBody>
          <a:bodyPr>
            <a:spAutoFit/>
          </a:bodyPr>
          <a:lstStyle/>
          <a:p>
            <a:pPr algn="ctr"/>
            <a:r>
              <a:rPr lang="en-US" sz="3600" dirty="0" smtClean="0">
                <a:solidFill>
                  <a:schemeClr val="bg1"/>
                </a:solidFill>
                <a:latin typeface="Arial" panose="020B0604020202020204" pitchFamily="34" charset="0"/>
                <a:cs typeface="Arial" panose="020B0604020202020204" pitchFamily="34" charset="0"/>
              </a:rPr>
              <a:t>Network Engagement Team</a:t>
            </a:r>
          </a:p>
          <a:p>
            <a:pPr algn="ctr"/>
            <a:r>
              <a:rPr lang="en-US" i="1" dirty="0" smtClean="0">
                <a:solidFill>
                  <a:schemeClr val="bg1"/>
                </a:solidFill>
                <a:latin typeface="Arial" panose="020B0604020202020204" pitchFamily="34" charset="0"/>
                <a:cs typeface="Arial" panose="020B0604020202020204" pitchFamily="34" charset="0"/>
              </a:rPr>
              <a:t>Supporting NE analysis and application</a:t>
            </a:r>
          </a:p>
        </p:txBody>
      </p:sp>
      <p:sp>
        <p:nvSpPr>
          <p:cNvPr id="28678" name="TextBox 8"/>
          <p:cNvSpPr txBox="1">
            <a:spLocks noChangeArrowheads="1"/>
          </p:cNvSpPr>
          <p:nvPr/>
        </p:nvSpPr>
        <p:spPr bwMode="auto">
          <a:xfrm>
            <a:off x="800100" y="6324600"/>
            <a:ext cx="7543800" cy="369332"/>
          </a:xfrm>
          <a:prstGeom prst="rect">
            <a:avLst/>
          </a:prstGeom>
          <a:noFill/>
          <a:ln w="9525">
            <a:noFill/>
            <a:miter lim="800000"/>
            <a:headEnd/>
            <a:tailEnd/>
          </a:ln>
        </p:spPr>
        <p:txBody>
          <a:bodyPr wrap="square">
            <a:spAutoFit/>
          </a:bodyPr>
          <a:lstStyle/>
          <a:p>
            <a:pPr algn="ctr"/>
            <a:r>
              <a:rPr lang="en-US" b="1" dirty="0">
                <a:solidFill>
                  <a:srgbClr val="009900"/>
                </a:solidFill>
                <a:latin typeface="Arial" panose="020B0604020202020204" pitchFamily="34" charset="0"/>
                <a:cs typeface="Arial" panose="020B0604020202020204" pitchFamily="34" charset="0"/>
              </a:rPr>
              <a:t>THE OVERALL CLASSIFICATION OF THIS BRIEF IS </a:t>
            </a:r>
            <a:r>
              <a:rPr lang="en-GB" b="1" dirty="0" smtClean="0">
                <a:solidFill>
                  <a:srgbClr val="009900"/>
                </a:solidFill>
                <a:latin typeface="Arial" panose="020B0604020202020204" pitchFamily="34" charset="0"/>
                <a:cs typeface="Arial" panose="020B0604020202020204" pitchFamily="34" charset="0"/>
              </a:rPr>
              <a:t>UNCLASSIFIED</a:t>
            </a:r>
            <a:endParaRPr lang="en-GB" b="1" dirty="0">
              <a:solidFill>
                <a:srgbClr val="009900"/>
              </a:solidFill>
              <a:latin typeface="Arial" panose="020B0604020202020204" pitchFamily="34" charset="0"/>
              <a:cs typeface="Arial" panose="020B0604020202020204" pitchFamily="34" charset="0"/>
            </a:endParaRPr>
          </a:p>
        </p:txBody>
      </p:sp>
      <p:pic>
        <p:nvPicPr>
          <p:cNvPr id="6" name="Picture 5" descr="guts_19.jpg"/>
          <p:cNvPicPr>
            <a:picLocks noChangeAspect="1"/>
          </p:cNvPicPr>
          <p:nvPr/>
        </p:nvPicPr>
        <p:blipFill>
          <a:blip r:embed="rId3" cstate="print"/>
          <a:stretch>
            <a:fillRect/>
          </a:stretch>
        </p:blipFill>
        <p:spPr bwMode="auto">
          <a:xfrm>
            <a:off x="51593" y="71436"/>
            <a:ext cx="685800" cy="914400"/>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10" name="TextBox 13"/>
          <p:cNvSpPr txBox="1">
            <a:spLocks noChangeArrowheads="1"/>
          </p:cNvSpPr>
          <p:nvPr/>
        </p:nvSpPr>
        <p:spPr bwMode="auto">
          <a:xfrm>
            <a:off x="86427" y="5626268"/>
            <a:ext cx="8839200" cy="553998"/>
          </a:xfrm>
          <a:prstGeom prst="rect">
            <a:avLst/>
          </a:prstGeom>
          <a:noFill/>
          <a:ln w="9525">
            <a:noFill/>
            <a:miter lim="800000"/>
            <a:headEnd/>
            <a:tailEnd/>
          </a:ln>
        </p:spPr>
        <p:txBody>
          <a:bodyPr>
            <a:spAutoFit/>
          </a:bodyPr>
          <a:lstStyle/>
          <a:p>
            <a:pPr algn="ctr">
              <a:lnSpc>
                <a:spcPts val="1800"/>
              </a:lnSpc>
            </a:pPr>
            <a:r>
              <a:rPr lang="en-US" sz="1200" dirty="0">
                <a:solidFill>
                  <a:schemeClr val="bg1"/>
                </a:solidFill>
                <a:latin typeface="Arial" panose="020B0604020202020204" pitchFamily="34" charset="0"/>
                <a:cs typeface="Arial" panose="020B0604020202020204" pitchFamily="34" charset="0"/>
              </a:rPr>
              <a:t>Release of the information in this briefing does not imply any commitment or intent on the part of the U.S. Government to provide any additional information on any topic presented herein.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8372" y="604044"/>
            <a:ext cx="3962400" cy="3962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91361" y="762762"/>
            <a:ext cx="7162800" cy="0"/>
          </a:xfrm>
          <a:custGeom>
            <a:avLst/>
            <a:gdLst/>
            <a:ahLst/>
            <a:cxnLst/>
            <a:rect l="l" t="t" r="r" b="b"/>
            <a:pathLst>
              <a:path w="7162800">
                <a:moveTo>
                  <a:pt x="0" y="0"/>
                </a:moveTo>
                <a:lnTo>
                  <a:pt x="7162800" y="0"/>
                </a:lnTo>
              </a:path>
            </a:pathLst>
          </a:custGeom>
          <a:ln w="38100">
            <a:solidFill>
              <a:srgbClr val="000000"/>
            </a:solidFill>
          </a:ln>
        </p:spPr>
        <p:txBody>
          <a:bodyPr wrap="square" lIns="0" tIns="0" rIns="0" bIns="0" rtlCol="0"/>
          <a:lstStyle/>
          <a:p>
            <a:endParaRPr/>
          </a:p>
        </p:txBody>
      </p:sp>
      <p:sp>
        <p:nvSpPr>
          <p:cNvPr id="5" name="object 5"/>
          <p:cNvSpPr/>
          <p:nvPr/>
        </p:nvSpPr>
        <p:spPr>
          <a:xfrm>
            <a:off x="761" y="6432803"/>
            <a:ext cx="9144000" cy="29209"/>
          </a:xfrm>
          <a:custGeom>
            <a:avLst/>
            <a:gdLst/>
            <a:ahLst/>
            <a:cxnLst/>
            <a:rect l="l" t="t" r="r" b="b"/>
            <a:pathLst>
              <a:path w="9144000" h="29210">
                <a:moveTo>
                  <a:pt x="0" y="28956"/>
                </a:moveTo>
                <a:lnTo>
                  <a:pt x="9144000" y="28956"/>
                </a:lnTo>
                <a:lnTo>
                  <a:pt x="9144000" y="0"/>
                </a:lnTo>
                <a:lnTo>
                  <a:pt x="0" y="0"/>
                </a:lnTo>
                <a:lnTo>
                  <a:pt x="0" y="28956"/>
                </a:lnTo>
                <a:close/>
              </a:path>
            </a:pathLst>
          </a:custGeom>
          <a:solidFill>
            <a:srgbClr val="C00000"/>
          </a:solidFill>
        </p:spPr>
        <p:txBody>
          <a:bodyPr wrap="square" lIns="0" tIns="0" rIns="0" bIns="0" rtlCol="0"/>
          <a:lstStyle/>
          <a:p>
            <a:endParaRPr/>
          </a:p>
        </p:txBody>
      </p:sp>
      <p:sp>
        <p:nvSpPr>
          <p:cNvPr id="6" name="object 6"/>
          <p:cNvSpPr txBox="1">
            <a:spLocks noGrp="1"/>
          </p:cNvSpPr>
          <p:nvPr>
            <p:ph type="title"/>
          </p:nvPr>
        </p:nvSpPr>
        <p:spPr>
          <a:xfrm>
            <a:off x="810366" y="285267"/>
            <a:ext cx="6953884" cy="391160"/>
          </a:xfrm>
          <a:prstGeom prst="rect">
            <a:avLst/>
          </a:prstGeom>
        </p:spPr>
        <p:txBody>
          <a:bodyPr vert="horz" wrap="square" lIns="0" tIns="12700" rIns="0" bIns="0" rtlCol="0">
            <a:spAutoFit/>
          </a:bodyPr>
          <a:lstStyle/>
          <a:p>
            <a:pPr marL="12700">
              <a:lnSpc>
                <a:spcPct val="100000"/>
              </a:lnSpc>
              <a:spcBef>
                <a:spcPts val="100"/>
              </a:spcBef>
            </a:pPr>
            <a:r>
              <a:rPr sz="2400" b="0" i="0" spc="-5" dirty="0">
                <a:effectLst/>
              </a:rPr>
              <a:t>Network </a:t>
            </a:r>
            <a:r>
              <a:rPr sz="2400" b="0" i="0" spc="-5" dirty="0" smtClean="0">
                <a:effectLst/>
              </a:rPr>
              <a:t>Engagement</a:t>
            </a:r>
            <a:r>
              <a:rPr lang="en-US" sz="2400" b="0" i="0" spc="-5" dirty="0" smtClean="0">
                <a:effectLst/>
              </a:rPr>
              <a:t> </a:t>
            </a:r>
            <a:r>
              <a:rPr sz="2400" b="0" i="0" spc="-5" dirty="0" smtClean="0">
                <a:effectLst/>
              </a:rPr>
              <a:t>Contact</a:t>
            </a:r>
            <a:r>
              <a:rPr sz="2400" b="0" i="0" spc="30" dirty="0" smtClean="0">
                <a:effectLst/>
              </a:rPr>
              <a:t> </a:t>
            </a:r>
            <a:r>
              <a:rPr sz="2400" b="0" i="0" spc="-5" dirty="0">
                <a:effectLst/>
              </a:rPr>
              <a:t>Information</a:t>
            </a:r>
            <a:endParaRPr sz="2400" b="0" i="0" dirty="0">
              <a:effectLst/>
            </a:endParaRPr>
          </a:p>
        </p:txBody>
      </p:sp>
      <p:sp>
        <p:nvSpPr>
          <p:cNvPr id="8" name="object 8"/>
          <p:cNvSpPr txBox="1">
            <a:spLocks noGrp="1"/>
          </p:cNvSpPr>
          <p:nvPr>
            <p:ph type="ftr" sz="quarter" idx="5"/>
          </p:nvPr>
        </p:nvSpPr>
        <p:spPr>
          <a:prstGeom prst="rect">
            <a:avLst/>
          </a:prstGeom>
        </p:spPr>
        <p:txBody>
          <a:bodyPr vert="horz" wrap="square" lIns="0" tIns="11430" rIns="0" bIns="0" rtlCol="0">
            <a:spAutoFit/>
          </a:bodyPr>
          <a:lstStyle/>
          <a:p>
            <a:pPr marL="12700">
              <a:lnSpc>
                <a:spcPct val="100000"/>
              </a:lnSpc>
              <a:spcBef>
                <a:spcPts val="90"/>
              </a:spcBef>
            </a:pPr>
            <a:r>
              <a:rPr spc="-5" dirty="0"/>
              <a:t>Victory Starts</a:t>
            </a:r>
            <a:r>
              <a:rPr spc="-35" dirty="0"/>
              <a:t> </a:t>
            </a:r>
            <a:r>
              <a:rPr spc="-10" dirty="0"/>
              <a:t>Here!</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864"/>
              </a:lnSpc>
            </a:pPr>
            <a:fld id="{81D60167-4931-47E6-BA6A-407CBD079E47}" type="slidenum">
              <a:rPr spc="-5" dirty="0"/>
              <a:t>10</a:t>
            </a:fld>
            <a:endParaRPr spc="-5" dirty="0"/>
          </a:p>
        </p:txBody>
      </p:sp>
      <p:sp>
        <p:nvSpPr>
          <p:cNvPr id="7" name="object 7"/>
          <p:cNvSpPr txBox="1"/>
          <p:nvPr/>
        </p:nvSpPr>
        <p:spPr>
          <a:xfrm>
            <a:off x="535940" y="910233"/>
            <a:ext cx="7782559" cy="5174615"/>
          </a:xfrm>
          <a:prstGeom prst="rect">
            <a:avLst/>
          </a:prstGeom>
        </p:spPr>
        <p:txBody>
          <a:bodyPr vert="horz" wrap="square" lIns="0" tIns="79375" rIns="0" bIns="0" rtlCol="0">
            <a:spAutoFit/>
          </a:bodyPr>
          <a:lstStyle/>
          <a:p>
            <a:pPr marL="12700">
              <a:lnSpc>
                <a:spcPct val="100000"/>
              </a:lnSpc>
              <a:spcBef>
                <a:spcPts val="625"/>
              </a:spcBef>
            </a:pPr>
            <a:r>
              <a:rPr lang="en-US" sz="2200" u="heavy" spc="-5" dirty="0" smtClean="0">
                <a:uFill>
                  <a:solidFill>
                    <a:srgbClr val="000000"/>
                  </a:solidFill>
                </a:uFill>
                <a:latin typeface="Arial"/>
                <a:cs typeface="Arial"/>
              </a:rPr>
              <a:t>TRADOC G-2 </a:t>
            </a:r>
            <a:r>
              <a:rPr sz="2200" u="heavy" spc="-5" dirty="0" smtClean="0">
                <a:uFill>
                  <a:solidFill>
                    <a:srgbClr val="000000"/>
                  </a:solidFill>
                </a:uFill>
                <a:latin typeface="Arial"/>
                <a:cs typeface="Arial"/>
              </a:rPr>
              <a:t>Network Engagement </a:t>
            </a:r>
            <a:r>
              <a:rPr sz="2200" u="heavy" spc="-50" dirty="0">
                <a:uFill>
                  <a:solidFill>
                    <a:srgbClr val="000000"/>
                  </a:solidFill>
                </a:uFill>
                <a:latin typeface="Arial"/>
                <a:cs typeface="Arial"/>
              </a:rPr>
              <a:t>Team</a:t>
            </a:r>
            <a:r>
              <a:rPr sz="2200" u="heavy" spc="75" dirty="0">
                <a:uFill>
                  <a:solidFill>
                    <a:srgbClr val="000000"/>
                  </a:solidFill>
                </a:uFill>
                <a:latin typeface="Arial"/>
                <a:cs typeface="Arial"/>
              </a:rPr>
              <a:t> </a:t>
            </a:r>
            <a:r>
              <a:rPr sz="2200" u="heavy" spc="-5" dirty="0">
                <a:uFill>
                  <a:solidFill>
                    <a:srgbClr val="000000"/>
                  </a:solidFill>
                </a:uFill>
                <a:latin typeface="Arial"/>
                <a:cs typeface="Arial"/>
              </a:rPr>
              <a:t>Lead:</a:t>
            </a:r>
            <a:endParaRPr sz="2200" dirty="0">
              <a:latin typeface="Arial"/>
              <a:cs typeface="Arial"/>
            </a:endParaRPr>
          </a:p>
          <a:p>
            <a:pPr marL="354965" indent="-354965">
              <a:lnSpc>
                <a:spcPct val="100000"/>
              </a:lnSpc>
              <a:spcBef>
                <a:spcPts val="530"/>
              </a:spcBef>
              <a:buFont typeface="Wingdings"/>
              <a:buChar char=""/>
              <a:tabLst>
                <a:tab pos="354965" algn="l"/>
                <a:tab pos="355600" algn="l"/>
              </a:tabLst>
            </a:pPr>
            <a:r>
              <a:rPr sz="2200" spc="-5" dirty="0">
                <a:latin typeface="Arial"/>
                <a:cs typeface="Arial"/>
              </a:rPr>
              <a:t>Chris</a:t>
            </a:r>
            <a:r>
              <a:rPr sz="2200" dirty="0">
                <a:latin typeface="Arial"/>
                <a:cs typeface="Arial"/>
              </a:rPr>
              <a:t> </a:t>
            </a:r>
            <a:r>
              <a:rPr sz="2200" spc="-10" dirty="0">
                <a:latin typeface="Arial"/>
                <a:cs typeface="Arial"/>
              </a:rPr>
              <a:t>Worret</a:t>
            </a:r>
            <a:endParaRPr sz="2200" dirty="0">
              <a:latin typeface="Arial"/>
              <a:cs typeface="Arial"/>
            </a:endParaRPr>
          </a:p>
          <a:p>
            <a:pPr marL="354965" indent="-354965">
              <a:lnSpc>
                <a:spcPct val="100000"/>
              </a:lnSpc>
              <a:spcBef>
                <a:spcPts val="530"/>
              </a:spcBef>
              <a:buFont typeface="Wingdings"/>
              <a:buChar char=""/>
              <a:tabLst>
                <a:tab pos="354965" algn="l"/>
                <a:tab pos="355600" algn="l"/>
              </a:tabLst>
            </a:pPr>
            <a:r>
              <a:rPr sz="2200" spc="-5" dirty="0">
                <a:latin typeface="Arial"/>
                <a:cs typeface="Arial"/>
              </a:rPr>
              <a:t>Email:</a:t>
            </a:r>
            <a:r>
              <a:rPr sz="2200" dirty="0">
                <a:solidFill>
                  <a:srgbClr val="0000FF"/>
                </a:solidFill>
                <a:latin typeface="Arial"/>
                <a:cs typeface="Arial"/>
              </a:rPr>
              <a:t> </a:t>
            </a:r>
            <a:r>
              <a:rPr sz="2200" u="heavy" spc="-10" dirty="0">
                <a:solidFill>
                  <a:srgbClr val="0000FF"/>
                </a:solidFill>
                <a:uFill>
                  <a:solidFill>
                    <a:srgbClr val="0000FF"/>
                  </a:solidFill>
                </a:uFill>
                <a:latin typeface="Arial"/>
                <a:cs typeface="Arial"/>
                <a:hlinkClick r:id="rId2"/>
              </a:rPr>
              <a:t>christopher.j.worret.ctr@mail.mil</a:t>
            </a:r>
            <a:endParaRPr sz="2200" dirty="0">
              <a:latin typeface="Arial"/>
              <a:cs typeface="Arial"/>
            </a:endParaRPr>
          </a:p>
          <a:p>
            <a:pPr marL="354965" indent="-354965">
              <a:lnSpc>
                <a:spcPct val="100000"/>
              </a:lnSpc>
              <a:spcBef>
                <a:spcPts val="525"/>
              </a:spcBef>
              <a:buFont typeface="Wingdings"/>
              <a:buChar char=""/>
              <a:tabLst>
                <a:tab pos="354965" algn="l"/>
                <a:tab pos="355600" algn="l"/>
              </a:tabLst>
            </a:pPr>
            <a:r>
              <a:rPr sz="2200" spc="-10" dirty="0">
                <a:latin typeface="Arial"/>
                <a:cs typeface="Arial"/>
              </a:rPr>
              <a:t>Office: </a:t>
            </a:r>
            <a:r>
              <a:rPr sz="2200" spc="-5" dirty="0">
                <a:latin typeface="Arial"/>
                <a:cs typeface="Arial"/>
              </a:rPr>
              <a:t>(757)</a:t>
            </a:r>
            <a:r>
              <a:rPr sz="2200" spc="15" dirty="0">
                <a:latin typeface="Arial"/>
                <a:cs typeface="Arial"/>
              </a:rPr>
              <a:t> </a:t>
            </a:r>
            <a:r>
              <a:rPr sz="2200" spc="-5" dirty="0">
                <a:latin typeface="Arial"/>
                <a:cs typeface="Arial"/>
              </a:rPr>
              <a:t>878-9660</a:t>
            </a:r>
            <a:endParaRPr sz="2200" dirty="0">
              <a:latin typeface="Arial"/>
              <a:cs typeface="Arial"/>
            </a:endParaRPr>
          </a:p>
          <a:p>
            <a:pPr>
              <a:lnSpc>
                <a:spcPct val="100000"/>
              </a:lnSpc>
              <a:spcBef>
                <a:spcPts val="15"/>
              </a:spcBef>
              <a:buFont typeface="Wingdings"/>
              <a:buChar char=""/>
            </a:pPr>
            <a:endParaRPr sz="3200" dirty="0">
              <a:latin typeface="Times New Roman"/>
              <a:cs typeface="Times New Roman"/>
            </a:endParaRPr>
          </a:p>
          <a:p>
            <a:pPr marL="12700">
              <a:lnSpc>
                <a:spcPct val="100000"/>
              </a:lnSpc>
              <a:spcBef>
                <a:spcPts val="5"/>
              </a:spcBef>
            </a:pPr>
            <a:r>
              <a:rPr sz="2200" u="heavy" spc="-10" dirty="0">
                <a:uFill>
                  <a:solidFill>
                    <a:srgbClr val="000000"/>
                  </a:solidFill>
                </a:uFill>
                <a:latin typeface="Arial"/>
                <a:cs typeface="Arial"/>
              </a:rPr>
              <a:t>TRADOC </a:t>
            </a:r>
            <a:r>
              <a:rPr sz="2200" u="heavy" spc="-5" dirty="0" smtClean="0">
                <a:uFill>
                  <a:solidFill>
                    <a:srgbClr val="000000"/>
                  </a:solidFill>
                </a:uFill>
                <a:latin typeface="Arial"/>
                <a:cs typeface="Arial"/>
              </a:rPr>
              <a:t>G</a:t>
            </a:r>
            <a:r>
              <a:rPr lang="en-US" sz="2200" u="heavy" spc="-5" dirty="0" smtClean="0">
                <a:uFill>
                  <a:solidFill>
                    <a:srgbClr val="000000"/>
                  </a:solidFill>
                </a:uFill>
                <a:latin typeface="Arial"/>
                <a:cs typeface="Arial"/>
              </a:rPr>
              <a:t>-</a:t>
            </a:r>
            <a:r>
              <a:rPr sz="2200" u="heavy" spc="-5" dirty="0" smtClean="0">
                <a:uFill>
                  <a:solidFill>
                    <a:srgbClr val="000000"/>
                  </a:solidFill>
                </a:uFill>
                <a:latin typeface="Arial"/>
                <a:cs typeface="Arial"/>
              </a:rPr>
              <a:t>2 </a:t>
            </a:r>
            <a:r>
              <a:rPr sz="2200" u="heavy" spc="-10" dirty="0" smtClean="0">
                <a:uFill>
                  <a:solidFill>
                    <a:srgbClr val="000000"/>
                  </a:solidFill>
                </a:uFill>
                <a:latin typeface="Arial"/>
                <a:cs typeface="Arial"/>
              </a:rPr>
              <a:t>OE</a:t>
            </a:r>
            <a:r>
              <a:rPr sz="2200" u="heavy" spc="-5" dirty="0" smtClean="0">
                <a:uFill>
                  <a:solidFill>
                    <a:srgbClr val="000000"/>
                  </a:solidFill>
                </a:uFill>
                <a:latin typeface="Arial"/>
                <a:cs typeface="Arial"/>
              </a:rPr>
              <a:t>C</a:t>
            </a:r>
            <a:r>
              <a:rPr sz="2200" u="heavy" spc="70" dirty="0" smtClean="0">
                <a:uFill>
                  <a:solidFill>
                    <a:srgbClr val="000000"/>
                  </a:solidFill>
                </a:uFill>
                <a:latin typeface="Arial"/>
                <a:cs typeface="Arial"/>
              </a:rPr>
              <a:t> </a:t>
            </a:r>
            <a:r>
              <a:rPr sz="2200" u="heavy" spc="-5" dirty="0">
                <a:uFill>
                  <a:solidFill>
                    <a:srgbClr val="000000"/>
                  </a:solidFill>
                </a:uFill>
                <a:latin typeface="Arial"/>
                <a:cs typeface="Arial"/>
              </a:rPr>
              <a:t>Operations:</a:t>
            </a:r>
            <a:endParaRPr sz="2200" dirty="0">
              <a:latin typeface="Arial"/>
              <a:cs typeface="Arial"/>
            </a:endParaRPr>
          </a:p>
          <a:p>
            <a:pPr marL="354965" indent="-354965">
              <a:lnSpc>
                <a:spcPct val="100000"/>
              </a:lnSpc>
              <a:spcBef>
                <a:spcPts val="525"/>
              </a:spcBef>
              <a:buFont typeface="Wingdings"/>
              <a:buChar char=""/>
              <a:tabLst>
                <a:tab pos="354965" algn="l"/>
                <a:tab pos="355600" algn="l"/>
              </a:tabLst>
            </a:pPr>
            <a:r>
              <a:rPr sz="2200" spc="-50" dirty="0">
                <a:latin typeface="Arial"/>
                <a:cs typeface="Arial"/>
              </a:rPr>
              <a:t>Mr. </a:t>
            </a:r>
            <a:r>
              <a:rPr sz="2200" spc="-5" dirty="0">
                <a:latin typeface="Arial"/>
                <a:cs typeface="Arial"/>
              </a:rPr>
              <a:t>John</a:t>
            </a:r>
            <a:r>
              <a:rPr sz="2200" spc="60" dirty="0">
                <a:latin typeface="Arial"/>
                <a:cs typeface="Arial"/>
              </a:rPr>
              <a:t> </a:t>
            </a:r>
            <a:r>
              <a:rPr sz="2200" spc="-10" dirty="0">
                <a:latin typeface="Arial"/>
                <a:cs typeface="Arial"/>
              </a:rPr>
              <a:t>Wrann</a:t>
            </a:r>
            <a:endParaRPr sz="2200" dirty="0">
              <a:latin typeface="Arial"/>
              <a:cs typeface="Arial"/>
            </a:endParaRPr>
          </a:p>
          <a:p>
            <a:pPr marL="354965" indent="-354965">
              <a:lnSpc>
                <a:spcPct val="100000"/>
              </a:lnSpc>
              <a:spcBef>
                <a:spcPts val="530"/>
              </a:spcBef>
              <a:buFont typeface="Wingdings"/>
              <a:buChar char=""/>
              <a:tabLst>
                <a:tab pos="354965" algn="l"/>
                <a:tab pos="355600" algn="l"/>
              </a:tabLst>
            </a:pPr>
            <a:r>
              <a:rPr sz="2200" spc="-5" dirty="0">
                <a:latin typeface="Arial"/>
                <a:cs typeface="Arial"/>
              </a:rPr>
              <a:t>Email:</a:t>
            </a:r>
            <a:r>
              <a:rPr sz="2200" spc="100" dirty="0">
                <a:solidFill>
                  <a:srgbClr val="0000FF"/>
                </a:solidFill>
                <a:latin typeface="Arial"/>
                <a:cs typeface="Arial"/>
              </a:rPr>
              <a:t> </a:t>
            </a:r>
            <a:r>
              <a:rPr sz="2000" u="heavy" spc="-10" dirty="0">
                <a:solidFill>
                  <a:srgbClr val="0000FF"/>
                </a:solidFill>
                <a:uFill>
                  <a:solidFill>
                    <a:srgbClr val="0000FF"/>
                  </a:solidFill>
                </a:uFill>
                <a:latin typeface="Arial"/>
                <a:cs typeface="Arial"/>
                <a:hlinkClick r:id="rId3"/>
              </a:rPr>
              <a:t>usarmy.jble.tradoc.list.hq-tradoc-g-27-operations@mail.mil</a:t>
            </a:r>
            <a:endParaRPr sz="2000" dirty="0">
              <a:latin typeface="Arial"/>
              <a:cs typeface="Arial"/>
            </a:endParaRPr>
          </a:p>
          <a:p>
            <a:pPr marL="354965" indent="-354965">
              <a:lnSpc>
                <a:spcPct val="100000"/>
              </a:lnSpc>
              <a:spcBef>
                <a:spcPts val="525"/>
              </a:spcBef>
              <a:buFont typeface="Wingdings"/>
              <a:buChar char=""/>
              <a:tabLst>
                <a:tab pos="354965" algn="l"/>
                <a:tab pos="355600" algn="l"/>
              </a:tabLst>
            </a:pPr>
            <a:r>
              <a:rPr sz="2200" spc="-10" dirty="0">
                <a:latin typeface="Arial"/>
                <a:cs typeface="Arial"/>
              </a:rPr>
              <a:t>Office: </a:t>
            </a:r>
            <a:r>
              <a:rPr sz="2200" spc="-5" dirty="0">
                <a:latin typeface="Arial"/>
                <a:cs typeface="Arial"/>
              </a:rPr>
              <a:t>(757) 878-9564 / 9503 /</a:t>
            </a:r>
            <a:r>
              <a:rPr sz="2200" spc="65" dirty="0">
                <a:latin typeface="Arial"/>
                <a:cs typeface="Arial"/>
              </a:rPr>
              <a:t> </a:t>
            </a:r>
            <a:r>
              <a:rPr sz="2200" spc="-5" dirty="0">
                <a:latin typeface="Arial"/>
                <a:cs typeface="Arial"/>
              </a:rPr>
              <a:t>9696</a:t>
            </a:r>
            <a:endParaRPr sz="2200" dirty="0">
              <a:latin typeface="Arial"/>
              <a:cs typeface="Arial"/>
            </a:endParaRPr>
          </a:p>
          <a:p>
            <a:pPr>
              <a:lnSpc>
                <a:spcPct val="100000"/>
              </a:lnSpc>
              <a:spcBef>
                <a:spcPts val="15"/>
              </a:spcBef>
              <a:buFont typeface="Wingdings"/>
              <a:buChar char=""/>
            </a:pPr>
            <a:endParaRPr sz="3200" dirty="0">
              <a:latin typeface="Times New Roman"/>
              <a:cs typeface="Times New Roman"/>
            </a:endParaRPr>
          </a:p>
          <a:p>
            <a:pPr marL="12700">
              <a:lnSpc>
                <a:spcPct val="100000"/>
              </a:lnSpc>
              <a:spcBef>
                <a:spcPts val="5"/>
              </a:spcBef>
            </a:pPr>
            <a:r>
              <a:rPr sz="2200" u="heavy" spc="-15" dirty="0">
                <a:uFill>
                  <a:solidFill>
                    <a:srgbClr val="000000"/>
                  </a:solidFill>
                </a:uFill>
                <a:latin typeface="Arial"/>
                <a:cs typeface="Arial"/>
              </a:rPr>
              <a:t>Web</a:t>
            </a:r>
            <a:r>
              <a:rPr sz="2200" u="heavy" spc="-5" dirty="0">
                <a:uFill>
                  <a:solidFill>
                    <a:srgbClr val="000000"/>
                  </a:solidFill>
                </a:uFill>
                <a:latin typeface="Arial"/>
                <a:cs typeface="Arial"/>
              </a:rPr>
              <a:t> Portals:</a:t>
            </a:r>
            <a:endParaRPr sz="2200" dirty="0">
              <a:latin typeface="Arial"/>
              <a:cs typeface="Arial"/>
            </a:endParaRPr>
          </a:p>
          <a:p>
            <a:pPr marL="354965" marR="923925" indent="-354965">
              <a:lnSpc>
                <a:spcPct val="100000"/>
              </a:lnSpc>
              <a:spcBef>
                <a:spcPts val="525"/>
              </a:spcBef>
              <a:buFont typeface="Wingdings"/>
              <a:buChar char=""/>
              <a:tabLst>
                <a:tab pos="354965" algn="l"/>
                <a:tab pos="355600" algn="l"/>
              </a:tabLst>
            </a:pPr>
            <a:r>
              <a:rPr sz="2200" spc="-10" dirty="0">
                <a:latin typeface="Arial"/>
                <a:cs typeface="Arial"/>
              </a:rPr>
              <a:t>NIPR:</a:t>
            </a:r>
            <a:r>
              <a:rPr sz="2200" spc="-10" dirty="0">
                <a:solidFill>
                  <a:srgbClr val="0000FF"/>
                </a:solidFill>
                <a:latin typeface="Arial"/>
                <a:cs typeface="Arial"/>
              </a:rPr>
              <a:t> </a:t>
            </a:r>
            <a:r>
              <a:rPr sz="2100" u="heavy" spc="-10" dirty="0">
                <a:solidFill>
                  <a:srgbClr val="0000FF"/>
                </a:solidFill>
                <a:uFill>
                  <a:solidFill>
                    <a:srgbClr val="0000FF"/>
                  </a:solidFill>
                </a:uFill>
                <a:latin typeface="Arial"/>
                <a:cs typeface="Arial"/>
                <a:hlinkClick r:id="rId4"/>
              </a:rPr>
              <a:t>https://oeenterprise.army.mil </a:t>
            </a:r>
            <a:r>
              <a:rPr sz="2100" u="heavy" spc="-10" dirty="0">
                <a:solidFill>
                  <a:srgbClr val="0000FF"/>
                </a:solidFill>
                <a:uFill>
                  <a:solidFill>
                    <a:srgbClr val="0000FF"/>
                  </a:solidFill>
                </a:uFill>
                <a:latin typeface="Arial"/>
                <a:cs typeface="Arial"/>
                <a:hlinkClick r:id="rId5"/>
              </a:rPr>
              <a:t> http://www.tradoc.army.mil/g2/oetsc/default.aspx</a:t>
            </a:r>
            <a:endParaRPr sz="2100" dirty="0">
              <a:latin typeface="Arial"/>
              <a:cs typeface="Arial"/>
            </a:endParaRPr>
          </a:p>
        </p:txBody>
      </p:sp>
    </p:spTree>
    <p:extLst>
      <p:ext uri="{BB962C8B-B14F-4D97-AF65-F5344CB8AC3E}">
        <p14:creationId xmlns:p14="http://schemas.microsoft.com/office/powerpoint/2010/main" val="1140973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991" y="6521513"/>
            <a:ext cx="1428750" cy="504625"/>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cs typeface="Agency FB"/>
              </a:rPr>
              <a:t>Victory Starts</a:t>
            </a:r>
            <a:r>
              <a:rPr sz="1600" b="1" spc="-35" dirty="0">
                <a:solidFill>
                  <a:srgbClr val="FFFFFF"/>
                </a:solidFill>
                <a:cs typeface="Agency FB"/>
              </a:rPr>
              <a:t> </a:t>
            </a:r>
            <a:r>
              <a:rPr sz="1600" b="1" spc="-10" dirty="0">
                <a:solidFill>
                  <a:srgbClr val="FFFFFF"/>
                </a:solidFill>
                <a:cs typeface="Agency FB"/>
              </a:rPr>
              <a:t>Here!</a:t>
            </a:r>
            <a:endParaRPr sz="1600">
              <a:cs typeface="Agency FB"/>
            </a:endParaRPr>
          </a:p>
        </p:txBody>
      </p:sp>
      <p:sp>
        <p:nvSpPr>
          <p:cNvPr id="5" name="object 5"/>
          <p:cNvSpPr/>
          <p:nvPr/>
        </p:nvSpPr>
        <p:spPr>
          <a:xfrm>
            <a:off x="991361" y="762762"/>
            <a:ext cx="7162800" cy="0"/>
          </a:xfrm>
          <a:custGeom>
            <a:avLst/>
            <a:gdLst/>
            <a:ahLst/>
            <a:cxnLst/>
            <a:rect l="l" t="t" r="r" b="b"/>
            <a:pathLst>
              <a:path w="7162800">
                <a:moveTo>
                  <a:pt x="0" y="0"/>
                </a:moveTo>
                <a:lnTo>
                  <a:pt x="7162800" y="0"/>
                </a:lnTo>
              </a:path>
            </a:pathLst>
          </a:custGeom>
          <a:ln w="38100">
            <a:solidFill>
              <a:srgbClr val="000000"/>
            </a:solidFill>
          </a:ln>
        </p:spPr>
        <p:txBody>
          <a:bodyPr wrap="square" lIns="0" tIns="0" rIns="0" bIns="0" rtlCol="0"/>
          <a:lstStyle/>
          <a:p>
            <a:endParaRPr/>
          </a:p>
        </p:txBody>
      </p:sp>
      <p:sp>
        <p:nvSpPr>
          <p:cNvPr id="6" name="object 6"/>
          <p:cNvSpPr/>
          <p:nvPr/>
        </p:nvSpPr>
        <p:spPr>
          <a:xfrm>
            <a:off x="761" y="6432803"/>
            <a:ext cx="9144000" cy="29209"/>
          </a:xfrm>
          <a:custGeom>
            <a:avLst/>
            <a:gdLst/>
            <a:ahLst/>
            <a:cxnLst/>
            <a:rect l="l" t="t" r="r" b="b"/>
            <a:pathLst>
              <a:path w="9144000" h="29210">
                <a:moveTo>
                  <a:pt x="0" y="28956"/>
                </a:moveTo>
                <a:lnTo>
                  <a:pt x="9144000" y="28956"/>
                </a:lnTo>
                <a:lnTo>
                  <a:pt x="9144000" y="0"/>
                </a:lnTo>
                <a:lnTo>
                  <a:pt x="0" y="0"/>
                </a:lnTo>
                <a:lnTo>
                  <a:pt x="0" y="28956"/>
                </a:lnTo>
                <a:close/>
              </a:path>
            </a:pathLst>
          </a:custGeom>
          <a:solidFill>
            <a:srgbClr val="C00000"/>
          </a:solidFill>
        </p:spPr>
        <p:txBody>
          <a:bodyPr wrap="square" lIns="0" tIns="0" rIns="0" bIns="0" rtlCol="0"/>
          <a:lstStyle/>
          <a:p>
            <a:endParaRPr/>
          </a:p>
        </p:txBody>
      </p:sp>
      <p:sp>
        <p:nvSpPr>
          <p:cNvPr id="7" name="object 7"/>
          <p:cNvSpPr/>
          <p:nvPr/>
        </p:nvSpPr>
        <p:spPr>
          <a:xfrm>
            <a:off x="51820" y="873827"/>
            <a:ext cx="8999218" cy="766559"/>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412624" y="31373"/>
            <a:ext cx="6343650" cy="467995"/>
          </a:xfrm>
          <a:prstGeom prst="rect">
            <a:avLst/>
          </a:prstGeom>
        </p:spPr>
        <p:txBody>
          <a:bodyPr vert="horz" wrap="square" lIns="0" tIns="12700" rIns="0" bIns="0" rtlCol="0">
            <a:spAutoFit/>
          </a:bodyPr>
          <a:lstStyle/>
          <a:p>
            <a:pPr marL="12700">
              <a:lnSpc>
                <a:spcPct val="100000"/>
              </a:lnSpc>
              <a:spcBef>
                <a:spcPts val="100"/>
              </a:spcBef>
            </a:pPr>
            <a:r>
              <a:rPr dirty="0"/>
              <a:t>Network </a:t>
            </a:r>
            <a:r>
              <a:rPr dirty="0" smtClean="0"/>
              <a:t>Engagement</a:t>
            </a:r>
            <a:r>
              <a:rPr spc="-114" dirty="0" smtClean="0"/>
              <a:t> </a:t>
            </a:r>
            <a:r>
              <a:rPr spc="-10" dirty="0"/>
              <a:t>Training</a:t>
            </a:r>
          </a:p>
        </p:txBody>
      </p:sp>
      <p:sp>
        <p:nvSpPr>
          <p:cNvPr id="9" name="object 9"/>
          <p:cNvSpPr txBox="1"/>
          <p:nvPr/>
        </p:nvSpPr>
        <p:spPr>
          <a:xfrm>
            <a:off x="1018901" y="458590"/>
            <a:ext cx="7075805" cy="973455"/>
          </a:xfrm>
          <a:prstGeom prst="rect">
            <a:avLst/>
          </a:prstGeom>
        </p:spPr>
        <p:txBody>
          <a:bodyPr vert="horz" wrap="square" lIns="0" tIns="12700" rIns="0" bIns="0" rtlCol="0">
            <a:spAutoFit/>
          </a:bodyPr>
          <a:lstStyle/>
          <a:p>
            <a:pPr marL="1259840">
              <a:lnSpc>
                <a:spcPct val="100000"/>
              </a:lnSpc>
              <a:spcBef>
                <a:spcPts val="100"/>
              </a:spcBef>
            </a:pPr>
            <a:r>
              <a:rPr sz="1800" b="1" i="1" spc="-5" dirty="0">
                <a:solidFill>
                  <a:srgbClr val="FF0000"/>
                </a:solidFill>
                <a:latin typeface="Arial"/>
                <a:cs typeface="Arial"/>
              </a:rPr>
              <a:t>Understand and Shape </a:t>
            </a:r>
            <a:r>
              <a:rPr sz="1800" b="1" i="1" dirty="0">
                <a:solidFill>
                  <a:srgbClr val="FF0000"/>
                </a:solidFill>
                <a:latin typeface="Arial"/>
                <a:cs typeface="Arial"/>
              </a:rPr>
              <a:t>the </a:t>
            </a:r>
            <a:r>
              <a:rPr sz="1800" b="1" i="1" spc="-5" dirty="0">
                <a:solidFill>
                  <a:srgbClr val="FF0000"/>
                </a:solidFill>
                <a:latin typeface="Arial"/>
                <a:cs typeface="Arial"/>
              </a:rPr>
              <a:t>human domain</a:t>
            </a:r>
            <a:endParaRPr sz="1800" dirty="0">
              <a:latin typeface="Arial"/>
              <a:cs typeface="Arial"/>
            </a:endParaRPr>
          </a:p>
          <a:p>
            <a:pPr marL="12065" marR="5080" algn="ctr">
              <a:lnSpc>
                <a:spcPct val="100000"/>
              </a:lnSpc>
              <a:spcBef>
                <a:spcPts val="1460"/>
              </a:spcBef>
            </a:pPr>
            <a:r>
              <a:rPr sz="1600" spc="-10" dirty="0">
                <a:solidFill>
                  <a:srgbClr val="FFFFFF"/>
                </a:solidFill>
                <a:latin typeface="Arial"/>
                <a:cs typeface="Arial"/>
              </a:rPr>
              <a:t>Network </a:t>
            </a:r>
            <a:r>
              <a:rPr sz="1600" spc="-5" dirty="0">
                <a:solidFill>
                  <a:srgbClr val="FFFFFF"/>
                </a:solidFill>
                <a:latin typeface="Arial"/>
                <a:cs typeface="Arial"/>
              </a:rPr>
              <a:t>Engagement </a:t>
            </a:r>
            <a:r>
              <a:rPr sz="1600" spc="-10" dirty="0">
                <a:solidFill>
                  <a:srgbClr val="FFFFFF"/>
                </a:solidFill>
                <a:latin typeface="Arial"/>
                <a:cs typeface="Arial"/>
              </a:rPr>
              <a:t>Training </a:t>
            </a:r>
            <a:r>
              <a:rPr sz="1600" dirty="0">
                <a:solidFill>
                  <a:srgbClr val="FFFFFF"/>
                </a:solidFill>
                <a:latin typeface="Arial"/>
                <a:cs typeface="Arial"/>
              </a:rPr>
              <a:t>is </a:t>
            </a:r>
            <a:r>
              <a:rPr sz="1600" spc="-5" dirty="0">
                <a:solidFill>
                  <a:srgbClr val="FFFFFF"/>
                </a:solidFill>
                <a:latin typeface="Arial"/>
                <a:cs typeface="Arial"/>
              </a:rPr>
              <a:t>a </a:t>
            </a:r>
            <a:r>
              <a:rPr sz="1600" spc="-10" dirty="0">
                <a:solidFill>
                  <a:srgbClr val="FFFFFF"/>
                </a:solidFill>
                <a:latin typeface="Arial"/>
                <a:cs typeface="Arial"/>
              </a:rPr>
              <a:t>TRADOC </a:t>
            </a:r>
            <a:r>
              <a:rPr sz="1600" spc="-5" dirty="0">
                <a:solidFill>
                  <a:srgbClr val="FFFFFF"/>
                </a:solidFill>
                <a:latin typeface="Arial"/>
                <a:cs typeface="Arial"/>
              </a:rPr>
              <a:t>led </a:t>
            </a:r>
            <a:r>
              <a:rPr sz="1600" dirty="0">
                <a:solidFill>
                  <a:srgbClr val="FFFFFF"/>
                </a:solidFill>
                <a:latin typeface="Arial"/>
                <a:cs typeface="Arial"/>
              </a:rPr>
              <a:t>initiative, </a:t>
            </a:r>
            <a:r>
              <a:rPr sz="1600" spc="-5" dirty="0">
                <a:solidFill>
                  <a:srgbClr val="FFFFFF"/>
                </a:solidFill>
                <a:latin typeface="Arial"/>
                <a:cs typeface="Arial"/>
              </a:rPr>
              <a:t>supported by JNTC,  to provide units tailored / OE-focused human network </a:t>
            </a:r>
            <a:r>
              <a:rPr sz="1600" spc="-10" dirty="0">
                <a:solidFill>
                  <a:srgbClr val="FFFFFF"/>
                </a:solidFill>
                <a:latin typeface="Arial"/>
                <a:cs typeface="Arial"/>
              </a:rPr>
              <a:t>staff</a:t>
            </a:r>
            <a:r>
              <a:rPr sz="1600" spc="155" dirty="0">
                <a:solidFill>
                  <a:srgbClr val="FFFFFF"/>
                </a:solidFill>
                <a:latin typeface="Arial"/>
                <a:cs typeface="Arial"/>
              </a:rPr>
              <a:t> </a:t>
            </a:r>
            <a:r>
              <a:rPr sz="1600" spc="-5" dirty="0">
                <a:solidFill>
                  <a:srgbClr val="FFFFFF"/>
                </a:solidFill>
                <a:latin typeface="Arial"/>
                <a:cs typeface="Arial"/>
              </a:rPr>
              <a:t>training</a:t>
            </a:r>
            <a:endParaRPr sz="1600" dirty="0">
              <a:latin typeface="Arial"/>
              <a:cs typeface="Arial"/>
            </a:endParaRPr>
          </a:p>
        </p:txBody>
      </p:sp>
      <p:sp>
        <p:nvSpPr>
          <p:cNvPr id="10" name="object 10"/>
          <p:cNvSpPr txBox="1"/>
          <p:nvPr/>
        </p:nvSpPr>
        <p:spPr>
          <a:xfrm>
            <a:off x="252365" y="4855093"/>
            <a:ext cx="3099435" cy="574040"/>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 pos="299720" algn="l"/>
              </a:tabLst>
            </a:pPr>
            <a:r>
              <a:rPr sz="1200" spc="-10" dirty="0">
                <a:cs typeface="Arial"/>
              </a:rPr>
              <a:t>Theater, </a:t>
            </a:r>
            <a:r>
              <a:rPr sz="1200" spc="-5" dirty="0">
                <a:cs typeface="Arial"/>
              </a:rPr>
              <a:t>Service </a:t>
            </a:r>
            <a:r>
              <a:rPr sz="1200" dirty="0">
                <a:cs typeface="Arial"/>
              </a:rPr>
              <a:t>&amp;</a:t>
            </a:r>
            <a:r>
              <a:rPr sz="1200" spc="-20" dirty="0">
                <a:cs typeface="Arial"/>
              </a:rPr>
              <a:t> </a:t>
            </a:r>
            <a:r>
              <a:rPr sz="1200" spc="-5" dirty="0">
                <a:cs typeface="Arial"/>
              </a:rPr>
              <a:t>Multi-National</a:t>
            </a:r>
            <a:endParaRPr sz="1200">
              <a:cs typeface="Arial"/>
            </a:endParaRPr>
          </a:p>
          <a:p>
            <a:pPr marL="299085" indent="-286385">
              <a:lnSpc>
                <a:spcPct val="100000"/>
              </a:lnSpc>
              <a:buFont typeface="Wingdings"/>
              <a:buChar char=""/>
              <a:tabLst>
                <a:tab pos="299085" algn="l"/>
                <a:tab pos="299720" algn="l"/>
              </a:tabLst>
            </a:pPr>
            <a:r>
              <a:rPr sz="1200" spc="-5" dirty="0">
                <a:cs typeface="Arial"/>
              </a:rPr>
              <a:t>Exercise </a:t>
            </a:r>
            <a:r>
              <a:rPr sz="1200" dirty="0">
                <a:cs typeface="Arial"/>
              </a:rPr>
              <a:t>/ INTELEX </a:t>
            </a:r>
            <a:r>
              <a:rPr sz="1200" spc="-5" dirty="0">
                <a:cs typeface="Arial"/>
              </a:rPr>
              <a:t>Support </a:t>
            </a:r>
            <a:r>
              <a:rPr sz="1200" dirty="0">
                <a:cs typeface="Arial"/>
              </a:rPr>
              <a:t>&amp;</a:t>
            </a:r>
            <a:r>
              <a:rPr sz="1200" spc="-60" dirty="0">
                <a:cs typeface="Arial"/>
              </a:rPr>
              <a:t> </a:t>
            </a:r>
            <a:r>
              <a:rPr sz="1200" spc="-5" dirty="0">
                <a:cs typeface="Arial"/>
              </a:rPr>
              <a:t>Mentoring</a:t>
            </a:r>
            <a:endParaRPr sz="1200">
              <a:cs typeface="Arial"/>
            </a:endParaRPr>
          </a:p>
          <a:p>
            <a:pPr marL="299085" indent="-286385">
              <a:lnSpc>
                <a:spcPct val="100000"/>
              </a:lnSpc>
              <a:buFont typeface="Wingdings"/>
              <a:buChar char=""/>
              <a:tabLst>
                <a:tab pos="299085" algn="l"/>
                <a:tab pos="299720" algn="l"/>
              </a:tabLst>
            </a:pPr>
            <a:r>
              <a:rPr sz="1200" spc="-5" dirty="0">
                <a:cs typeface="Arial"/>
              </a:rPr>
              <a:t>Foundry </a:t>
            </a:r>
            <a:r>
              <a:rPr sz="1200" dirty="0">
                <a:cs typeface="Arial"/>
              </a:rPr>
              <a:t>GEN </a:t>
            </a:r>
            <a:r>
              <a:rPr sz="1200" spc="-5" dirty="0">
                <a:cs typeface="Arial"/>
              </a:rPr>
              <a:t>305</a:t>
            </a:r>
            <a:r>
              <a:rPr sz="1200" spc="-55" dirty="0">
                <a:cs typeface="Arial"/>
              </a:rPr>
              <a:t> </a:t>
            </a:r>
            <a:r>
              <a:rPr sz="1200" spc="-5" dirty="0">
                <a:cs typeface="Arial"/>
              </a:rPr>
              <a:t>Course</a:t>
            </a:r>
            <a:endParaRPr sz="1200">
              <a:cs typeface="Arial"/>
            </a:endParaRPr>
          </a:p>
        </p:txBody>
      </p:sp>
      <p:sp>
        <p:nvSpPr>
          <p:cNvPr id="11" name="object 11"/>
          <p:cNvSpPr txBox="1"/>
          <p:nvPr/>
        </p:nvSpPr>
        <p:spPr>
          <a:xfrm>
            <a:off x="4687434" y="4759506"/>
            <a:ext cx="3609975" cy="574040"/>
          </a:xfrm>
          <a:prstGeom prst="rect">
            <a:avLst/>
          </a:prstGeom>
        </p:spPr>
        <p:txBody>
          <a:bodyPr vert="horz" wrap="square" lIns="0" tIns="12700" rIns="0" bIns="0" rtlCol="0">
            <a:spAutoFit/>
          </a:bodyPr>
          <a:lstStyle/>
          <a:p>
            <a:pPr marL="299085" marR="5080" indent="-286385">
              <a:lnSpc>
                <a:spcPct val="100000"/>
              </a:lnSpc>
              <a:spcBef>
                <a:spcPts val="100"/>
              </a:spcBef>
              <a:buFont typeface="Wingdings"/>
              <a:buChar char=""/>
              <a:tabLst>
                <a:tab pos="299085" algn="l"/>
                <a:tab pos="299720" algn="l"/>
              </a:tabLst>
            </a:pPr>
            <a:r>
              <a:rPr sz="1200" spc="-5" dirty="0">
                <a:cs typeface="Arial"/>
              </a:rPr>
              <a:t>Integration </a:t>
            </a:r>
            <a:r>
              <a:rPr sz="1200" dirty="0">
                <a:cs typeface="Arial"/>
              </a:rPr>
              <a:t>of </a:t>
            </a:r>
            <a:r>
              <a:rPr sz="1200" spc="-5" dirty="0">
                <a:cs typeface="Arial"/>
              </a:rPr>
              <a:t>Network Engagement Doctrine and  Processes </a:t>
            </a:r>
            <a:r>
              <a:rPr sz="1200" dirty="0">
                <a:cs typeface="Arial"/>
              </a:rPr>
              <a:t>to </a:t>
            </a:r>
            <a:r>
              <a:rPr sz="1200" spc="-5" dirty="0">
                <a:cs typeface="Arial"/>
              </a:rPr>
              <a:t>support COA Dev and</a:t>
            </a:r>
            <a:r>
              <a:rPr sz="1200" spc="-110" dirty="0">
                <a:cs typeface="Arial"/>
              </a:rPr>
              <a:t> </a:t>
            </a:r>
            <a:r>
              <a:rPr sz="1200" spc="-10" dirty="0">
                <a:cs typeface="Arial"/>
              </a:rPr>
              <a:t>Wargaming</a:t>
            </a:r>
            <a:endParaRPr sz="1200">
              <a:cs typeface="Arial"/>
            </a:endParaRPr>
          </a:p>
          <a:p>
            <a:pPr marL="299085" indent="-286385">
              <a:lnSpc>
                <a:spcPct val="100000"/>
              </a:lnSpc>
              <a:buFont typeface="Wingdings"/>
              <a:buChar char=""/>
              <a:tabLst>
                <a:tab pos="299085" algn="l"/>
                <a:tab pos="299720" algn="l"/>
              </a:tabLst>
            </a:pPr>
            <a:r>
              <a:rPr sz="1200" spc="-20" dirty="0">
                <a:cs typeface="Arial"/>
              </a:rPr>
              <a:t>Targeting </a:t>
            </a:r>
            <a:r>
              <a:rPr sz="1200" dirty="0">
                <a:cs typeface="Arial"/>
              </a:rPr>
              <a:t>at </a:t>
            </a:r>
            <a:r>
              <a:rPr sz="1200" spc="-5" dirty="0">
                <a:cs typeface="Arial"/>
              </a:rPr>
              <a:t>the</a:t>
            </a:r>
            <a:r>
              <a:rPr sz="1200" spc="-30" dirty="0">
                <a:cs typeface="Arial"/>
              </a:rPr>
              <a:t> </a:t>
            </a:r>
            <a:r>
              <a:rPr sz="1200" spc="-5" dirty="0">
                <a:cs typeface="Arial"/>
              </a:rPr>
              <a:t>CTCs</a:t>
            </a:r>
            <a:endParaRPr sz="1200">
              <a:cs typeface="Arial"/>
            </a:endParaRPr>
          </a:p>
        </p:txBody>
      </p:sp>
      <p:sp>
        <p:nvSpPr>
          <p:cNvPr id="12" name="object 12"/>
          <p:cNvSpPr/>
          <p:nvPr/>
        </p:nvSpPr>
        <p:spPr>
          <a:xfrm>
            <a:off x="4551429" y="1847850"/>
            <a:ext cx="33020" cy="4345940"/>
          </a:xfrm>
          <a:custGeom>
            <a:avLst/>
            <a:gdLst/>
            <a:ahLst/>
            <a:cxnLst/>
            <a:rect l="l" t="t" r="r" b="b"/>
            <a:pathLst>
              <a:path w="33020" h="4345940">
                <a:moveTo>
                  <a:pt x="33020" y="0"/>
                </a:moveTo>
                <a:lnTo>
                  <a:pt x="0" y="4345546"/>
                </a:lnTo>
              </a:path>
            </a:pathLst>
          </a:custGeom>
          <a:ln w="28956">
            <a:solidFill>
              <a:srgbClr val="000000"/>
            </a:solidFill>
          </a:ln>
        </p:spPr>
        <p:txBody>
          <a:bodyPr wrap="square" lIns="0" tIns="0" rIns="0" bIns="0" rtlCol="0"/>
          <a:lstStyle/>
          <a:p>
            <a:endParaRPr/>
          </a:p>
        </p:txBody>
      </p:sp>
      <p:sp>
        <p:nvSpPr>
          <p:cNvPr id="13" name="object 13"/>
          <p:cNvSpPr/>
          <p:nvPr/>
        </p:nvSpPr>
        <p:spPr>
          <a:xfrm>
            <a:off x="95991" y="4112830"/>
            <a:ext cx="8912880" cy="1970"/>
          </a:xfrm>
          <a:custGeom>
            <a:avLst/>
            <a:gdLst/>
            <a:ahLst/>
            <a:cxnLst/>
            <a:rect l="l" t="t" r="r" b="b"/>
            <a:pathLst>
              <a:path w="8848090" h="60960">
                <a:moveTo>
                  <a:pt x="0" y="0"/>
                </a:moveTo>
                <a:lnTo>
                  <a:pt x="8848090" y="60896"/>
                </a:lnTo>
              </a:path>
            </a:pathLst>
          </a:custGeom>
          <a:ln w="28956">
            <a:solidFill>
              <a:srgbClr val="000000"/>
            </a:solidFill>
          </a:ln>
        </p:spPr>
        <p:txBody>
          <a:bodyPr wrap="square" lIns="0" tIns="0" rIns="0" bIns="0" rtlCol="0"/>
          <a:lstStyle/>
          <a:p>
            <a:endParaRPr/>
          </a:p>
        </p:txBody>
      </p:sp>
      <p:sp>
        <p:nvSpPr>
          <p:cNvPr id="14" name="object 14"/>
          <p:cNvSpPr txBox="1"/>
          <p:nvPr/>
        </p:nvSpPr>
        <p:spPr>
          <a:xfrm>
            <a:off x="4687358" y="4153634"/>
            <a:ext cx="3922395" cy="631825"/>
          </a:xfrm>
          <a:prstGeom prst="rect">
            <a:avLst/>
          </a:prstGeom>
        </p:spPr>
        <p:txBody>
          <a:bodyPr vert="horz" wrap="square" lIns="0" tIns="125730" rIns="0" bIns="0" rtlCol="0">
            <a:spAutoFit/>
          </a:bodyPr>
          <a:lstStyle/>
          <a:p>
            <a:pPr marL="386080">
              <a:lnSpc>
                <a:spcPct val="100000"/>
              </a:lnSpc>
              <a:spcBef>
                <a:spcPts val="990"/>
              </a:spcBef>
            </a:pPr>
            <a:r>
              <a:rPr sz="1400" b="1" i="1" spc="-5" dirty="0">
                <a:cs typeface="Arial"/>
              </a:rPr>
              <a:t>Maneuver Combat Training Centers</a:t>
            </a:r>
            <a:r>
              <a:rPr sz="1400" b="1" i="1" spc="-110" dirty="0">
                <a:cs typeface="Arial"/>
              </a:rPr>
              <a:t> </a:t>
            </a:r>
            <a:r>
              <a:rPr sz="1400" b="1" i="1" spc="-10" dirty="0">
                <a:cs typeface="Arial"/>
              </a:rPr>
              <a:t>(CTC)</a:t>
            </a:r>
            <a:endParaRPr sz="1400" dirty="0">
              <a:cs typeface="Arial"/>
            </a:endParaRPr>
          </a:p>
          <a:p>
            <a:pPr marL="12700">
              <a:lnSpc>
                <a:spcPct val="100000"/>
              </a:lnSpc>
              <a:spcBef>
                <a:spcPts val="760"/>
              </a:spcBef>
            </a:pPr>
            <a:r>
              <a:rPr sz="1200" spc="-15" dirty="0">
                <a:cs typeface="Arial"/>
              </a:rPr>
              <a:t>Train </a:t>
            </a:r>
            <a:r>
              <a:rPr sz="1200" dirty="0">
                <a:cs typeface="Arial"/>
              </a:rPr>
              <a:t>&amp; </a:t>
            </a:r>
            <a:r>
              <a:rPr sz="1200" spc="-5" dirty="0">
                <a:cs typeface="Arial"/>
              </a:rPr>
              <a:t>Mentor unit</a:t>
            </a:r>
            <a:r>
              <a:rPr sz="1200" spc="-35" dirty="0">
                <a:cs typeface="Arial"/>
              </a:rPr>
              <a:t> </a:t>
            </a:r>
            <a:r>
              <a:rPr sz="1200" dirty="0">
                <a:cs typeface="Arial"/>
              </a:rPr>
              <a:t>staffs</a:t>
            </a:r>
          </a:p>
        </p:txBody>
      </p:sp>
      <p:sp>
        <p:nvSpPr>
          <p:cNvPr id="15" name="object 15"/>
          <p:cNvSpPr txBox="1"/>
          <p:nvPr/>
        </p:nvSpPr>
        <p:spPr>
          <a:xfrm>
            <a:off x="252365" y="4156751"/>
            <a:ext cx="3762375" cy="723900"/>
          </a:xfrm>
          <a:prstGeom prst="rect">
            <a:avLst/>
          </a:prstGeom>
        </p:spPr>
        <p:txBody>
          <a:bodyPr vert="horz" wrap="square" lIns="0" tIns="76835" rIns="0" bIns="0" rtlCol="0">
            <a:spAutoFit/>
          </a:bodyPr>
          <a:lstStyle/>
          <a:p>
            <a:pPr marL="12700" indent="152400">
              <a:lnSpc>
                <a:spcPct val="100000"/>
              </a:lnSpc>
              <a:spcBef>
                <a:spcPts val="605"/>
              </a:spcBef>
            </a:pPr>
            <a:r>
              <a:rPr sz="1400" b="1" i="1" dirty="0">
                <a:cs typeface="Arial"/>
              </a:rPr>
              <a:t>Exercise </a:t>
            </a:r>
            <a:r>
              <a:rPr sz="1400" b="1" i="1" spc="-5" dirty="0">
                <a:cs typeface="Arial"/>
              </a:rPr>
              <a:t>Support </a:t>
            </a:r>
            <a:r>
              <a:rPr sz="1400" b="1" i="1" dirty="0">
                <a:cs typeface="Arial"/>
              </a:rPr>
              <a:t>&amp; </a:t>
            </a:r>
            <a:r>
              <a:rPr sz="1400" b="1" i="1" spc="-5" dirty="0">
                <a:cs typeface="Arial"/>
              </a:rPr>
              <a:t>Home Station</a:t>
            </a:r>
            <a:r>
              <a:rPr sz="1400" b="1" i="1" spc="-120" dirty="0">
                <a:cs typeface="Arial"/>
              </a:rPr>
              <a:t> </a:t>
            </a:r>
            <a:r>
              <a:rPr sz="1400" b="1" i="1" spc="-5" dirty="0">
                <a:cs typeface="Arial"/>
              </a:rPr>
              <a:t>Training</a:t>
            </a:r>
            <a:endParaRPr sz="1400">
              <a:cs typeface="Arial"/>
            </a:endParaRPr>
          </a:p>
          <a:p>
            <a:pPr marL="12700" marR="5080">
              <a:lnSpc>
                <a:spcPct val="100000"/>
              </a:lnSpc>
              <a:spcBef>
                <a:spcPts val="430"/>
              </a:spcBef>
            </a:pPr>
            <a:r>
              <a:rPr sz="1200" spc="-5" dirty="0">
                <a:cs typeface="Arial"/>
              </a:rPr>
              <a:t>Advise </a:t>
            </a:r>
            <a:r>
              <a:rPr sz="1200" dirty="0">
                <a:cs typeface="Arial"/>
              </a:rPr>
              <a:t>&amp; </a:t>
            </a:r>
            <a:r>
              <a:rPr sz="1200" spc="-5" dirty="0">
                <a:cs typeface="Arial"/>
              </a:rPr>
              <a:t>assist </a:t>
            </a:r>
            <a:r>
              <a:rPr sz="1200" dirty="0">
                <a:cs typeface="Arial"/>
              </a:rPr>
              <a:t>staffs </a:t>
            </a:r>
            <a:r>
              <a:rPr sz="1200" spc="-5" dirty="0">
                <a:cs typeface="Arial"/>
              </a:rPr>
              <a:t>on emerging </a:t>
            </a:r>
            <a:r>
              <a:rPr sz="1200" dirty="0">
                <a:cs typeface="Arial"/>
              </a:rPr>
              <a:t>OE focused </a:t>
            </a:r>
            <a:r>
              <a:rPr sz="1200" spc="-5" dirty="0">
                <a:cs typeface="Arial"/>
              </a:rPr>
              <a:t>network  engagement planning and targeting</a:t>
            </a:r>
            <a:r>
              <a:rPr sz="1200" spc="-110" dirty="0">
                <a:cs typeface="Arial"/>
              </a:rPr>
              <a:t> </a:t>
            </a:r>
            <a:r>
              <a:rPr sz="1200" spc="-5" dirty="0">
                <a:cs typeface="Arial"/>
              </a:rPr>
              <a:t>activities</a:t>
            </a:r>
            <a:endParaRPr sz="1200">
              <a:cs typeface="Arial"/>
            </a:endParaRPr>
          </a:p>
        </p:txBody>
      </p:sp>
      <p:sp>
        <p:nvSpPr>
          <p:cNvPr id="16" name="object 16"/>
          <p:cNvSpPr/>
          <p:nvPr/>
        </p:nvSpPr>
        <p:spPr>
          <a:xfrm>
            <a:off x="477011" y="5532119"/>
            <a:ext cx="333755" cy="423671"/>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02919" y="5558028"/>
            <a:ext cx="227076" cy="316991"/>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459991" y="5558027"/>
            <a:ext cx="368807" cy="371855"/>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1485900" y="5583935"/>
            <a:ext cx="262127" cy="265175"/>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1129283" y="5942075"/>
            <a:ext cx="330707" cy="425195"/>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1155191" y="5967984"/>
            <a:ext cx="224027" cy="318515"/>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1627632" y="5946647"/>
            <a:ext cx="371855" cy="416051"/>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1653539" y="5972555"/>
            <a:ext cx="265175" cy="309371"/>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2226563" y="5971031"/>
            <a:ext cx="370331" cy="370331"/>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2252472" y="5996952"/>
            <a:ext cx="263639" cy="263639"/>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973836" y="5532119"/>
            <a:ext cx="323087" cy="423671"/>
          </a:xfrm>
          <a:prstGeom prst="rect">
            <a:avLst/>
          </a:prstGeom>
          <a:blipFill>
            <a:blip r:embed="rId13" cstate="print"/>
            <a:stretch>
              <a:fillRect/>
            </a:stretch>
          </a:blipFill>
        </p:spPr>
        <p:txBody>
          <a:bodyPr wrap="square" lIns="0" tIns="0" rIns="0" bIns="0" rtlCol="0"/>
          <a:lstStyle/>
          <a:p>
            <a:endParaRPr/>
          </a:p>
        </p:txBody>
      </p:sp>
      <p:sp>
        <p:nvSpPr>
          <p:cNvPr id="27" name="object 27"/>
          <p:cNvSpPr/>
          <p:nvPr/>
        </p:nvSpPr>
        <p:spPr>
          <a:xfrm>
            <a:off x="999744" y="5558028"/>
            <a:ext cx="216407" cy="316991"/>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3674363" y="5652515"/>
            <a:ext cx="352044" cy="425195"/>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3700271" y="5678423"/>
            <a:ext cx="245363" cy="318515"/>
          </a:xfrm>
          <a:prstGeom prst="rect">
            <a:avLst/>
          </a:prstGeom>
          <a:blipFill>
            <a:blip r:embed="rId16" cstate="print"/>
            <a:stretch>
              <a:fillRect/>
            </a:stretch>
          </a:blipFill>
        </p:spPr>
        <p:txBody>
          <a:bodyPr wrap="square" lIns="0" tIns="0" rIns="0" bIns="0" rtlCol="0"/>
          <a:lstStyle/>
          <a:p>
            <a:endParaRPr/>
          </a:p>
        </p:txBody>
      </p:sp>
      <p:sp>
        <p:nvSpPr>
          <p:cNvPr id="30" name="object 30"/>
          <p:cNvSpPr/>
          <p:nvPr/>
        </p:nvSpPr>
        <p:spPr>
          <a:xfrm>
            <a:off x="630935" y="5946647"/>
            <a:ext cx="327659" cy="416051"/>
          </a:xfrm>
          <a:prstGeom prst="rect">
            <a:avLst/>
          </a:prstGeom>
          <a:blipFill>
            <a:blip r:embed="rId17" cstate="print"/>
            <a:stretch>
              <a:fillRect/>
            </a:stretch>
          </a:blipFill>
        </p:spPr>
        <p:txBody>
          <a:bodyPr wrap="square" lIns="0" tIns="0" rIns="0" bIns="0" rtlCol="0"/>
          <a:lstStyle/>
          <a:p>
            <a:endParaRPr/>
          </a:p>
        </p:txBody>
      </p:sp>
      <p:sp>
        <p:nvSpPr>
          <p:cNvPr id="31" name="object 31"/>
          <p:cNvSpPr/>
          <p:nvPr/>
        </p:nvSpPr>
        <p:spPr>
          <a:xfrm>
            <a:off x="656844" y="5972555"/>
            <a:ext cx="220979" cy="309371"/>
          </a:xfrm>
          <a:prstGeom prst="rect">
            <a:avLst/>
          </a:prstGeom>
          <a:blipFill>
            <a:blip r:embed="rId18" cstate="print"/>
            <a:stretch>
              <a:fillRect/>
            </a:stretch>
          </a:blipFill>
        </p:spPr>
        <p:txBody>
          <a:bodyPr wrap="square" lIns="0" tIns="0" rIns="0" bIns="0" rtlCol="0"/>
          <a:lstStyle/>
          <a:p>
            <a:endParaRPr/>
          </a:p>
        </p:txBody>
      </p:sp>
      <p:sp>
        <p:nvSpPr>
          <p:cNvPr id="32" name="object 32"/>
          <p:cNvSpPr/>
          <p:nvPr/>
        </p:nvSpPr>
        <p:spPr>
          <a:xfrm>
            <a:off x="2462783" y="5538215"/>
            <a:ext cx="414515" cy="413004"/>
          </a:xfrm>
          <a:prstGeom prst="rect">
            <a:avLst/>
          </a:prstGeom>
          <a:blipFill>
            <a:blip r:embed="rId19" cstate="print"/>
            <a:stretch>
              <a:fillRect/>
            </a:stretch>
          </a:blipFill>
        </p:spPr>
        <p:txBody>
          <a:bodyPr wrap="square" lIns="0" tIns="0" rIns="0" bIns="0" rtlCol="0"/>
          <a:lstStyle/>
          <a:p>
            <a:endParaRPr/>
          </a:p>
        </p:txBody>
      </p:sp>
      <p:sp>
        <p:nvSpPr>
          <p:cNvPr id="33" name="object 33"/>
          <p:cNvSpPr/>
          <p:nvPr/>
        </p:nvSpPr>
        <p:spPr>
          <a:xfrm>
            <a:off x="2488692" y="5564123"/>
            <a:ext cx="307847" cy="306323"/>
          </a:xfrm>
          <a:prstGeom prst="rect">
            <a:avLst/>
          </a:prstGeom>
          <a:blipFill>
            <a:blip r:embed="rId20" cstate="print"/>
            <a:stretch>
              <a:fillRect/>
            </a:stretch>
          </a:blipFill>
        </p:spPr>
        <p:txBody>
          <a:bodyPr wrap="square" lIns="0" tIns="0" rIns="0" bIns="0" rtlCol="0"/>
          <a:lstStyle/>
          <a:p>
            <a:endParaRPr/>
          </a:p>
        </p:txBody>
      </p:sp>
      <p:sp>
        <p:nvSpPr>
          <p:cNvPr id="34" name="object 34"/>
          <p:cNvSpPr/>
          <p:nvPr/>
        </p:nvSpPr>
        <p:spPr>
          <a:xfrm>
            <a:off x="2756916" y="5937516"/>
            <a:ext cx="330707" cy="432803"/>
          </a:xfrm>
          <a:prstGeom prst="rect">
            <a:avLst/>
          </a:prstGeom>
          <a:blipFill>
            <a:blip r:embed="rId21" cstate="print"/>
            <a:stretch>
              <a:fillRect/>
            </a:stretch>
          </a:blipFill>
        </p:spPr>
        <p:txBody>
          <a:bodyPr wrap="square" lIns="0" tIns="0" rIns="0" bIns="0" rtlCol="0"/>
          <a:lstStyle/>
          <a:p>
            <a:endParaRPr/>
          </a:p>
        </p:txBody>
      </p:sp>
      <p:sp>
        <p:nvSpPr>
          <p:cNvPr id="35" name="object 35"/>
          <p:cNvSpPr/>
          <p:nvPr/>
        </p:nvSpPr>
        <p:spPr>
          <a:xfrm>
            <a:off x="2782823" y="5963411"/>
            <a:ext cx="224027" cy="326135"/>
          </a:xfrm>
          <a:prstGeom prst="rect">
            <a:avLst/>
          </a:prstGeom>
          <a:blipFill>
            <a:blip r:embed="rId22" cstate="print"/>
            <a:stretch>
              <a:fillRect/>
            </a:stretch>
          </a:blipFill>
        </p:spPr>
        <p:txBody>
          <a:bodyPr wrap="square" lIns="0" tIns="0" rIns="0" bIns="0" rtlCol="0"/>
          <a:lstStyle/>
          <a:p>
            <a:endParaRPr/>
          </a:p>
        </p:txBody>
      </p:sp>
      <p:sp>
        <p:nvSpPr>
          <p:cNvPr id="36" name="object 36"/>
          <p:cNvSpPr/>
          <p:nvPr/>
        </p:nvSpPr>
        <p:spPr>
          <a:xfrm>
            <a:off x="3044951" y="5550407"/>
            <a:ext cx="405383" cy="405383"/>
          </a:xfrm>
          <a:prstGeom prst="rect">
            <a:avLst/>
          </a:prstGeom>
          <a:blipFill>
            <a:blip r:embed="rId23" cstate="print"/>
            <a:stretch>
              <a:fillRect/>
            </a:stretch>
          </a:blipFill>
        </p:spPr>
        <p:txBody>
          <a:bodyPr wrap="square" lIns="0" tIns="0" rIns="0" bIns="0" rtlCol="0"/>
          <a:lstStyle/>
          <a:p>
            <a:endParaRPr/>
          </a:p>
        </p:txBody>
      </p:sp>
      <p:sp>
        <p:nvSpPr>
          <p:cNvPr id="37" name="object 37"/>
          <p:cNvSpPr/>
          <p:nvPr/>
        </p:nvSpPr>
        <p:spPr>
          <a:xfrm>
            <a:off x="3070859" y="5576315"/>
            <a:ext cx="298703" cy="298703"/>
          </a:xfrm>
          <a:prstGeom prst="rect">
            <a:avLst/>
          </a:prstGeom>
          <a:blipFill>
            <a:blip r:embed="rId24" cstate="print"/>
            <a:stretch>
              <a:fillRect/>
            </a:stretch>
          </a:blipFill>
        </p:spPr>
        <p:txBody>
          <a:bodyPr wrap="square" lIns="0" tIns="0" rIns="0" bIns="0" rtlCol="0"/>
          <a:lstStyle/>
          <a:p>
            <a:endParaRPr/>
          </a:p>
        </p:txBody>
      </p:sp>
      <p:sp>
        <p:nvSpPr>
          <p:cNvPr id="38" name="object 38"/>
          <p:cNvSpPr/>
          <p:nvPr/>
        </p:nvSpPr>
        <p:spPr>
          <a:xfrm>
            <a:off x="2016252" y="5564123"/>
            <a:ext cx="204215" cy="304799"/>
          </a:xfrm>
          <a:prstGeom prst="rect">
            <a:avLst/>
          </a:prstGeom>
          <a:blipFill>
            <a:blip r:embed="rId25" cstate="print"/>
            <a:stretch>
              <a:fillRect/>
            </a:stretch>
          </a:blipFill>
        </p:spPr>
        <p:txBody>
          <a:bodyPr wrap="square" lIns="0" tIns="0" rIns="0" bIns="0" rtlCol="0"/>
          <a:lstStyle/>
          <a:p>
            <a:endParaRPr/>
          </a:p>
        </p:txBody>
      </p:sp>
      <p:sp>
        <p:nvSpPr>
          <p:cNvPr id="39" name="object 39"/>
          <p:cNvSpPr/>
          <p:nvPr/>
        </p:nvSpPr>
        <p:spPr>
          <a:xfrm>
            <a:off x="3694176" y="5251703"/>
            <a:ext cx="280415" cy="281939"/>
          </a:xfrm>
          <a:prstGeom prst="rect">
            <a:avLst/>
          </a:prstGeom>
          <a:blipFill>
            <a:blip r:embed="rId26" cstate="print"/>
            <a:stretch>
              <a:fillRect/>
            </a:stretch>
          </a:blipFill>
        </p:spPr>
        <p:txBody>
          <a:bodyPr wrap="square" lIns="0" tIns="0" rIns="0" bIns="0" rtlCol="0"/>
          <a:lstStyle/>
          <a:p>
            <a:endParaRPr/>
          </a:p>
        </p:txBody>
      </p:sp>
      <p:sp>
        <p:nvSpPr>
          <p:cNvPr id="40" name="object 40"/>
          <p:cNvSpPr/>
          <p:nvPr/>
        </p:nvSpPr>
        <p:spPr>
          <a:xfrm>
            <a:off x="4085844" y="5042915"/>
            <a:ext cx="236219" cy="321563"/>
          </a:xfrm>
          <a:prstGeom prst="rect">
            <a:avLst/>
          </a:prstGeom>
          <a:blipFill>
            <a:blip r:embed="rId27" cstate="print"/>
            <a:stretch>
              <a:fillRect/>
            </a:stretch>
          </a:blipFill>
        </p:spPr>
        <p:txBody>
          <a:bodyPr wrap="square" lIns="0" tIns="0" rIns="0" bIns="0" rtlCol="0"/>
          <a:lstStyle/>
          <a:p>
            <a:endParaRPr/>
          </a:p>
        </p:txBody>
      </p:sp>
      <p:sp>
        <p:nvSpPr>
          <p:cNvPr id="41" name="object 41"/>
          <p:cNvSpPr/>
          <p:nvPr/>
        </p:nvSpPr>
        <p:spPr>
          <a:xfrm>
            <a:off x="3655999" y="4805119"/>
            <a:ext cx="355168" cy="339904"/>
          </a:xfrm>
          <a:prstGeom prst="rect">
            <a:avLst/>
          </a:prstGeom>
          <a:blipFill>
            <a:blip r:embed="rId28" cstate="print"/>
            <a:stretch>
              <a:fillRect/>
            </a:stretch>
          </a:blipFill>
        </p:spPr>
        <p:txBody>
          <a:bodyPr wrap="square" lIns="0" tIns="0" rIns="0" bIns="0" rtlCol="0"/>
          <a:lstStyle/>
          <a:p>
            <a:endParaRPr/>
          </a:p>
        </p:txBody>
      </p:sp>
      <p:sp>
        <p:nvSpPr>
          <p:cNvPr id="42" name="object 42"/>
          <p:cNvSpPr/>
          <p:nvPr/>
        </p:nvSpPr>
        <p:spPr>
          <a:xfrm>
            <a:off x="3270503" y="5961888"/>
            <a:ext cx="348995" cy="300227"/>
          </a:xfrm>
          <a:prstGeom prst="rect">
            <a:avLst/>
          </a:prstGeom>
          <a:blipFill>
            <a:blip r:embed="rId29" cstate="print"/>
            <a:stretch>
              <a:fillRect/>
            </a:stretch>
          </a:blipFill>
        </p:spPr>
        <p:txBody>
          <a:bodyPr wrap="square" lIns="0" tIns="0" rIns="0" bIns="0" rtlCol="0"/>
          <a:lstStyle/>
          <a:p>
            <a:endParaRPr/>
          </a:p>
        </p:txBody>
      </p:sp>
      <p:sp>
        <p:nvSpPr>
          <p:cNvPr id="43" name="object 43"/>
          <p:cNvSpPr/>
          <p:nvPr/>
        </p:nvSpPr>
        <p:spPr>
          <a:xfrm>
            <a:off x="4110228" y="5533644"/>
            <a:ext cx="306323" cy="295655"/>
          </a:xfrm>
          <a:prstGeom prst="rect">
            <a:avLst/>
          </a:prstGeom>
          <a:blipFill>
            <a:blip r:embed="rId30" cstate="print"/>
            <a:stretch>
              <a:fillRect/>
            </a:stretch>
          </a:blipFill>
        </p:spPr>
        <p:txBody>
          <a:bodyPr wrap="square" lIns="0" tIns="0" rIns="0" bIns="0" rtlCol="0"/>
          <a:lstStyle/>
          <a:p>
            <a:endParaRPr/>
          </a:p>
        </p:txBody>
      </p:sp>
      <p:sp>
        <p:nvSpPr>
          <p:cNvPr id="44" name="object 44"/>
          <p:cNvSpPr txBox="1"/>
          <p:nvPr/>
        </p:nvSpPr>
        <p:spPr>
          <a:xfrm>
            <a:off x="209344" y="2074694"/>
            <a:ext cx="2035810" cy="1732280"/>
          </a:xfrm>
          <a:prstGeom prst="rect">
            <a:avLst/>
          </a:prstGeom>
        </p:spPr>
        <p:txBody>
          <a:bodyPr vert="horz" wrap="square" lIns="0" tIns="12065" rIns="0" bIns="0" rtlCol="0">
            <a:spAutoFit/>
          </a:bodyPr>
          <a:lstStyle/>
          <a:p>
            <a:pPr marL="12700" marR="5080">
              <a:lnSpc>
                <a:spcPct val="100000"/>
              </a:lnSpc>
              <a:spcBef>
                <a:spcPts val="95"/>
              </a:spcBef>
            </a:pPr>
            <a:r>
              <a:rPr sz="1600" spc="-5" dirty="0">
                <a:cs typeface="Arial"/>
              </a:rPr>
              <a:t>Provides</a:t>
            </a:r>
            <a:r>
              <a:rPr sz="1600" spc="-45" dirty="0">
                <a:cs typeface="Arial"/>
              </a:rPr>
              <a:t> </a:t>
            </a:r>
            <a:r>
              <a:rPr sz="1600" spc="-5" dirty="0">
                <a:cs typeface="Arial"/>
              </a:rPr>
              <a:t>methodology  for developing </a:t>
            </a:r>
            <a:r>
              <a:rPr sz="1600" spc="-10" dirty="0">
                <a:cs typeface="Arial"/>
              </a:rPr>
              <a:t>staff  </a:t>
            </a:r>
            <a:r>
              <a:rPr sz="1600" spc="-5" dirty="0">
                <a:cs typeface="Arial"/>
              </a:rPr>
              <a:t>recommendations</a:t>
            </a:r>
            <a:r>
              <a:rPr sz="1600" spc="-25" dirty="0">
                <a:cs typeface="Arial"/>
              </a:rPr>
              <a:t> </a:t>
            </a:r>
            <a:r>
              <a:rPr sz="1600" spc="-5" dirty="0">
                <a:cs typeface="Arial"/>
              </a:rPr>
              <a:t>and  plans to shape the  human domain </a:t>
            </a:r>
            <a:r>
              <a:rPr sz="1600" dirty="0">
                <a:cs typeface="Arial"/>
              </a:rPr>
              <a:t>in </a:t>
            </a:r>
            <a:r>
              <a:rPr sz="1600" spc="-5" dirty="0">
                <a:cs typeface="Arial"/>
              </a:rPr>
              <a:t>the  operational  environment</a:t>
            </a:r>
            <a:r>
              <a:rPr sz="1600" dirty="0">
                <a:cs typeface="Arial"/>
              </a:rPr>
              <a:t> </a:t>
            </a:r>
            <a:r>
              <a:rPr sz="1600" spc="-5" dirty="0">
                <a:cs typeface="Arial"/>
              </a:rPr>
              <a:t>(OE)</a:t>
            </a:r>
            <a:endParaRPr sz="1600" dirty="0">
              <a:cs typeface="Arial"/>
            </a:endParaRPr>
          </a:p>
        </p:txBody>
      </p:sp>
      <p:sp>
        <p:nvSpPr>
          <p:cNvPr id="45" name="object 45"/>
          <p:cNvSpPr txBox="1"/>
          <p:nvPr/>
        </p:nvSpPr>
        <p:spPr>
          <a:xfrm>
            <a:off x="2469008" y="2038126"/>
            <a:ext cx="1873250" cy="228909"/>
          </a:xfrm>
          <a:prstGeom prst="rect">
            <a:avLst/>
          </a:prstGeom>
        </p:spPr>
        <p:txBody>
          <a:bodyPr vert="horz" wrap="square" lIns="0" tIns="13335" rIns="0" bIns="0" rtlCol="0">
            <a:spAutoFit/>
          </a:bodyPr>
          <a:lstStyle/>
          <a:p>
            <a:pPr marL="12700">
              <a:lnSpc>
                <a:spcPct val="100000"/>
              </a:lnSpc>
              <a:spcBef>
                <a:spcPts val="105"/>
              </a:spcBef>
            </a:pPr>
            <a:r>
              <a:rPr sz="1400" b="1" i="1" spc="-15" dirty="0">
                <a:cs typeface="Calibri"/>
              </a:rPr>
              <a:t>Partner, </a:t>
            </a:r>
            <a:r>
              <a:rPr sz="1400" b="1" i="1" spc="-5" dirty="0">
                <a:cs typeface="Calibri"/>
              </a:rPr>
              <a:t>Engage,</a:t>
            </a:r>
            <a:r>
              <a:rPr sz="1400" b="1" i="1" spc="-70" dirty="0">
                <a:cs typeface="Calibri"/>
              </a:rPr>
              <a:t> </a:t>
            </a:r>
            <a:r>
              <a:rPr sz="1400" b="1" i="1" spc="-5" dirty="0">
                <a:cs typeface="Calibri"/>
              </a:rPr>
              <a:t>Counter</a:t>
            </a:r>
            <a:endParaRPr sz="1400">
              <a:cs typeface="Calibri"/>
            </a:endParaRPr>
          </a:p>
        </p:txBody>
      </p:sp>
      <p:sp>
        <p:nvSpPr>
          <p:cNvPr id="46" name="object 46"/>
          <p:cNvSpPr/>
          <p:nvPr/>
        </p:nvSpPr>
        <p:spPr>
          <a:xfrm>
            <a:off x="2549631" y="2336110"/>
            <a:ext cx="1776749" cy="1538977"/>
          </a:xfrm>
          <a:prstGeom prst="rect">
            <a:avLst/>
          </a:prstGeom>
          <a:blipFill>
            <a:blip r:embed="rId31" cstate="print"/>
            <a:stretch>
              <a:fillRect/>
            </a:stretch>
          </a:blipFill>
        </p:spPr>
        <p:txBody>
          <a:bodyPr wrap="square" lIns="0" tIns="0" rIns="0" bIns="0" rtlCol="0"/>
          <a:lstStyle/>
          <a:p>
            <a:endParaRPr/>
          </a:p>
        </p:txBody>
      </p:sp>
      <p:sp>
        <p:nvSpPr>
          <p:cNvPr id="47" name="object 47"/>
          <p:cNvSpPr/>
          <p:nvPr/>
        </p:nvSpPr>
        <p:spPr>
          <a:xfrm>
            <a:off x="2455164" y="2310383"/>
            <a:ext cx="1934210" cy="1606550"/>
          </a:xfrm>
          <a:custGeom>
            <a:avLst/>
            <a:gdLst/>
            <a:ahLst/>
            <a:cxnLst/>
            <a:rect l="l" t="t" r="r" b="b"/>
            <a:pathLst>
              <a:path w="1934210" h="1606550">
                <a:moveTo>
                  <a:pt x="0" y="0"/>
                </a:moveTo>
                <a:lnTo>
                  <a:pt x="1933956" y="0"/>
                </a:lnTo>
                <a:lnTo>
                  <a:pt x="1933956" y="1606296"/>
                </a:lnTo>
                <a:lnTo>
                  <a:pt x="0" y="1606296"/>
                </a:lnTo>
                <a:lnTo>
                  <a:pt x="0" y="0"/>
                </a:lnTo>
                <a:close/>
              </a:path>
            </a:pathLst>
          </a:custGeom>
          <a:ln w="9144">
            <a:solidFill>
              <a:srgbClr val="0066FF"/>
            </a:solidFill>
          </a:ln>
        </p:spPr>
        <p:txBody>
          <a:bodyPr wrap="square" lIns="0" tIns="0" rIns="0" bIns="0" rtlCol="0"/>
          <a:lstStyle/>
          <a:p>
            <a:endParaRPr/>
          </a:p>
        </p:txBody>
      </p:sp>
      <p:sp>
        <p:nvSpPr>
          <p:cNvPr id="48" name="object 48"/>
          <p:cNvSpPr txBox="1"/>
          <p:nvPr/>
        </p:nvSpPr>
        <p:spPr>
          <a:xfrm>
            <a:off x="5045482" y="1631696"/>
            <a:ext cx="3602990" cy="228909"/>
          </a:xfrm>
          <a:prstGeom prst="rect">
            <a:avLst/>
          </a:prstGeom>
        </p:spPr>
        <p:txBody>
          <a:bodyPr vert="horz" wrap="square" lIns="0" tIns="13335" rIns="0" bIns="0" rtlCol="0">
            <a:spAutoFit/>
          </a:bodyPr>
          <a:lstStyle/>
          <a:p>
            <a:pPr marL="1504315" marR="5080" indent="-1492250">
              <a:lnSpc>
                <a:spcPct val="100000"/>
              </a:lnSpc>
              <a:spcBef>
                <a:spcPts val="105"/>
              </a:spcBef>
            </a:pPr>
            <a:r>
              <a:rPr lang="en-US" sz="1400" b="1" spc="-10" dirty="0" smtClean="0">
                <a:cs typeface="Arial"/>
              </a:rPr>
              <a:t>Network Data Training (SNA/ANAT/NDT)</a:t>
            </a:r>
            <a:endParaRPr sz="1400" dirty="0">
              <a:cs typeface="Arial"/>
            </a:endParaRPr>
          </a:p>
        </p:txBody>
      </p:sp>
      <p:sp>
        <p:nvSpPr>
          <p:cNvPr id="49" name="object 49"/>
          <p:cNvSpPr txBox="1"/>
          <p:nvPr/>
        </p:nvSpPr>
        <p:spPr>
          <a:xfrm>
            <a:off x="1188428" y="1626896"/>
            <a:ext cx="2317750" cy="228909"/>
          </a:xfrm>
          <a:prstGeom prst="rect">
            <a:avLst/>
          </a:prstGeom>
        </p:spPr>
        <p:txBody>
          <a:bodyPr vert="horz" wrap="square" lIns="0" tIns="13335" rIns="0" bIns="0" rtlCol="0">
            <a:spAutoFit/>
          </a:bodyPr>
          <a:lstStyle/>
          <a:p>
            <a:pPr marL="12700">
              <a:lnSpc>
                <a:spcPct val="100000"/>
              </a:lnSpc>
              <a:spcBef>
                <a:spcPts val="105"/>
              </a:spcBef>
            </a:pPr>
            <a:r>
              <a:rPr sz="1400" b="1" dirty="0">
                <a:cs typeface="Arial"/>
              </a:rPr>
              <a:t>Network </a:t>
            </a:r>
            <a:r>
              <a:rPr sz="1400" b="1" spc="-5" dirty="0">
                <a:cs typeface="Arial"/>
              </a:rPr>
              <a:t>Engagement</a:t>
            </a:r>
            <a:r>
              <a:rPr sz="1400" b="1" spc="-135" dirty="0">
                <a:cs typeface="Arial"/>
              </a:rPr>
              <a:t> </a:t>
            </a:r>
            <a:r>
              <a:rPr sz="1400" b="1" spc="-10" dirty="0">
                <a:cs typeface="Arial"/>
              </a:rPr>
              <a:t>(AtN)</a:t>
            </a:r>
            <a:endParaRPr sz="1400">
              <a:cs typeface="Arial"/>
            </a:endParaRPr>
          </a:p>
        </p:txBody>
      </p:sp>
      <p:sp>
        <p:nvSpPr>
          <p:cNvPr id="50" name="object 50"/>
          <p:cNvSpPr/>
          <p:nvPr/>
        </p:nvSpPr>
        <p:spPr>
          <a:xfrm>
            <a:off x="7170835" y="2459882"/>
            <a:ext cx="1823257" cy="1401514"/>
          </a:xfrm>
          <a:prstGeom prst="rect">
            <a:avLst/>
          </a:prstGeom>
          <a:blipFill>
            <a:blip r:embed="rId32" cstate="print"/>
            <a:stretch>
              <a:fillRect/>
            </a:stretch>
          </a:blipFill>
        </p:spPr>
        <p:txBody>
          <a:bodyPr wrap="square" lIns="0" tIns="0" rIns="0" bIns="0" rtlCol="0"/>
          <a:lstStyle/>
          <a:p>
            <a:endParaRPr/>
          </a:p>
        </p:txBody>
      </p:sp>
      <p:sp>
        <p:nvSpPr>
          <p:cNvPr id="51" name="object 51"/>
          <p:cNvSpPr/>
          <p:nvPr/>
        </p:nvSpPr>
        <p:spPr>
          <a:xfrm>
            <a:off x="7132319" y="2372867"/>
            <a:ext cx="1876425" cy="1527175"/>
          </a:xfrm>
          <a:custGeom>
            <a:avLst/>
            <a:gdLst/>
            <a:ahLst/>
            <a:cxnLst/>
            <a:rect l="l" t="t" r="r" b="b"/>
            <a:pathLst>
              <a:path w="1876425" h="1527175">
                <a:moveTo>
                  <a:pt x="0" y="0"/>
                </a:moveTo>
                <a:lnTo>
                  <a:pt x="1876044" y="0"/>
                </a:lnTo>
                <a:lnTo>
                  <a:pt x="1876044" y="1527048"/>
                </a:lnTo>
                <a:lnTo>
                  <a:pt x="0" y="1527048"/>
                </a:lnTo>
                <a:lnTo>
                  <a:pt x="0" y="0"/>
                </a:lnTo>
                <a:close/>
              </a:path>
            </a:pathLst>
          </a:custGeom>
          <a:ln w="9143">
            <a:solidFill>
              <a:srgbClr val="0066FF"/>
            </a:solidFill>
          </a:ln>
        </p:spPr>
        <p:txBody>
          <a:bodyPr wrap="square" lIns="0" tIns="0" rIns="0" bIns="0" rtlCol="0"/>
          <a:lstStyle/>
          <a:p>
            <a:endParaRPr/>
          </a:p>
        </p:txBody>
      </p:sp>
      <p:sp>
        <p:nvSpPr>
          <p:cNvPr id="52" name="object 52"/>
          <p:cNvSpPr txBox="1"/>
          <p:nvPr/>
        </p:nvSpPr>
        <p:spPr>
          <a:xfrm>
            <a:off x="7361642" y="2130493"/>
            <a:ext cx="1386205" cy="197490"/>
          </a:xfrm>
          <a:prstGeom prst="rect">
            <a:avLst/>
          </a:prstGeom>
        </p:spPr>
        <p:txBody>
          <a:bodyPr vert="horz" wrap="square" lIns="0" tIns="12700" rIns="0" bIns="0" rtlCol="0">
            <a:spAutoFit/>
          </a:bodyPr>
          <a:lstStyle/>
          <a:p>
            <a:pPr marL="12700">
              <a:lnSpc>
                <a:spcPct val="100000"/>
              </a:lnSpc>
              <a:spcBef>
                <a:spcPts val="100"/>
              </a:spcBef>
            </a:pPr>
            <a:r>
              <a:rPr sz="1200" b="1" spc="-5" dirty="0">
                <a:cs typeface="Calibri"/>
              </a:rPr>
              <a:t>Network </a:t>
            </a:r>
            <a:r>
              <a:rPr sz="1200" b="1" spc="-10" dirty="0">
                <a:cs typeface="Calibri"/>
              </a:rPr>
              <a:t>after</a:t>
            </a:r>
            <a:r>
              <a:rPr sz="1200" b="1" spc="-65" dirty="0">
                <a:cs typeface="Calibri"/>
              </a:rPr>
              <a:t> </a:t>
            </a:r>
            <a:r>
              <a:rPr sz="1200" b="1" spc="-5" dirty="0">
                <a:cs typeface="Calibri"/>
              </a:rPr>
              <a:t>Impact</a:t>
            </a:r>
            <a:endParaRPr sz="1200">
              <a:cs typeface="Calibri"/>
            </a:endParaRPr>
          </a:p>
        </p:txBody>
      </p:sp>
      <p:sp>
        <p:nvSpPr>
          <p:cNvPr id="53" name="object 53"/>
          <p:cNvSpPr/>
          <p:nvPr/>
        </p:nvSpPr>
        <p:spPr>
          <a:xfrm>
            <a:off x="6823709" y="2715005"/>
            <a:ext cx="419100" cy="245745"/>
          </a:xfrm>
          <a:custGeom>
            <a:avLst/>
            <a:gdLst/>
            <a:ahLst/>
            <a:cxnLst/>
            <a:rect l="l" t="t" r="r" b="b"/>
            <a:pathLst>
              <a:path w="419100" h="245744">
                <a:moveTo>
                  <a:pt x="296418" y="0"/>
                </a:moveTo>
                <a:lnTo>
                  <a:pt x="296418" y="61340"/>
                </a:lnTo>
                <a:lnTo>
                  <a:pt x="0" y="61340"/>
                </a:lnTo>
                <a:lnTo>
                  <a:pt x="0" y="184022"/>
                </a:lnTo>
                <a:lnTo>
                  <a:pt x="296418" y="184022"/>
                </a:lnTo>
                <a:lnTo>
                  <a:pt x="296418" y="245363"/>
                </a:lnTo>
                <a:lnTo>
                  <a:pt x="419100" y="122681"/>
                </a:lnTo>
                <a:lnTo>
                  <a:pt x="296418" y="0"/>
                </a:lnTo>
                <a:close/>
              </a:path>
            </a:pathLst>
          </a:custGeom>
          <a:solidFill>
            <a:srgbClr val="4F81BD"/>
          </a:solidFill>
        </p:spPr>
        <p:txBody>
          <a:bodyPr wrap="square" lIns="0" tIns="0" rIns="0" bIns="0" rtlCol="0"/>
          <a:lstStyle/>
          <a:p>
            <a:endParaRPr/>
          </a:p>
        </p:txBody>
      </p:sp>
      <p:sp>
        <p:nvSpPr>
          <p:cNvPr id="54" name="object 54"/>
          <p:cNvSpPr/>
          <p:nvPr/>
        </p:nvSpPr>
        <p:spPr>
          <a:xfrm>
            <a:off x="6823709" y="2715005"/>
            <a:ext cx="419100" cy="245745"/>
          </a:xfrm>
          <a:custGeom>
            <a:avLst/>
            <a:gdLst/>
            <a:ahLst/>
            <a:cxnLst/>
            <a:rect l="l" t="t" r="r" b="b"/>
            <a:pathLst>
              <a:path w="419100" h="245744">
                <a:moveTo>
                  <a:pt x="0" y="61340"/>
                </a:moveTo>
                <a:lnTo>
                  <a:pt x="296418" y="61340"/>
                </a:lnTo>
                <a:lnTo>
                  <a:pt x="296418" y="0"/>
                </a:lnTo>
                <a:lnTo>
                  <a:pt x="419100" y="122681"/>
                </a:lnTo>
                <a:lnTo>
                  <a:pt x="296418" y="245363"/>
                </a:lnTo>
                <a:lnTo>
                  <a:pt x="296418" y="184022"/>
                </a:lnTo>
                <a:lnTo>
                  <a:pt x="0" y="184022"/>
                </a:lnTo>
                <a:lnTo>
                  <a:pt x="0" y="61340"/>
                </a:lnTo>
                <a:close/>
              </a:path>
            </a:pathLst>
          </a:custGeom>
          <a:ln w="25908">
            <a:solidFill>
              <a:srgbClr val="385D8A"/>
            </a:solidFill>
          </a:ln>
        </p:spPr>
        <p:txBody>
          <a:bodyPr wrap="square" lIns="0" tIns="0" rIns="0" bIns="0" rtlCol="0"/>
          <a:lstStyle/>
          <a:p>
            <a:endParaRPr/>
          </a:p>
        </p:txBody>
      </p:sp>
      <p:sp>
        <p:nvSpPr>
          <p:cNvPr id="55" name="object 55"/>
          <p:cNvSpPr/>
          <p:nvPr/>
        </p:nvSpPr>
        <p:spPr>
          <a:xfrm>
            <a:off x="4640580" y="2261616"/>
            <a:ext cx="2401823" cy="1767903"/>
          </a:xfrm>
          <a:prstGeom prst="rect">
            <a:avLst/>
          </a:prstGeom>
          <a:blipFill>
            <a:blip r:embed="rId33" cstate="print"/>
            <a:stretch>
              <a:fillRect/>
            </a:stretch>
          </a:blipFill>
        </p:spPr>
        <p:txBody>
          <a:bodyPr wrap="square" lIns="0" tIns="0" rIns="0" bIns="0" rtlCol="0"/>
          <a:lstStyle/>
          <a:p>
            <a:endParaRPr/>
          </a:p>
        </p:txBody>
      </p:sp>
      <p:sp>
        <p:nvSpPr>
          <p:cNvPr id="56" name="object 56"/>
          <p:cNvSpPr/>
          <p:nvPr/>
        </p:nvSpPr>
        <p:spPr>
          <a:xfrm>
            <a:off x="4636008" y="2257044"/>
            <a:ext cx="2411095" cy="1777364"/>
          </a:xfrm>
          <a:custGeom>
            <a:avLst/>
            <a:gdLst/>
            <a:ahLst/>
            <a:cxnLst/>
            <a:rect l="l" t="t" r="r" b="b"/>
            <a:pathLst>
              <a:path w="2411095" h="1777364">
                <a:moveTo>
                  <a:pt x="0" y="0"/>
                </a:moveTo>
                <a:lnTo>
                  <a:pt x="2410967" y="0"/>
                </a:lnTo>
                <a:lnTo>
                  <a:pt x="2410967" y="1776983"/>
                </a:lnTo>
                <a:lnTo>
                  <a:pt x="0" y="1776983"/>
                </a:lnTo>
                <a:lnTo>
                  <a:pt x="0" y="0"/>
                </a:lnTo>
                <a:close/>
              </a:path>
            </a:pathLst>
          </a:custGeom>
          <a:ln w="9144">
            <a:solidFill>
              <a:srgbClr val="0066FF"/>
            </a:solidFill>
          </a:ln>
        </p:spPr>
        <p:txBody>
          <a:bodyPr wrap="square" lIns="0" tIns="0" rIns="0" bIns="0" rtlCol="0"/>
          <a:lstStyle/>
          <a:p>
            <a:endParaRPr/>
          </a:p>
        </p:txBody>
      </p:sp>
      <p:sp>
        <p:nvSpPr>
          <p:cNvPr id="57" name="object 57"/>
          <p:cNvSpPr txBox="1"/>
          <p:nvPr/>
        </p:nvSpPr>
        <p:spPr>
          <a:xfrm>
            <a:off x="5126738" y="2031674"/>
            <a:ext cx="1371600" cy="197490"/>
          </a:xfrm>
          <a:prstGeom prst="rect">
            <a:avLst/>
          </a:prstGeom>
        </p:spPr>
        <p:txBody>
          <a:bodyPr vert="horz" wrap="square" lIns="0" tIns="12700" rIns="0" bIns="0" rtlCol="0">
            <a:spAutoFit/>
          </a:bodyPr>
          <a:lstStyle/>
          <a:p>
            <a:pPr marL="12700">
              <a:lnSpc>
                <a:spcPct val="100000"/>
              </a:lnSpc>
              <a:spcBef>
                <a:spcPts val="100"/>
              </a:spcBef>
            </a:pPr>
            <a:r>
              <a:rPr sz="1200" b="1" dirty="0">
                <a:cs typeface="Calibri"/>
              </a:rPr>
              <a:t>Rapidly ID </a:t>
            </a:r>
            <a:r>
              <a:rPr sz="1200" b="1" spc="-15" dirty="0">
                <a:cs typeface="Calibri"/>
              </a:rPr>
              <a:t>Key</a:t>
            </a:r>
            <a:r>
              <a:rPr sz="1200" b="1" spc="-55" dirty="0">
                <a:cs typeface="Calibri"/>
              </a:rPr>
              <a:t> </a:t>
            </a:r>
            <a:r>
              <a:rPr sz="1200" b="1" spc="-5" dirty="0">
                <a:cs typeface="Calibri"/>
              </a:rPr>
              <a:t>Nodes</a:t>
            </a:r>
            <a:endParaRPr sz="1200" dirty="0">
              <a:cs typeface="Calibri"/>
            </a:endParaRPr>
          </a:p>
        </p:txBody>
      </p:sp>
      <p:sp>
        <p:nvSpPr>
          <p:cNvPr id="59" name="object 59"/>
          <p:cNvSpPr txBox="1"/>
          <p:nvPr/>
        </p:nvSpPr>
        <p:spPr>
          <a:xfrm>
            <a:off x="4894987" y="3350085"/>
            <a:ext cx="3903981" cy="690574"/>
          </a:xfrm>
          <a:prstGeom prst="rect">
            <a:avLst/>
          </a:prstGeom>
          <a:solidFill>
            <a:schemeClr val="bg1"/>
          </a:solidFill>
          <a:ln>
            <a:solidFill>
              <a:srgbClr val="0070C0"/>
            </a:solidFill>
          </a:ln>
        </p:spPr>
        <p:txBody>
          <a:bodyPr vert="horz" wrap="square" lIns="0" tIns="13335" rIns="0" bIns="0" rtlCol="0">
            <a:spAutoFit/>
          </a:bodyPr>
          <a:lstStyle/>
          <a:p>
            <a:pPr marL="12700" marR="5080" indent="29845" algn="just">
              <a:lnSpc>
                <a:spcPct val="100000"/>
              </a:lnSpc>
              <a:spcBef>
                <a:spcPts val="105"/>
              </a:spcBef>
            </a:pPr>
            <a:r>
              <a:rPr lang="en-US" sz="1100" b="1" i="1" dirty="0" smtClean="0">
                <a:cs typeface="Calibri"/>
              </a:rPr>
              <a:t>NDT</a:t>
            </a:r>
            <a:r>
              <a:rPr sz="1100" b="1" i="1" dirty="0" smtClean="0">
                <a:cs typeface="Calibri"/>
              </a:rPr>
              <a:t> </a:t>
            </a:r>
            <a:r>
              <a:rPr sz="1100" b="1" i="1" spc="-5" dirty="0">
                <a:cs typeface="Calibri"/>
              </a:rPr>
              <a:t>improves </a:t>
            </a:r>
            <a:r>
              <a:rPr sz="1100" b="1" i="1" dirty="0">
                <a:cs typeface="Calibri"/>
              </a:rPr>
              <a:t>COA </a:t>
            </a:r>
            <a:r>
              <a:rPr sz="1100" b="1" i="1" spc="-5" dirty="0">
                <a:cs typeface="Calibri"/>
              </a:rPr>
              <a:t>Dev and Targeting</a:t>
            </a:r>
            <a:r>
              <a:rPr sz="1100" spc="-5" dirty="0">
                <a:cs typeface="Calibri"/>
              </a:rPr>
              <a:t>. It enables the staff  to apply social </a:t>
            </a:r>
            <a:r>
              <a:rPr sz="1100" dirty="0">
                <a:cs typeface="Calibri"/>
              </a:rPr>
              <a:t>network </a:t>
            </a:r>
            <a:r>
              <a:rPr sz="1100" spc="-5" dirty="0">
                <a:cs typeface="Calibri"/>
              </a:rPr>
              <a:t>analysis tools </a:t>
            </a:r>
            <a:r>
              <a:rPr sz="1100" dirty="0">
                <a:cs typeface="Calibri"/>
              </a:rPr>
              <a:t>&amp; </a:t>
            </a:r>
            <a:r>
              <a:rPr sz="1100" spc="-5" dirty="0">
                <a:cs typeface="Calibri"/>
              </a:rPr>
              <a:t>concepts in </a:t>
            </a:r>
            <a:r>
              <a:rPr sz="1100" dirty="0">
                <a:cs typeface="Calibri"/>
              </a:rPr>
              <a:t>order </a:t>
            </a:r>
            <a:r>
              <a:rPr sz="1100" spc="-10" dirty="0">
                <a:cs typeface="Calibri"/>
              </a:rPr>
              <a:t>to </a:t>
            </a:r>
            <a:r>
              <a:rPr sz="1100" b="1" i="1" spc="-5" dirty="0" smtClean="0">
                <a:cs typeface="Calibri"/>
              </a:rPr>
              <a:t>rapidly </a:t>
            </a:r>
            <a:r>
              <a:rPr sz="1100" b="1" i="1" dirty="0">
                <a:cs typeface="Calibri"/>
              </a:rPr>
              <a:t>identify </a:t>
            </a:r>
            <a:r>
              <a:rPr sz="1100" b="1" i="1" spc="-5" dirty="0">
                <a:cs typeface="Calibri"/>
              </a:rPr>
              <a:t>key </a:t>
            </a:r>
            <a:r>
              <a:rPr sz="1100" b="1" i="1" dirty="0">
                <a:cs typeface="Calibri"/>
              </a:rPr>
              <a:t>network </a:t>
            </a:r>
            <a:r>
              <a:rPr sz="1100" b="1" i="1" spc="-5" dirty="0">
                <a:cs typeface="Calibri"/>
              </a:rPr>
              <a:t>nodes </a:t>
            </a:r>
            <a:r>
              <a:rPr lang="en-US" sz="1100" b="1" i="1" spc="-5" dirty="0" smtClean="0">
                <a:cs typeface="Calibri"/>
              </a:rPr>
              <a:t>(relevant actors) </a:t>
            </a:r>
            <a:r>
              <a:rPr sz="1100" spc="-5" dirty="0" smtClean="0">
                <a:cs typeface="Calibri"/>
              </a:rPr>
              <a:t>that </a:t>
            </a:r>
            <a:r>
              <a:rPr sz="1100" spc="-5" dirty="0">
                <a:cs typeface="Calibri"/>
              </a:rPr>
              <a:t>could </a:t>
            </a:r>
            <a:r>
              <a:rPr sz="1100" dirty="0">
                <a:cs typeface="Calibri"/>
              </a:rPr>
              <a:t>be engaged</a:t>
            </a:r>
            <a:r>
              <a:rPr sz="1100" spc="-110" dirty="0">
                <a:cs typeface="Calibri"/>
              </a:rPr>
              <a:t> </a:t>
            </a:r>
            <a:r>
              <a:rPr sz="1100" spc="-5" dirty="0" smtClean="0">
                <a:cs typeface="Calibri"/>
              </a:rPr>
              <a:t>to</a:t>
            </a:r>
            <a:r>
              <a:rPr lang="en-US" sz="1100" spc="-5" dirty="0" smtClean="0">
                <a:cs typeface="Calibri"/>
              </a:rPr>
              <a:t> </a:t>
            </a:r>
            <a:r>
              <a:rPr lang="en-US" sz="1100" dirty="0" smtClean="0">
                <a:cs typeface="Calibri"/>
              </a:rPr>
              <a:t>yield </a:t>
            </a:r>
            <a:r>
              <a:rPr lang="en-US" sz="1100" dirty="0">
                <a:cs typeface="Calibri"/>
              </a:rPr>
              <a:t>effects IAW </a:t>
            </a:r>
            <a:r>
              <a:rPr lang="en-US" sz="1100" spc="-5" dirty="0">
                <a:cs typeface="Calibri"/>
              </a:rPr>
              <a:t>the </a:t>
            </a:r>
            <a:r>
              <a:rPr lang="en-US" sz="1100" dirty="0">
                <a:cs typeface="Calibri"/>
              </a:rPr>
              <a:t>commander’s desired end</a:t>
            </a:r>
            <a:r>
              <a:rPr lang="en-US" sz="1100" spc="-105" dirty="0">
                <a:cs typeface="Calibri"/>
              </a:rPr>
              <a:t> </a:t>
            </a:r>
            <a:r>
              <a:rPr lang="en-US" sz="1100" spc="-5" dirty="0">
                <a:cs typeface="Calibri"/>
              </a:rPr>
              <a:t>state</a:t>
            </a:r>
            <a:r>
              <a:rPr lang="en-US" sz="1100" spc="-5" dirty="0" smtClean="0">
                <a:cs typeface="Calibri"/>
              </a:rPr>
              <a:t>.</a:t>
            </a:r>
            <a:endParaRPr sz="1050" dirty="0">
              <a:cs typeface="Calibri"/>
            </a:endParaRPr>
          </a:p>
        </p:txBody>
      </p:sp>
      <p:sp>
        <p:nvSpPr>
          <p:cNvPr id="61" name="object 61"/>
          <p:cNvSpPr/>
          <p:nvPr/>
        </p:nvSpPr>
        <p:spPr>
          <a:xfrm>
            <a:off x="4969764" y="5507735"/>
            <a:ext cx="659891" cy="850391"/>
          </a:xfrm>
          <a:prstGeom prst="rect">
            <a:avLst/>
          </a:prstGeom>
          <a:blipFill>
            <a:blip r:embed="rId34" cstate="print"/>
            <a:stretch>
              <a:fillRect/>
            </a:stretch>
          </a:blipFill>
        </p:spPr>
        <p:txBody>
          <a:bodyPr wrap="square" lIns="0" tIns="0" rIns="0" bIns="0" rtlCol="0"/>
          <a:lstStyle/>
          <a:p>
            <a:endParaRPr/>
          </a:p>
        </p:txBody>
      </p:sp>
      <p:sp>
        <p:nvSpPr>
          <p:cNvPr id="62" name="object 62"/>
          <p:cNvSpPr txBox="1"/>
          <p:nvPr/>
        </p:nvSpPr>
        <p:spPr>
          <a:xfrm>
            <a:off x="5849104" y="5474024"/>
            <a:ext cx="847725" cy="826769"/>
          </a:xfrm>
          <a:prstGeom prst="rect">
            <a:avLst/>
          </a:prstGeom>
        </p:spPr>
        <p:txBody>
          <a:bodyPr vert="horz" wrap="square" lIns="0" tIns="13335" rIns="0" bIns="0" rtlCol="0">
            <a:spAutoFit/>
          </a:bodyPr>
          <a:lstStyle/>
          <a:p>
            <a:pPr marL="12700">
              <a:lnSpc>
                <a:spcPct val="100000"/>
              </a:lnSpc>
              <a:spcBef>
                <a:spcPts val="105"/>
              </a:spcBef>
            </a:pPr>
            <a:r>
              <a:rPr sz="1050" b="1" i="1" u="sng" dirty="0">
                <a:uFill>
                  <a:solidFill>
                    <a:srgbClr val="000000"/>
                  </a:solidFill>
                </a:uFill>
                <a:cs typeface="Calibri"/>
              </a:rPr>
              <a:t>Joint;</a:t>
            </a:r>
            <a:endParaRPr sz="1050">
              <a:cs typeface="Calibri"/>
            </a:endParaRPr>
          </a:p>
          <a:p>
            <a:pPr marL="12700">
              <a:lnSpc>
                <a:spcPct val="100000"/>
              </a:lnSpc>
            </a:pPr>
            <a:r>
              <a:rPr sz="1050" b="1" i="1" dirty="0">
                <a:cs typeface="Calibri"/>
              </a:rPr>
              <a:t>JP 3-25</a:t>
            </a:r>
            <a:r>
              <a:rPr sz="1050" b="1" i="1" spc="-25" dirty="0">
                <a:cs typeface="Calibri"/>
              </a:rPr>
              <a:t> </a:t>
            </a:r>
            <a:r>
              <a:rPr sz="1050" b="1" i="1" spc="5" dirty="0">
                <a:cs typeface="Calibri"/>
              </a:rPr>
              <a:t>CTN</a:t>
            </a:r>
            <a:endParaRPr sz="1050">
              <a:cs typeface="Calibri"/>
            </a:endParaRPr>
          </a:p>
          <a:p>
            <a:pPr marL="12700">
              <a:lnSpc>
                <a:spcPct val="100000"/>
              </a:lnSpc>
            </a:pPr>
            <a:r>
              <a:rPr sz="1050" b="1" i="1" dirty="0">
                <a:cs typeface="Calibri"/>
              </a:rPr>
              <a:t>JP 3-15.1</a:t>
            </a:r>
            <a:r>
              <a:rPr sz="1050" b="1" i="1" spc="-80" dirty="0">
                <a:cs typeface="Calibri"/>
              </a:rPr>
              <a:t> </a:t>
            </a:r>
            <a:r>
              <a:rPr sz="1050" b="1" i="1" dirty="0">
                <a:cs typeface="Calibri"/>
              </a:rPr>
              <a:t>C-IED</a:t>
            </a:r>
            <a:endParaRPr sz="1050">
              <a:cs typeface="Calibri"/>
            </a:endParaRPr>
          </a:p>
          <a:p>
            <a:pPr marL="12700">
              <a:lnSpc>
                <a:spcPct val="100000"/>
              </a:lnSpc>
            </a:pPr>
            <a:r>
              <a:rPr sz="1050" b="1" i="1" dirty="0">
                <a:cs typeface="Calibri"/>
              </a:rPr>
              <a:t>JP 3-24</a:t>
            </a:r>
            <a:r>
              <a:rPr sz="1050" b="1" i="1" spc="-35" dirty="0">
                <a:cs typeface="Calibri"/>
              </a:rPr>
              <a:t> </a:t>
            </a:r>
            <a:r>
              <a:rPr sz="1050" b="1" i="1" dirty="0">
                <a:cs typeface="Calibri"/>
              </a:rPr>
              <a:t>COIN</a:t>
            </a:r>
            <a:endParaRPr sz="1050">
              <a:cs typeface="Calibri"/>
            </a:endParaRPr>
          </a:p>
          <a:p>
            <a:pPr marL="12700">
              <a:lnSpc>
                <a:spcPct val="100000"/>
              </a:lnSpc>
            </a:pPr>
            <a:r>
              <a:rPr sz="1050" b="1" i="1" dirty="0">
                <a:cs typeface="Calibri"/>
              </a:rPr>
              <a:t>JP 3-26</a:t>
            </a:r>
            <a:r>
              <a:rPr sz="1050" b="1" i="1" spc="-20" dirty="0">
                <a:cs typeface="Calibri"/>
              </a:rPr>
              <a:t> </a:t>
            </a:r>
            <a:r>
              <a:rPr sz="1050" b="1" i="1" dirty="0">
                <a:cs typeface="Calibri"/>
              </a:rPr>
              <a:t>CT</a:t>
            </a:r>
            <a:endParaRPr sz="1050">
              <a:cs typeface="Calibri"/>
            </a:endParaRPr>
          </a:p>
        </p:txBody>
      </p:sp>
      <p:sp>
        <p:nvSpPr>
          <p:cNvPr id="63" name="object 63"/>
          <p:cNvSpPr/>
          <p:nvPr/>
        </p:nvSpPr>
        <p:spPr>
          <a:xfrm>
            <a:off x="7022893" y="5614478"/>
            <a:ext cx="477352" cy="572992"/>
          </a:xfrm>
          <a:prstGeom prst="rect">
            <a:avLst/>
          </a:prstGeom>
          <a:blipFill>
            <a:blip r:embed="rId35" cstate="print"/>
            <a:stretch>
              <a:fillRect/>
            </a:stretch>
          </a:blipFill>
        </p:spPr>
        <p:txBody>
          <a:bodyPr wrap="square" lIns="0" tIns="0" rIns="0" bIns="0" rtlCol="0"/>
          <a:lstStyle/>
          <a:p>
            <a:endParaRPr/>
          </a:p>
        </p:txBody>
      </p:sp>
      <p:sp>
        <p:nvSpPr>
          <p:cNvPr id="64" name="object 64"/>
          <p:cNvSpPr/>
          <p:nvPr/>
        </p:nvSpPr>
        <p:spPr>
          <a:xfrm>
            <a:off x="6931152" y="5535167"/>
            <a:ext cx="640080" cy="822960"/>
          </a:xfrm>
          <a:custGeom>
            <a:avLst/>
            <a:gdLst/>
            <a:ahLst/>
            <a:cxnLst/>
            <a:rect l="l" t="t" r="r" b="b"/>
            <a:pathLst>
              <a:path w="640079" h="822960">
                <a:moveTo>
                  <a:pt x="0" y="0"/>
                </a:moveTo>
                <a:lnTo>
                  <a:pt x="640079" y="0"/>
                </a:lnTo>
                <a:lnTo>
                  <a:pt x="640079" y="822959"/>
                </a:lnTo>
                <a:lnTo>
                  <a:pt x="0" y="822959"/>
                </a:lnTo>
                <a:lnTo>
                  <a:pt x="0" y="0"/>
                </a:lnTo>
                <a:close/>
              </a:path>
            </a:pathLst>
          </a:custGeom>
          <a:ln w="9144">
            <a:solidFill>
              <a:srgbClr val="000000"/>
            </a:solidFill>
          </a:ln>
        </p:spPr>
        <p:txBody>
          <a:bodyPr wrap="square" lIns="0" tIns="0" rIns="0" bIns="0" rtlCol="0"/>
          <a:lstStyle/>
          <a:p>
            <a:endParaRPr/>
          </a:p>
        </p:txBody>
      </p:sp>
      <p:sp>
        <p:nvSpPr>
          <p:cNvPr id="65" name="object 65"/>
          <p:cNvSpPr txBox="1"/>
          <p:nvPr/>
        </p:nvSpPr>
        <p:spPr>
          <a:xfrm>
            <a:off x="7719980" y="5639269"/>
            <a:ext cx="1166495" cy="659796"/>
          </a:xfrm>
          <a:prstGeom prst="rect">
            <a:avLst/>
          </a:prstGeom>
        </p:spPr>
        <p:txBody>
          <a:bodyPr vert="horz" wrap="square" lIns="0" tIns="13335" rIns="0" bIns="0" rtlCol="0">
            <a:spAutoFit/>
          </a:bodyPr>
          <a:lstStyle/>
          <a:p>
            <a:pPr marL="12700" marR="649605">
              <a:lnSpc>
                <a:spcPct val="100000"/>
              </a:lnSpc>
              <a:spcBef>
                <a:spcPts val="105"/>
              </a:spcBef>
            </a:pPr>
            <a:r>
              <a:rPr sz="1050" b="1" i="1" u="sng" dirty="0">
                <a:uFill>
                  <a:solidFill>
                    <a:srgbClr val="000000"/>
                  </a:solidFill>
                </a:uFill>
                <a:cs typeface="Calibri"/>
              </a:rPr>
              <a:t>Army; </a:t>
            </a:r>
            <a:r>
              <a:rPr sz="1050" b="1" i="1" dirty="0">
                <a:cs typeface="Calibri"/>
              </a:rPr>
              <a:t> ATP</a:t>
            </a:r>
            <a:r>
              <a:rPr sz="1050" b="1" i="1" spc="-70" dirty="0">
                <a:cs typeface="Calibri"/>
              </a:rPr>
              <a:t> </a:t>
            </a:r>
            <a:r>
              <a:rPr sz="1050" b="1" i="1" dirty="0">
                <a:cs typeface="Calibri"/>
              </a:rPr>
              <a:t>5-06</a:t>
            </a:r>
            <a:endParaRPr sz="1050" dirty="0">
              <a:cs typeface="Calibri"/>
            </a:endParaRPr>
          </a:p>
          <a:p>
            <a:pPr marL="12700">
              <a:lnSpc>
                <a:spcPct val="100000"/>
              </a:lnSpc>
            </a:pPr>
            <a:r>
              <a:rPr sz="1050" b="1" i="1" dirty="0">
                <a:cs typeface="Calibri"/>
              </a:rPr>
              <a:t>Network</a:t>
            </a:r>
            <a:r>
              <a:rPr sz="1050" b="1" i="1" spc="-70" dirty="0">
                <a:cs typeface="Calibri"/>
              </a:rPr>
              <a:t> </a:t>
            </a:r>
            <a:r>
              <a:rPr sz="1050" b="1" i="1" spc="-5" dirty="0" smtClean="0">
                <a:cs typeface="Calibri"/>
              </a:rPr>
              <a:t>E</a:t>
            </a:r>
            <a:r>
              <a:rPr lang="en-US" sz="1050" b="1" i="1" spc="-5" dirty="0" smtClean="0">
                <a:cs typeface="Calibri"/>
              </a:rPr>
              <a:t>n</a:t>
            </a:r>
            <a:r>
              <a:rPr sz="1050" b="1" i="1" spc="-5" dirty="0" smtClean="0">
                <a:cs typeface="Calibri"/>
              </a:rPr>
              <a:t>gagement</a:t>
            </a:r>
            <a:endParaRPr sz="1050" dirty="0">
              <a:cs typeface="Calibri"/>
            </a:endParaRPr>
          </a:p>
        </p:txBody>
      </p:sp>
    </p:spTree>
    <p:extLst>
      <p:ext uri="{BB962C8B-B14F-4D97-AF65-F5344CB8AC3E}">
        <p14:creationId xmlns:p14="http://schemas.microsoft.com/office/powerpoint/2010/main" val="147939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a:spLocks noGrp="1"/>
          </p:cNvSpPr>
          <p:nvPr>
            <p:ph type="title" idx="4294967295"/>
          </p:nvPr>
        </p:nvSpPr>
        <p:spPr>
          <a:xfrm>
            <a:off x="457200" y="274638"/>
            <a:ext cx="8229600" cy="1143000"/>
          </a:xfrm>
        </p:spPr>
        <p:txBody>
          <a:bodyPr>
            <a:noAutofit/>
          </a:bodyPr>
          <a:lstStyle/>
          <a:p>
            <a:r>
              <a:rPr lang="en-US" sz="3200" i="0" dirty="0" smtClean="0">
                <a:effectLst/>
              </a:rPr>
              <a:t>Objectives: Network Data Focused </a:t>
            </a:r>
            <a:br>
              <a:rPr lang="en-US" sz="3200" i="0" dirty="0" smtClean="0">
                <a:effectLst/>
              </a:rPr>
            </a:br>
            <a:r>
              <a:rPr lang="en-US" sz="3200" i="0" dirty="0" smtClean="0">
                <a:effectLst/>
              </a:rPr>
              <a:t>Training, Workshops and Support</a:t>
            </a:r>
            <a:endParaRPr lang="en-US" sz="3200" b="1" i="0" dirty="0">
              <a:effectLst/>
            </a:endParaRPr>
          </a:p>
        </p:txBody>
      </p:sp>
      <p:sp>
        <p:nvSpPr>
          <p:cNvPr id="326"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A58BFC2-6622-4A6B-ACAE-314C332A5F00}"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29" name="TextBox 328"/>
          <p:cNvSpPr txBox="1"/>
          <p:nvPr/>
        </p:nvSpPr>
        <p:spPr>
          <a:xfrm>
            <a:off x="228600" y="1752600"/>
            <a:ext cx="8686800" cy="3139321"/>
          </a:xfrm>
          <a:prstGeom prst="rect">
            <a:avLst/>
          </a:prstGeom>
          <a:noFill/>
        </p:spPr>
        <p:txBody>
          <a:bodyPr wrap="square" rtlCol="0">
            <a:spAutoFit/>
          </a:bodyPr>
          <a:lstStyle/>
          <a:p>
            <a:r>
              <a:rPr lang="en-US" dirty="0" smtClean="0">
                <a:cs typeface="Arial" pitchFamily="34" charset="0"/>
              </a:rPr>
              <a:t>Network Analysis course objective(s); to </a:t>
            </a:r>
            <a:r>
              <a:rPr lang="en-US" b="1" dirty="0" smtClean="0">
                <a:cs typeface="Arial" pitchFamily="34" charset="0"/>
              </a:rPr>
              <a:t>provide team members the knowledge </a:t>
            </a:r>
            <a:r>
              <a:rPr lang="en-US" b="1" dirty="0">
                <a:cs typeface="Arial" pitchFamily="34" charset="0"/>
              </a:rPr>
              <a:t>and skills necessary to apply social network analysis (SNA) to kinetic and non-kinetic targeting. This </a:t>
            </a:r>
            <a:r>
              <a:rPr lang="en-US" b="1" dirty="0" smtClean="0">
                <a:cs typeface="Arial" pitchFamily="34" charset="0"/>
              </a:rPr>
              <a:t>knowledge </a:t>
            </a:r>
            <a:r>
              <a:rPr lang="en-US" b="1" dirty="0">
                <a:cs typeface="Arial" pitchFamily="34" charset="0"/>
              </a:rPr>
              <a:t>of network engagement </a:t>
            </a:r>
            <a:r>
              <a:rPr lang="en-US" b="1" dirty="0" smtClean="0">
                <a:cs typeface="Arial" pitchFamily="34" charset="0"/>
              </a:rPr>
              <a:t>methodologies </a:t>
            </a:r>
            <a:r>
              <a:rPr lang="en-US" b="1" dirty="0">
                <a:cs typeface="Arial" pitchFamily="34" charset="0"/>
              </a:rPr>
              <a:t>aids in understanding complex networks in one's operational </a:t>
            </a:r>
            <a:r>
              <a:rPr lang="en-US" b="1" dirty="0" smtClean="0">
                <a:cs typeface="Arial" pitchFamily="34" charset="0"/>
              </a:rPr>
              <a:t>environment.</a:t>
            </a:r>
          </a:p>
          <a:p>
            <a:endParaRPr lang="en-US" dirty="0" smtClean="0">
              <a:cs typeface="Arial" pitchFamily="34" charset="0"/>
            </a:endParaRPr>
          </a:p>
          <a:p>
            <a:r>
              <a:rPr lang="en-US" dirty="0" smtClean="0">
                <a:cs typeface="Arial" pitchFamily="34" charset="0"/>
              </a:rPr>
              <a:t>These courses are tailored for a variety of unique team members who conduct human engagements or process / use data and information in the course of their mission requirements. Our goal is to provide students with the ability to gather and report relevant actor (network) information, receive and act upon requirements derived from network engagement methods, and assess specific effects of operations to support, influence or counter relevant actors in a given operational environment.   </a:t>
            </a:r>
            <a:endParaRPr lang="en-US"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a:spLocks noGrp="1"/>
          </p:cNvSpPr>
          <p:nvPr>
            <p:ph type="title" idx="4294967295"/>
          </p:nvPr>
        </p:nvSpPr>
        <p:spPr>
          <a:xfrm>
            <a:off x="0" y="0"/>
            <a:ext cx="9144000" cy="1143000"/>
          </a:xfrm>
        </p:spPr>
        <p:txBody>
          <a:bodyPr>
            <a:noAutofit/>
          </a:bodyPr>
          <a:lstStyle/>
          <a:p>
            <a:r>
              <a:rPr lang="en-US" sz="3200" i="0" dirty="0" smtClean="0">
                <a:effectLst/>
              </a:rPr>
              <a:t>Agenda</a:t>
            </a:r>
            <a:endParaRPr lang="en-US" sz="3200" b="1" i="0" dirty="0">
              <a:effectLst/>
              <a:latin typeface="Calibri" pitchFamily="34" charset="0"/>
            </a:endParaRPr>
          </a:p>
        </p:txBody>
      </p:sp>
      <p:sp>
        <p:nvSpPr>
          <p:cNvPr id="5" name="Content Placeholder 29"/>
          <p:cNvSpPr>
            <a:spLocks noGrp="1"/>
          </p:cNvSpPr>
          <p:nvPr>
            <p:ph sz="half" idx="1"/>
          </p:nvPr>
        </p:nvSpPr>
        <p:spPr>
          <a:xfrm>
            <a:off x="454593" y="1411566"/>
            <a:ext cx="5311982" cy="4525963"/>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457200" indent="-457200">
              <a:buFont typeface="+mj-lt"/>
              <a:buAutoNum type="romanUcPeriod"/>
            </a:pPr>
            <a:r>
              <a:rPr lang="en-US" sz="1800" dirty="0" smtClean="0">
                <a:ln w="50800"/>
                <a:latin typeface="+mn-lt"/>
              </a:rPr>
              <a:t>Leader Development / Senior Leader Overview</a:t>
            </a:r>
          </a:p>
          <a:p>
            <a:pPr marL="457200" indent="-457200">
              <a:buFont typeface="+mj-lt"/>
              <a:buAutoNum type="romanUcPeriod"/>
            </a:pPr>
            <a:r>
              <a:rPr lang="en-US" sz="1800" dirty="0" smtClean="0">
                <a:ln w="50800"/>
                <a:latin typeface="+mn-lt"/>
              </a:rPr>
              <a:t>Basic Network Analysis Course (team level)</a:t>
            </a:r>
          </a:p>
          <a:p>
            <a:pPr marL="457200" indent="-457200">
              <a:buFont typeface="+mj-lt"/>
              <a:buAutoNum type="romanUcPeriod"/>
            </a:pPr>
            <a:r>
              <a:rPr lang="en-US" sz="1800" dirty="0" smtClean="0">
                <a:ln w="50800"/>
                <a:latin typeface="+mn-lt"/>
              </a:rPr>
              <a:t>Network Data Training (practitioner level)</a:t>
            </a:r>
          </a:p>
          <a:p>
            <a:pPr marL="457200" indent="-457200">
              <a:buFont typeface="+mj-lt"/>
              <a:buAutoNum type="romanUcPeriod"/>
            </a:pPr>
            <a:r>
              <a:rPr lang="en-US" sz="1800" dirty="0" smtClean="0">
                <a:ln w="50800"/>
                <a:latin typeface="+mn-lt"/>
              </a:rPr>
              <a:t>Advanced Network Analysis and Targeting Course</a:t>
            </a:r>
          </a:p>
          <a:p>
            <a:pPr marL="685800" lvl="1">
              <a:buFontTx/>
              <a:buChar char="-"/>
            </a:pPr>
            <a:r>
              <a:rPr lang="en-US" sz="1400" dirty="0" smtClean="0">
                <a:ln w="50800"/>
                <a:latin typeface="+mn-lt"/>
              </a:rPr>
              <a:t>Data Workshop</a:t>
            </a:r>
          </a:p>
          <a:p>
            <a:pPr marL="685800" lvl="1">
              <a:buFontTx/>
              <a:buChar char="-"/>
            </a:pPr>
            <a:r>
              <a:rPr lang="en-US" sz="1400" dirty="0" smtClean="0">
                <a:ln w="50800"/>
                <a:latin typeface="+mn-lt"/>
              </a:rPr>
              <a:t>Train the trainer (T3) </a:t>
            </a:r>
          </a:p>
          <a:p>
            <a:pPr marL="457200" indent="-457200">
              <a:buNone/>
            </a:pPr>
            <a:endParaRPr lang="en-US" sz="2000" dirty="0">
              <a:ln w="50800"/>
              <a:latin typeface="+mn-lt"/>
            </a:endParaRPr>
          </a:p>
        </p:txBody>
      </p:sp>
      <p:sp>
        <p:nvSpPr>
          <p:cNvPr id="328" name="Oval 327"/>
          <p:cNvSpPr/>
          <p:nvPr/>
        </p:nvSpPr>
        <p:spPr>
          <a:xfrm>
            <a:off x="2743200" y="2895600"/>
            <a:ext cx="6329363" cy="3436937"/>
          </a:xfrm>
          <a:prstGeom prst="ellipse">
            <a:avLst/>
          </a:prstGeom>
          <a:blipFill>
            <a:blip r:embed="rId3"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grpSp>
        <p:nvGrpSpPr>
          <p:cNvPr id="330" name="Group 793"/>
          <p:cNvGrpSpPr>
            <a:grpSpLocks/>
          </p:cNvGrpSpPr>
          <p:nvPr/>
        </p:nvGrpSpPr>
        <p:grpSpPr bwMode="auto">
          <a:xfrm>
            <a:off x="3268674" y="3153009"/>
            <a:ext cx="5501255" cy="2888864"/>
            <a:chOff x="433469" y="4075113"/>
            <a:chExt cx="4990938" cy="2289175"/>
          </a:xfrm>
        </p:grpSpPr>
        <p:sp>
          <p:nvSpPr>
            <p:cNvPr id="331" name="Oval 4"/>
            <p:cNvSpPr>
              <a:spLocks noChangeArrowheads="1"/>
            </p:cNvSpPr>
            <p:nvPr/>
          </p:nvSpPr>
          <p:spPr bwMode="auto">
            <a:xfrm>
              <a:off x="433469" y="4075113"/>
              <a:ext cx="4990938" cy="2289175"/>
            </a:xfrm>
            <a:prstGeom prst="ellipse">
              <a:avLst/>
            </a:prstGeom>
            <a:gradFill>
              <a:gsLst>
                <a:gs pos="26000">
                  <a:schemeClr val="bg1">
                    <a:lumMod val="75000"/>
                    <a:alpha val="43000"/>
                  </a:schemeClr>
                </a:gs>
                <a:gs pos="49000">
                  <a:schemeClr val="bg1">
                    <a:lumMod val="75000"/>
                    <a:alpha val="37000"/>
                  </a:schemeClr>
                </a:gs>
                <a:gs pos="78000">
                  <a:schemeClr val="bg1">
                    <a:lumMod val="85000"/>
                    <a:alpha val="51000"/>
                  </a:schemeClr>
                </a:gs>
              </a:gsLst>
              <a:path path="circle">
                <a:fillToRect l="50000" t="50000" r="50000" b="50000"/>
              </a:path>
            </a:gradFill>
            <a:ln w="12700">
              <a:no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332" name="Group 5"/>
            <p:cNvGrpSpPr>
              <a:grpSpLocks/>
            </p:cNvGrpSpPr>
            <p:nvPr/>
          </p:nvGrpSpPr>
          <p:grpSpPr bwMode="auto">
            <a:xfrm>
              <a:off x="603700" y="4410945"/>
              <a:ext cx="1626055" cy="1615889"/>
              <a:chOff x="336" y="1488"/>
              <a:chExt cx="1440" cy="1728"/>
            </a:xfrm>
            <a:solidFill>
              <a:schemeClr val="bg1">
                <a:lumMod val="95000"/>
              </a:schemeClr>
            </a:solidFill>
          </p:grpSpPr>
          <p:sp>
            <p:nvSpPr>
              <p:cNvPr id="449" name="Line 6"/>
              <p:cNvSpPr>
                <a:spLocks noChangeShapeType="1"/>
              </p:cNvSpPr>
              <p:nvPr/>
            </p:nvSpPr>
            <p:spPr bwMode="auto">
              <a:xfrm>
                <a:off x="864" y="1536"/>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0" name="Line 7"/>
              <p:cNvSpPr>
                <a:spLocks noChangeShapeType="1"/>
              </p:cNvSpPr>
              <p:nvPr/>
            </p:nvSpPr>
            <p:spPr bwMode="auto">
              <a:xfrm flipV="1">
                <a:off x="384" y="1872"/>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1" name="Line 8"/>
              <p:cNvSpPr>
                <a:spLocks noChangeShapeType="1"/>
              </p:cNvSpPr>
              <p:nvPr/>
            </p:nvSpPr>
            <p:spPr bwMode="auto">
              <a:xfrm>
                <a:off x="384" y="2160"/>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2" name="Line 9"/>
              <p:cNvSpPr>
                <a:spLocks noChangeShapeType="1"/>
              </p:cNvSpPr>
              <p:nvPr/>
            </p:nvSpPr>
            <p:spPr bwMode="auto">
              <a:xfrm flipV="1">
                <a:off x="720" y="2112"/>
                <a:ext cx="240"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3" name="Line 10"/>
              <p:cNvSpPr>
                <a:spLocks noChangeShapeType="1"/>
              </p:cNvSpPr>
              <p:nvPr/>
            </p:nvSpPr>
            <p:spPr bwMode="auto">
              <a:xfrm flipH="1" flipV="1">
                <a:off x="672" y="1872"/>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4" name="Line 11"/>
              <p:cNvSpPr>
                <a:spLocks noChangeShapeType="1"/>
              </p:cNvSpPr>
              <p:nvPr/>
            </p:nvSpPr>
            <p:spPr bwMode="auto">
              <a:xfrm flipV="1">
                <a:off x="720" y="2400"/>
                <a:ext cx="0" cy="48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5" name="Line 12"/>
              <p:cNvSpPr>
                <a:spLocks noChangeShapeType="1"/>
              </p:cNvSpPr>
              <p:nvPr/>
            </p:nvSpPr>
            <p:spPr bwMode="auto">
              <a:xfrm flipV="1">
                <a:off x="720" y="2640"/>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6" name="Line 13"/>
              <p:cNvSpPr>
                <a:spLocks noChangeShapeType="1"/>
              </p:cNvSpPr>
              <p:nvPr/>
            </p:nvSpPr>
            <p:spPr bwMode="auto">
              <a:xfrm flipH="1" flipV="1">
                <a:off x="720" y="2400"/>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7" name="Line 14"/>
              <p:cNvSpPr>
                <a:spLocks noChangeShapeType="1"/>
              </p:cNvSpPr>
              <p:nvPr/>
            </p:nvSpPr>
            <p:spPr bwMode="auto">
              <a:xfrm>
                <a:off x="384" y="2160"/>
                <a:ext cx="336" cy="72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8" name="Line 15"/>
              <p:cNvSpPr>
                <a:spLocks noChangeShapeType="1"/>
              </p:cNvSpPr>
              <p:nvPr/>
            </p:nvSpPr>
            <p:spPr bwMode="auto">
              <a:xfrm flipV="1">
                <a:off x="672" y="1584"/>
                <a:ext cx="192"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59" name="Line 16"/>
              <p:cNvSpPr>
                <a:spLocks noChangeShapeType="1"/>
              </p:cNvSpPr>
              <p:nvPr/>
            </p:nvSpPr>
            <p:spPr bwMode="auto">
              <a:xfrm flipV="1">
                <a:off x="960" y="1776"/>
                <a:ext cx="144"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0" name="Line 17"/>
              <p:cNvSpPr>
                <a:spLocks noChangeShapeType="1"/>
              </p:cNvSpPr>
              <p:nvPr/>
            </p:nvSpPr>
            <p:spPr bwMode="auto">
              <a:xfrm flipV="1">
                <a:off x="384" y="2112"/>
                <a:ext cx="576"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1" name="Line 18"/>
              <p:cNvSpPr>
                <a:spLocks noChangeShapeType="1"/>
              </p:cNvSpPr>
              <p:nvPr/>
            </p:nvSpPr>
            <p:spPr bwMode="auto">
              <a:xfrm>
                <a:off x="864" y="1536"/>
                <a:ext cx="96" cy="57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2" name="Line 19"/>
              <p:cNvSpPr>
                <a:spLocks noChangeShapeType="1"/>
              </p:cNvSpPr>
              <p:nvPr/>
            </p:nvSpPr>
            <p:spPr bwMode="auto">
              <a:xfrm flipV="1">
                <a:off x="1104" y="1536"/>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3" name="Line 20"/>
              <p:cNvSpPr>
                <a:spLocks noChangeShapeType="1"/>
              </p:cNvSpPr>
              <p:nvPr/>
            </p:nvSpPr>
            <p:spPr bwMode="auto">
              <a:xfrm>
                <a:off x="1104" y="1776"/>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5" name="Line 21"/>
              <p:cNvSpPr>
                <a:spLocks noChangeShapeType="1"/>
              </p:cNvSpPr>
              <p:nvPr/>
            </p:nvSpPr>
            <p:spPr bwMode="auto">
              <a:xfrm>
                <a:off x="1440" y="2016"/>
                <a:ext cx="288"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6" name="Line 22"/>
              <p:cNvSpPr>
                <a:spLocks noChangeShapeType="1"/>
              </p:cNvSpPr>
              <p:nvPr/>
            </p:nvSpPr>
            <p:spPr bwMode="auto">
              <a:xfrm flipH="1">
                <a:off x="1344" y="2016"/>
                <a:ext cx="96" cy="384"/>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7" name="Line 23"/>
              <p:cNvSpPr>
                <a:spLocks noChangeShapeType="1"/>
              </p:cNvSpPr>
              <p:nvPr/>
            </p:nvSpPr>
            <p:spPr bwMode="auto">
              <a:xfrm flipH="1">
                <a:off x="1536" y="2352"/>
                <a:ext cx="192"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8" name="Line 24"/>
              <p:cNvSpPr>
                <a:spLocks noChangeShapeType="1"/>
              </p:cNvSpPr>
              <p:nvPr/>
            </p:nvSpPr>
            <p:spPr bwMode="auto">
              <a:xfrm>
                <a:off x="1344" y="2400"/>
                <a:ext cx="192"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69" name="Line 25"/>
              <p:cNvSpPr>
                <a:spLocks noChangeShapeType="1"/>
              </p:cNvSpPr>
              <p:nvPr/>
            </p:nvSpPr>
            <p:spPr bwMode="auto">
              <a:xfrm>
                <a:off x="864" y="1536"/>
                <a:ext cx="432" cy="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0" name="Line 26"/>
              <p:cNvSpPr>
                <a:spLocks noChangeShapeType="1"/>
              </p:cNvSpPr>
              <p:nvPr/>
            </p:nvSpPr>
            <p:spPr bwMode="auto">
              <a:xfrm>
                <a:off x="1344" y="1536"/>
                <a:ext cx="96" cy="48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1" name="Line 27"/>
              <p:cNvSpPr>
                <a:spLocks noChangeShapeType="1"/>
              </p:cNvSpPr>
              <p:nvPr/>
            </p:nvSpPr>
            <p:spPr bwMode="auto">
              <a:xfrm>
                <a:off x="960" y="2112"/>
                <a:ext cx="48" cy="52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2" name="Line 28"/>
              <p:cNvSpPr>
                <a:spLocks noChangeShapeType="1"/>
              </p:cNvSpPr>
              <p:nvPr/>
            </p:nvSpPr>
            <p:spPr bwMode="auto">
              <a:xfrm flipV="1">
                <a:off x="1008" y="2400"/>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3" name="Line 29"/>
              <p:cNvSpPr>
                <a:spLocks noChangeShapeType="1"/>
              </p:cNvSpPr>
              <p:nvPr/>
            </p:nvSpPr>
            <p:spPr bwMode="auto">
              <a:xfrm flipV="1">
                <a:off x="960" y="2016"/>
                <a:ext cx="480" cy="9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4" name="Line 30"/>
              <p:cNvSpPr>
                <a:spLocks noChangeShapeType="1"/>
              </p:cNvSpPr>
              <p:nvPr/>
            </p:nvSpPr>
            <p:spPr bwMode="auto">
              <a:xfrm>
                <a:off x="1008" y="2640"/>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5" name="Line 31"/>
              <p:cNvSpPr>
                <a:spLocks noChangeShapeType="1"/>
              </p:cNvSpPr>
              <p:nvPr/>
            </p:nvSpPr>
            <p:spPr bwMode="auto">
              <a:xfrm>
                <a:off x="720" y="2880"/>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6" name="Line 32"/>
              <p:cNvSpPr>
                <a:spLocks noChangeShapeType="1"/>
              </p:cNvSpPr>
              <p:nvPr/>
            </p:nvSpPr>
            <p:spPr bwMode="auto">
              <a:xfrm flipV="1">
                <a:off x="1008" y="2928"/>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7" name="Line 33"/>
              <p:cNvSpPr>
                <a:spLocks noChangeShapeType="1"/>
              </p:cNvSpPr>
              <p:nvPr/>
            </p:nvSpPr>
            <p:spPr bwMode="auto">
              <a:xfrm flipV="1">
                <a:off x="1296" y="2688"/>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8" name="Line 34"/>
              <p:cNvSpPr>
                <a:spLocks noChangeShapeType="1"/>
              </p:cNvSpPr>
              <p:nvPr/>
            </p:nvSpPr>
            <p:spPr bwMode="auto">
              <a:xfrm>
                <a:off x="1008" y="2640"/>
                <a:ext cx="0" cy="52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79" name="Line 35"/>
              <p:cNvSpPr>
                <a:spLocks noChangeShapeType="1"/>
              </p:cNvSpPr>
              <p:nvPr/>
            </p:nvSpPr>
            <p:spPr bwMode="auto">
              <a:xfrm>
                <a:off x="1008" y="2640"/>
                <a:ext cx="528"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80" name="Line 36"/>
              <p:cNvSpPr>
                <a:spLocks noChangeShapeType="1"/>
              </p:cNvSpPr>
              <p:nvPr/>
            </p:nvSpPr>
            <p:spPr bwMode="auto">
              <a:xfrm flipV="1">
                <a:off x="1392" y="2352"/>
                <a:ext cx="288"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82" name="Line 37"/>
              <p:cNvSpPr>
                <a:spLocks noChangeShapeType="1"/>
              </p:cNvSpPr>
              <p:nvPr/>
            </p:nvSpPr>
            <p:spPr bwMode="auto">
              <a:xfrm>
                <a:off x="960" y="2112"/>
                <a:ext cx="384"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483" name="Group 38"/>
              <p:cNvGrpSpPr>
                <a:grpSpLocks/>
              </p:cNvGrpSpPr>
              <p:nvPr/>
            </p:nvGrpSpPr>
            <p:grpSpPr bwMode="auto">
              <a:xfrm>
                <a:off x="336" y="1488"/>
                <a:ext cx="1440" cy="1728"/>
                <a:chOff x="336" y="1488"/>
                <a:chExt cx="1440" cy="1728"/>
              </a:xfrm>
              <a:grpFill/>
            </p:grpSpPr>
            <p:sp>
              <p:nvSpPr>
                <p:cNvPr id="484" name="Oval 39"/>
                <p:cNvSpPr>
                  <a:spLocks noChangeArrowheads="1"/>
                </p:cNvSpPr>
                <p:nvPr/>
              </p:nvSpPr>
              <p:spPr bwMode="auto">
                <a:xfrm>
                  <a:off x="672" y="235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85" name="Oval 40"/>
                <p:cNvSpPr>
                  <a:spLocks noChangeArrowheads="1"/>
                </p:cNvSpPr>
                <p:nvPr/>
              </p:nvSpPr>
              <p:spPr bwMode="auto">
                <a:xfrm>
                  <a:off x="912" y="206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86" name="Oval 41"/>
                <p:cNvSpPr>
                  <a:spLocks noChangeArrowheads="1"/>
                </p:cNvSpPr>
                <p:nvPr/>
              </p:nvSpPr>
              <p:spPr bwMode="auto">
                <a:xfrm>
                  <a:off x="624" y="182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87" name="Oval 42"/>
                <p:cNvSpPr>
                  <a:spLocks noChangeArrowheads="1"/>
                </p:cNvSpPr>
                <p:nvPr/>
              </p:nvSpPr>
              <p:spPr bwMode="auto">
                <a:xfrm>
                  <a:off x="1392" y="196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88" name="Oval 43"/>
                <p:cNvSpPr>
                  <a:spLocks noChangeArrowheads="1"/>
                </p:cNvSpPr>
                <p:nvPr/>
              </p:nvSpPr>
              <p:spPr bwMode="auto">
                <a:xfrm>
                  <a:off x="1296" y="235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89" name="Oval 44"/>
                <p:cNvSpPr>
                  <a:spLocks noChangeArrowheads="1"/>
                </p:cNvSpPr>
                <p:nvPr/>
              </p:nvSpPr>
              <p:spPr bwMode="auto">
                <a:xfrm>
                  <a:off x="816" y="148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0" name="Oval 45"/>
                <p:cNvSpPr>
                  <a:spLocks noChangeArrowheads="1"/>
                </p:cNvSpPr>
                <p:nvPr/>
              </p:nvSpPr>
              <p:spPr bwMode="auto">
                <a:xfrm>
                  <a:off x="672" y="283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1" name="Oval 46"/>
                <p:cNvSpPr>
                  <a:spLocks noChangeArrowheads="1"/>
                </p:cNvSpPr>
                <p:nvPr/>
              </p:nvSpPr>
              <p:spPr bwMode="auto">
                <a:xfrm>
                  <a:off x="1488" y="264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2" name="Oval 47"/>
                <p:cNvSpPr>
                  <a:spLocks noChangeArrowheads="1"/>
                </p:cNvSpPr>
                <p:nvPr/>
              </p:nvSpPr>
              <p:spPr bwMode="auto">
                <a:xfrm>
                  <a:off x="336" y="211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3" name="Oval 48"/>
                <p:cNvSpPr>
                  <a:spLocks noChangeArrowheads="1"/>
                </p:cNvSpPr>
                <p:nvPr/>
              </p:nvSpPr>
              <p:spPr bwMode="auto">
                <a:xfrm>
                  <a:off x="960" y="312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4" name="Oval 49"/>
                <p:cNvSpPr>
                  <a:spLocks noChangeArrowheads="1"/>
                </p:cNvSpPr>
                <p:nvPr/>
              </p:nvSpPr>
              <p:spPr bwMode="auto">
                <a:xfrm>
                  <a:off x="960" y="259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5" name="Oval 50"/>
                <p:cNvSpPr>
                  <a:spLocks noChangeArrowheads="1"/>
                </p:cNvSpPr>
                <p:nvPr/>
              </p:nvSpPr>
              <p:spPr bwMode="auto">
                <a:xfrm>
                  <a:off x="1056" y="172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6" name="Oval 51"/>
                <p:cNvSpPr>
                  <a:spLocks noChangeArrowheads="1"/>
                </p:cNvSpPr>
                <p:nvPr/>
              </p:nvSpPr>
              <p:spPr bwMode="auto">
                <a:xfrm>
                  <a:off x="1248" y="288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7" name="Oval 52"/>
                <p:cNvSpPr>
                  <a:spLocks noChangeArrowheads="1"/>
                </p:cNvSpPr>
                <p:nvPr/>
              </p:nvSpPr>
              <p:spPr bwMode="auto">
                <a:xfrm>
                  <a:off x="1296" y="148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98" name="Oval 53"/>
                <p:cNvSpPr>
                  <a:spLocks noChangeArrowheads="1"/>
                </p:cNvSpPr>
                <p:nvPr/>
              </p:nvSpPr>
              <p:spPr bwMode="auto">
                <a:xfrm>
                  <a:off x="1680" y="230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grpSp>
        <p:grpSp>
          <p:nvGrpSpPr>
            <p:cNvPr id="333" name="Group 5"/>
            <p:cNvGrpSpPr>
              <a:grpSpLocks/>
            </p:cNvGrpSpPr>
            <p:nvPr/>
          </p:nvGrpSpPr>
          <p:grpSpPr bwMode="auto">
            <a:xfrm rot="12407648">
              <a:off x="2145782" y="4302454"/>
              <a:ext cx="1626055" cy="1615889"/>
              <a:chOff x="336" y="1488"/>
              <a:chExt cx="1440" cy="1728"/>
            </a:xfrm>
            <a:solidFill>
              <a:schemeClr val="bg1">
                <a:lumMod val="95000"/>
              </a:schemeClr>
            </a:solidFill>
          </p:grpSpPr>
          <p:sp>
            <p:nvSpPr>
              <p:cNvPr id="394" name="Line 6"/>
              <p:cNvSpPr>
                <a:spLocks noChangeShapeType="1"/>
              </p:cNvSpPr>
              <p:nvPr/>
            </p:nvSpPr>
            <p:spPr bwMode="auto">
              <a:xfrm>
                <a:off x="864" y="1536"/>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5" name="Line 7"/>
              <p:cNvSpPr>
                <a:spLocks noChangeShapeType="1"/>
              </p:cNvSpPr>
              <p:nvPr/>
            </p:nvSpPr>
            <p:spPr bwMode="auto">
              <a:xfrm flipV="1">
                <a:off x="384" y="1872"/>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6" name="Line 8"/>
              <p:cNvSpPr>
                <a:spLocks noChangeShapeType="1"/>
              </p:cNvSpPr>
              <p:nvPr/>
            </p:nvSpPr>
            <p:spPr bwMode="auto">
              <a:xfrm>
                <a:off x="384" y="2160"/>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7" name="Line 9"/>
              <p:cNvSpPr>
                <a:spLocks noChangeShapeType="1"/>
              </p:cNvSpPr>
              <p:nvPr/>
            </p:nvSpPr>
            <p:spPr bwMode="auto">
              <a:xfrm flipV="1">
                <a:off x="720" y="2112"/>
                <a:ext cx="240"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8" name="Line 10"/>
              <p:cNvSpPr>
                <a:spLocks noChangeShapeType="1"/>
              </p:cNvSpPr>
              <p:nvPr/>
            </p:nvSpPr>
            <p:spPr bwMode="auto">
              <a:xfrm flipH="1" flipV="1">
                <a:off x="672" y="1872"/>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9" name="Line 11"/>
              <p:cNvSpPr>
                <a:spLocks noChangeShapeType="1"/>
              </p:cNvSpPr>
              <p:nvPr/>
            </p:nvSpPr>
            <p:spPr bwMode="auto">
              <a:xfrm flipV="1">
                <a:off x="720" y="2400"/>
                <a:ext cx="0" cy="48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0" name="Line 12"/>
              <p:cNvSpPr>
                <a:spLocks noChangeShapeType="1"/>
              </p:cNvSpPr>
              <p:nvPr/>
            </p:nvSpPr>
            <p:spPr bwMode="auto">
              <a:xfrm flipV="1">
                <a:off x="720" y="2640"/>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1" name="Line 13"/>
              <p:cNvSpPr>
                <a:spLocks noChangeShapeType="1"/>
              </p:cNvSpPr>
              <p:nvPr/>
            </p:nvSpPr>
            <p:spPr bwMode="auto">
              <a:xfrm flipH="1" flipV="1">
                <a:off x="720" y="2400"/>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2" name="Line 14"/>
              <p:cNvSpPr>
                <a:spLocks noChangeShapeType="1"/>
              </p:cNvSpPr>
              <p:nvPr/>
            </p:nvSpPr>
            <p:spPr bwMode="auto">
              <a:xfrm>
                <a:off x="384" y="2160"/>
                <a:ext cx="336" cy="72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3" name="Line 15"/>
              <p:cNvSpPr>
                <a:spLocks noChangeShapeType="1"/>
              </p:cNvSpPr>
              <p:nvPr/>
            </p:nvSpPr>
            <p:spPr bwMode="auto">
              <a:xfrm flipV="1">
                <a:off x="672" y="1584"/>
                <a:ext cx="192"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4" name="Line 16"/>
              <p:cNvSpPr>
                <a:spLocks noChangeShapeType="1"/>
              </p:cNvSpPr>
              <p:nvPr/>
            </p:nvSpPr>
            <p:spPr bwMode="auto">
              <a:xfrm flipV="1">
                <a:off x="960" y="1776"/>
                <a:ext cx="144"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5" name="Line 17"/>
              <p:cNvSpPr>
                <a:spLocks noChangeShapeType="1"/>
              </p:cNvSpPr>
              <p:nvPr/>
            </p:nvSpPr>
            <p:spPr bwMode="auto">
              <a:xfrm flipV="1">
                <a:off x="384" y="2112"/>
                <a:ext cx="576"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6" name="Line 18"/>
              <p:cNvSpPr>
                <a:spLocks noChangeShapeType="1"/>
              </p:cNvSpPr>
              <p:nvPr/>
            </p:nvSpPr>
            <p:spPr bwMode="auto">
              <a:xfrm>
                <a:off x="864" y="1536"/>
                <a:ext cx="96" cy="57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7" name="Line 19"/>
              <p:cNvSpPr>
                <a:spLocks noChangeShapeType="1"/>
              </p:cNvSpPr>
              <p:nvPr/>
            </p:nvSpPr>
            <p:spPr bwMode="auto">
              <a:xfrm flipV="1">
                <a:off x="1104" y="1536"/>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8" name="Line 20"/>
              <p:cNvSpPr>
                <a:spLocks noChangeShapeType="1"/>
              </p:cNvSpPr>
              <p:nvPr/>
            </p:nvSpPr>
            <p:spPr bwMode="auto">
              <a:xfrm>
                <a:off x="1104" y="1776"/>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09" name="Line 21"/>
              <p:cNvSpPr>
                <a:spLocks noChangeShapeType="1"/>
              </p:cNvSpPr>
              <p:nvPr/>
            </p:nvSpPr>
            <p:spPr bwMode="auto">
              <a:xfrm>
                <a:off x="1440" y="2016"/>
                <a:ext cx="288"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10" name="Line 22"/>
              <p:cNvSpPr>
                <a:spLocks noChangeShapeType="1"/>
              </p:cNvSpPr>
              <p:nvPr/>
            </p:nvSpPr>
            <p:spPr bwMode="auto">
              <a:xfrm flipH="1">
                <a:off x="1344" y="2016"/>
                <a:ext cx="96" cy="384"/>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11" name="Line 23"/>
              <p:cNvSpPr>
                <a:spLocks noChangeShapeType="1"/>
              </p:cNvSpPr>
              <p:nvPr/>
            </p:nvSpPr>
            <p:spPr bwMode="auto">
              <a:xfrm flipH="1">
                <a:off x="1536" y="2352"/>
                <a:ext cx="192"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12" name="Line 24"/>
              <p:cNvSpPr>
                <a:spLocks noChangeShapeType="1"/>
              </p:cNvSpPr>
              <p:nvPr/>
            </p:nvSpPr>
            <p:spPr bwMode="auto">
              <a:xfrm>
                <a:off x="1344" y="2400"/>
                <a:ext cx="192"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13" name="Line 25"/>
              <p:cNvSpPr>
                <a:spLocks noChangeShapeType="1"/>
              </p:cNvSpPr>
              <p:nvPr/>
            </p:nvSpPr>
            <p:spPr bwMode="auto">
              <a:xfrm>
                <a:off x="864" y="1536"/>
                <a:ext cx="432" cy="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14" name="Line 26"/>
              <p:cNvSpPr>
                <a:spLocks noChangeShapeType="1"/>
              </p:cNvSpPr>
              <p:nvPr/>
            </p:nvSpPr>
            <p:spPr bwMode="auto">
              <a:xfrm>
                <a:off x="1344" y="1536"/>
                <a:ext cx="96" cy="48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17" name="Line 27"/>
              <p:cNvSpPr>
                <a:spLocks noChangeShapeType="1"/>
              </p:cNvSpPr>
              <p:nvPr/>
            </p:nvSpPr>
            <p:spPr bwMode="auto">
              <a:xfrm>
                <a:off x="960" y="2112"/>
                <a:ext cx="48" cy="52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19" name="Line 28"/>
              <p:cNvSpPr>
                <a:spLocks noChangeShapeType="1"/>
              </p:cNvSpPr>
              <p:nvPr/>
            </p:nvSpPr>
            <p:spPr bwMode="auto">
              <a:xfrm flipV="1">
                <a:off x="1008" y="2400"/>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0" name="Line 29"/>
              <p:cNvSpPr>
                <a:spLocks noChangeShapeType="1"/>
              </p:cNvSpPr>
              <p:nvPr/>
            </p:nvSpPr>
            <p:spPr bwMode="auto">
              <a:xfrm flipV="1">
                <a:off x="960" y="2016"/>
                <a:ext cx="480" cy="9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1" name="Line 30"/>
              <p:cNvSpPr>
                <a:spLocks noChangeShapeType="1"/>
              </p:cNvSpPr>
              <p:nvPr/>
            </p:nvSpPr>
            <p:spPr bwMode="auto">
              <a:xfrm>
                <a:off x="1008" y="2640"/>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2" name="Line 31"/>
              <p:cNvSpPr>
                <a:spLocks noChangeShapeType="1"/>
              </p:cNvSpPr>
              <p:nvPr/>
            </p:nvSpPr>
            <p:spPr bwMode="auto">
              <a:xfrm>
                <a:off x="720" y="2880"/>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3" name="Line 32"/>
              <p:cNvSpPr>
                <a:spLocks noChangeShapeType="1"/>
              </p:cNvSpPr>
              <p:nvPr/>
            </p:nvSpPr>
            <p:spPr bwMode="auto">
              <a:xfrm flipV="1">
                <a:off x="1008" y="2928"/>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4" name="Line 33"/>
              <p:cNvSpPr>
                <a:spLocks noChangeShapeType="1"/>
              </p:cNvSpPr>
              <p:nvPr/>
            </p:nvSpPr>
            <p:spPr bwMode="auto">
              <a:xfrm flipV="1">
                <a:off x="1296" y="2688"/>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5" name="Line 34"/>
              <p:cNvSpPr>
                <a:spLocks noChangeShapeType="1"/>
              </p:cNvSpPr>
              <p:nvPr/>
            </p:nvSpPr>
            <p:spPr bwMode="auto">
              <a:xfrm>
                <a:off x="1008" y="2640"/>
                <a:ext cx="0" cy="52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6" name="Line 35"/>
              <p:cNvSpPr>
                <a:spLocks noChangeShapeType="1"/>
              </p:cNvSpPr>
              <p:nvPr/>
            </p:nvSpPr>
            <p:spPr bwMode="auto">
              <a:xfrm>
                <a:off x="1008" y="2640"/>
                <a:ext cx="528"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7" name="Line 36"/>
              <p:cNvSpPr>
                <a:spLocks noChangeShapeType="1"/>
              </p:cNvSpPr>
              <p:nvPr/>
            </p:nvSpPr>
            <p:spPr bwMode="auto">
              <a:xfrm flipV="1">
                <a:off x="1392" y="2352"/>
                <a:ext cx="288"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28" name="Line 37"/>
              <p:cNvSpPr>
                <a:spLocks noChangeShapeType="1"/>
              </p:cNvSpPr>
              <p:nvPr/>
            </p:nvSpPr>
            <p:spPr bwMode="auto">
              <a:xfrm>
                <a:off x="960" y="2112"/>
                <a:ext cx="384"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430" name="Group 38"/>
              <p:cNvGrpSpPr>
                <a:grpSpLocks/>
              </p:cNvGrpSpPr>
              <p:nvPr/>
            </p:nvGrpSpPr>
            <p:grpSpPr bwMode="auto">
              <a:xfrm>
                <a:off x="336" y="1488"/>
                <a:ext cx="1440" cy="1728"/>
                <a:chOff x="336" y="1488"/>
                <a:chExt cx="1440" cy="1728"/>
              </a:xfrm>
              <a:grpFill/>
            </p:grpSpPr>
            <p:sp>
              <p:nvSpPr>
                <p:cNvPr id="431" name="Oval 39"/>
                <p:cNvSpPr>
                  <a:spLocks noChangeArrowheads="1"/>
                </p:cNvSpPr>
                <p:nvPr/>
              </p:nvSpPr>
              <p:spPr bwMode="auto">
                <a:xfrm>
                  <a:off x="672" y="235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32" name="Oval 40"/>
                <p:cNvSpPr>
                  <a:spLocks noChangeArrowheads="1"/>
                </p:cNvSpPr>
                <p:nvPr/>
              </p:nvSpPr>
              <p:spPr bwMode="auto">
                <a:xfrm>
                  <a:off x="912" y="206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33" name="Oval 41"/>
                <p:cNvSpPr>
                  <a:spLocks noChangeArrowheads="1"/>
                </p:cNvSpPr>
                <p:nvPr/>
              </p:nvSpPr>
              <p:spPr bwMode="auto">
                <a:xfrm>
                  <a:off x="624" y="182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37" name="Oval 42"/>
                <p:cNvSpPr>
                  <a:spLocks noChangeArrowheads="1"/>
                </p:cNvSpPr>
                <p:nvPr/>
              </p:nvSpPr>
              <p:spPr bwMode="auto">
                <a:xfrm>
                  <a:off x="1392" y="196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38" name="Oval 43"/>
                <p:cNvSpPr>
                  <a:spLocks noChangeArrowheads="1"/>
                </p:cNvSpPr>
                <p:nvPr/>
              </p:nvSpPr>
              <p:spPr bwMode="auto">
                <a:xfrm>
                  <a:off x="1296" y="235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39" name="Oval 44"/>
                <p:cNvSpPr>
                  <a:spLocks noChangeArrowheads="1"/>
                </p:cNvSpPr>
                <p:nvPr/>
              </p:nvSpPr>
              <p:spPr bwMode="auto">
                <a:xfrm>
                  <a:off x="816" y="148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0" name="Oval 45"/>
                <p:cNvSpPr>
                  <a:spLocks noChangeArrowheads="1"/>
                </p:cNvSpPr>
                <p:nvPr/>
              </p:nvSpPr>
              <p:spPr bwMode="auto">
                <a:xfrm>
                  <a:off x="672" y="283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1" name="Oval 46"/>
                <p:cNvSpPr>
                  <a:spLocks noChangeArrowheads="1"/>
                </p:cNvSpPr>
                <p:nvPr/>
              </p:nvSpPr>
              <p:spPr bwMode="auto">
                <a:xfrm>
                  <a:off x="1488" y="264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2" name="Oval 47"/>
                <p:cNvSpPr>
                  <a:spLocks noChangeArrowheads="1"/>
                </p:cNvSpPr>
                <p:nvPr/>
              </p:nvSpPr>
              <p:spPr bwMode="auto">
                <a:xfrm>
                  <a:off x="336" y="211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3" name="Oval 48"/>
                <p:cNvSpPr>
                  <a:spLocks noChangeArrowheads="1"/>
                </p:cNvSpPr>
                <p:nvPr/>
              </p:nvSpPr>
              <p:spPr bwMode="auto">
                <a:xfrm>
                  <a:off x="960" y="312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4" name="Oval 49"/>
                <p:cNvSpPr>
                  <a:spLocks noChangeArrowheads="1"/>
                </p:cNvSpPr>
                <p:nvPr/>
              </p:nvSpPr>
              <p:spPr bwMode="auto">
                <a:xfrm>
                  <a:off x="960" y="259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5" name="Oval 50"/>
                <p:cNvSpPr>
                  <a:spLocks noChangeArrowheads="1"/>
                </p:cNvSpPr>
                <p:nvPr/>
              </p:nvSpPr>
              <p:spPr bwMode="auto">
                <a:xfrm>
                  <a:off x="1056" y="172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6" name="Oval 51"/>
                <p:cNvSpPr>
                  <a:spLocks noChangeArrowheads="1"/>
                </p:cNvSpPr>
                <p:nvPr/>
              </p:nvSpPr>
              <p:spPr bwMode="auto">
                <a:xfrm>
                  <a:off x="1248" y="288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7" name="Oval 52"/>
                <p:cNvSpPr>
                  <a:spLocks noChangeArrowheads="1"/>
                </p:cNvSpPr>
                <p:nvPr/>
              </p:nvSpPr>
              <p:spPr bwMode="auto">
                <a:xfrm>
                  <a:off x="1296" y="148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448" name="Oval 53"/>
                <p:cNvSpPr>
                  <a:spLocks noChangeArrowheads="1"/>
                </p:cNvSpPr>
                <p:nvPr/>
              </p:nvSpPr>
              <p:spPr bwMode="auto">
                <a:xfrm>
                  <a:off x="1680" y="230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grpSp>
        <p:grpSp>
          <p:nvGrpSpPr>
            <p:cNvPr id="334" name="Group 5"/>
            <p:cNvGrpSpPr>
              <a:grpSpLocks/>
            </p:cNvGrpSpPr>
            <p:nvPr/>
          </p:nvGrpSpPr>
          <p:grpSpPr bwMode="auto">
            <a:xfrm rot="17429022">
              <a:off x="3687859" y="4457448"/>
              <a:ext cx="1626055" cy="1615889"/>
              <a:chOff x="336" y="1488"/>
              <a:chExt cx="1440" cy="1728"/>
            </a:xfrm>
            <a:solidFill>
              <a:schemeClr val="bg1">
                <a:lumMod val="95000"/>
              </a:schemeClr>
            </a:solidFill>
          </p:grpSpPr>
          <p:sp>
            <p:nvSpPr>
              <p:cNvPr id="346" name="Line 6"/>
              <p:cNvSpPr>
                <a:spLocks noChangeShapeType="1"/>
              </p:cNvSpPr>
              <p:nvPr/>
            </p:nvSpPr>
            <p:spPr bwMode="auto">
              <a:xfrm>
                <a:off x="864" y="1536"/>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47" name="Line 7"/>
              <p:cNvSpPr>
                <a:spLocks noChangeShapeType="1"/>
              </p:cNvSpPr>
              <p:nvPr/>
            </p:nvSpPr>
            <p:spPr bwMode="auto">
              <a:xfrm flipV="1">
                <a:off x="384" y="1872"/>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48" name="Line 8"/>
              <p:cNvSpPr>
                <a:spLocks noChangeShapeType="1"/>
              </p:cNvSpPr>
              <p:nvPr/>
            </p:nvSpPr>
            <p:spPr bwMode="auto">
              <a:xfrm>
                <a:off x="384" y="2160"/>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49" name="Line 9"/>
              <p:cNvSpPr>
                <a:spLocks noChangeShapeType="1"/>
              </p:cNvSpPr>
              <p:nvPr/>
            </p:nvSpPr>
            <p:spPr bwMode="auto">
              <a:xfrm flipV="1">
                <a:off x="720" y="2112"/>
                <a:ext cx="240"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0" name="Line 10"/>
              <p:cNvSpPr>
                <a:spLocks noChangeShapeType="1"/>
              </p:cNvSpPr>
              <p:nvPr/>
            </p:nvSpPr>
            <p:spPr bwMode="auto">
              <a:xfrm flipH="1" flipV="1">
                <a:off x="672" y="1872"/>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1" name="Line 11"/>
              <p:cNvSpPr>
                <a:spLocks noChangeShapeType="1"/>
              </p:cNvSpPr>
              <p:nvPr/>
            </p:nvSpPr>
            <p:spPr bwMode="auto">
              <a:xfrm flipV="1">
                <a:off x="720" y="2400"/>
                <a:ext cx="0" cy="48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2" name="Line 12"/>
              <p:cNvSpPr>
                <a:spLocks noChangeShapeType="1"/>
              </p:cNvSpPr>
              <p:nvPr/>
            </p:nvSpPr>
            <p:spPr bwMode="auto">
              <a:xfrm flipV="1">
                <a:off x="720" y="2640"/>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3" name="Line 13"/>
              <p:cNvSpPr>
                <a:spLocks noChangeShapeType="1"/>
              </p:cNvSpPr>
              <p:nvPr/>
            </p:nvSpPr>
            <p:spPr bwMode="auto">
              <a:xfrm flipH="1" flipV="1">
                <a:off x="720" y="2400"/>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4" name="Line 14"/>
              <p:cNvSpPr>
                <a:spLocks noChangeShapeType="1"/>
              </p:cNvSpPr>
              <p:nvPr/>
            </p:nvSpPr>
            <p:spPr bwMode="auto">
              <a:xfrm>
                <a:off x="384" y="2160"/>
                <a:ext cx="336" cy="72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5" name="Line 15"/>
              <p:cNvSpPr>
                <a:spLocks noChangeShapeType="1"/>
              </p:cNvSpPr>
              <p:nvPr/>
            </p:nvSpPr>
            <p:spPr bwMode="auto">
              <a:xfrm flipV="1">
                <a:off x="672" y="1584"/>
                <a:ext cx="192"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6" name="Line 16"/>
              <p:cNvSpPr>
                <a:spLocks noChangeShapeType="1"/>
              </p:cNvSpPr>
              <p:nvPr/>
            </p:nvSpPr>
            <p:spPr bwMode="auto">
              <a:xfrm flipV="1">
                <a:off x="960" y="1776"/>
                <a:ext cx="144"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7" name="Line 17"/>
              <p:cNvSpPr>
                <a:spLocks noChangeShapeType="1"/>
              </p:cNvSpPr>
              <p:nvPr/>
            </p:nvSpPr>
            <p:spPr bwMode="auto">
              <a:xfrm flipV="1">
                <a:off x="384" y="2112"/>
                <a:ext cx="576"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8" name="Line 18"/>
              <p:cNvSpPr>
                <a:spLocks noChangeShapeType="1"/>
              </p:cNvSpPr>
              <p:nvPr/>
            </p:nvSpPr>
            <p:spPr bwMode="auto">
              <a:xfrm>
                <a:off x="864" y="1536"/>
                <a:ext cx="96" cy="57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59" name="Line 19"/>
              <p:cNvSpPr>
                <a:spLocks noChangeShapeType="1"/>
              </p:cNvSpPr>
              <p:nvPr/>
            </p:nvSpPr>
            <p:spPr bwMode="auto">
              <a:xfrm flipV="1">
                <a:off x="1104" y="1536"/>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0" name="Line 20"/>
              <p:cNvSpPr>
                <a:spLocks noChangeShapeType="1"/>
              </p:cNvSpPr>
              <p:nvPr/>
            </p:nvSpPr>
            <p:spPr bwMode="auto">
              <a:xfrm>
                <a:off x="1104" y="1776"/>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1" name="Line 21"/>
              <p:cNvSpPr>
                <a:spLocks noChangeShapeType="1"/>
              </p:cNvSpPr>
              <p:nvPr/>
            </p:nvSpPr>
            <p:spPr bwMode="auto">
              <a:xfrm>
                <a:off x="1440" y="2016"/>
                <a:ext cx="288"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2" name="Line 22"/>
              <p:cNvSpPr>
                <a:spLocks noChangeShapeType="1"/>
              </p:cNvSpPr>
              <p:nvPr/>
            </p:nvSpPr>
            <p:spPr bwMode="auto">
              <a:xfrm flipH="1">
                <a:off x="1344" y="2016"/>
                <a:ext cx="96" cy="384"/>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3" name="Line 23"/>
              <p:cNvSpPr>
                <a:spLocks noChangeShapeType="1"/>
              </p:cNvSpPr>
              <p:nvPr/>
            </p:nvSpPr>
            <p:spPr bwMode="auto">
              <a:xfrm flipH="1">
                <a:off x="1536" y="2352"/>
                <a:ext cx="192" cy="33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4" name="Line 24"/>
              <p:cNvSpPr>
                <a:spLocks noChangeShapeType="1"/>
              </p:cNvSpPr>
              <p:nvPr/>
            </p:nvSpPr>
            <p:spPr bwMode="auto">
              <a:xfrm>
                <a:off x="1344" y="2400"/>
                <a:ext cx="192"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5" name="Line 25"/>
              <p:cNvSpPr>
                <a:spLocks noChangeShapeType="1"/>
              </p:cNvSpPr>
              <p:nvPr/>
            </p:nvSpPr>
            <p:spPr bwMode="auto">
              <a:xfrm>
                <a:off x="864" y="1536"/>
                <a:ext cx="432" cy="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6" name="Line 26"/>
              <p:cNvSpPr>
                <a:spLocks noChangeShapeType="1"/>
              </p:cNvSpPr>
              <p:nvPr/>
            </p:nvSpPr>
            <p:spPr bwMode="auto">
              <a:xfrm>
                <a:off x="1344" y="1536"/>
                <a:ext cx="96" cy="48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7" name="Line 27"/>
              <p:cNvSpPr>
                <a:spLocks noChangeShapeType="1"/>
              </p:cNvSpPr>
              <p:nvPr/>
            </p:nvSpPr>
            <p:spPr bwMode="auto">
              <a:xfrm>
                <a:off x="960" y="2112"/>
                <a:ext cx="48" cy="52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8" name="Line 28"/>
              <p:cNvSpPr>
                <a:spLocks noChangeShapeType="1"/>
              </p:cNvSpPr>
              <p:nvPr/>
            </p:nvSpPr>
            <p:spPr bwMode="auto">
              <a:xfrm flipV="1">
                <a:off x="1008" y="2400"/>
                <a:ext cx="336"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69" name="Line 29"/>
              <p:cNvSpPr>
                <a:spLocks noChangeShapeType="1"/>
              </p:cNvSpPr>
              <p:nvPr/>
            </p:nvSpPr>
            <p:spPr bwMode="auto">
              <a:xfrm flipV="1">
                <a:off x="960" y="2016"/>
                <a:ext cx="480" cy="96"/>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70" name="Line 30"/>
              <p:cNvSpPr>
                <a:spLocks noChangeShapeType="1"/>
              </p:cNvSpPr>
              <p:nvPr/>
            </p:nvSpPr>
            <p:spPr bwMode="auto">
              <a:xfrm>
                <a:off x="1008" y="2640"/>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71" name="Line 31"/>
              <p:cNvSpPr>
                <a:spLocks noChangeShapeType="1"/>
              </p:cNvSpPr>
              <p:nvPr/>
            </p:nvSpPr>
            <p:spPr bwMode="auto">
              <a:xfrm>
                <a:off x="720" y="2880"/>
                <a:ext cx="288"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72" name="Line 32"/>
              <p:cNvSpPr>
                <a:spLocks noChangeShapeType="1"/>
              </p:cNvSpPr>
              <p:nvPr/>
            </p:nvSpPr>
            <p:spPr bwMode="auto">
              <a:xfrm flipV="1">
                <a:off x="1008" y="2928"/>
                <a:ext cx="288"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73" name="Line 33"/>
              <p:cNvSpPr>
                <a:spLocks noChangeShapeType="1"/>
              </p:cNvSpPr>
              <p:nvPr/>
            </p:nvSpPr>
            <p:spPr bwMode="auto">
              <a:xfrm flipV="1">
                <a:off x="1296" y="2688"/>
                <a:ext cx="240" cy="240"/>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74" name="Line 34"/>
              <p:cNvSpPr>
                <a:spLocks noChangeShapeType="1"/>
              </p:cNvSpPr>
              <p:nvPr/>
            </p:nvSpPr>
            <p:spPr bwMode="auto">
              <a:xfrm>
                <a:off x="1008" y="2640"/>
                <a:ext cx="0" cy="52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75" name="Line 35"/>
              <p:cNvSpPr>
                <a:spLocks noChangeShapeType="1"/>
              </p:cNvSpPr>
              <p:nvPr/>
            </p:nvSpPr>
            <p:spPr bwMode="auto">
              <a:xfrm>
                <a:off x="1008" y="2640"/>
                <a:ext cx="528"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76" name="Line 36"/>
              <p:cNvSpPr>
                <a:spLocks noChangeShapeType="1"/>
              </p:cNvSpPr>
              <p:nvPr/>
            </p:nvSpPr>
            <p:spPr bwMode="auto">
              <a:xfrm flipV="1">
                <a:off x="1392" y="2352"/>
                <a:ext cx="288" cy="4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77" name="Line 37"/>
              <p:cNvSpPr>
                <a:spLocks noChangeShapeType="1"/>
              </p:cNvSpPr>
              <p:nvPr/>
            </p:nvSpPr>
            <p:spPr bwMode="auto">
              <a:xfrm>
                <a:off x="960" y="2112"/>
                <a:ext cx="384" cy="288"/>
              </a:xfrm>
              <a:prstGeom prst="lin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378" name="Group 38"/>
              <p:cNvGrpSpPr>
                <a:grpSpLocks/>
              </p:cNvGrpSpPr>
              <p:nvPr/>
            </p:nvGrpSpPr>
            <p:grpSpPr bwMode="auto">
              <a:xfrm>
                <a:off x="336" y="1488"/>
                <a:ext cx="1440" cy="1728"/>
                <a:chOff x="336" y="1488"/>
                <a:chExt cx="1440" cy="1728"/>
              </a:xfrm>
              <a:grpFill/>
            </p:grpSpPr>
            <p:sp>
              <p:nvSpPr>
                <p:cNvPr id="379" name="Oval 39"/>
                <p:cNvSpPr>
                  <a:spLocks noChangeArrowheads="1"/>
                </p:cNvSpPr>
                <p:nvPr/>
              </p:nvSpPr>
              <p:spPr bwMode="auto">
                <a:xfrm>
                  <a:off x="672" y="235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0" name="Oval 40"/>
                <p:cNvSpPr>
                  <a:spLocks noChangeArrowheads="1"/>
                </p:cNvSpPr>
                <p:nvPr/>
              </p:nvSpPr>
              <p:spPr bwMode="auto">
                <a:xfrm>
                  <a:off x="912" y="206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1" name="Oval 41"/>
                <p:cNvSpPr>
                  <a:spLocks noChangeArrowheads="1"/>
                </p:cNvSpPr>
                <p:nvPr/>
              </p:nvSpPr>
              <p:spPr bwMode="auto">
                <a:xfrm>
                  <a:off x="624" y="182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2" name="Oval 42"/>
                <p:cNvSpPr>
                  <a:spLocks noChangeArrowheads="1"/>
                </p:cNvSpPr>
                <p:nvPr/>
              </p:nvSpPr>
              <p:spPr bwMode="auto">
                <a:xfrm>
                  <a:off x="1392" y="196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3" name="Oval 43"/>
                <p:cNvSpPr>
                  <a:spLocks noChangeArrowheads="1"/>
                </p:cNvSpPr>
                <p:nvPr/>
              </p:nvSpPr>
              <p:spPr bwMode="auto">
                <a:xfrm>
                  <a:off x="1296" y="235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4" name="Oval 44"/>
                <p:cNvSpPr>
                  <a:spLocks noChangeArrowheads="1"/>
                </p:cNvSpPr>
                <p:nvPr/>
              </p:nvSpPr>
              <p:spPr bwMode="auto">
                <a:xfrm>
                  <a:off x="816" y="148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5" name="Oval 45"/>
                <p:cNvSpPr>
                  <a:spLocks noChangeArrowheads="1"/>
                </p:cNvSpPr>
                <p:nvPr/>
              </p:nvSpPr>
              <p:spPr bwMode="auto">
                <a:xfrm>
                  <a:off x="672" y="283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6" name="Oval 46"/>
                <p:cNvSpPr>
                  <a:spLocks noChangeArrowheads="1"/>
                </p:cNvSpPr>
                <p:nvPr/>
              </p:nvSpPr>
              <p:spPr bwMode="auto">
                <a:xfrm>
                  <a:off x="1488" y="264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7" name="Oval 47"/>
                <p:cNvSpPr>
                  <a:spLocks noChangeArrowheads="1"/>
                </p:cNvSpPr>
                <p:nvPr/>
              </p:nvSpPr>
              <p:spPr bwMode="auto">
                <a:xfrm>
                  <a:off x="336" y="211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8" name="Oval 48"/>
                <p:cNvSpPr>
                  <a:spLocks noChangeArrowheads="1"/>
                </p:cNvSpPr>
                <p:nvPr/>
              </p:nvSpPr>
              <p:spPr bwMode="auto">
                <a:xfrm>
                  <a:off x="960" y="312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89" name="Oval 49"/>
                <p:cNvSpPr>
                  <a:spLocks noChangeArrowheads="1"/>
                </p:cNvSpPr>
                <p:nvPr/>
              </p:nvSpPr>
              <p:spPr bwMode="auto">
                <a:xfrm>
                  <a:off x="960" y="2592"/>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0" name="Oval 50"/>
                <p:cNvSpPr>
                  <a:spLocks noChangeArrowheads="1"/>
                </p:cNvSpPr>
                <p:nvPr/>
              </p:nvSpPr>
              <p:spPr bwMode="auto">
                <a:xfrm>
                  <a:off x="1056" y="172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1" name="Oval 51"/>
                <p:cNvSpPr>
                  <a:spLocks noChangeArrowheads="1"/>
                </p:cNvSpPr>
                <p:nvPr/>
              </p:nvSpPr>
              <p:spPr bwMode="auto">
                <a:xfrm>
                  <a:off x="1248" y="2880"/>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2" name="Oval 52"/>
                <p:cNvSpPr>
                  <a:spLocks noChangeArrowheads="1"/>
                </p:cNvSpPr>
                <p:nvPr/>
              </p:nvSpPr>
              <p:spPr bwMode="auto">
                <a:xfrm>
                  <a:off x="1296" y="1488"/>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93" name="Oval 53"/>
                <p:cNvSpPr>
                  <a:spLocks noChangeArrowheads="1"/>
                </p:cNvSpPr>
                <p:nvPr/>
              </p:nvSpPr>
              <p:spPr bwMode="auto">
                <a:xfrm>
                  <a:off x="1680" y="2304"/>
                  <a:ext cx="96" cy="96"/>
                </a:xfrm>
                <a:prstGeom prst="ellipse">
                  <a:avLst/>
                </a:prstGeom>
                <a:grpFill/>
                <a:ln w="12700">
                  <a:solidFill>
                    <a:schemeClr val="bg1">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grpSp>
        <p:cxnSp>
          <p:nvCxnSpPr>
            <p:cNvPr id="335" name="Straight Connector 334"/>
            <p:cNvCxnSpPr>
              <a:stCxn id="497" idx="5"/>
              <a:endCxn id="448" idx="6"/>
            </p:cNvCxnSpPr>
            <p:nvPr/>
          </p:nvCxnSpPr>
          <p:spPr>
            <a:xfrm rot="16200000" flipH="1">
              <a:off x="1878314" y="4388505"/>
              <a:ext cx="256633" cy="454010"/>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87" idx="6"/>
              <a:endCxn id="448" idx="7"/>
            </p:cNvCxnSpPr>
            <p:nvPr/>
          </p:nvCxnSpPr>
          <p:spPr>
            <a:xfrm flipV="1">
              <a:off x="1905033" y="4779023"/>
              <a:ext cx="328602" cy="126117"/>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498" idx="6"/>
              <a:endCxn id="437" idx="7"/>
            </p:cNvCxnSpPr>
            <p:nvPr/>
          </p:nvCxnSpPr>
          <p:spPr>
            <a:xfrm flipV="1">
              <a:off x="2230461" y="5205769"/>
              <a:ext cx="150807" cy="13198"/>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491" idx="5"/>
              <a:endCxn id="447" idx="6"/>
            </p:cNvCxnSpPr>
            <p:nvPr/>
          </p:nvCxnSpPr>
          <p:spPr>
            <a:xfrm rot="16200000" flipH="1">
              <a:off x="2108937" y="5453224"/>
              <a:ext cx="55726" cy="279391"/>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447" idx="0"/>
              <a:endCxn id="496" idx="6"/>
            </p:cNvCxnSpPr>
            <p:nvPr/>
          </p:nvCxnSpPr>
          <p:spPr>
            <a:xfrm rot="5400000">
              <a:off x="1987369" y="5439465"/>
              <a:ext cx="71858" cy="563544"/>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443" idx="2"/>
              <a:endCxn id="392" idx="0"/>
            </p:cNvCxnSpPr>
            <p:nvPr/>
          </p:nvCxnSpPr>
          <p:spPr>
            <a:xfrm>
              <a:off x="3398823" y="4478395"/>
              <a:ext cx="458772" cy="199441"/>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440" idx="3"/>
              <a:endCxn id="390" idx="0"/>
            </p:cNvCxnSpPr>
            <p:nvPr/>
          </p:nvCxnSpPr>
          <p:spPr>
            <a:xfrm rot="16200000" flipH="1">
              <a:off x="3680891" y="4718138"/>
              <a:ext cx="180377" cy="404800"/>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440" idx="4"/>
              <a:endCxn id="392" idx="0"/>
            </p:cNvCxnSpPr>
            <p:nvPr/>
          </p:nvCxnSpPr>
          <p:spPr>
            <a:xfrm rot="5400000" flipH="1" flipV="1">
              <a:off x="3637258" y="4580684"/>
              <a:ext cx="123184" cy="317490"/>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84" idx="0"/>
              <a:endCxn id="444" idx="2"/>
            </p:cNvCxnSpPr>
            <p:nvPr/>
          </p:nvCxnSpPr>
          <p:spPr>
            <a:xfrm rot="10800000">
              <a:off x="3176580" y="4918339"/>
              <a:ext cx="492109" cy="266899"/>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442" idx="2"/>
              <a:endCxn id="381" idx="1"/>
            </p:cNvCxnSpPr>
            <p:nvPr/>
          </p:nvCxnSpPr>
          <p:spPr>
            <a:xfrm flipV="1">
              <a:off x="3603603" y="5538660"/>
              <a:ext cx="282566" cy="98255"/>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a:stCxn id="387" idx="1"/>
              <a:endCxn id="433" idx="2"/>
            </p:cNvCxnSpPr>
            <p:nvPr/>
          </p:nvCxnSpPr>
          <p:spPr>
            <a:xfrm rot="10800000">
              <a:off x="3192454" y="5730769"/>
              <a:ext cx="831823" cy="206773"/>
            </a:xfrm>
            <a:prstGeom prst="line">
              <a:avLst/>
            </a:prstGeom>
            <a:solidFill>
              <a:schemeClr val="bg1">
                <a:lumMod val="95000"/>
              </a:schemeClr>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9" name="Group 792"/>
          <p:cNvGrpSpPr>
            <a:grpSpLocks/>
          </p:cNvGrpSpPr>
          <p:nvPr/>
        </p:nvGrpSpPr>
        <p:grpSpPr bwMode="auto">
          <a:xfrm>
            <a:off x="5903596" y="3210798"/>
            <a:ext cx="1728787" cy="1798637"/>
            <a:chOff x="5840687" y="3814107"/>
            <a:chExt cx="1727682" cy="1798236"/>
          </a:xfrm>
        </p:grpSpPr>
        <p:sp>
          <p:nvSpPr>
            <p:cNvPr id="500" name="Oval 4"/>
            <p:cNvSpPr>
              <a:spLocks noChangeArrowheads="1"/>
            </p:cNvSpPr>
            <p:nvPr/>
          </p:nvSpPr>
          <p:spPr bwMode="auto">
            <a:xfrm>
              <a:off x="5840687" y="3814107"/>
              <a:ext cx="1727682" cy="1798236"/>
            </a:xfrm>
            <a:prstGeom prst="ellipse">
              <a:avLst/>
            </a:prstGeom>
            <a:gradFill flip="none" rotWithShape="1">
              <a:gsLst>
                <a:gs pos="26000">
                  <a:schemeClr val="accent2">
                    <a:lumMod val="60000"/>
                    <a:lumOff val="40000"/>
                    <a:alpha val="74000"/>
                  </a:schemeClr>
                </a:gs>
                <a:gs pos="49000">
                  <a:schemeClr val="accent2">
                    <a:lumMod val="60000"/>
                    <a:lumOff val="40000"/>
                    <a:alpha val="49000"/>
                  </a:schemeClr>
                </a:gs>
                <a:gs pos="78000">
                  <a:schemeClr val="bg1">
                    <a:lumMod val="95000"/>
                    <a:alpha val="51000"/>
                  </a:schemeClr>
                </a:gs>
              </a:gsLst>
              <a:path path="circle">
                <a:fillToRect l="50000" t="50000" r="50000" b="50000"/>
              </a:path>
              <a:tileRect/>
            </a:gradFill>
            <a:ln w="12700">
              <a:no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501" name="Group 5"/>
            <p:cNvGrpSpPr>
              <a:grpSpLocks/>
            </p:cNvGrpSpPr>
            <p:nvPr/>
          </p:nvGrpSpPr>
          <p:grpSpPr bwMode="auto">
            <a:xfrm>
              <a:off x="5857620" y="3941988"/>
              <a:ext cx="1626055" cy="1615889"/>
              <a:chOff x="336" y="1488"/>
              <a:chExt cx="1440" cy="1728"/>
            </a:xfrm>
            <a:solidFill>
              <a:schemeClr val="accent2">
                <a:lumMod val="60000"/>
                <a:lumOff val="40000"/>
              </a:schemeClr>
            </a:solidFill>
          </p:grpSpPr>
          <p:sp>
            <p:nvSpPr>
              <p:cNvPr id="502" name="Line 6"/>
              <p:cNvSpPr>
                <a:spLocks noChangeShapeType="1"/>
              </p:cNvSpPr>
              <p:nvPr/>
            </p:nvSpPr>
            <p:spPr bwMode="auto">
              <a:xfrm>
                <a:off x="864" y="1536"/>
                <a:ext cx="240"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03" name="Line 7"/>
              <p:cNvSpPr>
                <a:spLocks noChangeShapeType="1"/>
              </p:cNvSpPr>
              <p:nvPr/>
            </p:nvSpPr>
            <p:spPr bwMode="auto">
              <a:xfrm flipV="1">
                <a:off x="384" y="1872"/>
                <a:ext cx="288" cy="28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04" name="Line 8"/>
              <p:cNvSpPr>
                <a:spLocks noChangeShapeType="1"/>
              </p:cNvSpPr>
              <p:nvPr/>
            </p:nvSpPr>
            <p:spPr bwMode="auto">
              <a:xfrm>
                <a:off x="384" y="2160"/>
                <a:ext cx="336"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05" name="Line 9"/>
              <p:cNvSpPr>
                <a:spLocks noChangeShapeType="1"/>
              </p:cNvSpPr>
              <p:nvPr/>
            </p:nvSpPr>
            <p:spPr bwMode="auto">
              <a:xfrm flipV="1">
                <a:off x="720" y="2112"/>
                <a:ext cx="240" cy="28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06" name="Line 10"/>
              <p:cNvSpPr>
                <a:spLocks noChangeShapeType="1"/>
              </p:cNvSpPr>
              <p:nvPr/>
            </p:nvSpPr>
            <p:spPr bwMode="auto">
              <a:xfrm flipH="1" flipV="1">
                <a:off x="672" y="1872"/>
                <a:ext cx="288"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07" name="Line 11"/>
              <p:cNvSpPr>
                <a:spLocks noChangeShapeType="1"/>
              </p:cNvSpPr>
              <p:nvPr/>
            </p:nvSpPr>
            <p:spPr bwMode="auto">
              <a:xfrm flipV="1">
                <a:off x="720" y="2400"/>
                <a:ext cx="0" cy="48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08" name="Line 12"/>
              <p:cNvSpPr>
                <a:spLocks noChangeShapeType="1"/>
              </p:cNvSpPr>
              <p:nvPr/>
            </p:nvSpPr>
            <p:spPr bwMode="auto">
              <a:xfrm flipV="1">
                <a:off x="720" y="2640"/>
                <a:ext cx="288"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09" name="Line 13"/>
              <p:cNvSpPr>
                <a:spLocks noChangeShapeType="1"/>
              </p:cNvSpPr>
              <p:nvPr/>
            </p:nvSpPr>
            <p:spPr bwMode="auto">
              <a:xfrm flipH="1" flipV="1">
                <a:off x="720" y="2400"/>
                <a:ext cx="288"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0" name="Line 14"/>
              <p:cNvSpPr>
                <a:spLocks noChangeShapeType="1"/>
              </p:cNvSpPr>
              <p:nvPr/>
            </p:nvSpPr>
            <p:spPr bwMode="auto">
              <a:xfrm>
                <a:off x="384" y="2160"/>
                <a:ext cx="336" cy="72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1" name="Line 15"/>
              <p:cNvSpPr>
                <a:spLocks noChangeShapeType="1"/>
              </p:cNvSpPr>
              <p:nvPr/>
            </p:nvSpPr>
            <p:spPr bwMode="auto">
              <a:xfrm flipV="1">
                <a:off x="672" y="1584"/>
                <a:ext cx="192" cy="28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2" name="Line 16"/>
              <p:cNvSpPr>
                <a:spLocks noChangeShapeType="1"/>
              </p:cNvSpPr>
              <p:nvPr/>
            </p:nvSpPr>
            <p:spPr bwMode="auto">
              <a:xfrm flipV="1">
                <a:off x="960" y="1776"/>
                <a:ext cx="144" cy="336"/>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3" name="Line 17"/>
              <p:cNvSpPr>
                <a:spLocks noChangeShapeType="1"/>
              </p:cNvSpPr>
              <p:nvPr/>
            </p:nvSpPr>
            <p:spPr bwMode="auto">
              <a:xfrm flipV="1">
                <a:off x="384" y="2112"/>
                <a:ext cx="576" cy="4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5" name="Line 18"/>
              <p:cNvSpPr>
                <a:spLocks noChangeShapeType="1"/>
              </p:cNvSpPr>
              <p:nvPr/>
            </p:nvSpPr>
            <p:spPr bwMode="auto">
              <a:xfrm>
                <a:off x="864" y="1536"/>
                <a:ext cx="96" cy="576"/>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6" name="Line 19"/>
              <p:cNvSpPr>
                <a:spLocks noChangeShapeType="1"/>
              </p:cNvSpPr>
              <p:nvPr/>
            </p:nvSpPr>
            <p:spPr bwMode="auto">
              <a:xfrm flipV="1">
                <a:off x="1104" y="1536"/>
                <a:ext cx="240"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7" name="Line 20"/>
              <p:cNvSpPr>
                <a:spLocks noChangeShapeType="1"/>
              </p:cNvSpPr>
              <p:nvPr/>
            </p:nvSpPr>
            <p:spPr bwMode="auto">
              <a:xfrm>
                <a:off x="1104" y="1776"/>
                <a:ext cx="336"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8" name="Line 21"/>
              <p:cNvSpPr>
                <a:spLocks noChangeShapeType="1"/>
              </p:cNvSpPr>
              <p:nvPr/>
            </p:nvSpPr>
            <p:spPr bwMode="auto">
              <a:xfrm>
                <a:off x="1440" y="2016"/>
                <a:ext cx="288" cy="336"/>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19" name="Line 22"/>
              <p:cNvSpPr>
                <a:spLocks noChangeShapeType="1"/>
              </p:cNvSpPr>
              <p:nvPr/>
            </p:nvSpPr>
            <p:spPr bwMode="auto">
              <a:xfrm flipH="1">
                <a:off x="1344" y="2016"/>
                <a:ext cx="96" cy="384"/>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0" name="Line 23"/>
              <p:cNvSpPr>
                <a:spLocks noChangeShapeType="1"/>
              </p:cNvSpPr>
              <p:nvPr/>
            </p:nvSpPr>
            <p:spPr bwMode="auto">
              <a:xfrm flipH="1">
                <a:off x="1536" y="2352"/>
                <a:ext cx="192" cy="336"/>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1" name="Line 24"/>
              <p:cNvSpPr>
                <a:spLocks noChangeShapeType="1"/>
              </p:cNvSpPr>
              <p:nvPr/>
            </p:nvSpPr>
            <p:spPr bwMode="auto">
              <a:xfrm>
                <a:off x="1344" y="2400"/>
                <a:ext cx="192" cy="28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2" name="Line 25"/>
              <p:cNvSpPr>
                <a:spLocks noChangeShapeType="1"/>
              </p:cNvSpPr>
              <p:nvPr/>
            </p:nvSpPr>
            <p:spPr bwMode="auto">
              <a:xfrm>
                <a:off x="864" y="1536"/>
                <a:ext cx="432" cy="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3" name="Line 26"/>
              <p:cNvSpPr>
                <a:spLocks noChangeShapeType="1"/>
              </p:cNvSpPr>
              <p:nvPr/>
            </p:nvSpPr>
            <p:spPr bwMode="auto">
              <a:xfrm>
                <a:off x="1344" y="1536"/>
                <a:ext cx="96" cy="48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4" name="Line 27"/>
              <p:cNvSpPr>
                <a:spLocks noChangeShapeType="1"/>
              </p:cNvSpPr>
              <p:nvPr/>
            </p:nvSpPr>
            <p:spPr bwMode="auto">
              <a:xfrm>
                <a:off x="960" y="2112"/>
                <a:ext cx="48" cy="52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5" name="Line 28"/>
              <p:cNvSpPr>
                <a:spLocks noChangeShapeType="1"/>
              </p:cNvSpPr>
              <p:nvPr/>
            </p:nvSpPr>
            <p:spPr bwMode="auto">
              <a:xfrm flipV="1">
                <a:off x="1008" y="2400"/>
                <a:ext cx="336"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6" name="Line 29"/>
              <p:cNvSpPr>
                <a:spLocks noChangeShapeType="1"/>
              </p:cNvSpPr>
              <p:nvPr/>
            </p:nvSpPr>
            <p:spPr bwMode="auto">
              <a:xfrm flipV="1">
                <a:off x="960" y="2016"/>
                <a:ext cx="480" cy="96"/>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7" name="Line 30"/>
              <p:cNvSpPr>
                <a:spLocks noChangeShapeType="1"/>
              </p:cNvSpPr>
              <p:nvPr/>
            </p:nvSpPr>
            <p:spPr bwMode="auto">
              <a:xfrm>
                <a:off x="1008" y="2640"/>
                <a:ext cx="288" cy="28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8" name="Line 31"/>
              <p:cNvSpPr>
                <a:spLocks noChangeShapeType="1"/>
              </p:cNvSpPr>
              <p:nvPr/>
            </p:nvSpPr>
            <p:spPr bwMode="auto">
              <a:xfrm>
                <a:off x="720" y="2880"/>
                <a:ext cx="288" cy="28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29" name="Line 32"/>
              <p:cNvSpPr>
                <a:spLocks noChangeShapeType="1"/>
              </p:cNvSpPr>
              <p:nvPr/>
            </p:nvSpPr>
            <p:spPr bwMode="auto">
              <a:xfrm flipV="1">
                <a:off x="1008" y="2928"/>
                <a:ext cx="288"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30" name="Line 33"/>
              <p:cNvSpPr>
                <a:spLocks noChangeShapeType="1"/>
              </p:cNvSpPr>
              <p:nvPr/>
            </p:nvSpPr>
            <p:spPr bwMode="auto">
              <a:xfrm flipV="1">
                <a:off x="1296" y="2688"/>
                <a:ext cx="240" cy="240"/>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32" name="Line 34"/>
              <p:cNvSpPr>
                <a:spLocks noChangeShapeType="1"/>
              </p:cNvSpPr>
              <p:nvPr/>
            </p:nvSpPr>
            <p:spPr bwMode="auto">
              <a:xfrm>
                <a:off x="1008" y="2640"/>
                <a:ext cx="0" cy="52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33" name="Line 35"/>
              <p:cNvSpPr>
                <a:spLocks noChangeShapeType="1"/>
              </p:cNvSpPr>
              <p:nvPr/>
            </p:nvSpPr>
            <p:spPr bwMode="auto">
              <a:xfrm>
                <a:off x="1008" y="2640"/>
                <a:ext cx="528" cy="4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34" name="Line 36"/>
              <p:cNvSpPr>
                <a:spLocks noChangeShapeType="1"/>
              </p:cNvSpPr>
              <p:nvPr/>
            </p:nvSpPr>
            <p:spPr bwMode="auto">
              <a:xfrm flipV="1">
                <a:off x="1392" y="2352"/>
                <a:ext cx="288" cy="4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35" name="Line 37"/>
              <p:cNvSpPr>
                <a:spLocks noChangeShapeType="1"/>
              </p:cNvSpPr>
              <p:nvPr/>
            </p:nvSpPr>
            <p:spPr bwMode="auto">
              <a:xfrm>
                <a:off x="960" y="2112"/>
                <a:ext cx="384" cy="288"/>
              </a:xfrm>
              <a:prstGeom prst="line">
                <a:avLst/>
              </a:prstGeom>
              <a:grp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536" name="Group 38"/>
              <p:cNvGrpSpPr>
                <a:grpSpLocks/>
              </p:cNvGrpSpPr>
              <p:nvPr/>
            </p:nvGrpSpPr>
            <p:grpSpPr bwMode="auto">
              <a:xfrm>
                <a:off x="336" y="1488"/>
                <a:ext cx="1440" cy="1728"/>
                <a:chOff x="336" y="1488"/>
                <a:chExt cx="1440" cy="1728"/>
              </a:xfrm>
              <a:grpFill/>
            </p:grpSpPr>
            <p:sp>
              <p:nvSpPr>
                <p:cNvPr id="537" name="Oval 39"/>
                <p:cNvSpPr>
                  <a:spLocks noChangeArrowheads="1"/>
                </p:cNvSpPr>
                <p:nvPr/>
              </p:nvSpPr>
              <p:spPr bwMode="auto">
                <a:xfrm>
                  <a:off x="672" y="2352"/>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38" name="Oval 40"/>
                <p:cNvSpPr>
                  <a:spLocks noChangeArrowheads="1"/>
                </p:cNvSpPr>
                <p:nvPr/>
              </p:nvSpPr>
              <p:spPr bwMode="auto">
                <a:xfrm>
                  <a:off x="912" y="2064"/>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39" name="Oval 41"/>
                <p:cNvSpPr>
                  <a:spLocks noChangeArrowheads="1"/>
                </p:cNvSpPr>
                <p:nvPr/>
              </p:nvSpPr>
              <p:spPr bwMode="auto">
                <a:xfrm>
                  <a:off x="624" y="1824"/>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0" name="Oval 42"/>
                <p:cNvSpPr>
                  <a:spLocks noChangeArrowheads="1"/>
                </p:cNvSpPr>
                <p:nvPr/>
              </p:nvSpPr>
              <p:spPr bwMode="auto">
                <a:xfrm>
                  <a:off x="1392" y="1968"/>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1" name="Oval 43"/>
                <p:cNvSpPr>
                  <a:spLocks noChangeArrowheads="1"/>
                </p:cNvSpPr>
                <p:nvPr/>
              </p:nvSpPr>
              <p:spPr bwMode="auto">
                <a:xfrm>
                  <a:off x="1296" y="2352"/>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2" name="Oval 44"/>
                <p:cNvSpPr>
                  <a:spLocks noChangeArrowheads="1"/>
                </p:cNvSpPr>
                <p:nvPr/>
              </p:nvSpPr>
              <p:spPr bwMode="auto">
                <a:xfrm>
                  <a:off x="816" y="1488"/>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3" name="Oval 45"/>
                <p:cNvSpPr>
                  <a:spLocks noChangeArrowheads="1"/>
                </p:cNvSpPr>
                <p:nvPr/>
              </p:nvSpPr>
              <p:spPr bwMode="auto">
                <a:xfrm>
                  <a:off x="672" y="2832"/>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4" name="Oval 46"/>
                <p:cNvSpPr>
                  <a:spLocks noChangeArrowheads="1"/>
                </p:cNvSpPr>
                <p:nvPr/>
              </p:nvSpPr>
              <p:spPr bwMode="auto">
                <a:xfrm>
                  <a:off x="1488" y="2640"/>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5" name="Oval 47"/>
                <p:cNvSpPr>
                  <a:spLocks noChangeArrowheads="1"/>
                </p:cNvSpPr>
                <p:nvPr/>
              </p:nvSpPr>
              <p:spPr bwMode="auto">
                <a:xfrm>
                  <a:off x="336" y="2112"/>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6" name="Oval 48"/>
                <p:cNvSpPr>
                  <a:spLocks noChangeArrowheads="1"/>
                </p:cNvSpPr>
                <p:nvPr/>
              </p:nvSpPr>
              <p:spPr bwMode="auto">
                <a:xfrm>
                  <a:off x="960" y="3120"/>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7" name="Oval 49"/>
                <p:cNvSpPr>
                  <a:spLocks noChangeArrowheads="1"/>
                </p:cNvSpPr>
                <p:nvPr/>
              </p:nvSpPr>
              <p:spPr bwMode="auto">
                <a:xfrm>
                  <a:off x="960" y="2592"/>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8" name="Oval 50"/>
                <p:cNvSpPr>
                  <a:spLocks noChangeArrowheads="1"/>
                </p:cNvSpPr>
                <p:nvPr/>
              </p:nvSpPr>
              <p:spPr bwMode="auto">
                <a:xfrm>
                  <a:off x="1056" y="1728"/>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49" name="Oval 51"/>
                <p:cNvSpPr>
                  <a:spLocks noChangeArrowheads="1"/>
                </p:cNvSpPr>
                <p:nvPr/>
              </p:nvSpPr>
              <p:spPr bwMode="auto">
                <a:xfrm>
                  <a:off x="1248" y="2880"/>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50" name="Oval 52"/>
                <p:cNvSpPr>
                  <a:spLocks noChangeArrowheads="1"/>
                </p:cNvSpPr>
                <p:nvPr/>
              </p:nvSpPr>
              <p:spPr bwMode="auto">
                <a:xfrm>
                  <a:off x="1296" y="1488"/>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51" name="Oval 53"/>
                <p:cNvSpPr>
                  <a:spLocks noChangeArrowheads="1"/>
                </p:cNvSpPr>
                <p:nvPr/>
              </p:nvSpPr>
              <p:spPr bwMode="auto">
                <a:xfrm>
                  <a:off x="1680" y="2304"/>
                  <a:ext cx="96" cy="96"/>
                </a:xfrm>
                <a:prstGeom prst="ellipse">
                  <a:avLst/>
                </a:prstGeom>
                <a:solidFill>
                  <a:srgbClr val="C00000"/>
                </a:solidFill>
                <a:ln w="12700">
                  <a:solidFill>
                    <a:srgbClr val="C00000"/>
                  </a:solidFill>
                  <a:round/>
                  <a:headEnd/>
                  <a:tailEnd/>
                </a:ln>
              </p:spPr>
              <p:txBody>
                <a:bodyPr wrap="none" anchor="ctr"/>
                <a:lstStyle/>
                <a:p>
                  <a:pPr fontAlgn="auto">
                    <a:spcBef>
                      <a:spcPts val="0"/>
                    </a:spcBef>
                    <a:spcAft>
                      <a:spcPts val="0"/>
                    </a:spcAft>
                    <a:defRPr/>
                  </a:pPr>
                  <a:endParaRPr lang="en-US">
                    <a:latin typeface="+mn-lt"/>
                    <a:cs typeface="+mn-cs"/>
                  </a:endParaRPr>
                </a:p>
              </p:txBody>
            </p:sp>
          </p:grpSp>
        </p:grpSp>
      </p:grpSp>
      <p:grpSp>
        <p:nvGrpSpPr>
          <p:cNvPr id="552" name="Group 846"/>
          <p:cNvGrpSpPr>
            <a:grpSpLocks/>
          </p:cNvGrpSpPr>
          <p:nvPr/>
        </p:nvGrpSpPr>
        <p:grpSpPr bwMode="auto">
          <a:xfrm>
            <a:off x="5038446" y="4258698"/>
            <a:ext cx="1766887" cy="1812925"/>
            <a:chOff x="5944149" y="3933328"/>
            <a:chExt cx="1767204" cy="1813199"/>
          </a:xfrm>
        </p:grpSpPr>
        <p:sp>
          <p:nvSpPr>
            <p:cNvPr id="553" name="Oval 4"/>
            <p:cNvSpPr>
              <a:spLocks noChangeArrowheads="1"/>
            </p:cNvSpPr>
            <p:nvPr/>
          </p:nvSpPr>
          <p:spPr bwMode="auto">
            <a:xfrm>
              <a:off x="5944149" y="3933328"/>
              <a:ext cx="1767204" cy="1813199"/>
            </a:xfrm>
            <a:prstGeom prst="ellipse">
              <a:avLst/>
            </a:prstGeom>
            <a:gradFill>
              <a:gsLst>
                <a:gs pos="19000">
                  <a:schemeClr val="tx1">
                    <a:lumMod val="75000"/>
                    <a:lumOff val="25000"/>
                    <a:alpha val="32000"/>
                  </a:schemeClr>
                </a:gs>
                <a:gs pos="53000">
                  <a:schemeClr val="tx1">
                    <a:lumMod val="65000"/>
                    <a:lumOff val="35000"/>
                    <a:alpha val="68000"/>
                  </a:schemeClr>
                </a:gs>
                <a:gs pos="78000">
                  <a:schemeClr val="bg1">
                    <a:alpha val="56000"/>
                  </a:schemeClr>
                </a:gs>
              </a:gsLst>
              <a:path path="circle">
                <a:fillToRect l="50000" t="50000" r="50000" b="50000"/>
              </a:path>
            </a:gradFill>
            <a:ln w="12700">
              <a:no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554" name="Group 5"/>
            <p:cNvGrpSpPr>
              <a:grpSpLocks/>
            </p:cNvGrpSpPr>
            <p:nvPr/>
          </p:nvGrpSpPr>
          <p:grpSpPr bwMode="auto">
            <a:xfrm>
              <a:off x="6004888" y="4074259"/>
              <a:ext cx="1626055" cy="1615889"/>
              <a:chOff x="336" y="1488"/>
              <a:chExt cx="1440" cy="1728"/>
            </a:xfrm>
            <a:solidFill>
              <a:schemeClr val="accent1">
                <a:lumMod val="60000"/>
                <a:lumOff val="40000"/>
              </a:schemeClr>
            </a:solidFill>
          </p:grpSpPr>
          <p:sp>
            <p:nvSpPr>
              <p:cNvPr id="555" name="Line 6"/>
              <p:cNvSpPr>
                <a:spLocks noChangeShapeType="1"/>
              </p:cNvSpPr>
              <p:nvPr/>
            </p:nvSpPr>
            <p:spPr bwMode="auto">
              <a:xfrm>
                <a:off x="864" y="1536"/>
                <a:ext cx="240"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56" name="Line 7"/>
              <p:cNvSpPr>
                <a:spLocks noChangeShapeType="1"/>
              </p:cNvSpPr>
              <p:nvPr/>
            </p:nvSpPr>
            <p:spPr bwMode="auto">
              <a:xfrm flipV="1">
                <a:off x="384" y="1872"/>
                <a:ext cx="288" cy="28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57" name="Line 8"/>
              <p:cNvSpPr>
                <a:spLocks noChangeShapeType="1"/>
              </p:cNvSpPr>
              <p:nvPr/>
            </p:nvSpPr>
            <p:spPr bwMode="auto">
              <a:xfrm>
                <a:off x="384" y="2160"/>
                <a:ext cx="336"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58" name="Line 9"/>
              <p:cNvSpPr>
                <a:spLocks noChangeShapeType="1"/>
              </p:cNvSpPr>
              <p:nvPr/>
            </p:nvSpPr>
            <p:spPr bwMode="auto">
              <a:xfrm flipV="1">
                <a:off x="720" y="2112"/>
                <a:ext cx="240" cy="28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59" name="Line 10"/>
              <p:cNvSpPr>
                <a:spLocks noChangeShapeType="1"/>
              </p:cNvSpPr>
              <p:nvPr/>
            </p:nvSpPr>
            <p:spPr bwMode="auto">
              <a:xfrm flipH="1" flipV="1">
                <a:off x="672" y="1872"/>
                <a:ext cx="288"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0" name="Line 11"/>
              <p:cNvSpPr>
                <a:spLocks noChangeShapeType="1"/>
              </p:cNvSpPr>
              <p:nvPr/>
            </p:nvSpPr>
            <p:spPr bwMode="auto">
              <a:xfrm flipV="1">
                <a:off x="720" y="2400"/>
                <a:ext cx="0" cy="48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1" name="Line 12"/>
              <p:cNvSpPr>
                <a:spLocks noChangeShapeType="1"/>
              </p:cNvSpPr>
              <p:nvPr/>
            </p:nvSpPr>
            <p:spPr bwMode="auto">
              <a:xfrm flipV="1">
                <a:off x="720" y="2640"/>
                <a:ext cx="288"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2" name="Line 13"/>
              <p:cNvSpPr>
                <a:spLocks noChangeShapeType="1"/>
              </p:cNvSpPr>
              <p:nvPr/>
            </p:nvSpPr>
            <p:spPr bwMode="auto">
              <a:xfrm flipH="1" flipV="1">
                <a:off x="720" y="2400"/>
                <a:ext cx="288"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3" name="Line 14"/>
              <p:cNvSpPr>
                <a:spLocks noChangeShapeType="1"/>
              </p:cNvSpPr>
              <p:nvPr/>
            </p:nvSpPr>
            <p:spPr bwMode="auto">
              <a:xfrm>
                <a:off x="384" y="2160"/>
                <a:ext cx="336" cy="72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5" name="Line 15"/>
              <p:cNvSpPr>
                <a:spLocks noChangeShapeType="1"/>
              </p:cNvSpPr>
              <p:nvPr/>
            </p:nvSpPr>
            <p:spPr bwMode="auto">
              <a:xfrm flipV="1">
                <a:off x="672" y="1584"/>
                <a:ext cx="192" cy="28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6" name="Line 16"/>
              <p:cNvSpPr>
                <a:spLocks noChangeShapeType="1"/>
              </p:cNvSpPr>
              <p:nvPr/>
            </p:nvSpPr>
            <p:spPr bwMode="auto">
              <a:xfrm flipV="1">
                <a:off x="960" y="1776"/>
                <a:ext cx="144" cy="336"/>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7" name="Line 17"/>
              <p:cNvSpPr>
                <a:spLocks noChangeShapeType="1"/>
              </p:cNvSpPr>
              <p:nvPr/>
            </p:nvSpPr>
            <p:spPr bwMode="auto">
              <a:xfrm flipV="1">
                <a:off x="384" y="2112"/>
                <a:ext cx="576" cy="4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8" name="Line 18"/>
              <p:cNvSpPr>
                <a:spLocks noChangeShapeType="1"/>
              </p:cNvSpPr>
              <p:nvPr/>
            </p:nvSpPr>
            <p:spPr bwMode="auto">
              <a:xfrm>
                <a:off x="864" y="1536"/>
                <a:ext cx="96" cy="576"/>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69" name="Line 19"/>
              <p:cNvSpPr>
                <a:spLocks noChangeShapeType="1"/>
              </p:cNvSpPr>
              <p:nvPr/>
            </p:nvSpPr>
            <p:spPr bwMode="auto">
              <a:xfrm flipV="1">
                <a:off x="1104" y="1536"/>
                <a:ext cx="240"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0" name="Line 20"/>
              <p:cNvSpPr>
                <a:spLocks noChangeShapeType="1"/>
              </p:cNvSpPr>
              <p:nvPr/>
            </p:nvSpPr>
            <p:spPr bwMode="auto">
              <a:xfrm>
                <a:off x="1104" y="1776"/>
                <a:ext cx="336"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1" name="Line 21"/>
              <p:cNvSpPr>
                <a:spLocks noChangeShapeType="1"/>
              </p:cNvSpPr>
              <p:nvPr/>
            </p:nvSpPr>
            <p:spPr bwMode="auto">
              <a:xfrm>
                <a:off x="1440" y="2016"/>
                <a:ext cx="288" cy="336"/>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2" name="Line 22"/>
              <p:cNvSpPr>
                <a:spLocks noChangeShapeType="1"/>
              </p:cNvSpPr>
              <p:nvPr/>
            </p:nvSpPr>
            <p:spPr bwMode="auto">
              <a:xfrm flipH="1">
                <a:off x="1344" y="2016"/>
                <a:ext cx="96" cy="384"/>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3" name="Line 23"/>
              <p:cNvSpPr>
                <a:spLocks noChangeShapeType="1"/>
              </p:cNvSpPr>
              <p:nvPr/>
            </p:nvSpPr>
            <p:spPr bwMode="auto">
              <a:xfrm flipH="1">
                <a:off x="1536" y="2352"/>
                <a:ext cx="192" cy="336"/>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4" name="Line 24"/>
              <p:cNvSpPr>
                <a:spLocks noChangeShapeType="1"/>
              </p:cNvSpPr>
              <p:nvPr/>
            </p:nvSpPr>
            <p:spPr bwMode="auto">
              <a:xfrm>
                <a:off x="1344" y="2400"/>
                <a:ext cx="192" cy="28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5" name="Line 25"/>
              <p:cNvSpPr>
                <a:spLocks noChangeShapeType="1"/>
              </p:cNvSpPr>
              <p:nvPr/>
            </p:nvSpPr>
            <p:spPr bwMode="auto">
              <a:xfrm>
                <a:off x="864" y="1536"/>
                <a:ext cx="432" cy="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6" name="Line 26"/>
              <p:cNvSpPr>
                <a:spLocks noChangeShapeType="1"/>
              </p:cNvSpPr>
              <p:nvPr/>
            </p:nvSpPr>
            <p:spPr bwMode="auto">
              <a:xfrm>
                <a:off x="1344" y="1536"/>
                <a:ext cx="96" cy="48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7" name="Line 27"/>
              <p:cNvSpPr>
                <a:spLocks noChangeShapeType="1"/>
              </p:cNvSpPr>
              <p:nvPr/>
            </p:nvSpPr>
            <p:spPr bwMode="auto">
              <a:xfrm>
                <a:off x="960" y="2112"/>
                <a:ext cx="48" cy="52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8" name="Line 28"/>
              <p:cNvSpPr>
                <a:spLocks noChangeShapeType="1"/>
              </p:cNvSpPr>
              <p:nvPr/>
            </p:nvSpPr>
            <p:spPr bwMode="auto">
              <a:xfrm flipV="1">
                <a:off x="1008" y="2400"/>
                <a:ext cx="336"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79" name="Line 29"/>
              <p:cNvSpPr>
                <a:spLocks noChangeShapeType="1"/>
              </p:cNvSpPr>
              <p:nvPr/>
            </p:nvSpPr>
            <p:spPr bwMode="auto">
              <a:xfrm flipV="1">
                <a:off x="960" y="2016"/>
                <a:ext cx="480" cy="96"/>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80" name="Line 30"/>
              <p:cNvSpPr>
                <a:spLocks noChangeShapeType="1"/>
              </p:cNvSpPr>
              <p:nvPr/>
            </p:nvSpPr>
            <p:spPr bwMode="auto">
              <a:xfrm>
                <a:off x="1008" y="2640"/>
                <a:ext cx="288" cy="28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84" name="Line 31"/>
              <p:cNvSpPr>
                <a:spLocks noChangeShapeType="1"/>
              </p:cNvSpPr>
              <p:nvPr/>
            </p:nvSpPr>
            <p:spPr bwMode="auto">
              <a:xfrm>
                <a:off x="720" y="2880"/>
                <a:ext cx="288" cy="28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85" name="Line 32"/>
              <p:cNvSpPr>
                <a:spLocks noChangeShapeType="1"/>
              </p:cNvSpPr>
              <p:nvPr/>
            </p:nvSpPr>
            <p:spPr bwMode="auto">
              <a:xfrm flipV="1">
                <a:off x="1008" y="2928"/>
                <a:ext cx="288"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86" name="Line 33"/>
              <p:cNvSpPr>
                <a:spLocks noChangeShapeType="1"/>
              </p:cNvSpPr>
              <p:nvPr/>
            </p:nvSpPr>
            <p:spPr bwMode="auto">
              <a:xfrm flipV="1">
                <a:off x="1296" y="2688"/>
                <a:ext cx="240" cy="240"/>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87" name="Line 34"/>
              <p:cNvSpPr>
                <a:spLocks noChangeShapeType="1"/>
              </p:cNvSpPr>
              <p:nvPr/>
            </p:nvSpPr>
            <p:spPr bwMode="auto">
              <a:xfrm>
                <a:off x="1008" y="2640"/>
                <a:ext cx="0" cy="52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88" name="Line 35"/>
              <p:cNvSpPr>
                <a:spLocks noChangeShapeType="1"/>
              </p:cNvSpPr>
              <p:nvPr/>
            </p:nvSpPr>
            <p:spPr bwMode="auto">
              <a:xfrm>
                <a:off x="1008" y="2640"/>
                <a:ext cx="528" cy="4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89" name="Line 36"/>
              <p:cNvSpPr>
                <a:spLocks noChangeShapeType="1"/>
              </p:cNvSpPr>
              <p:nvPr/>
            </p:nvSpPr>
            <p:spPr bwMode="auto">
              <a:xfrm flipV="1">
                <a:off x="1392" y="2352"/>
                <a:ext cx="288" cy="4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90" name="Line 37"/>
              <p:cNvSpPr>
                <a:spLocks noChangeShapeType="1"/>
              </p:cNvSpPr>
              <p:nvPr/>
            </p:nvSpPr>
            <p:spPr bwMode="auto">
              <a:xfrm>
                <a:off x="960" y="2112"/>
                <a:ext cx="384" cy="288"/>
              </a:xfrm>
              <a:prstGeom prst="line">
                <a:avLst/>
              </a:prstGeom>
              <a:grp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591" name="Group 38"/>
              <p:cNvGrpSpPr>
                <a:grpSpLocks/>
              </p:cNvGrpSpPr>
              <p:nvPr/>
            </p:nvGrpSpPr>
            <p:grpSpPr bwMode="auto">
              <a:xfrm>
                <a:off x="336" y="1488"/>
                <a:ext cx="1440" cy="1728"/>
                <a:chOff x="336" y="1488"/>
                <a:chExt cx="1440" cy="1728"/>
              </a:xfrm>
              <a:grpFill/>
            </p:grpSpPr>
            <p:sp>
              <p:nvSpPr>
                <p:cNvPr id="592" name="Oval 39"/>
                <p:cNvSpPr>
                  <a:spLocks noChangeArrowheads="1"/>
                </p:cNvSpPr>
                <p:nvPr/>
              </p:nvSpPr>
              <p:spPr bwMode="auto">
                <a:xfrm>
                  <a:off x="672" y="2352"/>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93" name="Oval 40"/>
                <p:cNvSpPr>
                  <a:spLocks noChangeArrowheads="1"/>
                </p:cNvSpPr>
                <p:nvPr/>
              </p:nvSpPr>
              <p:spPr bwMode="auto">
                <a:xfrm>
                  <a:off x="912" y="2064"/>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94" name="Oval 41"/>
                <p:cNvSpPr>
                  <a:spLocks noChangeArrowheads="1"/>
                </p:cNvSpPr>
                <p:nvPr/>
              </p:nvSpPr>
              <p:spPr bwMode="auto">
                <a:xfrm>
                  <a:off x="624" y="1824"/>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95" name="Oval 42"/>
                <p:cNvSpPr>
                  <a:spLocks noChangeArrowheads="1"/>
                </p:cNvSpPr>
                <p:nvPr/>
              </p:nvSpPr>
              <p:spPr bwMode="auto">
                <a:xfrm>
                  <a:off x="1392" y="1968"/>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96" name="Oval 43"/>
                <p:cNvSpPr>
                  <a:spLocks noChangeArrowheads="1"/>
                </p:cNvSpPr>
                <p:nvPr/>
              </p:nvSpPr>
              <p:spPr bwMode="auto">
                <a:xfrm>
                  <a:off x="1296" y="2352"/>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97" name="Oval 44"/>
                <p:cNvSpPr>
                  <a:spLocks noChangeArrowheads="1"/>
                </p:cNvSpPr>
                <p:nvPr/>
              </p:nvSpPr>
              <p:spPr bwMode="auto">
                <a:xfrm>
                  <a:off x="816" y="1488"/>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98" name="Oval 45"/>
                <p:cNvSpPr>
                  <a:spLocks noChangeArrowheads="1"/>
                </p:cNvSpPr>
                <p:nvPr/>
              </p:nvSpPr>
              <p:spPr bwMode="auto">
                <a:xfrm>
                  <a:off x="672" y="2832"/>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599" name="Oval 46"/>
                <p:cNvSpPr>
                  <a:spLocks noChangeArrowheads="1"/>
                </p:cNvSpPr>
                <p:nvPr/>
              </p:nvSpPr>
              <p:spPr bwMode="auto">
                <a:xfrm>
                  <a:off x="1488" y="2640"/>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00" name="Oval 47"/>
                <p:cNvSpPr>
                  <a:spLocks noChangeArrowheads="1"/>
                </p:cNvSpPr>
                <p:nvPr/>
              </p:nvSpPr>
              <p:spPr bwMode="auto">
                <a:xfrm>
                  <a:off x="336" y="2112"/>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01" name="Oval 48"/>
                <p:cNvSpPr>
                  <a:spLocks noChangeArrowheads="1"/>
                </p:cNvSpPr>
                <p:nvPr/>
              </p:nvSpPr>
              <p:spPr bwMode="auto">
                <a:xfrm>
                  <a:off x="960" y="3120"/>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02" name="Oval 49"/>
                <p:cNvSpPr>
                  <a:spLocks noChangeArrowheads="1"/>
                </p:cNvSpPr>
                <p:nvPr/>
              </p:nvSpPr>
              <p:spPr bwMode="auto">
                <a:xfrm>
                  <a:off x="960" y="2592"/>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03" name="Oval 50"/>
                <p:cNvSpPr>
                  <a:spLocks noChangeArrowheads="1"/>
                </p:cNvSpPr>
                <p:nvPr/>
              </p:nvSpPr>
              <p:spPr bwMode="auto">
                <a:xfrm>
                  <a:off x="1056" y="1728"/>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04" name="Oval 51"/>
                <p:cNvSpPr>
                  <a:spLocks noChangeArrowheads="1"/>
                </p:cNvSpPr>
                <p:nvPr/>
              </p:nvSpPr>
              <p:spPr bwMode="auto">
                <a:xfrm>
                  <a:off x="1248" y="2880"/>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05" name="Oval 52"/>
                <p:cNvSpPr>
                  <a:spLocks noChangeArrowheads="1"/>
                </p:cNvSpPr>
                <p:nvPr/>
              </p:nvSpPr>
              <p:spPr bwMode="auto">
                <a:xfrm>
                  <a:off x="1296" y="1488"/>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06" name="Oval 53"/>
                <p:cNvSpPr>
                  <a:spLocks noChangeArrowheads="1"/>
                </p:cNvSpPr>
                <p:nvPr/>
              </p:nvSpPr>
              <p:spPr bwMode="auto">
                <a:xfrm>
                  <a:off x="1680" y="2304"/>
                  <a:ext cx="96" cy="96"/>
                </a:xfrm>
                <a:prstGeom prst="ellipse">
                  <a:avLst/>
                </a:prstGeom>
                <a:solidFill>
                  <a:schemeClr val="tx1"/>
                </a:solidFill>
                <a:ln w="12700">
                  <a:solidFill>
                    <a:schemeClr val="tx1"/>
                  </a:solidFill>
                  <a:round/>
                  <a:headEnd/>
                  <a:tailEnd/>
                </a:ln>
              </p:spPr>
              <p:txBody>
                <a:bodyPr wrap="none" anchor="ctr"/>
                <a:lstStyle/>
                <a:p>
                  <a:pPr fontAlgn="auto">
                    <a:spcBef>
                      <a:spcPts val="0"/>
                    </a:spcBef>
                    <a:spcAft>
                      <a:spcPts val="0"/>
                    </a:spcAft>
                    <a:defRPr/>
                  </a:pPr>
                  <a:endParaRPr lang="en-US">
                    <a:latin typeface="+mn-lt"/>
                    <a:cs typeface="+mn-cs"/>
                  </a:endParaRPr>
                </a:p>
              </p:txBody>
            </p:sp>
          </p:grpSp>
        </p:grpSp>
      </p:grpSp>
      <p:grpSp>
        <p:nvGrpSpPr>
          <p:cNvPr id="607" name="Group 794"/>
          <p:cNvGrpSpPr>
            <a:grpSpLocks/>
          </p:cNvGrpSpPr>
          <p:nvPr/>
        </p:nvGrpSpPr>
        <p:grpSpPr bwMode="auto">
          <a:xfrm>
            <a:off x="4604796" y="3101518"/>
            <a:ext cx="1784350" cy="1735137"/>
            <a:chOff x="4833986" y="1879332"/>
            <a:chExt cx="1785133" cy="1735584"/>
          </a:xfrm>
        </p:grpSpPr>
        <p:sp>
          <p:nvSpPr>
            <p:cNvPr id="608" name="Oval 4"/>
            <p:cNvSpPr>
              <a:spLocks noChangeArrowheads="1"/>
            </p:cNvSpPr>
            <p:nvPr/>
          </p:nvSpPr>
          <p:spPr bwMode="auto">
            <a:xfrm>
              <a:off x="4851914" y="1879332"/>
              <a:ext cx="1767205" cy="1735584"/>
            </a:xfrm>
            <a:prstGeom prst="ellipse">
              <a:avLst/>
            </a:prstGeom>
            <a:gradFill flip="none" rotWithShape="1">
              <a:gsLst>
                <a:gs pos="26000">
                  <a:schemeClr val="accent3">
                    <a:lumMod val="60000"/>
                    <a:lumOff val="40000"/>
                    <a:alpha val="50000"/>
                  </a:schemeClr>
                </a:gs>
                <a:gs pos="65000">
                  <a:schemeClr val="accent3">
                    <a:lumMod val="40000"/>
                    <a:lumOff val="60000"/>
                    <a:alpha val="58000"/>
                  </a:schemeClr>
                </a:gs>
                <a:gs pos="78000">
                  <a:schemeClr val="bg1">
                    <a:lumMod val="95000"/>
                    <a:alpha val="38000"/>
                  </a:schemeClr>
                </a:gs>
              </a:gsLst>
              <a:path path="circle">
                <a:fillToRect l="50000" t="50000" r="50000" b="50000"/>
              </a:path>
              <a:tileRect/>
            </a:gradFill>
            <a:ln w="12700">
              <a:no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609" name="Group 5"/>
            <p:cNvGrpSpPr>
              <a:grpSpLocks/>
            </p:cNvGrpSpPr>
            <p:nvPr/>
          </p:nvGrpSpPr>
          <p:grpSpPr bwMode="auto">
            <a:xfrm>
              <a:off x="4833986" y="1966290"/>
              <a:ext cx="1626055" cy="1615889"/>
              <a:chOff x="336" y="1488"/>
              <a:chExt cx="1440" cy="1728"/>
            </a:xfrm>
            <a:solidFill>
              <a:schemeClr val="accent3">
                <a:lumMod val="60000"/>
                <a:lumOff val="40000"/>
              </a:schemeClr>
            </a:solidFill>
          </p:grpSpPr>
          <p:sp>
            <p:nvSpPr>
              <p:cNvPr id="610" name="Line 6"/>
              <p:cNvSpPr>
                <a:spLocks noChangeShapeType="1"/>
              </p:cNvSpPr>
              <p:nvPr/>
            </p:nvSpPr>
            <p:spPr bwMode="auto">
              <a:xfrm>
                <a:off x="864" y="1536"/>
                <a:ext cx="240"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1" name="Line 7"/>
              <p:cNvSpPr>
                <a:spLocks noChangeShapeType="1"/>
              </p:cNvSpPr>
              <p:nvPr/>
            </p:nvSpPr>
            <p:spPr bwMode="auto">
              <a:xfrm flipV="1">
                <a:off x="384" y="1872"/>
                <a:ext cx="288" cy="28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2" name="Line 8"/>
              <p:cNvSpPr>
                <a:spLocks noChangeShapeType="1"/>
              </p:cNvSpPr>
              <p:nvPr/>
            </p:nvSpPr>
            <p:spPr bwMode="auto">
              <a:xfrm>
                <a:off x="384" y="2160"/>
                <a:ext cx="336"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3" name="Line 9"/>
              <p:cNvSpPr>
                <a:spLocks noChangeShapeType="1"/>
              </p:cNvSpPr>
              <p:nvPr/>
            </p:nvSpPr>
            <p:spPr bwMode="auto">
              <a:xfrm flipV="1">
                <a:off x="720" y="2112"/>
                <a:ext cx="240" cy="28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 name="Line 10"/>
              <p:cNvSpPr>
                <a:spLocks noChangeShapeType="1"/>
              </p:cNvSpPr>
              <p:nvPr/>
            </p:nvSpPr>
            <p:spPr bwMode="auto">
              <a:xfrm flipH="1" flipV="1">
                <a:off x="672" y="1872"/>
                <a:ext cx="288"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5" name="Line 11"/>
              <p:cNvSpPr>
                <a:spLocks noChangeShapeType="1"/>
              </p:cNvSpPr>
              <p:nvPr/>
            </p:nvSpPr>
            <p:spPr bwMode="auto">
              <a:xfrm flipV="1">
                <a:off x="720" y="2400"/>
                <a:ext cx="0" cy="48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6" name="Line 12"/>
              <p:cNvSpPr>
                <a:spLocks noChangeShapeType="1"/>
              </p:cNvSpPr>
              <p:nvPr/>
            </p:nvSpPr>
            <p:spPr bwMode="auto">
              <a:xfrm flipV="1">
                <a:off x="720" y="2640"/>
                <a:ext cx="288"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7" name="Line 13"/>
              <p:cNvSpPr>
                <a:spLocks noChangeShapeType="1"/>
              </p:cNvSpPr>
              <p:nvPr/>
            </p:nvSpPr>
            <p:spPr bwMode="auto">
              <a:xfrm flipH="1" flipV="1">
                <a:off x="720" y="2400"/>
                <a:ext cx="288"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8" name="Line 14"/>
              <p:cNvSpPr>
                <a:spLocks noChangeShapeType="1"/>
              </p:cNvSpPr>
              <p:nvPr/>
            </p:nvSpPr>
            <p:spPr bwMode="auto">
              <a:xfrm>
                <a:off x="384" y="2160"/>
                <a:ext cx="336" cy="72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9" name="Line 15"/>
              <p:cNvSpPr>
                <a:spLocks noChangeShapeType="1"/>
              </p:cNvSpPr>
              <p:nvPr/>
            </p:nvSpPr>
            <p:spPr bwMode="auto">
              <a:xfrm flipV="1">
                <a:off x="672" y="1584"/>
                <a:ext cx="192" cy="28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0" name="Line 16"/>
              <p:cNvSpPr>
                <a:spLocks noChangeShapeType="1"/>
              </p:cNvSpPr>
              <p:nvPr/>
            </p:nvSpPr>
            <p:spPr bwMode="auto">
              <a:xfrm flipV="1">
                <a:off x="960" y="1776"/>
                <a:ext cx="144" cy="336"/>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1" name="Line 17"/>
              <p:cNvSpPr>
                <a:spLocks noChangeShapeType="1"/>
              </p:cNvSpPr>
              <p:nvPr/>
            </p:nvSpPr>
            <p:spPr bwMode="auto">
              <a:xfrm flipV="1">
                <a:off x="384" y="2112"/>
                <a:ext cx="576" cy="4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2" name="Line 18"/>
              <p:cNvSpPr>
                <a:spLocks noChangeShapeType="1"/>
              </p:cNvSpPr>
              <p:nvPr/>
            </p:nvSpPr>
            <p:spPr bwMode="auto">
              <a:xfrm>
                <a:off x="864" y="1536"/>
                <a:ext cx="96" cy="576"/>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3" name="Line 19"/>
              <p:cNvSpPr>
                <a:spLocks noChangeShapeType="1"/>
              </p:cNvSpPr>
              <p:nvPr/>
            </p:nvSpPr>
            <p:spPr bwMode="auto">
              <a:xfrm flipV="1">
                <a:off x="1104" y="1536"/>
                <a:ext cx="240"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4" name="Line 20"/>
              <p:cNvSpPr>
                <a:spLocks noChangeShapeType="1"/>
              </p:cNvSpPr>
              <p:nvPr/>
            </p:nvSpPr>
            <p:spPr bwMode="auto">
              <a:xfrm>
                <a:off x="1104" y="1776"/>
                <a:ext cx="336"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5" name="Line 21"/>
              <p:cNvSpPr>
                <a:spLocks noChangeShapeType="1"/>
              </p:cNvSpPr>
              <p:nvPr/>
            </p:nvSpPr>
            <p:spPr bwMode="auto">
              <a:xfrm>
                <a:off x="1440" y="2016"/>
                <a:ext cx="288" cy="336"/>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6" name="Line 22"/>
              <p:cNvSpPr>
                <a:spLocks noChangeShapeType="1"/>
              </p:cNvSpPr>
              <p:nvPr/>
            </p:nvSpPr>
            <p:spPr bwMode="auto">
              <a:xfrm flipH="1">
                <a:off x="1344" y="2016"/>
                <a:ext cx="96" cy="384"/>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8" name="Line 23"/>
              <p:cNvSpPr>
                <a:spLocks noChangeShapeType="1"/>
              </p:cNvSpPr>
              <p:nvPr/>
            </p:nvSpPr>
            <p:spPr bwMode="auto">
              <a:xfrm flipH="1">
                <a:off x="1536" y="2352"/>
                <a:ext cx="192" cy="336"/>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29" name="Line 24"/>
              <p:cNvSpPr>
                <a:spLocks noChangeShapeType="1"/>
              </p:cNvSpPr>
              <p:nvPr/>
            </p:nvSpPr>
            <p:spPr bwMode="auto">
              <a:xfrm>
                <a:off x="1344" y="2400"/>
                <a:ext cx="192" cy="28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0" name="Line 25"/>
              <p:cNvSpPr>
                <a:spLocks noChangeShapeType="1"/>
              </p:cNvSpPr>
              <p:nvPr/>
            </p:nvSpPr>
            <p:spPr bwMode="auto">
              <a:xfrm>
                <a:off x="864" y="1536"/>
                <a:ext cx="432" cy="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1" name="Line 26"/>
              <p:cNvSpPr>
                <a:spLocks noChangeShapeType="1"/>
              </p:cNvSpPr>
              <p:nvPr/>
            </p:nvSpPr>
            <p:spPr bwMode="auto">
              <a:xfrm>
                <a:off x="1344" y="1536"/>
                <a:ext cx="96" cy="48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2" name="Line 27"/>
              <p:cNvSpPr>
                <a:spLocks noChangeShapeType="1"/>
              </p:cNvSpPr>
              <p:nvPr/>
            </p:nvSpPr>
            <p:spPr bwMode="auto">
              <a:xfrm>
                <a:off x="960" y="2112"/>
                <a:ext cx="48" cy="52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3" name="Line 28"/>
              <p:cNvSpPr>
                <a:spLocks noChangeShapeType="1"/>
              </p:cNvSpPr>
              <p:nvPr/>
            </p:nvSpPr>
            <p:spPr bwMode="auto">
              <a:xfrm flipV="1">
                <a:off x="1008" y="2400"/>
                <a:ext cx="336"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4" name="Line 29"/>
              <p:cNvSpPr>
                <a:spLocks noChangeShapeType="1"/>
              </p:cNvSpPr>
              <p:nvPr/>
            </p:nvSpPr>
            <p:spPr bwMode="auto">
              <a:xfrm flipV="1">
                <a:off x="960" y="2016"/>
                <a:ext cx="480" cy="96"/>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5" name="Line 30"/>
              <p:cNvSpPr>
                <a:spLocks noChangeShapeType="1"/>
              </p:cNvSpPr>
              <p:nvPr/>
            </p:nvSpPr>
            <p:spPr bwMode="auto">
              <a:xfrm>
                <a:off x="1008" y="2640"/>
                <a:ext cx="288" cy="28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6" name="Line 31"/>
              <p:cNvSpPr>
                <a:spLocks noChangeShapeType="1"/>
              </p:cNvSpPr>
              <p:nvPr/>
            </p:nvSpPr>
            <p:spPr bwMode="auto">
              <a:xfrm>
                <a:off x="720" y="2880"/>
                <a:ext cx="288" cy="28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7" name="Line 32"/>
              <p:cNvSpPr>
                <a:spLocks noChangeShapeType="1"/>
              </p:cNvSpPr>
              <p:nvPr/>
            </p:nvSpPr>
            <p:spPr bwMode="auto">
              <a:xfrm flipV="1">
                <a:off x="1008" y="2928"/>
                <a:ext cx="288"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8" name="Line 33"/>
              <p:cNvSpPr>
                <a:spLocks noChangeShapeType="1"/>
              </p:cNvSpPr>
              <p:nvPr/>
            </p:nvSpPr>
            <p:spPr bwMode="auto">
              <a:xfrm flipV="1">
                <a:off x="1296" y="2688"/>
                <a:ext cx="240" cy="240"/>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39" name="Line 34"/>
              <p:cNvSpPr>
                <a:spLocks noChangeShapeType="1"/>
              </p:cNvSpPr>
              <p:nvPr/>
            </p:nvSpPr>
            <p:spPr bwMode="auto">
              <a:xfrm>
                <a:off x="1008" y="2640"/>
                <a:ext cx="0" cy="52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40" name="Line 35"/>
              <p:cNvSpPr>
                <a:spLocks noChangeShapeType="1"/>
              </p:cNvSpPr>
              <p:nvPr/>
            </p:nvSpPr>
            <p:spPr bwMode="auto">
              <a:xfrm>
                <a:off x="1008" y="2640"/>
                <a:ext cx="528" cy="4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41" name="Line 36"/>
              <p:cNvSpPr>
                <a:spLocks noChangeShapeType="1"/>
              </p:cNvSpPr>
              <p:nvPr/>
            </p:nvSpPr>
            <p:spPr bwMode="auto">
              <a:xfrm flipV="1">
                <a:off x="1392" y="2352"/>
                <a:ext cx="288" cy="4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42" name="Line 37"/>
              <p:cNvSpPr>
                <a:spLocks noChangeShapeType="1"/>
              </p:cNvSpPr>
              <p:nvPr/>
            </p:nvSpPr>
            <p:spPr bwMode="auto">
              <a:xfrm>
                <a:off x="960" y="2112"/>
                <a:ext cx="384" cy="288"/>
              </a:xfrm>
              <a:prstGeom prst="line">
                <a:avLst/>
              </a:prstGeom>
              <a:grp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643" name="Group 38"/>
              <p:cNvGrpSpPr>
                <a:grpSpLocks/>
              </p:cNvGrpSpPr>
              <p:nvPr/>
            </p:nvGrpSpPr>
            <p:grpSpPr bwMode="auto">
              <a:xfrm>
                <a:off x="336" y="1488"/>
                <a:ext cx="1440" cy="1728"/>
                <a:chOff x="336" y="1488"/>
                <a:chExt cx="1440" cy="1728"/>
              </a:xfrm>
              <a:grpFill/>
            </p:grpSpPr>
            <p:sp>
              <p:nvSpPr>
                <p:cNvPr id="644" name="Oval 39"/>
                <p:cNvSpPr>
                  <a:spLocks noChangeArrowheads="1"/>
                </p:cNvSpPr>
                <p:nvPr/>
              </p:nvSpPr>
              <p:spPr bwMode="auto">
                <a:xfrm>
                  <a:off x="672" y="2352"/>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45" name="Oval 40"/>
                <p:cNvSpPr>
                  <a:spLocks noChangeArrowheads="1"/>
                </p:cNvSpPr>
                <p:nvPr/>
              </p:nvSpPr>
              <p:spPr bwMode="auto">
                <a:xfrm>
                  <a:off x="912" y="2064"/>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46" name="Oval 41"/>
                <p:cNvSpPr>
                  <a:spLocks noChangeArrowheads="1"/>
                </p:cNvSpPr>
                <p:nvPr/>
              </p:nvSpPr>
              <p:spPr bwMode="auto">
                <a:xfrm>
                  <a:off x="624" y="1824"/>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47" name="Oval 42"/>
                <p:cNvSpPr>
                  <a:spLocks noChangeArrowheads="1"/>
                </p:cNvSpPr>
                <p:nvPr/>
              </p:nvSpPr>
              <p:spPr bwMode="auto">
                <a:xfrm>
                  <a:off x="1392" y="1968"/>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48" name="Oval 43"/>
                <p:cNvSpPr>
                  <a:spLocks noChangeArrowheads="1"/>
                </p:cNvSpPr>
                <p:nvPr/>
              </p:nvSpPr>
              <p:spPr bwMode="auto">
                <a:xfrm>
                  <a:off x="1296" y="2352"/>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49" name="Oval 44"/>
                <p:cNvSpPr>
                  <a:spLocks noChangeArrowheads="1"/>
                </p:cNvSpPr>
                <p:nvPr/>
              </p:nvSpPr>
              <p:spPr bwMode="auto">
                <a:xfrm>
                  <a:off x="816" y="1488"/>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0" name="Oval 45"/>
                <p:cNvSpPr>
                  <a:spLocks noChangeArrowheads="1"/>
                </p:cNvSpPr>
                <p:nvPr/>
              </p:nvSpPr>
              <p:spPr bwMode="auto">
                <a:xfrm>
                  <a:off x="672" y="2832"/>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1" name="Oval 46"/>
                <p:cNvSpPr>
                  <a:spLocks noChangeArrowheads="1"/>
                </p:cNvSpPr>
                <p:nvPr/>
              </p:nvSpPr>
              <p:spPr bwMode="auto">
                <a:xfrm>
                  <a:off x="1488" y="2640"/>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2" name="Oval 47"/>
                <p:cNvSpPr>
                  <a:spLocks noChangeArrowheads="1"/>
                </p:cNvSpPr>
                <p:nvPr/>
              </p:nvSpPr>
              <p:spPr bwMode="auto">
                <a:xfrm>
                  <a:off x="336" y="2112"/>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3" name="Oval 48"/>
                <p:cNvSpPr>
                  <a:spLocks noChangeArrowheads="1"/>
                </p:cNvSpPr>
                <p:nvPr/>
              </p:nvSpPr>
              <p:spPr bwMode="auto">
                <a:xfrm>
                  <a:off x="960" y="3120"/>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4" name="Oval 49"/>
                <p:cNvSpPr>
                  <a:spLocks noChangeArrowheads="1"/>
                </p:cNvSpPr>
                <p:nvPr/>
              </p:nvSpPr>
              <p:spPr bwMode="auto">
                <a:xfrm>
                  <a:off x="960" y="2592"/>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5" name="Oval 50"/>
                <p:cNvSpPr>
                  <a:spLocks noChangeArrowheads="1"/>
                </p:cNvSpPr>
                <p:nvPr/>
              </p:nvSpPr>
              <p:spPr bwMode="auto">
                <a:xfrm>
                  <a:off x="1056" y="1728"/>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6" name="Oval 51"/>
                <p:cNvSpPr>
                  <a:spLocks noChangeArrowheads="1"/>
                </p:cNvSpPr>
                <p:nvPr/>
              </p:nvSpPr>
              <p:spPr bwMode="auto">
                <a:xfrm>
                  <a:off x="1248" y="2880"/>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7" name="Oval 52"/>
                <p:cNvSpPr>
                  <a:spLocks noChangeArrowheads="1"/>
                </p:cNvSpPr>
                <p:nvPr/>
              </p:nvSpPr>
              <p:spPr bwMode="auto">
                <a:xfrm>
                  <a:off x="1296" y="1488"/>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58" name="Oval 53"/>
                <p:cNvSpPr>
                  <a:spLocks noChangeArrowheads="1"/>
                </p:cNvSpPr>
                <p:nvPr/>
              </p:nvSpPr>
              <p:spPr bwMode="auto">
                <a:xfrm>
                  <a:off x="1680" y="2304"/>
                  <a:ext cx="96" cy="96"/>
                </a:xfrm>
                <a:prstGeom prst="ellipse">
                  <a:avLst/>
                </a:prstGeom>
                <a:solidFill>
                  <a:schemeClr val="accent3">
                    <a:lumMod val="75000"/>
                  </a:schemeClr>
                </a:solidFill>
                <a:ln w="12700">
                  <a:solidFill>
                    <a:schemeClr val="accent3">
                      <a:lumMod val="50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grpSp>
      </p:grpSp>
      <p:grpSp>
        <p:nvGrpSpPr>
          <p:cNvPr id="659" name="Group 1034"/>
          <p:cNvGrpSpPr/>
          <p:nvPr/>
        </p:nvGrpSpPr>
        <p:grpSpPr>
          <a:xfrm>
            <a:off x="2951447" y="3758509"/>
            <a:ext cx="2479730" cy="1813199"/>
            <a:chOff x="1239864" y="1523075"/>
            <a:chExt cx="2479730" cy="1813199"/>
          </a:xfrm>
          <a:gradFill flip="none" rotWithShape="1">
            <a:gsLst>
              <a:gs pos="23000">
                <a:schemeClr val="accent1">
                  <a:lumMod val="75000"/>
                  <a:alpha val="65000"/>
                </a:schemeClr>
              </a:gs>
              <a:gs pos="64000">
                <a:schemeClr val="accent1">
                  <a:lumMod val="60000"/>
                  <a:lumOff val="40000"/>
                  <a:alpha val="75000"/>
                </a:schemeClr>
              </a:gs>
              <a:gs pos="100000">
                <a:schemeClr val="bg1">
                  <a:lumMod val="95000"/>
                  <a:alpha val="67000"/>
                </a:schemeClr>
              </a:gs>
            </a:gsLst>
            <a:path path="circle">
              <a:fillToRect l="50000" t="50000" r="50000" b="50000"/>
            </a:path>
            <a:tileRect/>
          </a:gradFill>
        </p:grpSpPr>
        <p:sp>
          <p:nvSpPr>
            <p:cNvPr id="660" name="Oval 4"/>
            <p:cNvSpPr>
              <a:spLocks noChangeArrowheads="1"/>
            </p:cNvSpPr>
            <p:nvPr/>
          </p:nvSpPr>
          <p:spPr bwMode="auto">
            <a:xfrm>
              <a:off x="1239864" y="1523075"/>
              <a:ext cx="2479730" cy="1813199"/>
            </a:xfrm>
            <a:prstGeom prst="ellipse">
              <a:avLst/>
            </a:prstGeom>
            <a:grp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661" name="Group 5"/>
            <p:cNvGrpSpPr>
              <a:grpSpLocks/>
            </p:cNvGrpSpPr>
            <p:nvPr/>
          </p:nvGrpSpPr>
          <p:grpSpPr bwMode="auto">
            <a:xfrm>
              <a:off x="1301151" y="1656526"/>
              <a:ext cx="1626055" cy="1615889"/>
              <a:chOff x="336" y="1488"/>
              <a:chExt cx="1440" cy="1728"/>
            </a:xfrm>
            <a:grpFill/>
          </p:grpSpPr>
          <p:sp>
            <p:nvSpPr>
              <p:cNvPr id="691" name="Line 6"/>
              <p:cNvSpPr>
                <a:spLocks noChangeShapeType="1"/>
              </p:cNvSpPr>
              <p:nvPr/>
            </p:nvSpPr>
            <p:spPr bwMode="auto">
              <a:xfrm>
                <a:off x="864" y="1536"/>
                <a:ext cx="240"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2" name="Line 7"/>
              <p:cNvSpPr>
                <a:spLocks noChangeShapeType="1"/>
              </p:cNvSpPr>
              <p:nvPr/>
            </p:nvSpPr>
            <p:spPr bwMode="auto">
              <a:xfrm flipV="1">
                <a:off x="384" y="1872"/>
                <a:ext cx="288" cy="28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3" name="Line 8"/>
              <p:cNvSpPr>
                <a:spLocks noChangeShapeType="1"/>
              </p:cNvSpPr>
              <p:nvPr/>
            </p:nvSpPr>
            <p:spPr bwMode="auto">
              <a:xfrm>
                <a:off x="384" y="2160"/>
                <a:ext cx="336"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4" name="Line 9"/>
              <p:cNvSpPr>
                <a:spLocks noChangeShapeType="1"/>
              </p:cNvSpPr>
              <p:nvPr/>
            </p:nvSpPr>
            <p:spPr bwMode="auto">
              <a:xfrm flipV="1">
                <a:off x="720" y="2112"/>
                <a:ext cx="240" cy="28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5" name="Line 10"/>
              <p:cNvSpPr>
                <a:spLocks noChangeShapeType="1"/>
              </p:cNvSpPr>
              <p:nvPr/>
            </p:nvSpPr>
            <p:spPr bwMode="auto">
              <a:xfrm flipH="1" flipV="1">
                <a:off x="672" y="1872"/>
                <a:ext cx="288"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6" name="Line 11"/>
              <p:cNvSpPr>
                <a:spLocks noChangeShapeType="1"/>
              </p:cNvSpPr>
              <p:nvPr/>
            </p:nvSpPr>
            <p:spPr bwMode="auto">
              <a:xfrm flipV="1">
                <a:off x="720" y="2400"/>
                <a:ext cx="0" cy="48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7" name="Line 12"/>
              <p:cNvSpPr>
                <a:spLocks noChangeShapeType="1"/>
              </p:cNvSpPr>
              <p:nvPr/>
            </p:nvSpPr>
            <p:spPr bwMode="auto">
              <a:xfrm flipV="1">
                <a:off x="720" y="2640"/>
                <a:ext cx="288"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8" name="Line 13"/>
              <p:cNvSpPr>
                <a:spLocks noChangeShapeType="1"/>
              </p:cNvSpPr>
              <p:nvPr/>
            </p:nvSpPr>
            <p:spPr bwMode="auto">
              <a:xfrm flipH="1" flipV="1">
                <a:off x="720" y="2400"/>
                <a:ext cx="288"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9" name="Line 14"/>
              <p:cNvSpPr>
                <a:spLocks noChangeShapeType="1"/>
              </p:cNvSpPr>
              <p:nvPr/>
            </p:nvSpPr>
            <p:spPr bwMode="auto">
              <a:xfrm>
                <a:off x="384" y="2160"/>
                <a:ext cx="336" cy="72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0" name="Line 15"/>
              <p:cNvSpPr>
                <a:spLocks noChangeShapeType="1"/>
              </p:cNvSpPr>
              <p:nvPr/>
            </p:nvSpPr>
            <p:spPr bwMode="auto">
              <a:xfrm flipV="1">
                <a:off x="672" y="1584"/>
                <a:ext cx="192" cy="28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1" name="Line 16"/>
              <p:cNvSpPr>
                <a:spLocks noChangeShapeType="1"/>
              </p:cNvSpPr>
              <p:nvPr/>
            </p:nvSpPr>
            <p:spPr bwMode="auto">
              <a:xfrm flipV="1">
                <a:off x="960" y="1776"/>
                <a:ext cx="144" cy="336"/>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2" name="Line 17"/>
              <p:cNvSpPr>
                <a:spLocks noChangeShapeType="1"/>
              </p:cNvSpPr>
              <p:nvPr/>
            </p:nvSpPr>
            <p:spPr bwMode="auto">
              <a:xfrm flipV="1">
                <a:off x="384" y="2112"/>
                <a:ext cx="576" cy="4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3" name="Line 18"/>
              <p:cNvSpPr>
                <a:spLocks noChangeShapeType="1"/>
              </p:cNvSpPr>
              <p:nvPr/>
            </p:nvSpPr>
            <p:spPr bwMode="auto">
              <a:xfrm>
                <a:off x="864" y="1536"/>
                <a:ext cx="96" cy="576"/>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4" name="Line 19"/>
              <p:cNvSpPr>
                <a:spLocks noChangeShapeType="1"/>
              </p:cNvSpPr>
              <p:nvPr/>
            </p:nvSpPr>
            <p:spPr bwMode="auto">
              <a:xfrm flipV="1">
                <a:off x="1104" y="1536"/>
                <a:ext cx="240"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5" name="Line 20"/>
              <p:cNvSpPr>
                <a:spLocks noChangeShapeType="1"/>
              </p:cNvSpPr>
              <p:nvPr/>
            </p:nvSpPr>
            <p:spPr bwMode="auto">
              <a:xfrm>
                <a:off x="1104" y="1776"/>
                <a:ext cx="336"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6" name="Line 21"/>
              <p:cNvSpPr>
                <a:spLocks noChangeShapeType="1"/>
              </p:cNvSpPr>
              <p:nvPr/>
            </p:nvSpPr>
            <p:spPr bwMode="auto">
              <a:xfrm>
                <a:off x="1440" y="2016"/>
                <a:ext cx="288" cy="336"/>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7" name="Line 22"/>
              <p:cNvSpPr>
                <a:spLocks noChangeShapeType="1"/>
              </p:cNvSpPr>
              <p:nvPr/>
            </p:nvSpPr>
            <p:spPr bwMode="auto">
              <a:xfrm flipH="1">
                <a:off x="1344" y="2016"/>
                <a:ext cx="96" cy="384"/>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8" name="Line 23"/>
              <p:cNvSpPr>
                <a:spLocks noChangeShapeType="1"/>
              </p:cNvSpPr>
              <p:nvPr/>
            </p:nvSpPr>
            <p:spPr bwMode="auto">
              <a:xfrm flipH="1">
                <a:off x="1536" y="2352"/>
                <a:ext cx="192" cy="336"/>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09" name="Line 24"/>
              <p:cNvSpPr>
                <a:spLocks noChangeShapeType="1"/>
              </p:cNvSpPr>
              <p:nvPr/>
            </p:nvSpPr>
            <p:spPr bwMode="auto">
              <a:xfrm>
                <a:off x="1344" y="2400"/>
                <a:ext cx="192" cy="28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0" name="Line 25"/>
              <p:cNvSpPr>
                <a:spLocks noChangeShapeType="1"/>
              </p:cNvSpPr>
              <p:nvPr/>
            </p:nvSpPr>
            <p:spPr bwMode="auto">
              <a:xfrm>
                <a:off x="864" y="1536"/>
                <a:ext cx="432" cy="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1" name="Line 26"/>
              <p:cNvSpPr>
                <a:spLocks noChangeShapeType="1"/>
              </p:cNvSpPr>
              <p:nvPr/>
            </p:nvSpPr>
            <p:spPr bwMode="auto">
              <a:xfrm>
                <a:off x="1344" y="1536"/>
                <a:ext cx="96" cy="48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2" name="Line 27"/>
              <p:cNvSpPr>
                <a:spLocks noChangeShapeType="1"/>
              </p:cNvSpPr>
              <p:nvPr/>
            </p:nvSpPr>
            <p:spPr bwMode="auto">
              <a:xfrm>
                <a:off x="960" y="2112"/>
                <a:ext cx="48" cy="52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3" name="Line 28"/>
              <p:cNvSpPr>
                <a:spLocks noChangeShapeType="1"/>
              </p:cNvSpPr>
              <p:nvPr/>
            </p:nvSpPr>
            <p:spPr bwMode="auto">
              <a:xfrm flipV="1">
                <a:off x="1008" y="2400"/>
                <a:ext cx="336"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4" name="Line 29"/>
              <p:cNvSpPr>
                <a:spLocks noChangeShapeType="1"/>
              </p:cNvSpPr>
              <p:nvPr/>
            </p:nvSpPr>
            <p:spPr bwMode="auto">
              <a:xfrm flipV="1">
                <a:off x="960" y="2016"/>
                <a:ext cx="480" cy="96"/>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5" name="Line 30"/>
              <p:cNvSpPr>
                <a:spLocks noChangeShapeType="1"/>
              </p:cNvSpPr>
              <p:nvPr/>
            </p:nvSpPr>
            <p:spPr bwMode="auto">
              <a:xfrm>
                <a:off x="1008" y="2640"/>
                <a:ext cx="288" cy="28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6" name="Line 31"/>
              <p:cNvSpPr>
                <a:spLocks noChangeShapeType="1"/>
              </p:cNvSpPr>
              <p:nvPr/>
            </p:nvSpPr>
            <p:spPr bwMode="auto">
              <a:xfrm>
                <a:off x="720" y="2880"/>
                <a:ext cx="288" cy="28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7" name="Line 32"/>
              <p:cNvSpPr>
                <a:spLocks noChangeShapeType="1"/>
              </p:cNvSpPr>
              <p:nvPr/>
            </p:nvSpPr>
            <p:spPr bwMode="auto">
              <a:xfrm flipV="1">
                <a:off x="1008" y="2928"/>
                <a:ext cx="288"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8" name="Line 33"/>
              <p:cNvSpPr>
                <a:spLocks noChangeShapeType="1"/>
              </p:cNvSpPr>
              <p:nvPr/>
            </p:nvSpPr>
            <p:spPr bwMode="auto">
              <a:xfrm flipV="1">
                <a:off x="1296" y="2688"/>
                <a:ext cx="240" cy="240"/>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19" name="Line 34"/>
              <p:cNvSpPr>
                <a:spLocks noChangeShapeType="1"/>
              </p:cNvSpPr>
              <p:nvPr/>
            </p:nvSpPr>
            <p:spPr bwMode="auto">
              <a:xfrm>
                <a:off x="1008" y="2640"/>
                <a:ext cx="0" cy="52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20" name="Line 35"/>
              <p:cNvSpPr>
                <a:spLocks noChangeShapeType="1"/>
              </p:cNvSpPr>
              <p:nvPr/>
            </p:nvSpPr>
            <p:spPr bwMode="auto">
              <a:xfrm>
                <a:off x="1008" y="2640"/>
                <a:ext cx="528" cy="4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21" name="Line 36"/>
              <p:cNvSpPr>
                <a:spLocks noChangeShapeType="1"/>
              </p:cNvSpPr>
              <p:nvPr/>
            </p:nvSpPr>
            <p:spPr bwMode="auto">
              <a:xfrm flipV="1">
                <a:off x="1392" y="2352"/>
                <a:ext cx="288" cy="4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22" name="Line 37"/>
              <p:cNvSpPr>
                <a:spLocks noChangeShapeType="1"/>
              </p:cNvSpPr>
              <p:nvPr/>
            </p:nvSpPr>
            <p:spPr bwMode="auto">
              <a:xfrm>
                <a:off x="960" y="2112"/>
                <a:ext cx="384" cy="28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724" name="Group 38"/>
              <p:cNvGrpSpPr>
                <a:grpSpLocks/>
              </p:cNvGrpSpPr>
              <p:nvPr/>
            </p:nvGrpSpPr>
            <p:grpSpPr bwMode="auto">
              <a:xfrm>
                <a:off x="336" y="1488"/>
                <a:ext cx="1440" cy="1728"/>
                <a:chOff x="336" y="1488"/>
                <a:chExt cx="1440" cy="1728"/>
              </a:xfrm>
              <a:grpFill/>
            </p:grpSpPr>
            <p:sp>
              <p:nvSpPr>
                <p:cNvPr id="725" name="Oval 39"/>
                <p:cNvSpPr>
                  <a:spLocks noChangeArrowheads="1"/>
                </p:cNvSpPr>
                <p:nvPr/>
              </p:nvSpPr>
              <p:spPr bwMode="auto">
                <a:xfrm>
                  <a:off x="672" y="2352"/>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26" name="Oval 40"/>
                <p:cNvSpPr>
                  <a:spLocks noChangeArrowheads="1"/>
                </p:cNvSpPr>
                <p:nvPr/>
              </p:nvSpPr>
              <p:spPr bwMode="auto">
                <a:xfrm>
                  <a:off x="912" y="2064"/>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27" name="Oval 41"/>
                <p:cNvSpPr>
                  <a:spLocks noChangeArrowheads="1"/>
                </p:cNvSpPr>
                <p:nvPr/>
              </p:nvSpPr>
              <p:spPr bwMode="auto">
                <a:xfrm>
                  <a:off x="624" y="1824"/>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28" name="Oval 42"/>
                <p:cNvSpPr>
                  <a:spLocks noChangeArrowheads="1"/>
                </p:cNvSpPr>
                <p:nvPr/>
              </p:nvSpPr>
              <p:spPr bwMode="auto">
                <a:xfrm>
                  <a:off x="1392" y="1968"/>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29" name="Oval 43"/>
                <p:cNvSpPr>
                  <a:spLocks noChangeArrowheads="1"/>
                </p:cNvSpPr>
                <p:nvPr/>
              </p:nvSpPr>
              <p:spPr bwMode="auto">
                <a:xfrm>
                  <a:off x="1296" y="2352"/>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0" name="Oval 44"/>
                <p:cNvSpPr>
                  <a:spLocks noChangeArrowheads="1"/>
                </p:cNvSpPr>
                <p:nvPr/>
              </p:nvSpPr>
              <p:spPr bwMode="auto">
                <a:xfrm>
                  <a:off x="816" y="1488"/>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1" name="Oval 45"/>
                <p:cNvSpPr>
                  <a:spLocks noChangeArrowheads="1"/>
                </p:cNvSpPr>
                <p:nvPr/>
              </p:nvSpPr>
              <p:spPr bwMode="auto">
                <a:xfrm>
                  <a:off x="672" y="2832"/>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2" name="Oval 46"/>
                <p:cNvSpPr>
                  <a:spLocks noChangeArrowheads="1"/>
                </p:cNvSpPr>
                <p:nvPr/>
              </p:nvSpPr>
              <p:spPr bwMode="auto">
                <a:xfrm>
                  <a:off x="1488" y="2640"/>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3" name="Oval 47"/>
                <p:cNvSpPr>
                  <a:spLocks noChangeArrowheads="1"/>
                </p:cNvSpPr>
                <p:nvPr/>
              </p:nvSpPr>
              <p:spPr bwMode="auto">
                <a:xfrm>
                  <a:off x="336" y="2112"/>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4" name="Oval 48"/>
                <p:cNvSpPr>
                  <a:spLocks noChangeArrowheads="1"/>
                </p:cNvSpPr>
                <p:nvPr/>
              </p:nvSpPr>
              <p:spPr bwMode="auto">
                <a:xfrm>
                  <a:off x="960" y="3120"/>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5" name="Oval 49"/>
                <p:cNvSpPr>
                  <a:spLocks noChangeArrowheads="1"/>
                </p:cNvSpPr>
                <p:nvPr/>
              </p:nvSpPr>
              <p:spPr bwMode="auto">
                <a:xfrm>
                  <a:off x="960" y="2592"/>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6" name="Oval 50"/>
                <p:cNvSpPr>
                  <a:spLocks noChangeArrowheads="1"/>
                </p:cNvSpPr>
                <p:nvPr/>
              </p:nvSpPr>
              <p:spPr bwMode="auto">
                <a:xfrm>
                  <a:off x="1056" y="1728"/>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7" name="Oval 51"/>
                <p:cNvSpPr>
                  <a:spLocks noChangeArrowheads="1"/>
                </p:cNvSpPr>
                <p:nvPr/>
              </p:nvSpPr>
              <p:spPr bwMode="auto">
                <a:xfrm>
                  <a:off x="1248" y="2880"/>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38" name="Oval 52"/>
                <p:cNvSpPr>
                  <a:spLocks noChangeArrowheads="1"/>
                </p:cNvSpPr>
                <p:nvPr/>
              </p:nvSpPr>
              <p:spPr bwMode="auto">
                <a:xfrm>
                  <a:off x="1296" y="1488"/>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760" name="Oval 53"/>
                <p:cNvSpPr>
                  <a:spLocks noChangeArrowheads="1"/>
                </p:cNvSpPr>
                <p:nvPr/>
              </p:nvSpPr>
              <p:spPr bwMode="auto">
                <a:xfrm>
                  <a:off x="1680" y="2304"/>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grpSp>
        <p:sp>
          <p:nvSpPr>
            <p:cNvPr id="662" name="Line 16"/>
            <p:cNvSpPr>
              <a:spLocks noChangeShapeType="1"/>
            </p:cNvSpPr>
            <p:nvPr/>
          </p:nvSpPr>
          <p:spPr bwMode="auto">
            <a:xfrm rot="12742461" flipV="1">
              <a:off x="3339313" y="2597618"/>
              <a:ext cx="162605" cy="314201"/>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63" name="Line 19"/>
            <p:cNvSpPr>
              <a:spLocks noChangeShapeType="1"/>
            </p:cNvSpPr>
            <p:nvPr/>
          </p:nvSpPr>
          <p:spPr bwMode="auto">
            <a:xfrm rot="12742461" flipV="1">
              <a:off x="2957799" y="2753869"/>
              <a:ext cx="271009" cy="224429"/>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64" name="Line 20"/>
            <p:cNvSpPr>
              <a:spLocks noChangeShapeType="1"/>
            </p:cNvSpPr>
            <p:nvPr/>
          </p:nvSpPr>
          <p:spPr bwMode="auto">
            <a:xfrm rot="12742461">
              <a:off x="2977990" y="2535301"/>
              <a:ext cx="379413" cy="224429"/>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65" name="Line 21"/>
            <p:cNvSpPr>
              <a:spLocks noChangeShapeType="1"/>
            </p:cNvSpPr>
            <p:nvPr/>
          </p:nvSpPr>
          <p:spPr bwMode="auto">
            <a:xfrm rot="12742461">
              <a:off x="2851744" y="2074316"/>
              <a:ext cx="325211" cy="314201"/>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66" name="Line 22"/>
            <p:cNvSpPr>
              <a:spLocks noChangeShapeType="1"/>
            </p:cNvSpPr>
            <p:nvPr/>
          </p:nvSpPr>
          <p:spPr bwMode="auto">
            <a:xfrm rot="12742461" flipH="1">
              <a:off x="3155273" y="2149008"/>
              <a:ext cx="108404" cy="359086"/>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67" name="Line 23"/>
            <p:cNvSpPr>
              <a:spLocks noChangeShapeType="1"/>
            </p:cNvSpPr>
            <p:nvPr/>
          </p:nvSpPr>
          <p:spPr bwMode="auto">
            <a:xfrm rot="12742461" flipH="1">
              <a:off x="3028407" y="1779930"/>
              <a:ext cx="216807" cy="314201"/>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68" name="Line 24"/>
            <p:cNvSpPr>
              <a:spLocks noChangeShapeType="1"/>
            </p:cNvSpPr>
            <p:nvPr/>
          </p:nvSpPr>
          <p:spPr bwMode="auto">
            <a:xfrm rot="12742461">
              <a:off x="3223533" y="1899507"/>
              <a:ext cx="216807" cy="269315"/>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69" name="Line 26"/>
            <p:cNvSpPr>
              <a:spLocks noChangeShapeType="1"/>
            </p:cNvSpPr>
            <p:nvPr/>
          </p:nvSpPr>
          <p:spPr bwMode="auto">
            <a:xfrm rot="12742461">
              <a:off x="2938967" y="2445304"/>
              <a:ext cx="108404" cy="448858"/>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70" name="Line 29"/>
            <p:cNvSpPr>
              <a:spLocks noChangeShapeType="1"/>
            </p:cNvSpPr>
            <p:nvPr/>
          </p:nvSpPr>
          <p:spPr bwMode="auto">
            <a:xfrm rot="12742461" flipV="1">
              <a:off x="3049472" y="2513481"/>
              <a:ext cx="542018" cy="89772"/>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71" name="Line 36"/>
            <p:cNvSpPr>
              <a:spLocks noChangeShapeType="1"/>
            </p:cNvSpPr>
            <p:nvPr/>
          </p:nvSpPr>
          <p:spPr bwMode="auto">
            <a:xfrm rot="12742461" flipV="1">
              <a:off x="2993658" y="2086359"/>
              <a:ext cx="325211" cy="44886"/>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72" name="Line 37"/>
            <p:cNvSpPr>
              <a:spLocks noChangeShapeType="1"/>
            </p:cNvSpPr>
            <p:nvPr/>
          </p:nvSpPr>
          <p:spPr bwMode="auto">
            <a:xfrm rot="12742461">
              <a:off x="3245588" y="2301096"/>
              <a:ext cx="433614" cy="269315"/>
            </a:xfrm>
            <a:prstGeom prst="line">
              <a:avLst/>
            </a:prstGeom>
            <a:grpFill/>
            <a:ln w="9525">
              <a:solidFill>
                <a:schemeClr val="accent1">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nvGrpSpPr>
            <p:cNvPr id="673" name="Group 38"/>
            <p:cNvGrpSpPr>
              <a:grpSpLocks/>
            </p:cNvGrpSpPr>
            <p:nvPr/>
          </p:nvGrpSpPr>
          <p:grpSpPr bwMode="auto">
            <a:xfrm rot="12742461">
              <a:off x="2292360" y="1995220"/>
              <a:ext cx="1262455" cy="1235300"/>
              <a:chOff x="912" y="1127"/>
              <a:chExt cx="1118" cy="1321"/>
            </a:xfrm>
            <a:grpFill/>
          </p:grpSpPr>
          <p:sp>
            <p:nvSpPr>
              <p:cNvPr id="683" name="Oval 40"/>
              <p:cNvSpPr>
                <a:spLocks noChangeArrowheads="1"/>
              </p:cNvSpPr>
              <p:nvPr/>
            </p:nvSpPr>
            <p:spPr bwMode="auto">
              <a:xfrm>
                <a:off x="912" y="2064"/>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84" name="Oval 42"/>
              <p:cNvSpPr>
                <a:spLocks noChangeArrowheads="1"/>
              </p:cNvSpPr>
              <p:nvPr/>
            </p:nvSpPr>
            <p:spPr bwMode="auto">
              <a:xfrm>
                <a:off x="1392" y="1968"/>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85" name="Oval 43"/>
              <p:cNvSpPr>
                <a:spLocks noChangeArrowheads="1"/>
              </p:cNvSpPr>
              <p:nvPr/>
            </p:nvSpPr>
            <p:spPr bwMode="auto">
              <a:xfrm>
                <a:off x="1296" y="2352"/>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86" name="Oval 44"/>
              <p:cNvSpPr>
                <a:spLocks noChangeArrowheads="1"/>
              </p:cNvSpPr>
              <p:nvPr/>
            </p:nvSpPr>
            <p:spPr bwMode="auto">
              <a:xfrm>
                <a:off x="1325" y="1127"/>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87" name="Oval 46"/>
              <p:cNvSpPr>
                <a:spLocks noChangeArrowheads="1"/>
              </p:cNvSpPr>
              <p:nvPr/>
            </p:nvSpPr>
            <p:spPr bwMode="auto">
              <a:xfrm>
                <a:off x="1934" y="2328"/>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88" name="Oval 50"/>
              <p:cNvSpPr>
                <a:spLocks noChangeArrowheads="1"/>
              </p:cNvSpPr>
              <p:nvPr/>
            </p:nvSpPr>
            <p:spPr bwMode="auto">
              <a:xfrm>
                <a:off x="1056" y="1728"/>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89" name="Oval 52"/>
              <p:cNvSpPr>
                <a:spLocks noChangeArrowheads="1"/>
              </p:cNvSpPr>
              <p:nvPr/>
            </p:nvSpPr>
            <p:spPr bwMode="auto">
              <a:xfrm>
                <a:off x="1296" y="1488"/>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90" name="Oval 53"/>
              <p:cNvSpPr>
                <a:spLocks noChangeArrowheads="1"/>
              </p:cNvSpPr>
              <p:nvPr/>
            </p:nvSpPr>
            <p:spPr bwMode="auto">
              <a:xfrm>
                <a:off x="1680" y="2304"/>
                <a:ext cx="96" cy="96"/>
              </a:xfrm>
              <a:prstGeom prst="ellipse">
                <a:avLst/>
              </a:prstGeom>
              <a:solidFill>
                <a:schemeClr val="accent1">
                  <a:lumMod val="75000"/>
                </a:schemeClr>
              </a:solidFill>
              <a:ln w="9525">
                <a:solidFill>
                  <a:schemeClr val="tx2">
                    <a:lumMod val="75000"/>
                  </a:schemeClr>
                </a:solidFill>
                <a:round/>
                <a:headEnd/>
                <a:tailEnd/>
              </a:ln>
            </p:spPr>
            <p:txBody>
              <a:bodyPr wrap="none" anchor="ctr"/>
              <a:lstStyle/>
              <a:p>
                <a:pPr fontAlgn="auto">
                  <a:spcBef>
                    <a:spcPts val="0"/>
                  </a:spcBef>
                  <a:spcAft>
                    <a:spcPts val="0"/>
                  </a:spcAft>
                  <a:defRPr/>
                </a:pPr>
                <a:endParaRPr lang="en-US">
                  <a:latin typeface="+mn-lt"/>
                  <a:cs typeface="+mn-cs"/>
                </a:endParaRPr>
              </a:p>
            </p:txBody>
          </p:sp>
        </p:grpSp>
        <p:cxnSp>
          <p:nvCxnSpPr>
            <p:cNvPr id="674" name="Straight Connector 673"/>
            <p:cNvCxnSpPr>
              <a:stCxn id="738" idx="5"/>
              <a:endCxn id="687" idx="6"/>
            </p:cNvCxnSpPr>
            <p:nvPr/>
          </p:nvCxnSpPr>
          <p:spPr>
            <a:xfrm rot="16200000" flipH="1">
              <a:off x="2543135" y="1667736"/>
              <a:ext cx="76968" cy="207806"/>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a:stCxn id="687" idx="0"/>
              <a:endCxn id="728" idx="6"/>
            </p:cNvCxnSpPr>
            <p:nvPr/>
          </p:nvCxnSpPr>
          <p:spPr>
            <a:xfrm rot="5400000">
              <a:off x="2518020" y="1961029"/>
              <a:ext cx="273220" cy="105270"/>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a:stCxn id="760" idx="0"/>
              <a:endCxn id="690" idx="6"/>
            </p:cNvCxnSpPr>
            <p:nvPr/>
          </p:nvCxnSpPr>
          <p:spPr>
            <a:xfrm rot="5400000" flipH="1" flipV="1">
              <a:off x="2675711" y="2179939"/>
              <a:ext cx="436943" cy="42358"/>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a:stCxn id="684" idx="7"/>
              <a:endCxn id="687" idx="6"/>
            </p:cNvCxnSpPr>
            <p:nvPr/>
          </p:nvCxnSpPr>
          <p:spPr>
            <a:xfrm rot="5400000" flipH="1">
              <a:off x="2528197" y="1967448"/>
              <a:ext cx="647326" cy="332676"/>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a:stCxn id="687" idx="3"/>
              <a:endCxn id="690" idx="4"/>
            </p:cNvCxnSpPr>
            <p:nvPr/>
          </p:nvCxnSpPr>
          <p:spPr>
            <a:xfrm rot="16200000" flipH="1">
              <a:off x="2812468" y="1801056"/>
              <a:ext cx="140898" cy="204509"/>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a:stCxn id="732" idx="4"/>
              <a:endCxn id="689" idx="2"/>
            </p:cNvCxnSpPr>
            <p:nvPr/>
          </p:nvCxnSpPr>
          <p:spPr>
            <a:xfrm rot="16200000" flipH="1">
              <a:off x="2763493" y="2716263"/>
              <a:ext cx="93762" cy="308357"/>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a:stCxn id="737" idx="5"/>
              <a:endCxn id="686" idx="4"/>
            </p:cNvCxnSpPr>
            <p:nvPr/>
          </p:nvCxnSpPr>
          <p:spPr>
            <a:xfrm rot="16200000" flipH="1">
              <a:off x="2537571" y="2920786"/>
              <a:ext cx="82524" cy="310638"/>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a:stCxn id="686" idx="1"/>
              <a:endCxn id="689" idx="0"/>
            </p:cNvCxnSpPr>
            <p:nvPr/>
          </p:nvCxnSpPr>
          <p:spPr>
            <a:xfrm rot="5400000" flipH="1" flipV="1">
              <a:off x="2671920" y="2979782"/>
              <a:ext cx="276394" cy="169249"/>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E1811D-CFF5-4E5B-97BA-CF4E3DF66BD0}" type="slidenum">
              <a:rPr lang="en-US" smtClean="0">
                <a:solidFill>
                  <a:prstClr val="black">
                    <a:tint val="75000"/>
                  </a:prstClr>
                </a:solidFill>
              </a:rPr>
              <a:pPr>
                <a:defRPr/>
              </a:pPr>
              <a:t>5</a:t>
            </a:fld>
            <a:endParaRPr lang="en-US">
              <a:solidFill>
                <a:prstClr val="black">
                  <a:tint val="75000"/>
                </a:prstClr>
              </a:solidFill>
            </a:endParaRPr>
          </a:p>
        </p:txBody>
      </p:sp>
      <p:sp>
        <p:nvSpPr>
          <p:cNvPr id="4" name="Title 1"/>
          <p:cNvSpPr txBox="1">
            <a:spLocks/>
          </p:cNvSpPr>
          <p:nvPr/>
        </p:nvSpPr>
        <p:spPr>
          <a:xfrm>
            <a:off x="-76200" y="228600"/>
            <a:ext cx="9144000" cy="1143000"/>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4000" i="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000" i="1">
                <a:solidFill>
                  <a:schemeClr val="tx1"/>
                </a:solidFill>
                <a:latin typeface="Arial" charset="0"/>
                <a:cs typeface="Arial" charset="0"/>
              </a:defRPr>
            </a:lvl2pPr>
            <a:lvl3pPr algn="ctr" rtl="0" eaLnBrk="0" fontAlgn="base" hangingPunct="0">
              <a:spcBef>
                <a:spcPct val="0"/>
              </a:spcBef>
              <a:spcAft>
                <a:spcPct val="0"/>
              </a:spcAft>
              <a:defRPr sz="4000" i="1">
                <a:solidFill>
                  <a:schemeClr val="tx1"/>
                </a:solidFill>
                <a:latin typeface="Arial" charset="0"/>
                <a:cs typeface="Arial" charset="0"/>
              </a:defRPr>
            </a:lvl3pPr>
            <a:lvl4pPr algn="ctr" rtl="0" eaLnBrk="0" fontAlgn="base" hangingPunct="0">
              <a:spcBef>
                <a:spcPct val="0"/>
              </a:spcBef>
              <a:spcAft>
                <a:spcPct val="0"/>
              </a:spcAft>
              <a:defRPr sz="4000" i="1">
                <a:solidFill>
                  <a:schemeClr val="tx1"/>
                </a:solidFill>
                <a:latin typeface="Arial" charset="0"/>
                <a:cs typeface="Arial" charset="0"/>
              </a:defRPr>
            </a:lvl4pPr>
            <a:lvl5pPr algn="ctr" rtl="0" eaLnBrk="0" fontAlgn="base" hangingPunct="0">
              <a:spcBef>
                <a:spcPct val="0"/>
              </a:spcBef>
              <a:spcAft>
                <a:spcPct val="0"/>
              </a:spcAft>
              <a:defRPr sz="4000" i="1">
                <a:solidFill>
                  <a:schemeClr val="tx1"/>
                </a:solidFill>
                <a:latin typeface="Arial" charset="0"/>
                <a:cs typeface="Arial" charset="0"/>
              </a:defRPr>
            </a:lvl5pPr>
            <a:lvl6pPr marL="457200" algn="ctr" rtl="0" fontAlgn="base">
              <a:spcBef>
                <a:spcPct val="0"/>
              </a:spcBef>
              <a:spcAft>
                <a:spcPct val="0"/>
              </a:spcAft>
              <a:defRPr sz="4000" i="1">
                <a:solidFill>
                  <a:schemeClr val="tx1"/>
                </a:solidFill>
                <a:latin typeface="Arial" charset="0"/>
                <a:cs typeface="Arial" charset="0"/>
              </a:defRPr>
            </a:lvl6pPr>
            <a:lvl7pPr marL="914400" algn="ctr" rtl="0" fontAlgn="base">
              <a:spcBef>
                <a:spcPct val="0"/>
              </a:spcBef>
              <a:spcAft>
                <a:spcPct val="0"/>
              </a:spcAft>
              <a:defRPr sz="4000" i="1">
                <a:solidFill>
                  <a:schemeClr val="tx1"/>
                </a:solidFill>
                <a:latin typeface="Arial" charset="0"/>
                <a:cs typeface="Arial" charset="0"/>
              </a:defRPr>
            </a:lvl7pPr>
            <a:lvl8pPr marL="1371600" algn="ctr" rtl="0" fontAlgn="base">
              <a:spcBef>
                <a:spcPct val="0"/>
              </a:spcBef>
              <a:spcAft>
                <a:spcPct val="0"/>
              </a:spcAft>
              <a:defRPr sz="4000" i="1">
                <a:solidFill>
                  <a:schemeClr val="tx1"/>
                </a:solidFill>
                <a:latin typeface="Arial" charset="0"/>
                <a:cs typeface="Arial" charset="0"/>
              </a:defRPr>
            </a:lvl8pPr>
            <a:lvl9pPr marL="1828800" algn="ctr" rtl="0" fontAlgn="base">
              <a:spcBef>
                <a:spcPct val="0"/>
              </a:spcBef>
              <a:spcAft>
                <a:spcPct val="0"/>
              </a:spcAft>
              <a:defRPr sz="4000" i="1">
                <a:solidFill>
                  <a:schemeClr val="tx1"/>
                </a:solidFill>
                <a:latin typeface="Arial" charset="0"/>
                <a:cs typeface="Arial" charset="0"/>
              </a:defRPr>
            </a:lvl9pPr>
          </a:lstStyle>
          <a:p>
            <a:r>
              <a:rPr lang="en-US" sz="3200" i="0" dirty="0" smtClean="0">
                <a:effectLst/>
              </a:rPr>
              <a:t>I. </a:t>
            </a:r>
            <a:r>
              <a:rPr lang="en-US" sz="3200" i="0" dirty="0">
                <a:effectLst/>
              </a:rPr>
              <a:t>Leader Development / </a:t>
            </a:r>
          </a:p>
          <a:p>
            <a:r>
              <a:rPr lang="en-US" sz="3200" i="0" dirty="0">
                <a:effectLst/>
              </a:rPr>
              <a:t>Senior Leader Overview</a:t>
            </a:r>
          </a:p>
        </p:txBody>
      </p:sp>
      <p:sp>
        <p:nvSpPr>
          <p:cNvPr id="6" name="TextBox 5"/>
          <p:cNvSpPr txBox="1"/>
          <p:nvPr/>
        </p:nvSpPr>
        <p:spPr>
          <a:xfrm>
            <a:off x="278425" y="1590507"/>
            <a:ext cx="8814785" cy="5078313"/>
          </a:xfrm>
          <a:prstGeom prst="rect">
            <a:avLst/>
          </a:prstGeom>
          <a:noFill/>
        </p:spPr>
        <p:txBody>
          <a:bodyPr wrap="none" rtlCol="0">
            <a:spAutoFit/>
          </a:bodyPr>
          <a:lstStyle/>
          <a:p>
            <a:r>
              <a:rPr lang="en-US" u="sng" dirty="0" smtClean="0"/>
              <a:t>Target Audience:</a:t>
            </a:r>
            <a:r>
              <a:rPr lang="en-US" dirty="0" smtClean="0"/>
              <a:t> Senior Leaders / Teams involved in </a:t>
            </a:r>
            <a:br>
              <a:rPr lang="en-US" dirty="0" smtClean="0"/>
            </a:br>
            <a:r>
              <a:rPr lang="en-US" dirty="0" smtClean="0"/>
              <a:t>planning and executing expanded maneuver and </a:t>
            </a:r>
            <a:br>
              <a:rPr lang="en-US" dirty="0" smtClean="0"/>
            </a:br>
            <a:r>
              <a:rPr lang="en-US" dirty="0" smtClean="0"/>
              <a:t>information warfare activities. </a:t>
            </a:r>
          </a:p>
          <a:p>
            <a:endParaRPr lang="en-US" dirty="0"/>
          </a:p>
          <a:p>
            <a:r>
              <a:rPr lang="en-US" u="sng" dirty="0" smtClean="0"/>
              <a:t>Duration:</a:t>
            </a:r>
            <a:r>
              <a:rPr lang="en-US" dirty="0" smtClean="0"/>
              <a:t> 1 to 2 hours *</a:t>
            </a:r>
          </a:p>
          <a:p>
            <a:endParaRPr lang="en-US" dirty="0"/>
          </a:p>
          <a:p>
            <a:r>
              <a:rPr lang="en-US" u="sng" dirty="0" smtClean="0"/>
              <a:t>Description:</a:t>
            </a:r>
            <a:r>
              <a:rPr lang="en-US" dirty="0" smtClean="0"/>
              <a:t> </a:t>
            </a:r>
            <a:r>
              <a:rPr lang="en-US" dirty="0">
                <a:cs typeface="Arial" pitchFamily="34" charset="0"/>
              </a:rPr>
              <a:t>provide </a:t>
            </a:r>
            <a:r>
              <a:rPr lang="en-US" dirty="0" smtClean="0">
                <a:cs typeface="Arial" pitchFamily="34" charset="0"/>
              </a:rPr>
              <a:t>the audience </a:t>
            </a:r>
            <a:r>
              <a:rPr lang="en-US" dirty="0">
                <a:cs typeface="Arial" pitchFamily="34" charset="0"/>
              </a:rPr>
              <a:t>with </a:t>
            </a:r>
            <a:r>
              <a:rPr lang="en-US" dirty="0" smtClean="0">
                <a:cs typeface="Arial" pitchFamily="34" charset="0"/>
              </a:rPr>
              <a:t>a deeper </a:t>
            </a:r>
            <a:br>
              <a:rPr lang="en-US" dirty="0" smtClean="0">
                <a:cs typeface="Arial" pitchFamily="34" charset="0"/>
              </a:rPr>
            </a:br>
            <a:r>
              <a:rPr lang="en-US" dirty="0" smtClean="0">
                <a:cs typeface="Arial" pitchFamily="34" charset="0"/>
              </a:rPr>
              <a:t>understanding of the network engagement </a:t>
            </a:r>
            <a:br>
              <a:rPr lang="en-US" dirty="0" smtClean="0">
                <a:cs typeface="Arial" pitchFamily="34" charset="0"/>
              </a:rPr>
            </a:br>
            <a:r>
              <a:rPr lang="en-US" dirty="0" smtClean="0">
                <a:cs typeface="Arial" pitchFamily="34" charset="0"/>
              </a:rPr>
              <a:t>methodology and the central role that relational data </a:t>
            </a:r>
            <a:br>
              <a:rPr lang="en-US" dirty="0" smtClean="0">
                <a:cs typeface="Arial" pitchFamily="34" charset="0"/>
              </a:rPr>
            </a:br>
            <a:r>
              <a:rPr lang="en-US" dirty="0" smtClean="0">
                <a:cs typeface="Arial" pitchFamily="34" charset="0"/>
              </a:rPr>
              <a:t>and information can play in shaping plans and influencing </a:t>
            </a:r>
            <a:br>
              <a:rPr lang="en-US" dirty="0" smtClean="0">
                <a:cs typeface="Arial" pitchFamily="34" charset="0"/>
              </a:rPr>
            </a:br>
            <a:r>
              <a:rPr lang="en-US" dirty="0" smtClean="0">
                <a:cs typeface="Arial" pitchFamily="34" charset="0"/>
              </a:rPr>
              <a:t>the commander’s operational approach when operating across the competition continuum. </a:t>
            </a:r>
            <a:br>
              <a:rPr lang="en-US" dirty="0" smtClean="0">
                <a:cs typeface="Arial" pitchFamily="34" charset="0"/>
              </a:rPr>
            </a:br>
            <a:r>
              <a:rPr lang="en-US" dirty="0" smtClean="0">
                <a:cs typeface="Arial" pitchFamily="34" charset="0"/>
              </a:rPr>
              <a:t>Our team will demonstrate the process of gathering and reporting </a:t>
            </a:r>
            <a:r>
              <a:rPr lang="en-US" dirty="0">
                <a:cs typeface="Arial" pitchFamily="34" charset="0"/>
              </a:rPr>
              <a:t>relevant actor </a:t>
            </a:r>
            <a:r>
              <a:rPr lang="en-US" dirty="0" smtClean="0">
                <a:cs typeface="Arial" pitchFamily="34" charset="0"/>
              </a:rPr>
              <a:t/>
            </a:r>
            <a:br>
              <a:rPr lang="en-US" dirty="0" smtClean="0">
                <a:cs typeface="Arial" pitchFamily="34" charset="0"/>
              </a:rPr>
            </a:br>
            <a:r>
              <a:rPr lang="en-US" dirty="0" smtClean="0">
                <a:cs typeface="Arial" pitchFamily="34" charset="0"/>
              </a:rPr>
              <a:t>(</a:t>
            </a:r>
            <a:r>
              <a:rPr lang="en-US" dirty="0">
                <a:cs typeface="Arial" pitchFamily="34" charset="0"/>
              </a:rPr>
              <a:t>human network</a:t>
            </a:r>
            <a:r>
              <a:rPr lang="en-US" dirty="0" smtClean="0">
                <a:cs typeface="Arial" pitchFamily="34" charset="0"/>
              </a:rPr>
              <a:t>) information</a:t>
            </a:r>
            <a:r>
              <a:rPr lang="en-US" dirty="0">
                <a:cs typeface="Arial" pitchFamily="34" charset="0"/>
              </a:rPr>
              <a:t>, </a:t>
            </a:r>
            <a:r>
              <a:rPr lang="en-US" dirty="0" smtClean="0">
                <a:cs typeface="Arial" pitchFamily="34" charset="0"/>
              </a:rPr>
              <a:t>based </a:t>
            </a:r>
            <a:r>
              <a:rPr lang="en-US" dirty="0">
                <a:cs typeface="Arial" pitchFamily="34" charset="0"/>
              </a:rPr>
              <a:t>upon requirements derived from network </a:t>
            </a:r>
            <a:r>
              <a:rPr lang="en-US" dirty="0" smtClean="0">
                <a:cs typeface="Arial" pitchFamily="34" charset="0"/>
              </a:rPr>
              <a:t/>
            </a:r>
            <a:br>
              <a:rPr lang="en-US" dirty="0" smtClean="0">
                <a:cs typeface="Arial" pitchFamily="34" charset="0"/>
              </a:rPr>
            </a:br>
            <a:r>
              <a:rPr lang="en-US" dirty="0" smtClean="0">
                <a:cs typeface="Arial" pitchFamily="34" charset="0"/>
              </a:rPr>
              <a:t>engagement </a:t>
            </a:r>
            <a:r>
              <a:rPr lang="en-US" dirty="0">
                <a:cs typeface="Arial" pitchFamily="34" charset="0"/>
              </a:rPr>
              <a:t>methods</a:t>
            </a:r>
            <a:r>
              <a:rPr lang="en-US" dirty="0" smtClean="0">
                <a:cs typeface="Arial" pitchFamily="34" charset="0"/>
              </a:rPr>
              <a:t>, and </a:t>
            </a:r>
            <a:r>
              <a:rPr lang="en-US" dirty="0">
                <a:cs typeface="Arial" pitchFamily="34" charset="0"/>
              </a:rPr>
              <a:t>assess specific effects of operations to support, influence </a:t>
            </a:r>
            <a:endParaRPr lang="en-US" dirty="0" smtClean="0">
              <a:cs typeface="Arial" pitchFamily="34" charset="0"/>
            </a:endParaRPr>
          </a:p>
          <a:p>
            <a:r>
              <a:rPr lang="en-US" dirty="0" smtClean="0">
                <a:cs typeface="Arial" pitchFamily="34" charset="0"/>
              </a:rPr>
              <a:t>or counter relevant </a:t>
            </a:r>
            <a:r>
              <a:rPr lang="en-US" dirty="0">
                <a:cs typeface="Arial" pitchFamily="34" charset="0"/>
              </a:rPr>
              <a:t>actors in a given operational environment.   </a:t>
            </a:r>
          </a:p>
          <a:p>
            <a:endParaRPr lang="en-US" dirty="0" smtClean="0"/>
          </a:p>
          <a:p>
            <a:endParaRPr lang="en-US" dirty="0"/>
          </a:p>
          <a:p>
            <a:endParaRPr lang="en-US" dirty="0"/>
          </a:p>
        </p:txBody>
      </p:sp>
      <p:sp>
        <p:nvSpPr>
          <p:cNvPr id="7" name="TextBox 6"/>
          <p:cNvSpPr txBox="1"/>
          <p:nvPr/>
        </p:nvSpPr>
        <p:spPr>
          <a:xfrm>
            <a:off x="591911" y="5954137"/>
            <a:ext cx="7807779" cy="584775"/>
          </a:xfrm>
          <a:prstGeom prst="rect">
            <a:avLst/>
          </a:prstGeom>
          <a:noFill/>
        </p:spPr>
        <p:txBody>
          <a:bodyPr wrap="none" rtlCol="0">
            <a:spAutoFit/>
          </a:bodyPr>
          <a:lstStyle/>
          <a:p>
            <a:pPr algn="ctr"/>
            <a:r>
              <a:rPr lang="en-US" sz="1600" i="1" dirty="0" smtClean="0"/>
              <a:t>* For all courses and seminars -- unit/team data and advance preparation for these sessions </a:t>
            </a:r>
            <a:br>
              <a:rPr lang="en-US" sz="1600" i="1" dirty="0" smtClean="0"/>
            </a:br>
            <a:r>
              <a:rPr lang="en-US" sz="1600" i="1" dirty="0" smtClean="0"/>
              <a:t>is strongly recommended or required (depending on the course).</a:t>
            </a:r>
            <a:endParaRPr lang="en-US" sz="1600" i="1" dirty="0"/>
          </a:p>
        </p:txBody>
      </p:sp>
      <p:pic>
        <p:nvPicPr>
          <p:cNvPr id="9" name="Picture 8"/>
          <p:cNvPicPr>
            <a:picLocks noChangeAspect="1"/>
          </p:cNvPicPr>
          <p:nvPr/>
        </p:nvPicPr>
        <p:blipFill>
          <a:blip r:embed="rId3"/>
          <a:stretch>
            <a:fillRect/>
          </a:stretch>
        </p:blipFill>
        <p:spPr>
          <a:xfrm>
            <a:off x="5826909" y="1298607"/>
            <a:ext cx="3332565" cy="2971800"/>
          </a:xfrm>
          <a:prstGeom prst="rect">
            <a:avLst/>
          </a:prstGeom>
          <a:ln w="12700">
            <a:solidFill>
              <a:schemeClr val="bg1"/>
            </a:solidFill>
          </a:ln>
        </p:spPr>
      </p:pic>
    </p:spTree>
    <p:extLst>
      <p:ext uri="{BB962C8B-B14F-4D97-AF65-F5344CB8AC3E}">
        <p14:creationId xmlns:p14="http://schemas.microsoft.com/office/powerpoint/2010/main" val="101871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12"/>
          </p:nvPr>
        </p:nvSpPr>
        <p:spPr/>
        <p:txBody>
          <a:bodyPr/>
          <a:lstStyle/>
          <a:p>
            <a:pPr>
              <a:defRPr/>
            </a:pPr>
            <a:fld id="{9B9AB3DC-3365-4461-80AC-7B8CDC0EC4A9}" type="slidenum">
              <a:rPr lang="en-US" smtClean="0">
                <a:solidFill>
                  <a:schemeClr val="bg1"/>
                </a:solidFill>
              </a:rPr>
              <a:pPr>
                <a:defRPr/>
              </a:pPr>
              <a:t>6</a:t>
            </a:fld>
            <a:endParaRPr lang="en-US" dirty="0">
              <a:solidFill>
                <a:schemeClr val="bg1"/>
              </a:solidFill>
            </a:endParaRPr>
          </a:p>
        </p:txBody>
      </p:sp>
      <p:sp>
        <p:nvSpPr>
          <p:cNvPr id="38" name="Title 1"/>
          <p:cNvSpPr>
            <a:spLocks noGrp="1"/>
          </p:cNvSpPr>
          <p:nvPr>
            <p:ph type="title" idx="4294967295"/>
          </p:nvPr>
        </p:nvSpPr>
        <p:spPr>
          <a:xfrm>
            <a:off x="457200" y="431689"/>
            <a:ext cx="8229600" cy="1143000"/>
          </a:xfrm>
        </p:spPr>
        <p:txBody>
          <a:bodyPr>
            <a:noAutofit/>
          </a:bodyPr>
          <a:lstStyle/>
          <a:p>
            <a:r>
              <a:rPr lang="en-US" sz="3200" i="0" dirty="0">
                <a:effectLst/>
              </a:rPr>
              <a:t>II. Basic Network Analysis Course </a:t>
            </a:r>
            <a:r>
              <a:rPr lang="en-US" sz="3200" i="0" dirty="0" smtClean="0">
                <a:effectLst/>
              </a:rPr>
              <a:t/>
            </a:r>
            <a:br>
              <a:rPr lang="en-US" sz="3200" i="0" dirty="0" smtClean="0">
                <a:effectLst/>
              </a:rPr>
            </a:br>
            <a:r>
              <a:rPr lang="en-US" sz="3200" i="0" dirty="0" smtClean="0">
                <a:effectLst/>
              </a:rPr>
              <a:t>(</a:t>
            </a:r>
            <a:r>
              <a:rPr lang="en-US" sz="3200" i="0" dirty="0">
                <a:effectLst/>
              </a:rPr>
              <a:t>team level)</a:t>
            </a:r>
            <a:br>
              <a:rPr lang="en-US" sz="3200" i="0" dirty="0">
                <a:effectLst/>
              </a:rPr>
            </a:br>
            <a:endParaRPr lang="en-US" sz="3200" i="0" dirty="0" smtClean="0">
              <a:effectLst/>
            </a:endParaRPr>
          </a:p>
        </p:txBody>
      </p:sp>
      <p:sp>
        <p:nvSpPr>
          <p:cNvPr id="13" name="TextBox 12"/>
          <p:cNvSpPr txBox="1"/>
          <p:nvPr/>
        </p:nvSpPr>
        <p:spPr>
          <a:xfrm>
            <a:off x="300646" y="1522741"/>
            <a:ext cx="8839343" cy="5355312"/>
          </a:xfrm>
          <a:prstGeom prst="rect">
            <a:avLst/>
          </a:prstGeom>
          <a:noFill/>
        </p:spPr>
        <p:txBody>
          <a:bodyPr wrap="none" rtlCol="0">
            <a:spAutoFit/>
          </a:bodyPr>
          <a:lstStyle/>
          <a:p>
            <a:r>
              <a:rPr lang="en-US" u="sng" dirty="0" smtClean="0"/>
              <a:t>Target Audience</a:t>
            </a:r>
            <a:r>
              <a:rPr lang="en-US" dirty="0"/>
              <a:t>: Teams involved in </a:t>
            </a:r>
            <a:r>
              <a:rPr lang="en-US" dirty="0" smtClean="0"/>
              <a:t>planning </a:t>
            </a:r>
          </a:p>
          <a:p>
            <a:r>
              <a:rPr lang="en-US" dirty="0" smtClean="0"/>
              <a:t>and </a:t>
            </a:r>
            <a:r>
              <a:rPr lang="en-US" dirty="0"/>
              <a:t>executing expanded maneuver and </a:t>
            </a:r>
            <a:br>
              <a:rPr lang="en-US" dirty="0"/>
            </a:br>
            <a:r>
              <a:rPr lang="en-US" dirty="0"/>
              <a:t>information warfare </a:t>
            </a:r>
            <a:r>
              <a:rPr lang="en-US" dirty="0" smtClean="0"/>
              <a:t>activities – to include </a:t>
            </a:r>
            <a:br>
              <a:rPr lang="en-US" dirty="0" smtClean="0"/>
            </a:br>
            <a:r>
              <a:rPr lang="en-US" dirty="0" smtClean="0"/>
              <a:t>human network analysis / civil information </a:t>
            </a:r>
          </a:p>
          <a:p>
            <a:r>
              <a:rPr lang="en-US" dirty="0" smtClean="0"/>
              <a:t>management and analysis of publically available</a:t>
            </a:r>
            <a:br>
              <a:rPr lang="en-US" dirty="0" smtClean="0"/>
            </a:br>
            <a:r>
              <a:rPr lang="en-US" dirty="0" smtClean="0"/>
              <a:t>information. </a:t>
            </a:r>
            <a:endParaRPr lang="en-US" dirty="0"/>
          </a:p>
          <a:p>
            <a:endParaRPr lang="en-US" dirty="0" smtClean="0"/>
          </a:p>
          <a:p>
            <a:r>
              <a:rPr lang="en-US" u="sng" dirty="0" smtClean="0"/>
              <a:t>Duration:</a:t>
            </a:r>
            <a:r>
              <a:rPr lang="en-US" dirty="0" smtClean="0"/>
              <a:t> 2 to 3 days * </a:t>
            </a:r>
          </a:p>
          <a:p>
            <a:endParaRPr lang="en-US" dirty="0"/>
          </a:p>
          <a:p>
            <a:r>
              <a:rPr lang="en-US" u="sng" dirty="0" smtClean="0"/>
              <a:t>Description:</a:t>
            </a:r>
            <a:r>
              <a:rPr lang="en-US" dirty="0" smtClean="0"/>
              <a:t> </a:t>
            </a:r>
            <a:r>
              <a:rPr lang="en-US" dirty="0">
                <a:cs typeface="Arial" pitchFamily="34" charset="0"/>
              </a:rPr>
              <a:t>provide students </a:t>
            </a:r>
            <a:r>
              <a:rPr lang="en-US" dirty="0" smtClean="0">
                <a:cs typeface="Arial" pitchFamily="34" charset="0"/>
              </a:rPr>
              <a:t>with deeper understanding of methods used to gather </a:t>
            </a:r>
            <a:br>
              <a:rPr lang="en-US" dirty="0" smtClean="0">
                <a:cs typeface="Arial" pitchFamily="34" charset="0"/>
              </a:rPr>
            </a:br>
            <a:r>
              <a:rPr lang="en-US" dirty="0" smtClean="0">
                <a:cs typeface="Arial" pitchFamily="34" charset="0"/>
              </a:rPr>
              <a:t>and </a:t>
            </a:r>
            <a:r>
              <a:rPr lang="en-US" dirty="0">
                <a:cs typeface="Arial" pitchFamily="34" charset="0"/>
              </a:rPr>
              <a:t>report relevant actor </a:t>
            </a:r>
            <a:r>
              <a:rPr lang="en-US" dirty="0" smtClean="0">
                <a:cs typeface="Arial" pitchFamily="34" charset="0"/>
              </a:rPr>
              <a:t>(</a:t>
            </a:r>
            <a:r>
              <a:rPr lang="en-US" dirty="0">
                <a:cs typeface="Arial" pitchFamily="34" charset="0"/>
              </a:rPr>
              <a:t>human network) information, receive and act upon requirements </a:t>
            </a:r>
            <a:r>
              <a:rPr lang="en-US" dirty="0" smtClean="0">
                <a:cs typeface="Arial" pitchFamily="34" charset="0"/>
              </a:rPr>
              <a:t/>
            </a:r>
            <a:br>
              <a:rPr lang="en-US" dirty="0" smtClean="0">
                <a:cs typeface="Arial" pitchFamily="34" charset="0"/>
              </a:rPr>
            </a:br>
            <a:r>
              <a:rPr lang="en-US" dirty="0" smtClean="0">
                <a:cs typeface="Arial" pitchFamily="34" charset="0"/>
              </a:rPr>
              <a:t>derived </a:t>
            </a:r>
            <a:r>
              <a:rPr lang="en-US" dirty="0">
                <a:cs typeface="Arial" pitchFamily="34" charset="0"/>
              </a:rPr>
              <a:t>from </a:t>
            </a:r>
            <a:r>
              <a:rPr lang="en-US" dirty="0" smtClean="0">
                <a:cs typeface="Arial" pitchFamily="34" charset="0"/>
              </a:rPr>
              <a:t>network </a:t>
            </a:r>
            <a:r>
              <a:rPr lang="en-US" dirty="0">
                <a:cs typeface="Arial" pitchFamily="34" charset="0"/>
              </a:rPr>
              <a:t>engagement methods, and assess specific effects of operations to </a:t>
            </a:r>
            <a:endParaRPr lang="en-US" dirty="0" smtClean="0">
              <a:cs typeface="Arial" pitchFamily="34" charset="0"/>
            </a:endParaRPr>
          </a:p>
          <a:p>
            <a:r>
              <a:rPr lang="en-US" dirty="0" smtClean="0">
                <a:cs typeface="Arial" pitchFamily="34" charset="0"/>
              </a:rPr>
              <a:t>support</a:t>
            </a:r>
            <a:r>
              <a:rPr lang="en-US" dirty="0">
                <a:cs typeface="Arial" pitchFamily="34" charset="0"/>
              </a:rPr>
              <a:t>, influence or counter relevant actors in a given operational environment. </a:t>
            </a:r>
            <a:r>
              <a:rPr lang="en-US" dirty="0" smtClean="0">
                <a:cs typeface="Arial" pitchFamily="34" charset="0"/>
              </a:rPr>
              <a:t/>
            </a:r>
            <a:br>
              <a:rPr lang="en-US" dirty="0" smtClean="0">
                <a:cs typeface="Arial" pitchFamily="34" charset="0"/>
              </a:rPr>
            </a:br>
            <a:r>
              <a:rPr lang="en-US" dirty="0" smtClean="0">
                <a:cs typeface="Arial" pitchFamily="34" charset="0"/>
              </a:rPr>
              <a:t>The NE Team will demonstrate these methods from raw data to relational data and discuss </a:t>
            </a:r>
            <a:br>
              <a:rPr lang="en-US" dirty="0" smtClean="0">
                <a:cs typeface="Arial" pitchFamily="34" charset="0"/>
              </a:rPr>
            </a:br>
            <a:r>
              <a:rPr lang="en-US" dirty="0" smtClean="0">
                <a:cs typeface="Arial" pitchFamily="34" charset="0"/>
              </a:rPr>
              <a:t>network analytic methods that support the NE process – including an introduction </a:t>
            </a:r>
            <a:br>
              <a:rPr lang="en-US" dirty="0" smtClean="0">
                <a:cs typeface="Arial" pitchFamily="34" charset="0"/>
              </a:rPr>
            </a:br>
            <a:r>
              <a:rPr lang="en-US" dirty="0" smtClean="0">
                <a:cs typeface="Arial" pitchFamily="34" charset="0"/>
              </a:rPr>
              <a:t>to social network analysis.</a:t>
            </a:r>
            <a:endParaRPr lang="en-US" dirty="0">
              <a:cs typeface="Arial" pitchFamily="34" charset="0"/>
            </a:endParaRPr>
          </a:p>
          <a:p>
            <a:endParaRPr lang="en-US" dirty="0" smtClean="0"/>
          </a:p>
          <a:p>
            <a:endParaRPr lang="en-US" dirty="0"/>
          </a:p>
          <a:p>
            <a:endParaRPr lang="en-US" dirty="0"/>
          </a:p>
        </p:txBody>
      </p:sp>
      <p:sp>
        <p:nvSpPr>
          <p:cNvPr id="14" name="TextBox 13"/>
          <p:cNvSpPr txBox="1"/>
          <p:nvPr/>
        </p:nvSpPr>
        <p:spPr>
          <a:xfrm>
            <a:off x="1144139" y="6094740"/>
            <a:ext cx="6855723" cy="523220"/>
          </a:xfrm>
          <a:prstGeom prst="rect">
            <a:avLst/>
          </a:prstGeom>
          <a:noFill/>
        </p:spPr>
        <p:txBody>
          <a:bodyPr wrap="none" rtlCol="0">
            <a:spAutoFit/>
          </a:bodyPr>
          <a:lstStyle/>
          <a:p>
            <a:pPr algn="ctr"/>
            <a:r>
              <a:rPr lang="en-US" sz="1400" i="1" dirty="0" smtClean="0"/>
              <a:t>* For all courses and seminars -- unit/team data and advance preparation for these sessions </a:t>
            </a:r>
            <a:br>
              <a:rPr lang="en-US" sz="1400" i="1" dirty="0" smtClean="0"/>
            </a:br>
            <a:r>
              <a:rPr lang="en-US" sz="1400" i="1" dirty="0" smtClean="0"/>
              <a:t>is strongly recommended or required (depending on the course).</a:t>
            </a:r>
            <a:endParaRPr lang="en-US" sz="1400" i="1" dirty="0"/>
          </a:p>
        </p:txBody>
      </p:sp>
      <p:pic>
        <p:nvPicPr>
          <p:cNvPr id="3" name="Picture 2"/>
          <p:cNvPicPr>
            <a:picLocks noChangeAspect="1"/>
          </p:cNvPicPr>
          <p:nvPr/>
        </p:nvPicPr>
        <p:blipFill>
          <a:blip r:embed="rId3"/>
          <a:stretch>
            <a:fillRect/>
          </a:stretch>
        </p:blipFill>
        <p:spPr>
          <a:xfrm>
            <a:off x="5181600" y="1603195"/>
            <a:ext cx="3604979" cy="2125091"/>
          </a:xfrm>
          <a:prstGeom prst="rect">
            <a:avLst/>
          </a:prstGeom>
          <a:ln w="9525">
            <a:solidFill>
              <a:schemeClr val="tx1"/>
            </a:solid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12"/>
          </p:nvPr>
        </p:nvSpPr>
        <p:spPr/>
        <p:txBody>
          <a:bodyPr/>
          <a:lstStyle/>
          <a:p>
            <a:pPr>
              <a:defRPr/>
            </a:pPr>
            <a:fld id="{9B9AB3DC-3365-4461-80AC-7B8CDC0EC4A9}" type="slidenum">
              <a:rPr lang="en-US" smtClean="0">
                <a:solidFill>
                  <a:schemeClr val="bg1"/>
                </a:solidFill>
              </a:rPr>
              <a:pPr>
                <a:defRPr/>
              </a:pPr>
              <a:t>7</a:t>
            </a:fld>
            <a:endParaRPr lang="en-US" dirty="0">
              <a:solidFill>
                <a:schemeClr val="bg1"/>
              </a:solidFill>
            </a:endParaRPr>
          </a:p>
        </p:txBody>
      </p:sp>
      <p:sp>
        <p:nvSpPr>
          <p:cNvPr id="38" name="Title 1"/>
          <p:cNvSpPr>
            <a:spLocks noGrp="1"/>
          </p:cNvSpPr>
          <p:nvPr>
            <p:ph type="title" idx="4294967295"/>
          </p:nvPr>
        </p:nvSpPr>
        <p:spPr>
          <a:xfrm>
            <a:off x="457200" y="457200"/>
            <a:ext cx="8229600" cy="1143000"/>
          </a:xfrm>
        </p:spPr>
        <p:txBody>
          <a:bodyPr>
            <a:noAutofit/>
          </a:bodyPr>
          <a:lstStyle/>
          <a:p>
            <a:r>
              <a:rPr lang="en-US" sz="3200" i="0" dirty="0" smtClean="0">
                <a:effectLst/>
              </a:rPr>
              <a:t>III. Network Data Training Course </a:t>
            </a:r>
            <a:br>
              <a:rPr lang="en-US" sz="3200" i="0" dirty="0" smtClean="0">
                <a:effectLst/>
              </a:rPr>
            </a:br>
            <a:r>
              <a:rPr lang="en-US" sz="3200" i="0" dirty="0" smtClean="0">
                <a:effectLst/>
              </a:rPr>
              <a:t>(practitioner </a:t>
            </a:r>
            <a:r>
              <a:rPr lang="en-US" sz="3200" i="0" dirty="0">
                <a:effectLst/>
              </a:rPr>
              <a:t>level)</a:t>
            </a:r>
            <a:br>
              <a:rPr lang="en-US" sz="3200" i="0" dirty="0">
                <a:effectLst/>
              </a:rPr>
            </a:br>
            <a:endParaRPr lang="en-US" sz="3200" i="0" dirty="0" smtClean="0">
              <a:effectLst/>
            </a:endParaRPr>
          </a:p>
        </p:txBody>
      </p:sp>
      <p:sp>
        <p:nvSpPr>
          <p:cNvPr id="13" name="TextBox 12"/>
          <p:cNvSpPr txBox="1"/>
          <p:nvPr/>
        </p:nvSpPr>
        <p:spPr>
          <a:xfrm>
            <a:off x="381000" y="1828800"/>
            <a:ext cx="8853642" cy="4801314"/>
          </a:xfrm>
          <a:prstGeom prst="rect">
            <a:avLst/>
          </a:prstGeom>
          <a:noFill/>
        </p:spPr>
        <p:txBody>
          <a:bodyPr wrap="none" rtlCol="0">
            <a:spAutoFit/>
          </a:bodyPr>
          <a:lstStyle/>
          <a:p>
            <a:r>
              <a:rPr lang="en-US" u="sng" dirty="0" smtClean="0"/>
              <a:t>Target Audience</a:t>
            </a:r>
            <a:r>
              <a:rPr lang="en-US" dirty="0" smtClean="0"/>
              <a:t>:  Targeting, fires, effects, CA/PSYOP, SFA, Intel Fusion and others who </a:t>
            </a:r>
            <a:br>
              <a:rPr lang="en-US" dirty="0" smtClean="0"/>
            </a:br>
            <a:r>
              <a:rPr lang="en-US" dirty="0" smtClean="0"/>
              <a:t>conduct analysis and create products to support planning, COA Dev, collection and targeting.</a:t>
            </a:r>
          </a:p>
          <a:p>
            <a:endParaRPr lang="en-US" dirty="0"/>
          </a:p>
          <a:p>
            <a:r>
              <a:rPr lang="en-US" u="sng" dirty="0" smtClean="0"/>
              <a:t>Duration:</a:t>
            </a:r>
            <a:r>
              <a:rPr lang="en-US" dirty="0" smtClean="0"/>
              <a:t> 3 to 5 days  *</a:t>
            </a:r>
          </a:p>
          <a:p>
            <a:endParaRPr lang="en-US" dirty="0"/>
          </a:p>
          <a:p>
            <a:r>
              <a:rPr lang="en-US" u="sng" dirty="0" smtClean="0"/>
              <a:t>Description:</a:t>
            </a:r>
            <a:r>
              <a:rPr lang="en-US" dirty="0" smtClean="0"/>
              <a:t> </a:t>
            </a:r>
            <a:r>
              <a:rPr lang="en-US" dirty="0">
                <a:cs typeface="Arial" pitchFamily="34" charset="0"/>
              </a:rPr>
              <a:t>provide students with the deeper understanding of </a:t>
            </a:r>
            <a:r>
              <a:rPr lang="en-US" dirty="0" smtClean="0">
                <a:cs typeface="Arial" pitchFamily="34" charset="0"/>
              </a:rPr>
              <a:t>methods used </a:t>
            </a:r>
            <a:r>
              <a:rPr lang="en-US" dirty="0">
                <a:cs typeface="Arial" pitchFamily="34" charset="0"/>
              </a:rPr>
              <a:t>to better </a:t>
            </a:r>
            <a:endParaRPr lang="en-US" dirty="0" smtClean="0">
              <a:cs typeface="Arial" pitchFamily="34" charset="0"/>
            </a:endParaRPr>
          </a:p>
          <a:p>
            <a:r>
              <a:rPr lang="en-US" dirty="0" smtClean="0">
                <a:cs typeface="Arial" pitchFamily="34" charset="0"/>
              </a:rPr>
              <a:t>gather, store, retrieve and report </a:t>
            </a:r>
            <a:r>
              <a:rPr lang="en-US" dirty="0">
                <a:cs typeface="Arial" pitchFamily="34" charset="0"/>
              </a:rPr>
              <a:t>relevant actor (human network) </a:t>
            </a:r>
            <a:r>
              <a:rPr lang="en-US" dirty="0" smtClean="0">
                <a:cs typeface="Arial" pitchFamily="34" charset="0"/>
              </a:rPr>
              <a:t>information. </a:t>
            </a:r>
            <a:br>
              <a:rPr lang="en-US" dirty="0" smtClean="0">
                <a:cs typeface="Arial" pitchFamily="34" charset="0"/>
              </a:rPr>
            </a:br>
            <a:r>
              <a:rPr lang="en-US" dirty="0" smtClean="0">
                <a:cs typeface="Arial" pitchFamily="34" charset="0"/>
              </a:rPr>
              <a:t>This will be a hands-on session and unit specific data / information and advanced </a:t>
            </a:r>
          </a:p>
          <a:p>
            <a:r>
              <a:rPr lang="en-US" dirty="0" smtClean="0">
                <a:cs typeface="Arial" pitchFamily="34" charset="0"/>
              </a:rPr>
              <a:t>coordination with the training team is strongly recommended. </a:t>
            </a:r>
          </a:p>
          <a:p>
            <a:r>
              <a:rPr lang="en-US" dirty="0" smtClean="0">
                <a:cs typeface="Arial" pitchFamily="34" charset="0"/>
              </a:rPr>
              <a:t>The training audience will receive </a:t>
            </a:r>
            <a:r>
              <a:rPr lang="en-US" dirty="0">
                <a:cs typeface="Arial" pitchFamily="34" charset="0"/>
              </a:rPr>
              <a:t>and act upon requirements </a:t>
            </a:r>
            <a:r>
              <a:rPr lang="en-US" dirty="0" smtClean="0">
                <a:cs typeface="Arial" pitchFamily="34" charset="0"/>
              </a:rPr>
              <a:t>derived </a:t>
            </a:r>
            <a:r>
              <a:rPr lang="en-US" dirty="0">
                <a:cs typeface="Arial" pitchFamily="34" charset="0"/>
              </a:rPr>
              <a:t>from network </a:t>
            </a:r>
            <a:r>
              <a:rPr lang="en-US" dirty="0" smtClean="0">
                <a:cs typeface="Arial" pitchFamily="34" charset="0"/>
              </a:rPr>
              <a:t/>
            </a:r>
            <a:br>
              <a:rPr lang="en-US" dirty="0" smtClean="0">
                <a:cs typeface="Arial" pitchFamily="34" charset="0"/>
              </a:rPr>
            </a:br>
            <a:r>
              <a:rPr lang="en-US" dirty="0" smtClean="0">
                <a:cs typeface="Arial" pitchFamily="34" charset="0"/>
              </a:rPr>
              <a:t>engagement </a:t>
            </a:r>
            <a:r>
              <a:rPr lang="en-US" dirty="0">
                <a:cs typeface="Arial" pitchFamily="34" charset="0"/>
              </a:rPr>
              <a:t>methods, and assess specific effects of operations to </a:t>
            </a:r>
            <a:r>
              <a:rPr lang="en-US" dirty="0" smtClean="0">
                <a:cs typeface="Arial" pitchFamily="34" charset="0"/>
              </a:rPr>
              <a:t>support</a:t>
            </a:r>
            <a:r>
              <a:rPr lang="en-US" dirty="0">
                <a:cs typeface="Arial" pitchFamily="34" charset="0"/>
              </a:rPr>
              <a:t>, influence or </a:t>
            </a:r>
            <a:r>
              <a:rPr lang="en-US" dirty="0" smtClean="0">
                <a:cs typeface="Arial" pitchFamily="34" charset="0"/>
              </a:rPr>
              <a:t/>
            </a:r>
            <a:br>
              <a:rPr lang="en-US" dirty="0" smtClean="0">
                <a:cs typeface="Arial" pitchFamily="34" charset="0"/>
              </a:rPr>
            </a:br>
            <a:r>
              <a:rPr lang="en-US" dirty="0" smtClean="0">
                <a:cs typeface="Arial" pitchFamily="34" charset="0"/>
              </a:rPr>
              <a:t>counter </a:t>
            </a:r>
            <a:r>
              <a:rPr lang="en-US" dirty="0">
                <a:cs typeface="Arial" pitchFamily="34" charset="0"/>
              </a:rPr>
              <a:t>relevant actors in a given operational environment. </a:t>
            </a:r>
            <a:r>
              <a:rPr lang="en-US" dirty="0" smtClean="0">
                <a:cs typeface="Arial" pitchFamily="34" charset="0"/>
              </a:rPr>
              <a:t>The </a:t>
            </a:r>
            <a:r>
              <a:rPr lang="en-US" dirty="0">
                <a:cs typeface="Arial" pitchFamily="34" charset="0"/>
              </a:rPr>
              <a:t>NE Team will demonstrate </a:t>
            </a:r>
            <a:r>
              <a:rPr lang="en-US" dirty="0" smtClean="0">
                <a:cs typeface="Arial" pitchFamily="34" charset="0"/>
              </a:rPr>
              <a:t/>
            </a:r>
            <a:br>
              <a:rPr lang="en-US" dirty="0" smtClean="0">
                <a:cs typeface="Arial" pitchFamily="34" charset="0"/>
              </a:rPr>
            </a:br>
            <a:r>
              <a:rPr lang="en-US" dirty="0" smtClean="0">
                <a:cs typeface="Arial" pitchFamily="34" charset="0"/>
              </a:rPr>
              <a:t>these </a:t>
            </a:r>
            <a:r>
              <a:rPr lang="en-US" dirty="0">
                <a:cs typeface="Arial" pitchFamily="34" charset="0"/>
              </a:rPr>
              <a:t>methods from raw data to relational data </a:t>
            </a:r>
            <a:r>
              <a:rPr lang="en-US" dirty="0" smtClean="0">
                <a:cs typeface="Arial" pitchFamily="34" charset="0"/>
              </a:rPr>
              <a:t>and students will practice network </a:t>
            </a:r>
            <a:r>
              <a:rPr lang="en-US" dirty="0">
                <a:cs typeface="Arial" pitchFamily="34" charset="0"/>
              </a:rPr>
              <a:t>analytic </a:t>
            </a:r>
            <a:r>
              <a:rPr lang="en-US" dirty="0" smtClean="0">
                <a:cs typeface="Arial" pitchFamily="34" charset="0"/>
              </a:rPr>
              <a:t/>
            </a:r>
            <a:br>
              <a:rPr lang="en-US" dirty="0" smtClean="0">
                <a:cs typeface="Arial" pitchFamily="34" charset="0"/>
              </a:rPr>
            </a:br>
            <a:r>
              <a:rPr lang="en-US" dirty="0" smtClean="0">
                <a:cs typeface="Arial" pitchFamily="34" charset="0"/>
              </a:rPr>
              <a:t>methods </a:t>
            </a:r>
            <a:r>
              <a:rPr lang="en-US" dirty="0">
                <a:cs typeface="Arial" pitchFamily="34" charset="0"/>
              </a:rPr>
              <a:t>that support the NE process – including </a:t>
            </a:r>
            <a:r>
              <a:rPr lang="en-US" dirty="0" smtClean="0">
                <a:cs typeface="Arial" pitchFamily="34" charset="0"/>
              </a:rPr>
              <a:t>a deeper dive into </a:t>
            </a:r>
            <a:r>
              <a:rPr lang="en-US" dirty="0">
                <a:cs typeface="Arial" pitchFamily="34" charset="0"/>
              </a:rPr>
              <a:t>social network analysis.</a:t>
            </a:r>
          </a:p>
          <a:p>
            <a:endParaRPr lang="en-US" dirty="0" smtClean="0"/>
          </a:p>
          <a:p>
            <a:endParaRPr lang="en-US" dirty="0"/>
          </a:p>
          <a:p>
            <a:endParaRPr lang="en-US" dirty="0"/>
          </a:p>
        </p:txBody>
      </p:sp>
      <p:sp>
        <p:nvSpPr>
          <p:cNvPr id="14" name="TextBox 13"/>
          <p:cNvSpPr txBox="1"/>
          <p:nvPr/>
        </p:nvSpPr>
        <p:spPr>
          <a:xfrm>
            <a:off x="127181" y="5968543"/>
            <a:ext cx="8889638" cy="646331"/>
          </a:xfrm>
          <a:prstGeom prst="rect">
            <a:avLst/>
          </a:prstGeom>
          <a:noFill/>
        </p:spPr>
        <p:txBody>
          <a:bodyPr wrap="square" rtlCol="0">
            <a:spAutoFit/>
          </a:bodyPr>
          <a:lstStyle/>
          <a:p>
            <a:pPr algn="ctr"/>
            <a:r>
              <a:rPr lang="en-US" dirty="0" smtClean="0"/>
              <a:t>* For this course -- unit/team data and advance preparation for these sessions </a:t>
            </a:r>
          </a:p>
          <a:p>
            <a:pPr algn="ctr"/>
            <a:r>
              <a:rPr lang="en-US" dirty="0" smtClean="0"/>
              <a:t>is </a:t>
            </a:r>
            <a:r>
              <a:rPr lang="en-US" i="1" dirty="0" smtClean="0"/>
              <a:t>strongly recommended</a:t>
            </a:r>
            <a:r>
              <a:rPr lang="en-US" dirty="0" smtClean="0"/>
              <a:t>.</a:t>
            </a:r>
            <a:endParaRPr lang="en-US" dirty="0"/>
          </a:p>
        </p:txBody>
      </p:sp>
    </p:spTree>
    <p:extLst>
      <p:ext uri="{BB962C8B-B14F-4D97-AF65-F5344CB8AC3E}">
        <p14:creationId xmlns:p14="http://schemas.microsoft.com/office/powerpoint/2010/main" val="28204504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12"/>
          </p:nvPr>
        </p:nvSpPr>
        <p:spPr/>
        <p:txBody>
          <a:bodyPr/>
          <a:lstStyle/>
          <a:p>
            <a:pPr>
              <a:defRPr/>
            </a:pPr>
            <a:fld id="{9B9AB3DC-3365-4461-80AC-7B8CDC0EC4A9}" type="slidenum">
              <a:rPr lang="en-US" smtClean="0">
                <a:solidFill>
                  <a:schemeClr val="bg1"/>
                </a:solidFill>
              </a:rPr>
              <a:pPr>
                <a:defRPr/>
              </a:pPr>
              <a:t>8</a:t>
            </a:fld>
            <a:endParaRPr lang="en-US" dirty="0">
              <a:solidFill>
                <a:schemeClr val="bg1"/>
              </a:solidFill>
            </a:endParaRPr>
          </a:p>
        </p:txBody>
      </p:sp>
      <p:sp>
        <p:nvSpPr>
          <p:cNvPr id="38" name="Title 1"/>
          <p:cNvSpPr>
            <a:spLocks noGrp="1"/>
          </p:cNvSpPr>
          <p:nvPr>
            <p:ph type="title" idx="4294967295"/>
          </p:nvPr>
        </p:nvSpPr>
        <p:spPr>
          <a:xfrm>
            <a:off x="408432" y="685800"/>
            <a:ext cx="8229600" cy="1143000"/>
          </a:xfrm>
        </p:spPr>
        <p:txBody>
          <a:bodyPr>
            <a:noAutofit/>
          </a:bodyPr>
          <a:lstStyle/>
          <a:p>
            <a:r>
              <a:rPr lang="en-US" sz="3200" i="0" dirty="0">
                <a:effectLst/>
              </a:rPr>
              <a:t>IV. </a:t>
            </a:r>
            <a:r>
              <a:rPr lang="en-US" sz="3200" i="0" dirty="0" smtClean="0">
                <a:effectLst/>
              </a:rPr>
              <a:t>Advanced </a:t>
            </a:r>
            <a:r>
              <a:rPr lang="en-US" sz="3200" i="0" dirty="0">
                <a:effectLst/>
              </a:rPr>
              <a:t>Network </a:t>
            </a:r>
            <a:r>
              <a:rPr lang="en-US" sz="3200" i="0" dirty="0" smtClean="0">
                <a:effectLst/>
              </a:rPr>
              <a:t/>
            </a:r>
            <a:br>
              <a:rPr lang="en-US" sz="3200" i="0" dirty="0" smtClean="0">
                <a:effectLst/>
              </a:rPr>
            </a:br>
            <a:r>
              <a:rPr lang="en-US" sz="3200" i="0" dirty="0" smtClean="0">
                <a:effectLst/>
              </a:rPr>
              <a:t>Analysis and Targeting Course</a:t>
            </a:r>
            <a:r>
              <a:rPr lang="en-US" sz="3200" i="0" dirty="0">
                <a:effectLst/>
              </a:rPr>
              <a:t/>
            </a:r>
            <a:br>
              <a:rPr lang="en-US" sz="3200" i="0" dirty="0">
                <a:effectLst/>
              </a:rPr>
            </a:br>
            <a:r>
              <a:rPr lang="en-US" sz="3200" i="0" dirty="0">
                <a:effectLst/>
              </a:rPr>
              <a:t/>
            </a:r>
            <a:br>
              <a:rPr lang="en-US" sz="3200" i="0" dirty="0">
                <a:effectLst/>
              </a:rPr>
            </a:br>
            <a:endParaRPr lang="en-US" sz="3200" i="0" dirty="0" smtClean="0">
              <a:effectLst/>
            </a:endParaRPr>
          </a:p>
        </p:txBody>
      </p:sp>
      <p:sp>
        <p:nvSpPr>
          <p:cNvPr id="13" name="TextBox 12"/>
          <p:cNvSpPr txBox="1"/>
          <p:nvPr/>
        </p:nvSpPr>
        <p:spPr>
          <a:xfrm>
            <a:off x="151715" y="1293395"/>
            <a:ext cx="8887176" cy="5632311"/>
          </a:xfrm>
          <a:prstGeom prst="rect">
            <a:avLst/>
          </a:prstGeom>
          <a:noFill/>
        </p:spPr>
        <p:txBody>
          <a:bodyPr wrap="none" rtlCol="0">
            <a:spAutoFit/>
          </a:bodyPr>
          <a:lstStyle/>
          <a:p>
            <a:r>
              <a:rPr lang="en-US" u="sng" dirty="0" smtClean="0"/>
              <a:t>Target Audience:</a:t>
            </a:r>
            <a:r>
              <a:rPr lang="en-US" dirty="0" smtClean="0"/>
              <a:t>  Targeting, Fires, Effects, CA/PSYOP (CIM/HNA), </a:t>
            </a:r>
          </a:p>
          <a:p>
            <a:r>
              <a:rPr lang="en-US" dirty="0" smtClean="0"/>
              <a:t>                 SFA, Intel Fusion and others who fuse data / information / intelligence, </a:t>
            </a:r>
            <a:br>
              <a:rPr lang="en-US" dirty="0" smtClean="0"/>
            </a:br>
            <a:r>
              <a:rPr lang="en-US" dirty="0" smtClean="0"/>
              <a:t>	conduct analysis and create products – based on social network data – </a:t>
            </a:r>
            <a:br>
              <a:rPr lang="en-US" dirty="0" smtClean="0"/>
            </a:br>
            <a:r>
              <a:rPr lang="en-US" dirty="0" smtClean="0"/>
              <a:t>	to support planning, COA development &amp; wargaming, collection and targeting.</a:t>
            </a:r>
          </a:p>
          <a:p>
            <a:endParaRPr lang="en-US" dirty="0"/>
          </a:p>
          <a:p>
            <a:r>
              <a:rPr lang="en-US" u="sng" dirty="0" smtClean="0"/>
              <a:t>Duration:</a:t>
            </a:r>
            <a:r>
              <a:rPr lang="en-US" dirty="0" smtClean="0"/>
              <a:t> 10 days (tailored) – practical ‘Network SOP development’ or T3 sessions available *</a:t>
            </a:r>
          </a:p>
          <a:p>
            <a:endParaRPr lang="en-US" dirty="0"/>
          </a:p>
          <a:p>
            <a:r>
              <a:rPr lang="en-US" u="sng" dirty="0" smtClean="0"/>
              <a:t>Description:</a:t>
            </a:r>
            <a:r>
              <a:rPr lang="en-US" dirty="0" smtClean="0"/>
              <a:t> </a:t>
            </a:r>
            <a:r>
              <a:rPr lang="en-US" dirty="0">
                <a:cs typeface="Arial" pitchFamily="34" charset="0"/>
              </a:rPr>
              <a:t>provide students with the deeper understanding of methods used to better </a:t>
            </a:r>
          </a:p>
          <a:p>
            <a:r>
              <a:rPr lang="en-US" dirty="0">
                <a:cs typeface="Arial" pitchFamily="34" charset="0"/>
              </a:rPr>
              <a:t>gather, store, retrieve and report relevant </a:t>
            </a:r>
            <a:r>
              <a:rPr lang="en-US" dirty="0" smtClean="0">
                <a:cs typeface="Arial" pitchFamily="34" charset="0"/>
              </a:rPr>
              <a:t>actor (network</a:t>
            </a:r>
            <a:r>
              <a:rPr lang="en-US" dirty="0">
                <a:cs typeface="Arial" pitchFamily="34" charset="0"/>
              </a:rPr>
              <a:t>) information. </a:t>
            </a:r>
            <a:br>
              <a:rPr lang="en-US" dirty="0">
                <a:cs typeface="Arial" pitchFamily="34" charset="0"/>
              </a:rPr>
            </a:br>
            <a:r>
              <a:rPr lang="en-US" dirty="0">
                <a:cs typeface="Arial" pitchFamily="34" charset="0"/>
              </a:rPr>
              <a:t>This will be a hands-on session and unit specific data / information and advanced </a:t>
            </a:r>
          </a:p>
          <a:p>
            <a:r>
              <a:rPr lang="en-US" dirty="0">
                <a:cs typeface="Arial" pitchFamily="34" charset="0"/>
              </a:rPr>
              <a:t>coordination with the training team is </a:t>
            </a:r>
            <a:r>
              <a:rPr lang="en-US" dirty="0" smtClean="0">
                <a:cs typeface="Arial" pitchFamily="34" charset="0"/>
              </a:rPr>
              <a:t>required. </a:t>
            </a:r>
            <a:endParaRPr lang="en-US" dirty="0">
              <a:cs typeface="Arial" pitchFamily="34" charset="0"/>
            </a:endParaRPr>
          </a:p>
          <a:p>
            <a:r>
              <a:rPr lang="en-US" dirty="0">
                <a:cs typeface="Arial" pitchFamily="34" charset="0"/>
              </a:rPr>
              <a:t>The training audience will receive and act upon requirements derived from network </a:t>
            </a:r>
            <a:br>
              <a:rPr lang="en-US" dirty="0">
                <a:cs typeface="Arial" pitchFamily="34" charset="0"/>
              </a:rPr>
            </a:br>
            <a:r>
              <a:rPr lang="en-US" dirty="0">
                <a:cs typeface="Arial" pitchFamily="34" charset="0"/>
              </a:rPr>
              <a:t>engagement methods, and assess specific effects of operations to support, influence or </a:t>
            </a:r>
            <a:br>
              <a:rPr lang="en-US" dirty="0">
                <a:cs typeface="Arial" pitchFamily="34" charset="0"/>
              </a:rPr>
            </a:br>
            <a:r>
              <a:rPr lang="en-US" dirty="0">
                <a:cs typeface="Arial" pitchFamily="34" charset="0"/>
              </a:rPr>
              <a:t>counter relevant actors in a given operational environment. The NE Team will demonstrate </a:t>
            </a:r>
            <a:br>
              <a:rPr lang="en-US" dirty="0">
                <a:cs typeface="Arial" pitchFamily="34" charset="0"/>
              </a:rPr>
            </a:br>
            <a:r>
              <a:rPr lang="en-US" dirty="0">
                <a:cs typeface="Arial" pitchFamily="34" charset="0"/>
              </a:rPr>
              <a:t>these methods from </a:t>
            </a:r>
            <a:r>
              <a:rPr lang="en-US" dirty="0" smtClean="0">
                <a:cs typeface="Arial" pitchFamily="34" charset="0"/>
              </a:rPr>
              <a:t>unit/team </a:t>
            </a:r>
            <a:r>
              <a:rPr lang="en-US" dirty="0">
                <a:cs typeface="Arial" pitchFamily="34" charset="0"/>
              </a:rPr>
              <a:t>data </a:t>
            </a:r>
            <a:r>
              <a:rPr lang="en-US" dirty="0" smtClean="0">
                <a:cs typeface="Arial" pitchFamily="34" charset="0"/>
              </a:rPr>
              <a:t>and </a:t>
            </a:r>
            <a:r>
              <a:rPr lang="en-US" dirty="0">
                <a:cs typeface="Arial" pitchFamily="34" charset="0"/>
              </a:rPr>
              <a:t>students will practice network analytic </a:t>
            </a:r>
            <a:br>
              <a:rPr lang="en-US" dirty="0">
                <a:cs typeface="Arial" pitchFamily="34" charset="0"/>
              </a:rPr>
            </a:br>
            <a:r>
              <a:rPr lang="en-US" dirty="0">
                <a:cs typeface="Arial" pitchFamily="34" charset="0"/>
              </a:rPr>
              <a:t>methods that support the NE process – including a </a:t>
            </a:r>
            <a:r>
              <a:rPr lang="en-US" dirty="0" smtClean="0">
                <a:cs typeface="Arial" pitchFamily="34" charset="0"/>
              </a:rPr>
              <a:t>deep </a:t>
            </a:r>
            <a:r>
              <a:rPr lang="en-US" dirty="0">
                <a:cs typeface="Arial" pitchFamily="34" charset="0"/>
              </a:rPr>
              <a:t>dive into social network </a:t>
            </a:r>
            <a:r>
              <a:rPr lang="en-US" dirty="0" smtClean="0">
                <a:cs typeface="Arial" pitchFamily="34" charset="0"/>
              </a:rPr>
              <a:t>analysis </a:t>
            </a:r>
            <a:br>
              <a:rPr lang="en-US" dirty="0" smtClean="0">
                <a:cs typeface="Arial" pitchFamily="34" charset="0"/>
              </a:rPr>
            </a:br>
            <a:r>
              <a:rPr lang="en-US" dirty="0" smtClean="0">
                <a:cs typeface="Arial" pitchFamily="34" charset="0"/>
              </a:rPr>
              <a:t>to support network analysis and engagement recommendations.</a:t>
            </a:r>
            <a:endParaRPr lang="en-US" dirty="0">
              <a:cs typeface="Arial" pitchFamily="34" charset="0"/>
            </a:endParaRPr>
          </a:p>
          <a:p>
            <a:endParaRPr lang="en-US" dirty="0" smtClean="0"/>
          </a:p>
          <a:p>
            <a:endParaRPr lang="en-US" dirty="0"/>
          </a:p>
          <a:p>
            <a:endParaRPr lang="en-US" dirty="0"/>
          </a:p>
        </p:txBody>
      </p:sp>
      <p:sp>
        <p:nvSpPr>
          <p:cNvPr id="6" name="TextBox 5"/>
          <p:cNvSpPr txBox="1"/>
          <p:nvPr/>
        </p:nvSpPr>
        <p:spPr>
          <a:xfrm>
            <a:off x="254362" y="6269593"/>
            <a:ext cx="8889638" cy="369332"/>
          </a:xfrm>
          <a:prstGeom prst="rect">
            <a:avLst/>
          </a:prstGeom>
          <a:noFill/>
        </p:spPr>
        <p:txBody>
          <a:bodyPr wrap="square" rtlCol="0">
            <a:spAutoFit/>
          </a:bodyPr>
          <a:lstStyle/>
          <a:p>
            <a:r>
              <a:rPr lang="en-US" dirty="0" smtClean="0"/>
              <a:t>* For this course -- unit/team data and advance preparation for these sessions is </a:t>
            </a:r>
            <a:r>
              <a:rPr lang="en-US" u="sng" dirty="0" smtClean="0"/>
              <a:t>required</a:t>
            </a:r>
            <a:r>
              <a:rPr lang="en-US" dirty="0" smtClean="0"/>
              <a:t>.</a:t>
            </a:r>
            <a:endParaRPr lang="en-US" dirty="0"/>
          </a:p>
        </p:txBody>
      </p:sp>
    </p:spTree>
    <p:extLst>
      <p:ext uri="{BB962C8B-B14F-4D97-AF65-F5344CB8AC3E}">
        <p14:creationId xmlns:p14="http://schemas.microsoft.com/office/powerpoint/2010/main" val="10115245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600238" y="2228851"/>
            <a:ext cx="2051870" cy="2928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latin typeface=" Arial"/>
            </a:endParaRPr>
          </a:p>
        </p:txBody>
      </p:sp>
      <p:grpSp>
        <p:nvGrpSpPr>
          <p:cNvPr id="13" name="Group 12"/>
          <p:cNvGrpSpPr/>
          <p:nvPr/>
        </p:nvGrpSpPr>
        <p:grpSpPr>
          <a:xfrm>
            <a:off x="3773428" y="2228850"/>
            <a:ext cx="1705489" cy="1411643"/>
            <a:chOff x="3564770" y="4212281"/>
            <a:chExt cx="2273985" cy="1882190"/>
          </a:xfrm>
          <a:noFill/>
        </p:grpSpPr>
        <p:pic>
          <p:nvPicPr>
            <p:cNvPr id="9" name="Picture 8"/>
            <p:cNvPicPr/>
            <p:nvPr/>
          </p:nvPicPr>
          <p:blipFill rotWithShape="1">
            <a:blip r:embed="rId3" cstate="print">
              <a:extLst>
                <a:ext uri="{28A0092B-C50C-407E-A947-70E740481C1C}">
                  <a14:useLocalDpi xmlns:a14="http://schemas.microsoft.com/office/drawing/2010/main" val="0"/>
                </a:ext>
              </a:extLst>
            </a:blip>
            <a:srcRect t="16482"/>
            <a:stretch/>
          </p:blipFill>
          <p:spPr>
            <a:xfrm>
              <a:off x="3564770" y="4479784"/>
              <a:ext cx="2273985" cy="1614687"/>
            </a:xfrm>
            <a:prstGeom prst="rect">
              <a:avLst/>
            </a:prstGeom>
            <a:grpFill/>
            <a:ln>
              <a:noFill/>
            </a:ln>
            <a:effectLst>
              <a:outerShdw blurRad="292100" dist="139700" dir="2700000" algn="tl" rotWithShape="0">
                <a:srgbClr val="333333">
                  <a:alpha val="65000"/>
                </a:srgbClr>
              </a:outerShdw>
            </a:effectLst>
          </p:spPr>
        </p:pic>
        <p:sp>
          <p:nvSpPr>
            <p:cNvPr id="11" name="TextBox 10"/>
            <p:cNvSpPr txBox="1"/>
            <p:nvPr/>
          </p:nvSpPr>
          <p:spPr>
            <a:xfrm>
              <a:off x="3607179" y="4212281"/>
              <a:ext cx="2124941" cy="338555"/>
            </a:xfrm>
            <a:prstGeom prst="rect">
              <a:avLst/>
            </a:prstGeom>
            <a:grpFill/>
          </p:spPr>
          <p:txBody>
            <a:bodyPr wrap="none" rtlCol="0">
              <a:spAutoFit/>
            </a:bodyPr>
            <a:lstStyle/>
            <a:p>
              <a:r>
                <a:rPr lang="en-US" sz="1050" dirty="0">
                  <a:solidFill>
                    <a:prstClr val="black"/>
                  </a:solidFill>
                  <a:latin typeface=" Arial"/>
                </a:rPr>
                <a:t>Create Relevant COAs </a:t>
              </a:r>
            </a:p>
          </p:txBody>
        </p:sp>
      </p:grpSp>
      <p:grpSp>
        <p:nvGrpSpPr>
          <p:cNvPr id="15" name="Group 14"/>
          <p:cNvGrpSpPr/>
          <p:nvPr/>
        </p:nvGrpSpPr>
        <p:grpSpPr>
          <a:xfrm>
            <a:off x="3765721" y="3638260"/>
            <a:ext cx="1720901" cy="1390991"/>
            <a:chOff x="6582745" y="1542941"/>
            <a:chExt cx="2294534" cy="1854655"/>
          </a:xfrm>
          <a:noFill/>
        </p:grpSpPr>
        <p:sp>
          <p:nvSpPr>
            <p:cNvPr id="17" name="TextBox 16"/>
            <p:cNvSpPr txBox="1"/>
            <p:nvPr/>
          </p:nvSpPr>
          <p:spPr>
            <a:xfrm>
              <a:off x="6680529" y="1542941"/>
              <a:ext cx="2099293" cy="338555"/>
            </a:xfrm>
            <a:prstGeom prst="rect">
              <a:avLst/>
            </a:prstGeom>
            <a:grpFill/>
          </p:spPr>
          <p:txBody>
            <a:bodyPr wrap="none" rtlCol="0">
              <a:spAutoFit/>
            </a:bodyPr>
            <a:lstStyle/>
            <a:p>
              <a:r>
                <a:rPr lang="en-US" sz="1050" dirty="0">
                  <a:solidFill>
                    <a:prstClr val="black"/>
                  </a:solidFill>
                  <a:latin typeface=" Arial"/>
                </a:rPr>
                <a:t>Develop Cognitive </a:t>
              </a:r>
              <a:r>
                <a:rPr lang="en-US" sz="1050" dirty="0" err="1">
                  <a:solidFill>
                    <a:prstClr val="black"/>
                  </a:solidFill>
                  <a:latin typeface=" Arial"/>
                </a:rPr>
                <a:t>AoA</a:t>
              </a:r>
              <a:endParaRPr lang="en-US" sz="1050" dirty="0">
                <a:solidFill>
                  <a:prstClr val="black"/>
                </a:solidFill>
                <a:latin typeface=" Arial"/>
              </a:endParaRPr>
            </a:p>
          </p:txBody>
        </p:sp>
        <p:pic>
          <p:nvPicPr>
            <p:cNvPr id="22" name="Picture 21"/>
            <p:cNvPicPr/>
            <p:nvPr/>
          </p:nvPicPr>
          <p:blipFill rotWithShape="1">
            <a:blip r:embed="rId4" cstate="print">
              <a:extLst>
                <a:ext uri="{28A0092B-C50C-407E-A947-70E740481C1C}">
                  <a14:useLocalDpi xmlns:a14="http://schemas.microsoft.com/office/drawing/2010/main" val="0"/>
                </a:ext>
              </a:extLst>
            </a:blip>
            <a:srcRect l="26781" t="24401" r="36796" b="36331"/>
            <a:stretch/>
          </p:blipFill>
          <p:spPr bwMode="auto">
            <a:xfrm>
              <a:off x="6582745" y="1828348"/>
              <a:ext cx="2294534" cy="1569248"/>
            </a:xfrm>
            <a:prstGeom prst="rect">
              <a:avLst/>
            </a:prstGeom>
            <a:grpFill/>
            <a:ln>
              <a:noFill/>
            </a:ln>
            <a:effectLst>
              <a:outerShdw blurRad="292100" dist="139700" dir="2700000" algn="tl" rotWithShape="0">
                <a:srgbClr val="333333">
                  <a:alpha val="65000"/>
                </a:srgbClr>
              </a:outerShdw>
            </a:effectLst>
            <a:extLst/>
          </p:spPr>
        </p:pic>
      </p:grpSp>
      <p:sp>
        <p:nvSpPr>
          <p:cNvPr id="7" name="Rectangle 6"/>
          <p:cNvSpPr/>
          <p:nvPr/>
        </p:nvSpPr>
        <p:spPr>
          <a:xfrm>
            <a:off x="723080" y="1637072"/>
            <a:ext cx="2051870" cy="3987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latin typeface=" Arial"/>
            </a:endParaRPr>
          </a:p>
        </p:txBody>
      </p:sp>
      <p:sp>
        <p:nvSpPr>
          <p:cNvPr id="2" name="Title 1"/>
          <p:cNvSpPr>
            <a:spLocks noGrp="1"/>
          </p:cNvSpPr>
          <p:nvPr>
            <p:ph type="title"/>
          </p:nvPr>
        </p:nvSpPr>
        <p:spPr>
          <a:xfrm>
            <a:off x="723080" y="436837"/>
            <a:ext cx="7208172" cy="496017"/>
          </a:xfrm>
        </p:spPr>
        <p:txBody>
          <a:bodyPr>
            <a:noAutofit/>
          </a:bodyPr>
          <a:lstStyle/>
          <a:p>
            <a:r>
              <a:rPr lang="en-US" sz="3200" i="0" u="sng" dirty="0" smtClean="0">
                <a:effectLst/>
                <a:latin typeface=" Arial"/>
              </a:rPr>
              <a:t>Network Engagement</a:t>
            </a:r>
            <a:r>
              <a:rPr lang="en-US" sz="3200" i="0" dirty="0" smtClean="0">
                <a:effectLst/>
                <a:latin typeface=" Arial"/>
              </a:rPr>
              <a:t/>
            </a:r>
            <a:br>
              <a:rPr lang="en-US" sz="3200" i="0" dirty="0" smtClean="0">
                <a:effectLst/>
                <a:latin typeface=" Arial"/>
              </a:rPr>
            </a:br>
            <a:r>
              <a:rPr lang="en-US" sz="3200" i="0" dirty="0" smtClean="0">
                <a:effectLst/>
                <a:latin typeface=" Arial"/>
              </a:rPr>
              <a:t>“Cognitive Maneuver”</a:t>
            </a:r>
            <a:endParaRPr lang="en-US" sz="3200" i="0" dirty="0">
              <a:effectLst/>
              <a:latin typeface=" Arial"/>
            </a:endParaRPr>
          </a:p>
        </p:txBody>
      </p:sp>
      <p:grpSp>
        <p:nvGrpSpPr>
          <p:cNvPr id="12" name="Group 11"/>
          <p:cNvGrpSpPr/>
          <p:nvPr/>
        </p:nvGrpSpPr>
        <p:grpSpPr>
          <a:xfrm>
            <a:off x="951598" y="1614948"/>
            <a:ext cx="1728589" cy="1277560"/>
            <a:chOff x="393419" y="1484048"/>
            <a:chExt cx="2434311" cy="1877640"/>
          </a:xfrm>
          <a:noFill/>
        </p:grpSpPr>
        <p:pic>
          <p:nvPicPr>
            <p:cNvPr id="5" name="Picture 4"/>
            <p:cNvPicPr>
              <a:picLocks noChangeAspect="1"/>
            </p:cNvPicPr>
            <p:nvPr/>
          </p:nvPicPr>
          <p:blipFill rotWithShape="1">
            <a:blip r:embed="rId5"/>
            <a:srcRect t="10193"/>
            <a:stretch/>
          </p:blipFill>
          <p:spPr>
            <a:xfrm>
              <a:off x="393419" y="1779536"/>
              <a:ext cx="2319453" cy="1582152"/>
            </a:xfrm>
            <a:prstGeom prst="rect">
              <a:avLst/>
            </a:prstGeom>
            <a:grpFill/>
            <a:ln>
              <a:noFill/>
            </a:ln>
            <a:effectLst>
              <a:outerShdw blurRad="292100" dist="139700" dir="2700000" algn="tl" rotWithShape="0">
                <a:srgbClr val="333333">
                  <a:alpha val="65000"/>
                </a:srgbClr>
              </a:outerShdw>
            </a:effectLst>
          </p:spPr>
        </p:pic>
        <p:sp>
          <p:nvSpPr>
            <p:cNvPr id="6" name="TextBox 5"/>
            <p:cNvSpPr txBox="1"/>
            <p:nvPr/>
          </p:nvSpPr>
          <p:spPr>
            <a:xfrm>
              <a:off x="520161" y="1484048"/>
              <a:ext cx="2307569" cy="373182"/>
            </a:xfrm>
            <a:prstGeom prst="rect">
              <a:avLst/>
            </a:prstGeom>
            <a:grpFill/>
          </p:spPr>
          <p:txBody>
            <a:bodyPr wrap="none" rtlCol="0">
              <a:spAutoFit/>
            </a:bodyPr>
            <a:lstStyle/>
            <a:p>
              <a:r>
                <a:rPr lang="en-US" sz="1050" dirty="0">
                  <a:solidFill>
                    <a:prstClr val="black"/>
                  </a:solidFill>
                  <a:latin typeface=" Arial"/>
                </a:rPr>
                <a:t>Explore the complex OE</a:t>
              </a:r>
            </a:p>
          </p:txBody>
        </p:sp>
      </p:grpSp>
      <p:grpSp>
        <p:nvGrpSpPr>
          <p:cNvPr id="10" name="Group 9"/>
          <p:cNvGrpSpPr/>
          <p:nvPr/>
        </p:nvGrpSpPr>
        <p:grpSpPr>
          <a:xfrm>
            <a:off x="935007" y="2888089"/>
            <a:ext cx="1722810" cy="1405691"/>
            <a:chOff x="304800" y="4048375"/>
            <a:chExt cx="2426174" cy="2065957"/>
          </a:xfrm>
          <a:noFill/>
        </p:grpSpPr>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304800" y="4343400"/>
              <a:ext cx="2329653" cy="1770932"/>
            </a:xfrm>
            <a:prstGeom prst="round2DiagRect">
              <a:avLst>
                <a:gd name="adj1" fmla="val 16667"/>
                <a:gd name="adj2" fmla="val 1337"/>
              </a:avLst>
            </a:prstGeom>
            <a:grpFill/>
            <a:ln w="6350" cap="sq">
              <a:solidFill>
                <a:srgbClr val="0070C0"/>
              </a:solidFill>
              <a:miter lim="800000"/>
            </a:ln>
            <a:effectLst>
              <a:outerShdw blurRad="254000" algn="tl" rotWithShape="0">
                <a:srgbClr val="000000">
                  <a:alpha val="43000"/>
                </a:srgbClr>
              </a:outerShdw>
            </a:effectLst>
          </p:spPr>
        </p:pic>
        <p:sp>
          <p:nvSpPr>
            <p:cNvPr id="16" name="TextBox 15"/>
            <p:cNvSpPr txBox="1"/>
            <p:nvPr/>
          </p:nvSpPr>
          <p:spPr>
            <a:xfrm>
              <a:off x="421147" y="4048375"/>
              <a:ext cx="2309827" cy="373183"/>
            </a:xfrm>
            <a:prstGeom prst="rect">
              <a:avLst/>
            </a:prstGeom>
            <a:grpFill/>
          </p:spPr>
          <p:txBody>
            <a:bodyPr wrap="none" rtlCol="0">
              <a:spAutoFit/>
            </a:bodyPr>
            <a:lstStyle/>
            <a:p>
              <a:r>
                <a:rPr lang="en-US" sz="1050" dirty="0">
                  <a:solidFill>
                    <a:prstClr val="black"/>
                  </a:solidFill>
                  <a:latin typeface=" Arial"/>
                </a:rPr>
                <a:t>Assess Cognitive terrain</a:t>
              </a:r>
            </a:p>
          </p:txBody>
        </p:sp>
      </p:grpSp>
      <p:grpSp>
        <p:nvGrpSpPr>
          <p:cNvPr id="29" name="Group 28"/>
          <p:cNvGrpSpPr/>
          <p:nvPr/>
        </p:nvGrpSpPr>
        <p:grpSpPr>
          <a:xfrm>
            <a:off x="6568359" y="2841012"/>
            <a:ext cx="2028119" cy="1635227"/>
            <a:chOff x="6383327" y="4179540"/>
            <a:chExt cx="2704159" cy="2186430"/>
          </a:xfrm>
        </p:grpSpPr>
        <p:pic>
          <p:nvPicPr>
            <p:cNvPr id="24" name="Picture 23"/>
            <p:cNvPicPr/>
            <p:nvPr/>
          </p:nvPicPr>
          <p:blipFill>
            <a:blip r:embed="rId7" cstate="print">
              <a:extLst>
                <a:ext uri="{28A0092B-C50C-407E-A947-70E740481C1C}">
                  <a14:useLocalDpi xmlns:a14="http://schemas.microsoft.com/office/drawing/2010/main" val="0"/>
                </a:ext>
              </a:extLst>
            </a:blip>
            <a:stretch>
              <a:fillRect/>
            </a:stretch>
          </p:blipFill>
          <p:spPr>
            <a:xfrm>
              <a:off x="6383327" y="4523327"/>
              <a:ext cx="2521975" cy="1842643"/>
            </a:xfrm>
            <a:prstGeom prst="rect">
              <a:avLst/>
            </a:prstGeom>
            <a:noFill/>
            <a:ln>
              <a:noFill/>
            </a:ln>
            <a:effectLst>
              <a:outerShdw blurRad="292100" dist="139700" dir="2700000" algn="tl" rotWithShape="0">
                <a:srgbClr val="333333">
                  <a:alpha val="65000"/>
                </a:srgbClr>
              </a:outerShdw>
            </a:effectLst>
          </p:spPr>
        </p:pic>
        <p:sp>
          <p:nvSpPr>
            <p:cNvPr id="25" name="TextBox 24"/>
            <p:cNvSpPr txBox="1"/>
            <p:nvPr/>
          </p:nvSpPr>
          <p:spPr>
            <a:xfrm>
              <a:off x="6383327" y="4179540"/>
              <a:ext cx="2704159" cy="339506"/>
            </a:xfrm>
            <a:prstGeom prst="rect">
              <a:avLst/>
            </a:prstGeom>
            <a:noFill/>
          </p:spPr>
          <p:txBody>
            <a:bodyPr wrap="none" rtlCol="0">
              <a:spAutoFit/>
            </a:bodyPr>
            <a:lstStyle/>
            <a:p>
              <a:r>
                <a:rPr lang="en-US" sz="1050" dirty="0">
                  <a:solidFill>
                    <a:prstClr val="black"/>
                  </a:solidFill>
                  <a:latin typeface=" Arial"/>
                </a:rPr>
                <a:t>Apply to Scheme of Maneuver </a:t>
              </a:r>
            </a:p>
          </p:txBody>
        </p:sp>
      </p:grpSp>
      <p:sp>
        <p:nvSpPr>
          <p:cNvPr id="30" name="TextBox 29"/>
          <p:cNvSpPr txBox="1"/>
          <p:nvPr/>
        </p:nvSpPr>
        <p:spPr>
          <a:xfrm>
            <a:off x="913616" y="4260848"/>
            <a:ext cx="1805302" cy="253916"/>
          </a:xfrm>
          <a:prstGeom prst="rect">
            <a:avLst/>
          </a:prstGeom>
          <a:noFill/>
        </p:spPr>
        <p:txBody>
          <a:bodyPr wrap="none" rtlCol="0">
            <a:spAutoFit/>
          </a:bodyPr>
          <a:lstStyle/>
          <a:p>
            <a:r>
              <a:rPr lang="en-US" sz="1050" dirty="0">
                <a:solidFill>
                  <a:prstClr val="black"/>
                </a:solidFill>
                <a:latin typeface=" Arial"/>
              </a:rPr>
              <a:t>Evaluate relevant networks</a:t>
            </a:r>
          </a:p>
        </p:txBody>
      </p:sp>
      <p:pic>
        <p:nvPicPr>
          <p:cNvPr id="31" name="Content Placeholder 4"/>
          <p:cNvPicPr>
            <a:picLocks noGrp="1" noChangeAspect="1"/>
          </p:cNvPicPr>
          <p:nvPr/>
        </p:nvPicPr>
        <p:blipFill>
          <a:blip r:embed="rId8" cstate="print"/>
          <a:srcRect l="6063" r="8040"/>
          <a:stretch>
            <a:fillRect/>
          </a:stretch>
        </p:blipFill>
        <p:spPr>
          <a:xfrm>
            <a:off x="947770" y="4447009"/>
            <a:ext cx="1626344" cy="1118664"/>
          </a:xfrm>
          <a:prstGeom prst="rect">
            <a:avLst/>
          </a:prstGeom>
          <a:noFill/>
          <a:ln>
            <a:noFill/>
          </a:ln>
          <a:effectLst>
            <a:outerShdw blurRad="292100" dist="139700" dir="2700000" algn="tl" rotWithShape="0">
              <a:srgbClr val="333333">
                <a:alpha val="65000"/>
              </a:srgbClr>
            </a:outerShdw>
          </a:effectLst>
        </p:spPr>
      </p:pic>
      <p:sp>
        <p:nvSpPr>
          <p:cNvPr id="32" name="TextBox 31"/>
          <p:cNvSpPr txBox="1"/>
          <p:nvPr/>
        </p:nvSpPr>
        <p:spPr>
          <a:xfrm>
            <a:off x="1343550" y="1291783"/>
            <a:ext cx="863123" cy="323165"/>
          </a:xfrm>
          <a:prstGeom prst="rect">
            <a:avLst/>
          </a:prstGeom>
          <a:noFill/>
        </p:spPr>
        <p:txBody>
          <a:bodyPr wrap="square" rtlCol="0">
            <a:spAutoFit/>
          </a:bodyPr>
          <a:lstStyle/>
          <a:p>
            <a:pPr algn="ctr"/>
            <a:r>
              <a:rPr lang="en-US" sz="1500" b="1" dirty="0">
                <a:solidFill>
                  <a:srgbClr val="0070C0"/>
                </a:solidFill>
                <a:effectLst>
                  <a:outerShdw blurRad="38100" dist="38100" dir="2700000" algn="tl">
                    <a:srgbClr val="000000">
                      <a:alpha val="43137"/>
                    </a:srgbClr>
                  </a:outerShdw>
                </a:effectLst>
              </a:rPr>
              <a:t>Analyze</a:t>
            </a:r>
          </a:p>
        </p:txBody>
      </p:sp>
      <p:sp>
        <p:nvSpPr>
          <p:cNvPr id="33" name="TextBox 32"/>
          <p:cNvSpPr txBox="1"/>
          <p:nvPr/>
        </p:nvSpPr>
        <p:spPr>
          <a:xfrm>
            <a:off x="7068129" y="2516246"/>
            <a:ext cx="863123" cy="323165"/>
          </a:xfrm>
          <a:prstGeom prst="rect">
            <a:avLst/>
          </a:prstGeom>
          <a:noFill/>
        </p:spPr>
        <p:txBody>
          <a:bodyPr wrap="square" rtlCol="0">
            <a:spAutoFit/>
          </a:bodyPr>
          <a:lstStyle/>
          <a:p>
            <a:pPr algn="ctr"/>
            <a:r>
              <a:rPr lang="en-US" sz="1500" b="1" dirty="0">
                <a:solidFill>
                  <a:srgbClr val="0070C0"/>
                </a:solidFill>
                <a:effectLst>
                  <a:outerShdw blurRad="38100" dist="38100" dir="2700000" algn="tl">
                    <a:srgbClr val="000000">
                      <a:alpha val="43137"/>
                    </a:srgbClr>
                  </a:outerShdw>
                </a:effectLst>
              </a:rPr>
              <a:t>Apply</a:t>
            </a:r>
          </a:p>
        </p:txBody>
      </p:sp>
      <p:sp>
        <p:nvSpPr>
          <p:cNvPr id="34" name="TextBox 33"/>
          <p:cNvSpPr txBox="1"/>
          <p:nvPr/>
        </p:nvSpPr>
        <p:spPr>
          <a:xfrm>
            <a:off x="4071447" y="1894490"/>
            <a:ext cx="1061282" cy="323165"/>
          </a:xfrm>
          <a:prstGeom prst="rect">
            <a:avLst/>
          </a:prstGeom>
          <a:noFill/>
        </p:spPr>
        <p:txBody>
          <a:bodyPr wrap="square" rtlCol="0">
            <a:spAutoFit/>
          </a:bodyPr>
          <a:lstStyle/>
          <a:p>
            <a:pPr algn="ctr"/>
            <a:r>
              <a:rPr lang="en-US" sz="1500" b="1" dirty="0">
                <a:solidFill>
                  <a:srgbClr val="0070C0"/>
                </a:solidFill>
                <a:effectLst>
                  <a:outerShdw blurRad="38100" dist="38100" dir="2700000" algn="tl">
                    <a:srgbClr val="000000">
                      <a:alpha val="43137"/>
                    </a:srgbClr>
                  </a:outerShdw>
                </a:effectLst>
              </a:rPr>
              <a:t>Develop</a:t>
            </a:r>
          </a:p>
        </p:txBody>
      </p:sp>
      <p:sp>
        <p:nvSpPr>
          <p:cNvPr id="36" name="Rectangle 35"/>
          <p:cNvSpPr/>
          <p:nvPr/>
        </p:nvSpPr>
        <p:spPr>
          <a:xfrm>
            <a:off x="6481363" y="2841012"/>
            <a:ext cx="2051870" cy="17569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latin typeface=" Arial"/>
            </a:endParaRPr>
          </a:p>
        </p:txBody>
      </p:sp>
      <p:sp>
        <p:nvSpPr>
          <p:cNvPr id="38" name="TextBox 37"/>
          <p:cNvSpPr txBox="1"/>
          <p:nvPr/>
        </p:nvSpPr>
        <p:spPr>
          <a:xfrm>
            <a:off x="1825096" y="2777390"/>
            <a:ext cx="945887" cy="173124"/>
          </a:xfrm>
          <a:prstGeom prst="rect">
            <a:avLst/>
          </a:prstGeom>
          <a:noFill/>
        </p:spPr>
        <p:txBody>
          <a:bodyPr wrap="square" rtlCol="0">
            <a:spAutoFit/>
          </a:bodyPr>
          <a:lstStyle/>
          <a:p>
            <a:r>
              <a:rPr lang="en-US" sz="525" dirty="0">
                <a:solidFill>
                  <a:prstClr val="black"/>
                </a:solidFill>
                <a:latin typeface="Arial Narrow" panose="020B0606020202030204" pitchFamily="34" charset="0"/>
              </a:rPr>
              <a:t>JP 2-01.3 JIPOE, May 2014</a:t>
            </a:r>
          </a:p>
        </p:txBody>
      </p:sp>
      <p:sp>
        <p:nvSpPr>
          <p:cNvPr id="39" name="TextBox 38"/>
          <p:cNvSpPr txBox="1"/>
          <p:nvPr/>
        </p:nvSpPr>
        <p:spPr>
          <a:xfrm>
            <a:off x="6440368" y="1688555"/>
            <a:ext cx="2196435" cy="738664"/>
          </a:xfrm>
          <a:prstGeom prst="rect">
            <a:avLst/>
          </a:prstGeom>
          <a:solidFill>
            <a:schemeClr val="bg1"/>
          </a:solidFill>
        </p:spPr>
        <p:txBody>
          <a:bodyPr wrap="none" rtlCol="0">
            <a:spAutoFit/>
          </a:bodyPr>
          <a:lstStyle/>
          <a:p>
            <a:r>
              <a:rPr lang="en-US" sz="1200" b="1" u="sng" dirty="0">
                <a:solidFill>
                  <a:prstClr val="black"/>
                </a:solidFill>
                <a:latin typeface=" Arial"/>
              </a:rPr>
              <a:t>Emerging Doctrine Support</a:t>
            </a:r>
          </a:p>
          <a:p>
            <a:pPr marL="344090" indent="-214313">
              <a:lnSpc>
                <a:spcPts val="1200"/>
              </a:lnSpc>
              <a:buFont typeface="Arial" panose="020B0604020202020204" pitchFamily="34" charset="0"/>
              <a:buChar char="•"/>
            </a:pPr>
            <a:r>
              <a:rPr lang="en-US" sz="1050" dirty="0">
                <a:solidFill>
                  <a:prstClr val="black"/>
                </a:solidFill>
                <a:latin typeface=" Arial"/>
              </a:rPr>
              <a:t>JS J39</a:t>
            </a:r>
          </a:p>
          <a:p>
            <a:pPr marL="344090" indent="-214313">
              <a:lnSpc>
                <a:spcPts val="1200"/>
              </a:lnSpc>
              <a:buFont typeface="Arial" panose="020B0604020202020204" pitchFamily="34" charset="0"/>
              <a:buChar char="•"/>
            </a:pPr>
            <a:r>
              <a:rPr lang="en-US" sz="1050" dirty="0">
                <a:solidFill>
                  <a:prstClr val="black"/>
                </a:solidFill>
                <a:latin typeface=" Arial"/>
              </a:rPr>
              <a:t>CADD </a:t>
            </a:r>
          </a:p>
          <a:p>
            <a:pPr marL="344090" indent="-214313">
              <a:lnSpc>
                <a:spcPts val="1200"/>
              </a:lnSpc>
              <a:buFont typeface="Arial" panose="020B0604020202020204" pitchFamily="34" charset="0"/>
              <a:buChar char="•"/>
            </a:pPr>
            <a:r>
              <a:rPr lang="en-US" sz="1050" dirty="0">
                <a:solidFill>
                  <a:prstClr val="black"/>
                </a:solidFill>
                <a:latin typeface=" Arial"/>
              </a:rPr>
              <a:t>USASOC / SOCOM </a:t>
            </a:r>
          </a:p>
        </p:txBody>
      </p:sp>
      <p:sp>
        <p:nvSpPr>
          <p:cNvPr id="41" name="TextBox 40"/>
          <p:cNvSpPr txBox="1"/>
          <p:nvPr/>
        </p:nvSpPr>
        <p:spPr>
          <a:xfrm>
            <a:off x="6440368" y="4721376"/>
            <a:ext cx="1516313" cy="943848"/>
          </a:xfrm>
          <a:prstGeom prst="rect">
            <a:avLst/>
          </a:prstGeom>
          <a:noFill/>
        </p:spPr>
        <p:txBody>
          <a:bodyPr wrap="none" rtlCol="0">
            <a:spAutoFit/>
          </a:bodyPr>
          <a:lstStyle/>
          <a:p>
            <a:r>
              <a:rPr lang="en-US" sz="1200" b="1" u="sng" dirty="0">
                <a:solidFill>
                  <a:prstClr val="black"/>
                </a:solidFill>
                <a:latin typeface=" Arial"/>
              </a:rPr>
              <a:t>Ongoing Training</a:t>
            </a:r>
            <a:r>
              <a:rPr lang="en-US" sz="1200" b="1" dirty="0">
                <a:solidFill>
                  <a:prstClr val="black"/>
                </a:solidFill>
                <a:latin typeface=" Arial"/>
              </a:rPr>
              <a:t>:</a:t>
            </a:r>
          </a:p>
          <a:p>
            <a:pPr marL="342900" indent="-171450">
              <a:lnSpc>
                <a:spcPts val="1275"/>
              </a:lnSpc>
              <a:buFont typeface="Arial" panose="020B0604020202020204" pitchFamily="34" charset="0"/>
              <a:buChar char="•"/>
            </a:pPr>
            <a:r>
              <a:rPr lang="en-US" sz="1050" dirty="0">
                <a:solidFill>
                  <a:prstClr val="black"/>
                </a:solidFill>
                <a:latin typeface=" Arial"/>
              </a:rPr>
              <a:t>Army</a:t>
            </a:r>
          </a:p>
          <a:p>
            <a:pPr marL="342900" indent="-171450">
              <a:lnSpc>
                <a:spcPts val="1275"/>
              </a:lnSpc>
              <a:buFont typeface="Arial" panose="020B0604020202020204" pitchFamily="34" charset="0"/>
              <a:buChar char="•"/>
            </a:pPr>
            <a:r>
              <a:rPr lang="en-US" sz="1050" dirty="0">
                <a:solidFill>
                  <a:prstClr val="black"/>
                </a:solidFill>
                <a:latin typeface=" Arial"/>
              </a:rPr>
              <a:t>Joint</a:t>
            </a:r>
          </a:p>
          <a:p>
            <a:pPr marL="342900" indent="-171450">
              <a:lnSpc>
                <a:spcPts val="1275"/>
              </a:lnSpc>
              <a:buFont typeface="Arial" panose="020B0604020202020204" pitchFamily="34" charset="0"/>
              <a:buChar char="•"/>
            </a:pPr>
            <a:r>
              <a:rPr lang="en-US" sz="1050" dirty="0">
                <a:solidFill>
                  <a:prstClr val="black"/>
                </a:solidFill>
                <a:latin typeface=" Arial"/>
              </a:rPr>
              <a:t>Interagency</a:t>
            </a:r>
          </a:p>
          <a:p>
            <a:pPr marL="342900" indent="-171450">
              <a:lnSpc>
                <a:spcPts val="1275"/>
              </a:lnSpc>
              <a:buFont typeface="Arial" panose="020B0604020202020204" pitchFamily="34" charset="0"/>
              <a:buChar char="•"/>
            </a:pPr>
            <a:r>
              <a:rPr lang="en-US" sz="1050" dirty="0">
                <a:solidFill>
                  <a:prstClr val="black"/>
                </a:solidFill>
                <a:latin typeface=" Arial"/>
              </a:rPr>
              <a:t>Multinational</a:t>
            </a:r>
          </a:p>
        </p:txBody>
      </p:sp>
      <p:sp>
        <p:nvSpPr>
          <p:cNvPr id="3" name="TextBox 2"/>
          <p:cNvSpPr txBox="1"/>
          <p:nvPr/>
        </p:nvSpPr>
        <p:spPr>
          <a:xfrm>
            <a:off x="244196" y="5705781"/>
            <a:ext cx="8715784" cy="923330"/>
          </a:xfrm>
          <a:prstGeom prst="rect">
            <a:avLst/>
          </a:prstGeom>
          <a:solidFill>
            <a:schemeClr val="accent1">
              <a:lumMod val="20000"/>
              <a:lumOff val="80000"/>
            </a:schemeClr>
          </a:solidFill>
          <a:ln>
            <a:solidFill>
              <a:schemeClr val="accent1">
                <a:lumMod val="75000"/>
              </a:schemeClr>
            </a:solidFill>
          </a:ln>
        </p:spPr>
        <p:txBody>
          <a:bodyPr wrap="none" rtlCol="0">
            <a:spAutoFit/>
          </a:bodyPr>
          <a:lstStyle/>
          <a:p>
            <a:r>
              <a:rPr lang="en-US" dirty="0" smtClean="0"/>
              <a:t>Recently completed development and delivery of a remote training course in collaboration </a:t>
            </a:r>
          </a:p>
          <a:p>
            <a:r>
              <a:rPr lang="en-US" dirty="0" smtClean="0"/>
              <a:t>with the US Army War College titled “Cognitive Maneuver” – tailored training, education, </a:t>
            </a:r>
            <a:br>
              <a:rPr lang="en-US" dirty="0" smtClean="0"/>
            </a:br>
            <a:r>
              <a:rPr lang="en-US" dirty="0" smtClean="0"/>
              <a:t>leader development and exercise support (human network / information focused) available.</a:t>
            </a:r>
            <a:endParaRPr lang="en-US" dirty="0"/>
          </a:p>
        </p:txBody>
      </p:sp>
    </p:spTree>
    <p:extLst>
      <p:ext uri="{BB962C8B-B14F-4D97-AF65-F5344CB8AC3E}">
        <p14:creationId xmlns:p14="http://schemas.microsoft.com/office/powerpoint/2010/main" val="392114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NCLASSIFI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11981</TotalTime>
  <Words>1236</Words>
  <Application>Microsoft Office PowerPoint</Application>
  <PresentationFormat>On-screen Show (4:3)</PresentationFormat>
  <Paragraphs>180</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 Arial</vt:lpstr>
      <vt:lpstr>Agency FB</vt:lpstr>
      <vt:lpstr>Arial</vt:lpstr>
      <vt:lpstr>Arial Narrow</vt:lpstr>
      <vt:lpstr>Calibri</vt:lpstr>
      <vt:lpstr>Times New Roman</vt:lpstr>
      <vt:lpstr>Wingdings</vt:lpstr>
      <vt:lpstr>UNCLASSIFIED</vt:lpstr>
      <vt:lpstr>PowerPoint Presentation</vt:lpstr>
      <vt:lpstr>Network Engagement Training</vt:lpstr>
      <vt:lpstr>Objectives: Network Data Focused  Training, Workshops and Support</vt:lpstr>
      <vt:lpstr>Agenda</vt:lpstr>
      <vt:lpstr>PowerPoint Presentation</vt:lpstr>
      <vt:lpstr>II. Basic Network Analysis Course  (team level) </vt:lpstr>
      <vt:lpstr>III. Network Data Training Course  (practitioner level) </vt:lpstr>
      <vt:lpstr>IV. Advanced Network  Analysis and Targeting Course  </vt:lpstr>
      <vt:lpstr>Network Engagement “Cognitive Maneuver”</vt:lpstr>
      <vt:lpstr>Network Engagement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NDT offerings Sept 2019</dc:title>
  <dc:creator>Worret, Christopher J CTR US USA</dc:creator>
  <cp:lastModifiedBy>Worret, Christopher J CTR USA TRADOC</cp:lastModifiedBy>
  <cp:revision>870</cp:revision>
  <dcterms:created xsi:type="dcterms:W3CDTF">2006-08-16T00:00:00Z</dcterms:created>
  <dcterms:modified xsi:type="dcterms:W3CDTF">2020-07-09T16:40:30Z</dcterms:modified>
</cp:coreProperties>
</file>