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82B30D-7123-430A-B592-77273DA5161E}" type="datetimeFigureOut">
              <a:rPr lang="en-US" smtClean="0"/>
              <a:t>7/24/2020</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9EC27A-9557-4AAC-8677-6F2581F067DB}" type="slidenum">
              <a:rPr lang="en-US" smtClean="0"/>
              <a:t>‹#›</a:t>
            </a:fld>
            <a:endParaRPr lang="en-US"/>
          </a:p>
        </p:txBody>
      </p:sp>
    </p:spTree>
    <p:extLst>
      <p:ext uri="{BB962C8B-B14F-4D97-AF65-F5344CB8AC3E}">
        <p14:creationId xmlns:p14="http://schemas.microsoft.com/office/powerpoint/2010/main" val="2858447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2800" y="309563"/>
            <a:ext cx="5680075" cy="4389437"/>
          </a:xfrm>
        </p:spPr>
      </p:sp>
      <p:sp>
        <p:nvSpPr>
          <p:cNvPr id="3" name="Notes Placeholder 2"/>
          <p:cNvSpPr>
            <a:spLocks noGrp="1"/>
          </p:cNvSpPr>
          <p:nvPr>
            <p:ph type="body" idx="1"/>
          </p:nvPr>
        </p:nvSpPr>
        <p:spPr/>
        <p:txBody>
          <a:bodyPr>
            <a:normAutofit fontScale="77500" lnSpcReduction="20000"/>
          </a:bodyPr>
          <a:lstStyle/>
          <a:p>
            <a:pPr marL="0" indent="0">
              <a:buNone/>
            </a:pPr>
            <a:r>
              <a:rPr lang="en-US" sz="1500" b="0" dirty="0" smtClean="0"/>
              <a:t>The OPFOR Threat Tactics Course is a 40 hour course delivered</a:t>
            </a:r>
            <a:r>
              <a:rPr lang="en-US" sz="1500" b="0" baseline="0" dirty="0" smtClean="0"/>
              <a:t> in</a:t>
            </a:r>
            <a:r>
              <a:rPr lang="en-US" sz="1500" b="0" dirty="0" smtClean="0"/>
              <a:t> 2 phases. </a:t>
            </a:r>
          </a:p>
          <a:p>
            <a:pPr marL="0" indent="0">
              <a:buNone/>
            </a:pPr>
            <a:endParaRPr lang="en-US" sz="1500" b="0" dirty="0" smtClean="0"/>
          </a:p>
          <a:p>
            <a:pPr marL="0" indent="0">
              <a:buNone/>
            </a:pPr>
            <a:r>
              <a:rPr lang="en-US" sz="1500" b="0" dirty="0" smtClean="0"/>
              <a:t>Phase One provides the foundations and basic concepts of the doctrinal OPFOR,</a:t>
            </a:r>
            <a:r>
              <a:rPr lang="en-US" sz="1500" b="0" baseline="0" dirty="0" smtClean="0"/>
              <a:t> the OPFOR mindset, actors, products, functional </a:t>
            </a:r>
            <a:r>
              <a:rPr lang="en-US" sz="1500" b="0" dirty="0" smtClean="0"/>
              <a:t>tactics,</a:t>
            </a:r>
            <a:r>
              <a:rPr lang="en-US" sz="1500" b="0" baseline="0" dirty="0" smtClean="0"/>
              <a:t> and key offensive and defensive tactics.  </a:t>
            </a:r>
          </a:p>
          <a:p>
            <a:pPr marL="0" indent="0">
              <a:buNone/>
            </a:pPr>
            <a:r>
              <a:rPr lang="en-US" sz="1500" b="0" baseline="0" dirty="0" smtClean="0"/>
              <a:t>I</a:t>
            </a:r>
            <a:r>
              <a:rPr lang="en-US" sz="1500" b="0" dirty="0" smtClean="0"/>
              <a:t>t is delivered via computer based training (CBT)</a:t>
            </a:r>
            <a:r>
              <a:rPr lang="en-US" sz="1500" b="0" baseline="0" dirty="0" smtClean="0"/>
              <a:t> </a:t>
            </a:r>
            <a:r>
              <a:rPr lang="en-US" sz="1500" b="0" dirty="0" smtClean="0"/>
              <a:t>and intended for individuals on-demand. </a:t>
            </a:r>
          </a:p>
          <a:p>
            <a:pPr marL="0" indent="0">
              <a:buNone/>
            </a:pPr>
            <a:endParaRPr lang="en-US" sz="1500" b="0" dirty="0" smtClean="0"/>
          </a:p>
          <a:p>
            <a:pPr marL="0" indent="0">
              <a:buNone/>
            </a:pPr>
            <a:r>
              <a:rPr lang="en-US" sz="1500" b="0" dirty="0" smtClean="0"/>
              <a:t>Phase 2 expands on Phase One concepts, with a focus on practical exercises, small group drills, as well as coaching and mentoring by subject matter experts. It is intended for </a:t>
            </a:r>
            <a:r>
              <a:rPr lang="en-US" sz="1500" b="0" baseline="0" dirty="0" smtClean="0"/>
              <a:t>OPFOR personnel, </a:t>
            </a:r>
            <a:r>
              <a:rPr lang="en-US" sz="1500" b="0" dirty="0" smtClean="0"/>
              <a:t>combat training center rotational training units</a:t>
            </a:r>
            <a:r>
              <a:rPr lang="en-US" sz="1500" b="0" baseline="0" dirty="0" smtClean="0"/>
              <a:t>, </a:t>
            </a:r>
            <a:r>
              <a:rPr lang="en-US" sz="1500" b="0" dirty="0" smtClean="0"/>
              <a:t>and other small groups.  Phase 2 is delivered via remote instruction or through Foundry-funded mobile training teams. Because of this, Phase 2 has limited capacity and attendees are prioritized by combat training center rotation schedule and instructor availability. </a:t>
            </a:r>
          </a:p>
          <a:p>
            <a:pPr marL="0" indent="0">
              <a:buNone/>
            </a:pPr>
            <a:endParaRPr lang="en-US" sz="1500" b="0" dirty="0" smtClean="0"/>
          </a:p>
          <a:p>
            <a:pPr marL="0" indent="0" algn="l">
              <a:buNone/>
            </a:pPr>
            <a:r>
              <a:rPr lang="en-US" sz="1600" b="0" dirty="0" smtClean="0"/>
              <a:t>Completion of Phase One is a prerequisite for attendance in Phase II. </a:t>
            </a:r>
            <a:r>
              <a:rPr lang="en-US" sz="1600" b="0" baseline="0" dirty="0" smtClean="0"/>
              <a:t> A</a:t>
            </a:r>
            <a:r>
              <a:rPr lang="en-US" sz="1600" b="0" dirty="0" smtClean="0"/>
              <a:t> certificate for 40-hour of</a:t>
            </a:r>
            <a:r>
              <a:rPr lang="en-US" sz="1600" b="0" baseline="0" dirty="0" smtClean="0"/>
              <a:t> training </a:t>
            </a:r>
            <a:r>
              <a:rPr lang="en-US" sz="1600" b="0" dirty="0" smtClean="0"/>
              <a:t>will be issued following completion of both phases.</a:t>
            </a:r>
          </a:p>
          <a:p>
            <a:pPr marL="0" indent="0" algn="l">
              <a:buNone/>
            </a:pPr>
            <a:endParaRPr lang="en-US" sz="1600" b="0" dirty="0" smtClean="0"/>
          </a:p>
          <a:p>
            <a:pPr marL="0" indent="0" algn="l">
              <a:buNone/>
            </a:pPr>
            <a:r>
              <a:rPr lang="en-US" sz="1600" b="0" dirty="0" smtClean="0"/>
              <a:t>A Phase Three</a:t>
            </a:r>
            <a:r>
              <a:rPr lang="en-US" sz="1600" b="0" baseline="0" dirty="0" smtClean="0"/>
              <a:t> is under development.  It will be more tailored to the requesting unit and will be an expansion of material covered in Phases One and Two, as well as enhanced practical Exercises, discussions, and possibly participation in interactive simulations.</a:t>
            </a:r>
            <a:endParaRPr lang="en-US" sz="1600" b="0" dirty="0" smtClean="0"/>
          </a:p>
        </p:txBody>
      </p:sp>
      <p:sp>
        <p:nvSpPr>
          <p:cNvPr id="4" name="Slide Number Placeholder 3"/>
          <p:cNvSpPr>
            <a:spLocks noGrp="1"/>
          </p:cNvSpPr>
          <p:nvPr>
            <p:ph type="sldNum" sz="quarter" idx="5"/>
          </p:nvPr>
        </p:nvSpPr>
        <p:spPr>
          <a:xfrm>
            <a:off x="4143587" y="9119473"/>
            <a:ext cx="3169920" cy="480060"/>
          </a:xfrm>
          <a:prstGeom prst="rect">
            <a:avLst/>
          </a:prstGeom>
        </p:spPr>
        <p:txBody>
          <a:bodyPr/>
          <a:lstStyle/>
          <a:p>
            <a:fld id="{DA2C9E95-57A6-495A-8498-6696642B09BE}"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1102798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7857191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7349611"/>
            <a:ext cx="10058400" cy="431800"/>
          </a:xfrm>
          <a:prstGeom prst="rect">
            <a:avLst/>
          </a:prstGeom>
          <a:solidFill>
            <a:srgbClr val="0000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dirty="0">
              <a:solidFill>
                <a:prstClr val="black"/>
              </a:solidFill>
            </a:endParaRPr>
          </a:p>
        </p:txBody>
      </p:sp>
      <p:cxnSp>
        <p:nvCxnSpPr>
          <p:cNvPr id="11" name="Straight Connector 10"/>
          <p:cNvCxnSpPr/>
          <p:nvPr userDrawn="1"/>
        </p:nvCxnSpPr>
        <p:spPr>
          <a:xfrm>
            <a:off x="0" y="7334336"/>
            <a:ext cx="10058400" cy="0"/>
          </a:xfrm>
          <a:prstGeom prst="line">
            <a:avLst/>
          </a:prstGeom>
          <a:ln w="28575">
            <a:solidFill>
              <a:srgbClr val="FFFF00"/>
            </a:solidFill>
          </a:ln>
          <a:effectLst/>
        </p:spPr>
        <p:style>
          <a:lnRef idx="3">
            <a:schemeClr val="accent4"/>
          </a:lnRef>
          <a:fillRef idx="0">
            <a:schemeClr val="accent4"/>
          </a:fillRef>
          <a:effectRef idx="2">
            <a:schemeClr val="accent4"/>
          </a:effectRef>
          <a:fontRef idx="minor">
            <a:schemeClr val="tx1"/>
          </a:fontRef>
        </p:style>
      </p:cxnSp>
      <p:sp>
        <p:nvSpPr>
          <p:cNvPr id="12" name="TextBox 11"/>
          <p:cNvSpPr txBox="1"/>
          <p:nvPr userDrawn="1"/>
        </p:nvSpPr>
        <p:spPr>
          <a:xfrm>
            <a:off x="18977" y="7353627"/>
            <a:ext cx="1750800" cy="363176"/>
          </a:xfrm>
          <a:prstGeom prst="rect">
            <a:avLst/>
          </a:prstGeom>
          <a:noFill/>
        </p:spPr>
        <p:txBody>
          <a:bodyPr wrap="none" rtlCol="0">
            <a:spAutoFit/>
          </a:bodyPr>
          <a:lstStyle/>
          <a:p>
            <a:r>
              <a:rPr lang="en-US" sz="1760" b="1" dirty="0">
                <a:solidFill>
                  <a:prstClr val="white"/>
                </a:solidFill>
                <a:latin typeface="Agency FB" pitchFamily="34" charset="0"/>
                <a:cs typeface="Arial" pitchFamily="34" charset="0"/>
              </a:rPr>
              <a:t>Victory Starts Here!</a:t>
            </a:r>
          </a:p>
        </p:txBody>
      </p:sp>
      <p:pic>
        <p:nvPicPr>
          <p:cNvPr id="13" name="Picture 12" descr="imagesCAIMVJYX.jpg"/>
          <p:cNvPicPr>
            <a:picLocks noChangeAspect="1"/>
          </p:cNvPicPr>
          <p:nvPr userDrawn="1"/>
        </p:nvPicPr>
        <p:blipFill>
          <a:blip r:embed="rId3" cstate="print"/>
          <a:stretch>
            <a:fillRect/>
          </a:stretch>
        </p:blipFill>
        <p:spPr>
          <a:xfrm>
            <a:off x="121775" y="148427"/>
            <a:ext cx="667776" cy="829056"/>
          </a:xfrm>
          <a:prstGeom prst="rect">
            <a:avLst/>
          </a:prstGeom>
        </p:spPr>
      </p:pic>
      <p:cxnSp>
        <p:nvCxnSpPr>
          <p:cNvPr id="15" name="Straight Connector 14"/>
          <p:cNvCxnSpPr/>
          <p:nvPr userDrawn="1"/>
        </p:nvCxnSpPr>
        <p:spPr>
          <a:xfrm>
            <a:off x="0" y="7306089"/>
            <a:ext cx="10058400" cy="0"/>
          </a:xfrm>
          <a:prstGeom prst="line">
            <a:avLst/>
          </a:prstGeom>
          <a:ln w="28575">
            <a:solidFill>
              <a:srgbClr val="C00000"/>
            </a:solidFill>
          </a:ln>
          <a:effectLst/>
        </p:spPr>
        <p:style>
          <a:lnRef idx="3">
            <a:schemeClr val="accent4"/>
          </a:lnRef>
          <a:fillRef idx="0">
            <a:schemeClr val="accent4"/>
          </a:fillRef>
          <a:effectRef idx="2">
            <a:schemeClr val="accent4"/>
          </a:effectRef>
          <a:fontRef idx="minor">
            <a:schemeClr val="tx1"/>
          </a:fontRef>
        </p:style>
      </p:cxn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108178" y="148428"/>
            <a:ext cx="894605" cy="921714"/>
          </a:xfrm>
          <a:prstGeom prst="rect">
            <a:avLst/>
          </a:prstGeom>
        </p:spPr>
      </p:pic>
      <p:sp>
        <p:nvSpPr>
          <p:cNvPr id="2" name="Title Placeholder 1"/>
          <p:cNvSpPr>
            <a:spLocks noGrp="1"/>
          </p:cNvSpPr>
          <p:nvPr>
            <p:ph type="title"/>
          </p:nvPr>
        </p:nvSpPr>
        <p:spPr>
          <a:xfrm>
            <a:off x="502920" y="0"/>
            <a:ext cx="9052560" cy="1295400"/>
          </a:xfrm>
          <a:prstGeom prst="rect">
            <a:avLst/>
          </a:prstGeom>
        </p:spPr>
        <p:txBody>
          <a:bodyPr vert="horz" lIns="91440" tIns="45720" rIns="91440" bIns="45720" rtlCol="0" anchor="ctr">
            <a:normAutofit/>
          </a:bodyPr>
          <a:lstStyle/>
          <a:p>
            <a:r>
              <a:rPr lang="en-US" dirty="0"/>
              <a:t>title line is 32-arial, bold</a:t>
            </a:r>
          </a:p>
        </p:txBody>
      </p:sp>
      <p:sp>
        <p:nvSpPr>
          <p:cNvPr id="3" name="Text Placeholder 2"/>
          <p:cNvSpPr>
            <a:spLocks noGrp="1"/>
          </p:cNvSpPr>
          <p:nvPr>
            <p:ph type="body" idx="1"/>
          </p:nvPr>
        </p:nvSpPr>
        <p:spPr>
          <a:xfrm>
            <a:off x="502920" y="1554480"/>
            <a:ext cx="9052560" cy="5388505"/>
          </a:xfrm>
          <a:prstGeom prst="rect">
            <a:avLst/>
          </a:prstGeom>
        </p:spPr>
        <p:txBody>
          <a:bodyPr vert="horz" lIns="91440" tIns="45720" rIns="91440" bIns="45720" rtlCol="0">
            <a:normAutofit/>
          </a:bodyPr>
          <a:lstStyle/>
          <a:p>
            <a:pPr lvl="0"/>
            <a:r>
              <a:rPr lang="en-US" dirty="0"/>
              <a:t>First level is 20-arial (plain or bold as needed)</a:t>
            </a:r>
          </a:p>
          <a:p>
            <a:pPr lvl="1"/>
            <a:r>
              <a:rPr lang="en-US" dirty="0"/>
              <a:t>Second level 18-arial (plain or bold as needed) </a:t>
            </a:r>
          </a:p>
          <a:p>
            <a:pPr lvl="2"/>
            <a:r>
              <a:rPr lang="en-US" dirty="0"/>
              <a:t>Third level 16-arial (plain or bold as needed) </a:t>
            </a:r>
          </a:p>
          <a:p>
            <a:pPr lvl="3"/>
            <a:r>
              <a:rPr lang="en-US" dirty="0"/>
              <a:t>Fourth level 14-arial (plain or bold as needed) </a:t>
            </a:r>
          </a:p>
          <a:p>
            <a:pPr lvl="4"/>
            <a:r>
              <a:rPr lang="en-US" dirty="0"/>
              <a:t>Fifth level 12-arial (plain or bold as needed) </a:t>
            </a:r>
          </a:p>
        </p:txBody>
      </p:sp>
      <p:sp>
        <p:nvSpPr>
          <p:cNvPr id="108" name="TextBox 107"/>
          <p:cNvSpPr txBox="1"/>
          <p:nvPr userDrawn="1"/>
        </p:nvSpPr>
        <p:spPr>
          <a:xfrm>
            <a:off x="3646761" y="-14596"/>
            <a:ext cx="2766060" cy="244682"/>
          </a:xfrm>
          <a:prstGeom prst="rect">
            <a:avLst/>
          </a:prstGeom>
          <a:noFill/>
        </p:spPr>
        <p:txBody>
          <a:bodyPr wrap="square" rtlCol="0">
            <a:spAutoFit/>
          </a:bodyPr>
          <a:lstStyle/>
          <a:p>
            <a:pPr algn="ctr"/>
            <a:r>
              <a:rPr lang="en-US" sz="990" b="1" dirty="0">
                <a:solidFill>
                  <a:srgbClr val="9BBB59">
                    <a:lumMod val="75000"/>
                  </a:srgbClr>
                </a:solidFill>
                <a:latin typeface="Arial" pitchFamily="34" charset="0"/>
                <a:cs typeface="Arial" pitchFamily="34" charset="0"/>
              </a:rPr>
              <a:t>RELEASABLE TO PUBLIC</a:t>
            </a:r>
          </a:p>
        </p:txBody>
      </p:sp>
      <p:sp>
        <p:nvSpPr>
          <p:cNvPr id="109" name="TextBox 108"/>
          <p:cNvSpPr txBox="1"/>
          <p:nvPr userDrawn="1"/>
        </p:nvSpPr>
        <p:spPr>
          <a:xfrm>
            <a:off x="3632594" y="7515636"/>
            <a:ext cx="2766060" cy="244682"/>
          </a:xfrm>
          <a:prstGeom prst="rect">
            <a:avLst/>
          </a:prstGeom>
          <a:noFill/>
        </p:spPr>
        <p:txBody>
          <a:bodyPr wrap="square" rtlCol="0">
            <a:spAutoFit/>
          </a:bodyPr>
          <a:lstStyle/>
          <a:p>
            <a:pPr algn="ctr"/>
            <a:r>
              <a:rPr lang="en-US" sz="990" b="1" dirty="0">
                <a:solidFill>
                  <a:srgbClr val="9BBB59">
                    <a:lumMod val="75000"/>
                  </a:srgbClr>
                </a:solidFill>
                <a:latin typeface="Arial" pitchFamily="34" charset="0"/>
                <a:cs typeface="Arial" pitchFamily="34" charset="0"/>
              </a:rPr>
              <a:t>RELEASABLE TO PUBLIC</a:t>
            </a:r>
          </a:p>
        </p:txBody>
      </p:sp>
    </p:spTree>
    <p:extLst>
      <p:ext uri="{BB962C8B-B14F-4D97-AF65-F5344CB8AC3E}">
        <p14:creationId xmlns:p14="http://schemas.microsoft.com/office/powerpoint/2010/main" val="1167163391"/>
      </p:ext>
    </p:extLst>
  </p:cSld>
  <p:clrMap bg1="lt1" tx1="dk1" bg2="lt2" tx2="dk2" accent1="accent1" accent2="accent2" accent3="accent3" accent4="accent4" accent5="accent5" accent6="accent6" hlink="hlink" folHlink="folHlink"/>
  <p:sldLayoutIdLst>
    <p:sldLayoutId id="2147483649" r:id="rId1"/>
  </p:sldLayoutIdLst>
  <p:transition>
    <p:fade/>
  </p:transition>
  <p:hf hdr="0" dt="0"/>
  <p:txStyles>
    <p:titleStyle>
      <a:lvl1pPr algn="ctr" defTabSz="1005840" rtl="0" eaLnBrk="1" latinLnBrk="0" hangingPunct="1">
        <a:spcBef>
          <a:spcPct val="0"/>
        </a:spcBef>
        <a:buNone/>
        <a:defRPr sz="3520" b="1" kern="1200">
          <a:solidFill>
            <a:schemeClr val="tx1"/>
          </a:solidFill>
          <a:latin typeface="Arial" pitchFamily="34" charset="0"/>
          <a:ea typeface="+mj-ea"/>
          <a:cs typeface="Arial" pitchFamily="34" charset="0"/>
        </a:defRPr>
      </a:lvl1pPr>
    </p:titleStyle>
    <p:bodyStyle>
      <a:lvl1pPr marL="377190" indent="-377190" algn="l" defTabSz="1005840" rtl="0" eaLnBrk="1" latinLnBrk="0" hangingPunct="1">
        <a:lnSpc>
          <a:spcPct val="150000"/>
        </a:lnSpc>
        <a:spcBef>
          <a:spcPct val="20000"/>
        </a:spcBef>
        <a:buFont typeface="Wingdings" pitchFamily="2" charset="2"/>
        <a:buChar char="q"/>
        <a:defRPr sz="2640" kern="1200">
          <a:solidFill>
            <a:schemeClr val="tx1"/>
          </a:solidFill>
          <a:latin typeface="Arial" pitchFamily="34" charset="0"/>
          <a:ea typeface="+mn-ea"/>
          <a:cs typeface="Arial" pitchFamily="34" charset="0"/>
        </a:defRPr>
      </a:lvl1pPr>
      <a:lvl2pPr marL="817245" indent="-314325" algn="l" defTabSz="1005840" rtl="0" eaLnBrk="1" latinLnBrk="0" hangingPunct="1">
        <a:lnSpc>
          <a:spcPct val="150000"/>
        </a:lnSpc>
        <a:spcBef>
          <a:spcPct val="20000"/>
        </a:spcBef>
        <a:buFont typeface="Wingdings" pitchFamily="2" charset="2"/>
        <a:buChar char="§"/>
        <a:defRPr sz="2200" kern="1200">
          <a:solidFill>
            <a:schemeClr val="tx1"/>
          </a:solidFill>
          <a:latin typeface="Arial" pitchFamily="34" charset="0"/>
          <a:ea typeface="+mn-ea"/>
          <a:cs typeface="Arial" pitchFamily="34" charset="0"/>
        </a:defRPr>
      </a:lvl2pPr>
      <a:lvl3pPr marL="1257300" indent="-251460" algn="l" defTabSz="1005840" rtl="0" eaLnBrk="1" latinLnBrk="0" hangingPunct="1">
        <a:lnSpc>
          <a:spcPct val="150000"/>
        </a:lnSpc>
        <a:spcBef>
          <a:spcPct val="20000"/>
        </a:spcBef>
        <a:buFont typeface="Courier New" pitchFamily="49" charset="0"/>
        <a:buChar char="o"/>
        <a:defRPr sz="1980" kern="1200">
          <a:solidFill>
            <a:schemeClr val="tx1"/>
          </a:solidFill>
          <a:latin typeface="Arial" pitchFamily="34" charset="0"/>
          <a:ea typeface="+mn-ea"/>
          <a:cs typeface="Arial" pitchFamily="34" charset="0"/>
        </a:defRPr>
      </a:lvl3pPr>
      <a:lvl4pPr marL="1760220" indent="-251460" algn="l" defTabSz="1005840" rtl="0" eaLnBrk="1" latinLnBrk="0" hangingPunct="1">
        <a:lnSpc>
          <a:spcPct val="150000"/>
        </a:lnSpc>
        <a:spcBef>
          <a:spcPct val="20000"/>
        </a:spcBef>
        <a:buFont typeface="Arial" pitchFamily="34" charset="0"/>
        <a:buChar char="–"/>
        <a:defRPr sz="1760" kern="1200">
          <a:solidFill>
            <a:schemeClr val="tx1"/>
          </a:solidFill>
          <a:latin typeface="Arial" pitchFamily="34" charset="0"/>
          <a:ea typeface="+mn-ea"/>
          <a:cs typeface="Arial" pitchFamily="34" charset="0"/>
        </a:defRPr>
      </a:lvl4pPr>
      <a:lvl5pPr marL="2263140" indent="-251460" algn="l" defTabSz="1005840" rtl="0" eaLnBrk="1" latinLnBrk="0" hangingPunct="1">
        <a:lnSpc>
          <a:spcPct val="150000"/>
        </a:lnSpc>
        <a:spcBef>
          <a:spcPct val="20000"/>
        </a:spcBef>
        <a:buFont typeface="Arial" pitchFamily="34" charset="0"/>
        <a:buChar char="»"/>
        <a:defRPr sz="1540" kern="1200">
          <a:solidFill>
            <a:schemeClr val="tx1"/>
          </a:solidFill>
          <a:latin typeface="Arial" pitchFamily="34" charset="0"/>
          <a:ea typeface="+mn-ea"/>
          <a:cs typeface="Arial" pitchFamily="34" charset="0"/>
        </a:defRPr>
      </a:lvl5pPr>
      <a:lvl6pPr marL="276606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Tactics Course</a:t>
            </a:r>
            <a:endParaRPr lang="en-US" dirty="0"/>
          </a:p>
        </p:txBody>
      </p:sp>
      <p:sp>
        <p:nvSpPr>
          <p:cNvPr id="34" name="TextBox 33"/>
          <p:cNvSpPr txBox="1"/>
          <p:nvPr/>
        </p:nvSpPr>
        <p:spPr>
          <a:xfrm>
            <a:off x="129396" y="3467236"/>
            <a:ext cx="6579681" cy="3748719"/>
          </a:xfrm>
          <a:prstGeom prst="rect">
            <a:avLst/>
          </a:prstGeom>
          <a:noFill/>
        </p:spPr>
        <p:txBody>
          <a:bodyPr wrap="square" rtlCol="0">
            <a:spAutoFit/>
          </a:bodyPr>
          <a:lstStyle/>
          <a:p>
            <a:r>
              <a:rPr lang="en-US" sz="2640" b="1" dirty="0">
                <a:solidFill>
                  <a:prstClr val="black"/>
                </a:solidFill>
              </a:rPr>
              <a:t>Phase 2 - Cognitive Application</a:t>
            </a:r>
          </a:p>
          <a:p>
            <a:pPr marL="188595" indent="-188595">
              <a:buFont typeface="Arial" panose="020B0604020202020204" pitchFamily="34" charset="0"/>
              <a:buChar char="•"/>
            </a:pPr>
            <a:r>
              <a:rPr lang="en-US" sz="2640" dirty="0">
                <a:solidFill>
                  <a:prstClr val="black"/>
                </a:solidFill>
              </a:rPr>
              <a:t>Expansion of Phase 1 concepts, </a:t>
            </a:r>
            <a:br>
              <a:rPr lang="en-US" sz="2640" dirty="0">
                <a:solidFill>
                  <a:prstClr val="black"/>
                </a:solidFill>
              </a:rPr>
            </a:br>
            <a:r>
              <a:rPr lang="en-US" sz="2640" dirty="0">
                <a:solidFill>
                  <a:prstClr val="black"/>
                </a:solidFill>
              </a:rPr>
              <a:t>Practical Exercises &amp; drills</a:t>
            </a:r>
          </a:p>
          <a:p>
            <a:pPr marL="188595" indent="-188595">
              <a:buFont typeface="Arial" panose="020B0604020202020204" pitchFamily="34" charset="0"/>
              <a:buChar char="•"/>
            </a:pPr>
            <a:r>
              <a:rPr lang="en-US" sz="2640" dirty="0">
                <a:solidFill>
                  <a:prstClr val="black"/>
                </a:solidFill>
              </a:rPr>
              <a:t>Units, teams, small groups</a:t>
            </a:r>
          </a:p>
          <a:p>
            <a:pPr marL="188595" indent="-188595">
              <a:buFont typeface="Arial" panose="020B0604020202020204" pitchFamily="34" charset="0"/>
              <a:buChar char="•"/>
            </a:pPr>
            <a:r>
              <a:rPr lang="en-US" sz="2640" dirty="0">
                <a:solidFill>
                  <a:prstClr val="black"/>
                </a:solidFill>
              </a:rPr>
              <a:t>Delivered via </a:t>
            </a:r>
            <a:r>
              <a:rPr lang="en-US" sz="2640" b="1" dirty="0">
                <a:solidFill>
                  <a:prstClr val="black"/>
                </a:solidFill>
              </a:rPr>
              <a:t>remote instruction </a:t>
            </a:r>
            <a:r>
              <a:rPr lang="en-US" sz="2640" i="1" dirty="0">
                <a:solidFill>
                  <a:prstClr val="black"/>
                </a:solidFill>
              </a:rPr>
              <a:t>or</a:t>
            </a:r>
            <a:r>
              <a:rPr lang="en-US" sz="2640" dirty="0">
                <a:solidFill>
                  <a:prstClr val="black"/>
                </a:solidFill>
              </a:rPr>
              <a:t> </a:t>
            </a:r>
            <a:br>
              <a:rPr lang="en-US" sz="2640" dirty="0">
                <a:solidFill>
                  <a:prstClr val="black"/>
                </a:solidFill>
              </a:rPr>
            </a:br>
            <a:r>
              <a:rPr lang="en-US" sz="2640" dirty="0">
                <a:solidFill>
                  <a:prstClr val="black"/>
                </a:solidFill>
              </a:rPr>
              <a:t>Foundry-funded </a:t>
            </a:r>
            <a:r>
              <a:rPr lang="en-US" sz="2640" b="1" dirty="0">
                <a:solidFill>
                  <a:prstClr val="black"/>
                </a:solidFill>
              </a:rPr>
              <a:t>MTT</a:t>
            </a:r>
            <a:r>
              <a:rPr lang="en-US" sz="1980" dirty="0">
                <a:solidFill>
                  <a:prstClr val="black"/>
                </a:solidFill>
              </a:rPr>
              <a:t>*</a:t>
            </a:r>
          </a:p>
          <a:p>
            <a:pPr marL="188595" indent="-188595">
              <a:buFont typeface="Arial" panose="020B0604020202020204" pitchFamily="34" charset="0"/>
              <a:buChar char="•"/>
            </a:pPr>
            <a:r>
              <a:rPr lang="en-US" sz="2640" dirty="0">
                <a:solidFill>
                  <a:prstClr val="black"/>
                </a:solidFill>
              </a:rPr>
              <a:t>Limited attendees, prioritized by CTC rotational schedule &amp; instructor availability</a:t>
            </a:r>
            <a:r>
              <a:rPr lang="en-US" sz="1980" dirty="0">
                <a:solidFill>
                  <a:prstClr val="black"/>
                </a:solidFill>
              </a:rPr>
              <a:t>*</a:t>
            </a:r>
            <a:endParaRPr lang="en-US" sz="2640" dirty="0">
              <a:solidFill>
                <a:prstClr val="black"/>
              </a:solidFill>
            </a:endParaRPr>
          </a:p>
          <a:p>
            <a:pPr marL="188595" indent="-188595">
              <a:buFont typeface="Arial" panose="020B0604020202020204" pitchFamily="34" charset="0"/>
              <a:buChar char="•"/>
            </a:pPr>
            <a:endParaRPr lang="en-US" sz="2640" dirty="0">
              <a:solidFill>
                <a:prstClr val="black"/>
              </a:solidFill>
            </a:endParaRPr>
          </a:p>
        </p:txBody>
      </p:sp>
      <p:grpSp>
        <p:nvGrpSpPr>
          <p:cNvPr id="32" name="Group 31"/>
          <p:cNvGrpSpPr/>
          <p:nvPr/>
        </p:nvGrpSpPr>
        <p:grpSpPr>
          <a:xfrm>
            <a:off x="167640" y="1235528"/>
            <a:ext cx="9660255" cy="2175553"/>
            <a:chOff x="152400" y="1222625"/>
            <a:chExt cx="8782050" cy="1977775"/>
          </a:xfrm>
        </p:grpSpPr>
        <p:sp>
          <p:nvSpPr>
            <p:cNvPr id="31" name="TextBox 30"/>
            <p:cNvSpPr txBox="1"/>
            <p:nvPr/>
          </p:nvSpPr>
          <p:spPr>
            <a:xfrm>
              <a:off x="152400" y="1222625"/>
              <a:ext cx="5906221" cy="1930598"/>
            </a:xfrm>
            <a:prstGeom prst="rect">
              <a:avLst/>
            </a:prstGeom>
            <a:noFill/>
          </p:spPr>
          <p:txBody>
            <a:bodyPr wrap="none" rtlCol="0">
              <a:spAutoFit/>
            </a:bodyPr>
            <a:lstStyle/>
            <a:p>
              <a:r>
                <a:rPr lang="en-US" sz="2640" b="1" dirty="0">
                  <a:solidFill>
                    <a:prstClr val="black"/>
                  </a:solidFill>
                </a:rPr>
                <a:t>Phase 1 - OPFOR Fundamentals</a:t>
              </a:r>
            </a:p>
            <a:p>
              <a:pPr marL="188595" indent="-188595">
                <a:buFont typeface="Arial" panose="020B0604020202020204" pitchFamily="34" charset="0"/>
                <a:buChar char="•"/>
              </a:pPr>
              <a:r>
                <a:rPr lang="en-US" sz="2640" dirty="0">
                  <a:solidFill>
                    <a:prstClr val="black"/>
                  </a:solidFill>
                </a:rPr>
                <a:t>Foundations and basic concepts</a:t>
              </a:r>
            </a:p>
            <a:p>
              <a:pPr marL="188595" indent="-188595">
                <a:buFont typeface="Arial" panose="020B0604020202020204" pitchFamily="34" charset="0"/>
                <a:buChar char="•"/>
              </a:pPr>
              <a:r>
                <a:rPr lang="en-US" sz="2640" dirty="0">
                  <a:solidFill>
                    <a:prstClr val="black"/>
                  </a:solidFill>
                </a:rPr>
                <a:t>Delivered via </a:t>
              </a:r>
              <a:r>
                <a:rPr lang="en-US" sz="2640" b="1" dirty="0">
                  <a:solidFill>
                    <a:prstClr val="black"/>
                  </a:solidFill>
                </a:rPr>
                <a:t>computer-based training </a:t>
              </a:r>
              <a:r>
                <a:rPr lang="en-US" sz="2640" dirty="0">
                  <a:solidFill>
                    <a:prstClr val="black"/>
                  </a:solidFill>
                </a:rPr>
                <a:t>(CBT)</a:t>
              </a:r>
            </a:p>
            <a:p>
              <a:pPr marL="188595" indent="-188595">
                <a:buFont typeface="Arial" panose="020B0604020202020204" pitchFamily="34" charset="0"/>
                <a:buChar char="•"/>
              </a:pPr>
              <a:r>
                <a:rPr lang="en-US" sz="2640" dirty="0" smtClean="0">
                  <a:solidFill>
                    <a:prstClr val="black"/>
                  </a:solidFill>
                </a:rPr>
                <a:t>Individuals</a:t>
              </a:r>
              <a:endParaRPr lang="en-US" sz="2640" dirty="0">
                <a:solidFill>
                  <a:prstClr val="black"/>
                </a:solidFill>
              </a:endParaRPr>
            </a:p>
            <a:p>
              <a:pPr marL="188595" indent="-188595">
                <a:buFont typeface="Arial" panose="020B0604020202020204" pitchFamily="34" charset="0"/>
                <a:buChar char="•"/>
              </a:pPr>
              <a:r>
                <a:rPr lang="en-US" sz="2640" dirty="0">
                  <a:solidFill>
                    <a:prstClr val="black"/>
                  </a:solidFill>
                </a:rPr>
                <a:t>Available on-demand</a:t>
              </a:r>
            </a:p>
          </p:txBody>
        </p:sp>
        <p:grpSp>
          <p:nvGrpSpPr>
            <p:cNvPr id="6" name="Group 5"/>
            <p:cNvGrpSpPr/>
            <p:nvPr/>
          </p:nvGrpSpPr>
          <p:grpSpPr>
            <a:xfrm>
              <a:off x="6015672" y="1222625"/>
              <a:ext cx="2918778" cy="1977775"/>
              <a:chOff x="6015672" y="1222625"/>
              <a:chExt cx="2918778" cy="1977775"/>
            </a:xfrm>
          </p:grpSpPr>
          <p:pic>
            <p:nvPicPr>
              <p:cNvPr id="1026" name="Picture 2" descr="Laptop | Free Icon"/>
              <p:cNvPicPr>
                <a:picLocks noChangeAspect="1" noChangeArrowheads="1"/>
              </p:cNvPicPr>
              <p:nvPr/>
            </p:nvPicPr>
            <p:blipFill rotWithShape="1">
              <a:blip r:embed="rId3">
                <a:extLst>
                  <a:ext uri="{28A0092B-C50C-407E-A947-70E740481C1C}">
                    <a14:useLocalDpi xmlns:a14="http://schemas.microsoft.com/office/drawing/2010/main" val="0"/>
                  </a:ext>
                </a:extLst>
              </a:blip>
              <a:srcRect t="14394" b="17845"/>
              <a:stretch/>
            </p:blipFill>
            <p:spPr bwMode="auto">
              <a:xfrm>
                <a:off x="6015672" y="1222625"/>
                <a:ext cx="2918778" cy="1977775"/>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49"/>
              <p:cNvPicPr>
                <a:picLocks noChangeAspect="1"/>
              </p:cNvPicPr>
              <p:nvPr/>
            </p:nvPicPr>
            <p:blipFill rotWithShape="1">
              <a:blip r:embed="rId4" cstate="screen">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flipH="1">
                <a:off x="7657173" y="1885950"/>
                <a:ext cx="716692" cy="698775"/>
              </a:xfrm>
              <a:prstGeom prst="rect">
                <a:avLst/>
              </a:prstGeom>
            </p:spPr>
          </p:pic>
          <p:sp>
            <p:nvSpPr>
              <p:cNvPr id="53" name="Rectangle 52"/>
              <p:cNvSpPr/>
              <p:nvPr/>
            </p:nvSpPr>
            <p:spPr>
              <a:xfrm>
                <a:off x="7797216" y="2058224"/>
                <a:ext cx="218303" cy="136181"/>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61" name="Right Arrow 43"/>
              <p:cNvSpPr/>
              <p:nvPr/>
            </p:nvSpPr>
            <p:spPr>
              <a:xfrm rot="1048223">
                <a:off x="7039975" y="2080446"/>
                <a:ext cx="692859" cy="409727"/>
              </a:xfrm>
              <a:custGeom>
                <a:avLst/>
                <a:gdLst>
                  <a:gd name="connsiteX0" fmla="*/ 0 w 850218"/>
                  <a:gd name="connsiteY0" fmla="*/ 123673 h 855306"/>
                  <a:gd name="connsiteX1" fmla="*/ 425109 w 850218"/>
                  <a:gd name="connsiteY1" fmla="*/ 123673 h 855306"/>
                  <a:gd name="connsiteX2" fmla="*/ 425109 w 850218"/>
                  <a:gd name="connsiteY2" fmla="*/ 0 h 855306"/>
                  <a:gd name="connsiteX3" fmla="*/ 850218 w 850218"/>
                  <a:gd name="connsiteY3" fmla="*/ 427653 h 855306"/>
                  <a:gd name="connsiteX4" fmla="*/ 425109 w 850218"/>
                  <a:gd name="connsiteY4" fmla="*/ 855306 h 855306"/>
                  <a:gd name="connsiteX5" fmla="*/ 425109 w 850218"/>
                  <a:gd name="connsiteY5" fmla="*/ 731633 h 855306"/>
                  <a:gd name="connsiteX6" fmla="*/ 0 w 850218"/>
                  <a:gd name="connsiteY6" fmla="*/ 731633 h 855306"/>
                  <a:gd name="connsiteX7" fmla="*/ 0 w 850218"/>
                  <a:gd name="connsiteY7" fmla="*/ 123673 h 855306"/>
                  <a:gd name="connsiteX0" fmla="*/ 0 w 850218"/>
                  <a:gd name="connsiteY0" fmla="*/ 123673 h 855306"/>
                  <a:gd name="connsiteX1" fmla="*/ 425109 w 850218"/>
                  <a:gd name="connsiteY1" fmla="*/ 123673 h 855306"/>
                  <a:gd name="connsiteX2" fmla="*/ 425109 w 850218"/>
                  <a:gd name="connsiteY2" fmla="*/ 0 h 855306"/>
                  <a:gd name="connsiteX3" fmla="*/ 850218 w 850218"/>
                  <a:gd name="connsiteY3" fmla="*/ 427653 h 855306"/>
                  <a:gd name="connsiteX4" fmla="*/ 425109 w 850218"/>
                  <a:gd name="connsiteY4" fmla="*/ 855306 h 855306"/>
                  <a:gd name="connsiteX5" fmla="*/ 425109 w 850218"/>
                  <a:gd name="connsiteY5" fmla="*/ 731633 h 855306"/>
                  <a:gd name="connsiteX6" fmla="*/ 0 w 850218"/>
                  <a:gd name="connsiteY6" fmla="*/ 731633 h 855306"/>
                  <a:gd name="connsiteX7" fmla="*/ 91440 w 850218"/>
                  <a:gd name="connsiteY7" fmla="*/ 215113 h 855306"/>
                  <a:gd name="connsiteX0" fmla="*/ 0 w 850218"/>
                  <a:gd name="connsiteY0" fmla="*/ 123673 h 855306"/>
                  <a:gd name="connsiteX1" fmla="*/ 425109 w 850218"/>
                  <a:gd name="connsiteY1" fmla="*/ 123673 h 855306"/>
                  <a:gd name="connsiteX2" fmla="*/ 425109 w 850218"/>
                  <a:gd name="connsiteY2" fmla="*/ 0 h 855306"/>
                  <a:gd name="connsiteX3" fmla="*/ 850218 w 850218"/>
                  <a:gd name="connsiteY3" fmla="*/ 427653 h 855306"/>
                  <a:gd name="connsiteX4" fmla="*/ 425109 w 850218"/>
                  <a:gd name="connsiteY4" fmla="*/ 855306 h 855306"/>
                  <a:gd name="connsiteX5" fmla="*/ 425109 w 850218"/>
                  <a:gd name="connsiteY5" fmla="*/ 731633 h 855306"/>
                  <a:gd name="connsiteX6" fmla="*/ 0 w 850218"/>
                  <a:gd name="connsiteY6" fmla="*/ 731633 h 85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218" h="855306">
                    <a:moveTo>
                      <a:pt x="0" y="123673"/>
                    </a:moveTo>
                    <a:lnTo>
                      <a:pt x="425109" y="123673"/>
                    </a:lnTo>
                    <a:lnTo>
                      <a:pt x="425109" y="0"/>
                    </a:lnTo>
                    <a:lnTo>
                      <a:pt x="850218" y="427653"/>
                    </a:lnTo>
                    <a:lnTo>
                      <a:pt x="425109" y="855306"/>
                    </a:lnTo>
                    <a:lnTo>
                      <a:pt x="425109" y="731633"/>
                    </a:lnTo>
                    <a:lnTo>
                      <a:pt x="0" y="731633"/>
                    </a:lnTo>
                  </a:path>
                </a:pathLst>
              </a:cu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pic>
            <p:nvPicPr>
              <p:cNvPr id="37" name="Picture 36"/>
              <p:cNvPicPr>
                <a:picLocks noChangeAspect="1"/>
              </p:cNvPicPr>
              <p:nvPr/>
            </p:nvPicPr>
            <p:blipFill rotWithShape="1">
              <a:blip r:embed="rId4" cstate="screen">
                <a:duotone>
                  <a:schemeClr val="accent2">
                    <a:shade val="45000"/>
                    <a:satMod val="135000"/>
                  </a:schemeClr>
                  <a:prstClr val="white"/>
                </a:duotone>
                <a:extLst>
                  <a:ext uri="{28A0092B-C50C-407E-A947-70E740481C1C}">
                    <a14:useLocalDpi xmlns:a14="http://schemas.microsoft.com/office/drawing/2010/main"/>
                  </a:ext>
                </a:extLst>
              </a:blip>
              <a:srcRect/>
              <a:stretch/>
            </p:blipFill>
            <p:spPr>
              <a:xfrm>
                <a:off x="6553200" y="1520220"/>
                <a:ext cx="716692" cy="698775"/>
              </a:xfrm>
              <a:prstGeom prst="rect">
                <a:avLst/>
              </a:prstGeom>
            </p:spPr>
          </p:pic>
          <p:sp>
            <p:nvSpPr>
              <p:cNvPr id="39" name="Diamond 38"/>
              <p:cNvSpPr/>
              <p:nvPr/>
            </p:nvSpPr>
            <p:spPr>
              <a:xfrm>
                <a:off x="6911546" y="1685595"/>
                <a:ext cx="219280" cy="219280"/>
              </a:xfrm>
              <a:prstGeom prst="diamond">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grpSp>
      </p:grpSp>
      <p:grpSp>
        <p:nvGrpSpPr>
          <p:cNvPr id="100" name="Group 99"/>
          <p:cNvGrpSpPr/>
          <p:nvPr/>
        </p:nvGrpSpPr>
        <p:grpSpPr>
          <a:xfrm>
            <a:off x="6681312" y="3840705"/>
            <a:ext cx="1634064" cy="1825656"/>
            <a:chOff x="5790498" y="3555553"/>
            <a:chExt cx="1485513" cy="1659687"/>
          </a:xfrm>
        </p:grpSpPr>
        <p:grpSp>
          <p:nvGrpSpPr>
            <p:cNvPr id="20" name="Group 19"/>
            <p:cNvGrpSpPr/>
            <p:nvPr/>
          </p:nvGrpSpPr>
          <p:grpSpPr>
            <a:xfrm>
              <a:off x="5790498" y="3555553"/>
              <a:ext cx="1485513" cy="1214966"/>
              <a:chOff x="5790498" y="3555553"/>
              <a:chExt cx="1485513" cy="1214966"/>
            </a:xfrm>
          </p:grpSpPr>
          <p:sp>
            <p:nvSpPr>
              <p:cNvPr id="18" name="Isosceles Triangle 17"/>
              <p:cNvSpPr/>
              <p:nvPr/>
            </p:nvSpPr>
            <p:spPr>
              <a:xfrm>
                <a:off x="6337285" y="4311001"/>
                <a:ext cx="391938" cy="417592"/>
              </a:xfrm>
              <a:prstGeom prst="triangle">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17" name="Rounded Rectangle 16"/>
              <p:cNvSpPr/>
              <p:nvPr/>
            </p:nvSpPr>
            <p:spPr>
              <a:xfrm>
                <a:off x="5790498" y="3555553"/>
                <a:ext cx="1485513" cy="879287"/>
              </a:xfrm>
              <a:prstGeom prst="roundRect">
                <a:avLst>
                  <a:gd name="adj" fmla="val 5896"/>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19" name="Trapezoid 18"/>
              <p:cNvSpPr/>
              <p:nvPr/>
            </p:nvSpPr>
            <p:spPr>
              <a:xfrm flipV="1">
                <a:off x="6283861" y="4657997"/>
                <a:ext cx="525311" cy="112522"/>
              </a:xfrm>
              <a:prstGeom prst="trapezoid">
                <a:avLst>
                  <a:gd name="adj" fmla="val 80138"/>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grpSp>
        <p:pic>
          <p:nvPicPr>
            <p:cNvPr id="22" name="Picture 21"/>
            <p:cNvPicPr>
              <a:picLocks noChangeAspect="1"/>
            </p:cNvPicPr>
            <p:nvPr/>
          </p:nvPicPr>
          <p:blipFill rotWithShape="1">
            <a:blip r:embed="rId5"/>
            <a:srcRect b="9245"/>
            <a:stretch/>
          </p:blipFill>
          <p:spPr>
            <a:xfrm>
              <a:off x="5837782" y="3572973"/>
              <a:ext cx="1363027" cy="846627"/>
            </a:xfrm>
            <a:prstGeom prst="rect">
              <a:avLst/>
            </a:prstGeom>
          </p:spPr>
        </p:pic>
        <p:grpSp>
          <p:nvGrpSpPr>
            <p:cNvPr id="25" name="Group 24"/>
            <p:cNvGrpSpPr/>
            <p:nvPr/>
          </p:nvGrpSpPr>
          <p:grpSpPr>
            <a:xfrm>
              <a:off x="5867400" y="4503027"/>
              <a:ext cx="504217" cy="712213"/>
              <a:chOff x="7630814" y="3616336"/>
              <a:chExt cx="504217" cy="712213"/>
            </a:xfrm>
          </p:grpSpPr>
          <p:sp>
            <p:nvSpPr>
              <p:cNvPr id="83" name="Rounded Rectangle 82"/>
              <p:cNvSpPr/>
              <p:nvPr/>
            </p:nvSpPr>
            <p:spPr>
              <a:xfrm>
                <a:off x="7630814" y="3878135"/>
                <a:ext cx="152400" cy="399107"/>
              </a:xfrm>
              <a:prstGeom prst="roundRect">
                <a:avLst>
                  <a:gd name="adj" fmla="val 4406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87" name="Rounded Rectangle 86"/>
              <p:cNvSpPr/>
              <p:nvPr/>
            </p:nvSpPr>
            <p:spPr>
              <a:xfrm rot="16200000">
                <a:off x="7815281" y="3739692"/>
                <a:ext cx="152400" cy="429284"/>
              </a:xfrm>
              <a:prstGeom prst="roundRect">
                <a:avLst>
                  <a:gd name="adj" fmla="val 24258"/>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88" name="Oval 87"/>
              <p:cNvSpPr/>
              <p:nvPr/>
            </p:nvSpPr>
            <p:spPr>
              <a:xfrm>
                <a:off x="7747200" y="3616336"/>
                <a:ext cx="255561" cy="24143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93" name="Rounded Rectangle 92"/>
              <p:cNvSpPr/>
              <p:nvPr/>
            </p:nvSpPr>
            <p:spPr>
              <a:xfrm>
                <a:off x="7982631" y="3879757"/>
                <a:ext cx="152400" cy="399107"/>
              </a:xfrm>
              <a:prstGeom prst="roundRect">
                <a:avLst>
                  <a:gd name="adj" fmla="val 4406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23" name="Rectangle 22"/>
              <p:cNvSpPr/>
              <p:nvPr/>
            </p:nvSpPr>
            <p:spPr>
              <a:xfrm>
                <a:off x="7754498" y="3954333"/>
                <a:ext cx="261021" cy="3742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grpSp>
        <p:grpSp>
          <p:nvGrpSpPr>
            <p:cNvPr id="94" name="Group 93"/>
            <p:cNvGrpSpPr/>
            <p:nvPr/>
          </p:nvGrpSpPr>
          <p:grpSpPr>
            <a:xfrm>
              <a:off x="6734783" y="4503027"/>
              <a:ext cx="504217" cy="712213"/>
              <a:chOff x="7630814" y="3616336"/>
              <a:chExt cx="504217" cy="712213"/>
            </a:xfrm>
          </p:grpSpPr>
          <p:sp>
            <p:nvSpPr>
              <p:cNvPr id="95" name="Rounded Rectangle 94"/>
              <p:cNvSpPr/>
              <p:nvPr/>
            </p:nvSpPr>
            <p:spPr>
              <a:xfrm>
                <a:off x="7630814" y="3878135"/>
                <a:ext cx="152400" cy="399107"/>
              </a:xfrm>
              <a:prstGeom prst="roundRect">
                <a:avLst>
                  <a:gd name="adj" fmla="val 4406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96" name="Rounded Rectangle 95"/>
              <p:cNvSpPr/>
              <p:nvPr/>
            </p:nvSpPr>
            <p:spPr>
              <a:xfrm rot="16200000">
                <a:off x="7815281" y="3739692"/>
                <a:ext cx="152400" cy="429284"/>
              </a:xfrm>
              <a:prstGeom prst="roundRect">
                <a:avLst>
                  <a:gd name="adj" fmla="val 24258"/>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97" name="Oval 96"/>
              <p:cNvSpPr/>
              <p:nvPr/>
            </p:nvSpPr>
            <p:spPr>
              <a:xfrm>
                <a:off x="7747200" y="3616336"/>
                <a:ext cx="255561" cy="24143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98" name="Rounded Rectangle 97"/>
              <p:cNvSpPr/>
              <p:nvPr/>
            </p:nvSpPr>
            <p:spPr>
              <a:xfrm>
                <a:off x="7982631" y="3879757"/>
                <a:ext cx="152400" cy="399107"/>
              </a:xfrm>
              <a:prstGeom prst="roundRect">
                <a:avLst>
                  <a:gd name="adj" fmla="val 4406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99" name="Rectangle 98"/>
              <p:cNvSpPr/>
              <p:nvPr/>
            </p:nvSpPr>
            <p:spPr>
              <a:xfrm>
                <a:off x="7754498" y="3954333"/>
                <a:ext cx="261021" cy="37421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grpSp>
      </p:grpSp>
      <p:grpSp>
        <p:nvGrpSpPr>
          <p:cNvPr id="16" name="Group 15"/>
          <p:cNvGrpSpPr/>
          <p:nvPr/>
        </p:nvGrpSpPr>
        <p:grpSpPr>
          <a:xfrm>
            <a:off x="8437482" y="5442667"/>
            <a:ext cx="1348095" cy="1270583"/>
            <a:chOff x="6635436" y="4175908"/>
            <a:chExt cx="1225541" cy="1155075"/>
          </a:xfrm>
        </p:grpSpPr>
        <p:grpSp>
          <p:nvGrpSpPr>
            <p:cNvPr id="12" name="Group 11"/>
            <p:cNvGrpSpPr/>
            <p:nvPr/>
          </p:nvGrpSpPr>
          <p:grpSpPr>
            <a:xfrm>
              <a:off x="6874729" y="4267200"/>
              <a:ext cx="986248" cy="1029077"/>
              <a:chOff x="6874729" y="4267200"/>
              <a:chExt cx="986248" cy="1029077"/>
            </a:xfrm>
          </p:grpSpPr>
          <p:sp>
            <p:nvSpPr>
              <p:cNvPr id="11" name="Rounded Rectangle 10"/>
              <p:cNvSpPr/>
              <p:nvPr/>
            </p:nvSpPr>
            <p:spPr>
              <a:xfrm>
                <a:off x="6874729" y="4267200"/>
                <a:ext cx="986248" cy="838200"/>
              </a:xfrm>
              <a:prstGeom prst="roundRect">
                <a:avLst/>
              </a:prstGeom>
              <a:solidFill>
                <a:schemeClr val="bg1"/>
              </a:solidFill>
              <a:ln w="762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67" name="Isosceles Triangle 66"/>
              <p:cNvSpPr/>
              <p:nvPr/>
            </p:nvSpPr>
            <p:spPr>
              <a:xfrm>
                <a:off x="7200523" y="5151415"/>
                <a:ext cx="343277" cy="144862"/>
              </a:xfrm>
              <a:custGeom>
                <a:avLst/>
                <a:gdLst>
                  <a:gd name="connsiteX0" fmla="*/ 0 w 343277"/>
                  <a:gd name="connsiteY0" fmla="*/ 144862 h 144862"/>
                  <a:gd name="connsiteX1" fmla="*/ 171639 w 343277"/>
                  <a:gd name="connsiteY1" fmla="*/ 0 h 144862"/>
                  <a:gd name="connsiteX2" fmla="*/ 343277 w 343277"/>
                  <a:gd name="connsiteY2" fmla="*/ 144862 h 144862"/>
                  <a:gd name="connsiteX3" fmla="*/ 0 w 343277"/>
                  <a:gd name="connsiteY3" fmla="*/ 144862 h 144862"/>
                  <a:gd name="connsiteX0" fmla="*/ 0 w 343277"/>
                  <a:gd name="connsiteY0" fmla="*/ 144862 h 236302"/>
                  <a:gd name="connsiteX1" fmla="*/ 171639 w 343277"/>
                  <a:gd name="connsiteY1" fmla="*/ 0 h 236302"/>
                  <a:gd name="connsiteX2" fmla="*/ 343277 w 343277"/>
                  <a:gd name="connsiteY2" fmla="*/ 144862 h 236302"/>
                  <a:gd name="connsiteX3" fmla="*/ 91440 w 343277"/>
                  <a:gd name="connsiteY3" fmla="*/ 236302 h 236302"/>
                  <a:gd name="connsiteX0" fmla="*/ 0 w 343277"/>
                  <a:gd name="connsiteY0" fmla="*/ 144862 h 144862"/>
                  <a:gd name="connsiteX1" fmla="*/ 171639 w 343277"/>
                  <a:gd name="connsiteY1" fmla="*/ 0 h 144862"/>
                  <a:gd name="connsiteX2" fmla="*/ 343277 w 343277"/>
                  <a:gd name="connsiteY2" fmla="*/ 144862 h 144862"/>
                </a:gdLst>
                <a:ahLst/>
                <a:cxnLst>
                  <a:cxn ang="0">
                    <a:pos x="connsiteX0" y="connsiteY0"/>
                  </a:cxn>
                  <a:cxn ang="0">
                    <a:pos x="connsiteX1" y="connsiteY1"/>
                  </a:cxn>
                  <a:cxn ang="0">
                    <a:pos x="connsiteX2" y="connsiteY2"/>
                  </a:cxn>
                </a:cxnLst>
                <a:rect l="l" t="t" r="r" b="b"/>
                <a:pathLst>
                  <a:path w="343277" h="144862">
                    <a:moveTo>
                      <a:pt x="0" y="144862"/>
                    </a:moveTo>
                    <a:lnTo>
                      <a:pt x="171639" y="0"/>
                    </a:lnTo>
                    <a:lnTo>
                      <a:pt x="343277" y="144862"/>
                    </a:lnTo>
                  </a:path>
                </a:pathLst>
              </a:custGeom>
              <a:noFill/>
              <a:ln w="76200" cap="rnd">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grpSp>
        <p:pic>
          <p:nvPicPr>
            <p:cNvPr id="7" name="Picture 6"/>
            <p:cNvPicPr>
              <a:picLocks noChangeAspect="1"/>
            </p:cNvPicPr>
            <p:nvPr/>
          </p:nvPicPr>
          <p:blipFill>
            <a:blip r:embed="rId6"/>
            <a:stretch>
              <a:fillRect/>
            </a:stretch>
          </p:blipFill>
          <p:spPr>
            <a:xfrm>
              <a:off x="7012269" y="4343423"/>
              <a:ext cx="765636" cy="442367"/>
            </a:xfrm>
            <a:prstGeom prst="rect">
              <a:avLst/>
            </a:prstGeom>
          </p:spPr>
        </p:pic>
        <p:sp>
          <p:nvSpPr>
            <p:cNvPr id="69" name="Rounded Rectangle 68"/>
            <p:cNvSpPr/>
            <p:nvPr/>
          </p:nvSpPr>
          <p:spPr>
            <a:xfrm>
              <a:off x="6784570" y="4175908"/>
              <a:ext cx="299161" cy="1081891"/>
            </a:xfrm>
            <a:prstGeom prst="round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grpSp>
          <p:nvGrpSpPr>
            <p:cNvPr id="13" name="Group 12"/>
            <p:cNvGrpSpPr/>
            <p:nvPr/>
          </p:nvGrpSpPr>
          <p:grpSpPr>
            <a:xfrm>
              <a:off x="6635436" y="4215893"/>
              <a:ext cx="739847" cy="1115090"/>
              <a:chOff x="6635436" y="4215893"/>
              <a:chExt cx="739847" cy="1115090"/>
            </a:xfrm>
          </p:grpSpPr>
          <p:sp>
            <p:nvSpPr>
              <p:cNvPr id="8" name="Rounded Rectangle 7"/>
              <p:cNvSpPr/>
              <p:nvPr/>
            </p:nvSpPr>
            <p:spPr>
              <a:xfrm>
                <a:off x="6635436" y="4477692"/>
                <a:ext cx="152400" cy="399107"/>
              </a:xfrm>
              <a:prstGeom prst="roundRect">
                <a:avLst>
                  <a:gd name="adj" fmla="val 4406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63" name="Rounded Rectangle 62"/>
              <p:cNvSpPr/>
              <p:nvPr/>
            </p:nvSpPr>
            <p:spPr>
              <a:xfrm>
                <a:off x="6732761" y="4495800"/>
                <a:ext cx="152400" cy="835183"/>
              </a:xfrm>
              <a:prstGeom prst="roundRect">
                <a:avLst>
                  <a:gd name="adj" fmla="val 4406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64" name="Rounded Rectangle 63"/>
              <p:cNvSpPr/>
              <p:nvPr/>
            </p:nvSpPr>
            <p:spPr>
              <a:xfrm>
                <a:off x="6885160" y="4495800"/>
                <a:ext cx="152400" cy="835183"/>
              </a:xfrm>
              <a:prstGeom prst="roundRect">
                <a:avLst>
                  <a:gd name="adj" fmla="val 4406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65" name="Rounded Rectangle 64"/>
              <p:cNvSpPr/>
              <p:nvPr/>
            </p:nvSpPr>
            <p:spPr>
              <a:xfrm rot="16469467">
                <a:off x="7099530" y="4368177"/>
                <a:ext cx="152400" cy="399107"/>
              </a:xfrm>
              <a:prstGeom prst="roundRect">
                <a:avLst>
                  <a:gd name="adj" fmla="val 4406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66" name="Rounded Rectangle 65"/>
              <p:cNvSpPr/>
              <p:nvPr/>
            </p:nvSpPr>
            <p:spPr>
              <a:xfrm rot="16200000">
                <a:off x="6819903" y="4339249"/>
                <a:ext cx="152400" cy="429284"/>
              </a:xfrm>
              <a:prstGeom prst="roundRect">
                <a:avLst>
                  <a:gd name="adj" fmla="val 24258"/>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9" name="Oval 8"/>
              <p:cNvSpPr/>
              <p:nvPr/>
            </p:nvSpPr>
            <p:spPr>
              <a:xfrm>
                <a:off x="6751822" y="4215893"/>
                <a:ext cx="255561" cy="24143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10" name="Isosceles Triangle 9"/>
              <p:cNvSpPr/>
              <p:nvPr/>
            </p:nvSpPr>
            <p:spPr>
              <a:xfrm rot="10800000">
                <a:off x="6784572" y="4476634"/>
                <a:ext cx="180315" cy="10638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grpSp>
        <p:sp>
          <p:nvSpPr>
            <p:cNvPr id="14" name="Oval 13"/>
            <p:cNvSpPr/>
            <p:nvPr/>
          </p:nvSpPr>
          <p:spPr>
            <a:xfrm>
              <a:off x="7221848" y="4861092"/>
              <a:ext cx="45719" cy="457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15" name="Rectangle 14"/>
            <p:cNvSpPr/>
            <p:nvPr/>
          </p:nvSpPr>
          <p:spPr>
            <a:xfrm>
              <a:off x="7318468" y="4861092"/>
              <a:ext cx="273908"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72" name="Oval 71"/>
            <p:cNvSpPr/>
            <p:nvPr/>
          </p:nvSpPr>
          <p:spPr>
            <a:xfrm>
              <a:off x="7221848" y="4938659"/>
              <a:ext cx="45719" cy="457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sp>
          <p:nvSpPr>
            <p:cNvPr id="73" name="Rectangle 72"/>
            <p:cNvSpPr/>
            <p:nvPr/>
          </p:nvSpPr>
          <p:spPr>
            <a:xfrm>
              <a:off x="7318468" y="4938659"/>
              <a:ext cx="273908"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prstClr val="white"/>
                </a:solidFill>
              </a:endParaRPr>
            </a:p>
          </p:txBody>
        </p:sp>
      </p:grpSp>
      <p:sp>
        <p:nvSpPr>
          <p:cNvPr id="29" name="Explosion 2 28"/>
          <p:cNvSpPr/>
          <p:nvPr/>
        </p:nvSpPr>
        <p:spPr>
          <a:xfrm>
            <a:off x="4136380" y="2550100"/>
            <a:ext cx="2678797" cy="1209556"/>
          </a:xfrm>
          <a:prstGeom prst="irregularSeal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980" b="1" dirty="0">
                <a:solidFill>
                  <a:prstClr val="black"/>
                </a:solidFill>
              </a:rPr>
              <a:t>40-hours Total</a:t>
            </a:r>
          </a:p>
        </p:txBody>
      </p:sp>
      <p:sp>
        <p:nvSpPr>
          <p:cNvPr id="102" name="Rectangle 101"/>
          <p:cNvSpPr/>
          <p:nvPr/>
        </p:nvSpPr>
        <p:spPr>
          <a:xfrm>
            <a:off x="7207027" y="7321868"/>
            <a:ext cx="2499530" cy="295466"/>
          </a:xfrm>
          <a:prstGeom prst="rect">
            <a:avLst/>
          </a:prstGeom>
        </p:spPr>
        <p:txBody>
          <a:bodyPr wrap="none">
            <a:spAutoFit/>
          </a:bodyPr>
          <a:lstStyle/>
          <a:p>
            <a:r>
              <a:rPr lang="en-US" sz="1320" dirty="0">
                <a:solidFill>
                  <a:prstClr val="white"/>
                </a:solidFill>
              </a:rPr>
              <a:t>*Travel availability may be limited</a:t>
            </a:r>
          </a:p>
        </p:txBody>
      </p:sp>
      <p:sp>
        <p:nvSpPr>
          <p:cNvPr id="56" name="Rounded Rectangle 55"/>
          <p:cNvSpPr/>
          <p:nvPr/>
        </p:nvSpPr>
        <p:spPr>
          <a:xfrm>
            <a:off x="1591127" y="6810110"/>
            <a:ext cx="7288693" cy="444811"/>
          </a:xfrm>
          <a:prstGeom prst="roundRect">
            <a:avLst>
              <a:gd name="adj" fmla="val 6314"/>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8" name="Rectangle 57"/>
          <p:cNvSpPr/>
          <p:nvPr/>
        </p:nvSpPr>
        <p:spPr>
          <a:xfrm>
            <a:off x="1597735" y="6890612"/>
            <a:ext cx="7219335" cy="530058"/>
          </a:xfrm>
          <a:prstGeom prst="rect">
            <a:avLst/>
          </a:prstGeom>
        </p:spPr>
        <p:txBody>
          <a:bodyPr wrap="square">
            <a:spAutoFit/>
          </a:bodyPr>
          <a:lstStyle/>
          <a:p>
            <a:pPr algn="just"/>
            <a:r>
              <a:rPr lang="en-US" sz="1400" b="1" dirty="0" smtClean="0"/>
              <a:t>Find out </a:t>
            </a:r>
            <a:r>
              <a:rPr lang="en-US" sz="1400" b="1" dirty="0"/>
              <a:t>more</a:t>
            </a:r>
            <a:r>
              <a:rPr lang="en-US" sz="1400" b="1" dirty="0" smtClean="0"/>
              <a:t>:  Mr</a:t>
            </a:r>
            <a:r>
              <a:rPr lang="en-US" sz="1400" b="1" dirty="0"/>
              <a:t>. Kristin Lechowicz (DAC), Course Manager    kristin.d.lechowicz.civ@mail.mil</a:t>
            </a:r>
          </a:p>
          <a:p>
            <a:pPr algn="just"/>
            <a:r>
              <a:rPr lang="en-US" sz="1400" b="1" dirty="0" smtClean="0"/>
              <a:t> </a:t>
            </a:r>
            <a:endParaRPr lang="en-US" sz="1400" b="1" dirty="0"/>
          </a:p>
        </p:txBody>
      </p:sp>
    </p:spTree>
    <p:extLst>
      <p:ext uri="{BB962C8B-B14F-4D97-AF65-F5344CB8AC3E}">
        <p14:creationId xmlns:p14="http://schemas.microsoft.com/office/powerpoint/2010/main" val="25070629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0"/>
                                        </p:tgtEl>
                                        <p:attrNameLst>
                                          <p:attrName>style.visibility</p:attrName>
                                        </p:attrNameLst>
                                      </p:cBhvr>
                                      <p:to>
                                        <p:strVal val="visible"/>
                                      </p:to>
                                    </p:set>
                                    <p:animEffect transition="in" filter="fade">
                                      <p:cBhvr>
                                        <p:cTn id="17" dur="500"/>
                                        <p:tgtEl>
                                          <p:spTgt spid="100"/>
                                        </p:tgtEl>
                                      </p:cBhvr>
                                    </p:animEffect>
                                  </p:childTnLst>
                                </p:cTn>
                              </p:par>
                            </p:childTnLst>
                          </p:cTn>
                        </p:par>
                        <p:par>
                          <p:cTn id="18" fill="hold">
                            <p:stCondLst>
                              <p:cond delay="500"/>
                            </p:stCondLst>
                            <p:childTnLst>
                              <p:par>
                                <p:cTn id="19" presetID="10" presetClass="entr" presetSubtype="0" fill="hold" grpId="0" nodeType="afterEffect">
                                  <p:stCondLst>
                                    <p:cond delay="200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9"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426</TotalTime>
  <Words>279</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Courier New</vt:lpstr>
      <vt:lpstr>Wingdings</vt:lpstr>
      <vt:lpstr>1_Office Theme</vt:lpstr>
      <vt:lpstr>Threat Tactics Course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ThreatTacticsCourse 3fold plus</dc:title>
  <dc:creator>Hunt, James d Mr CTR USARMY TRADOC</dc:creator>
  <dc:description>Threat Tactics Course</dc:description>
  <cp:lastModifiedBy>Waters, Edward L Jr CTR USA TRADOC</cp:lastModifiedBy>
  <cp:revision>29</cp:revision>
  <cp:lastPrinted>2018-10-16T15:40:53Z</cp:lastPrinted>
  <dcterms:created xsi:type="dcterms:W3CDTF">2014-05-14T19:31:17Z</dcterms:created>
  <dcterms:modified xsi:type="dcterms:W3CDTF">2020-07-24T14:31:57Z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ThreatTacticsCourse 3fold plus</vt:lpwstr>
  </property>
  <property fmtid="{D5CDD505-2E9C-101B-9397-08002B2CF9AE}" pid="3" name="SlideDescription">
    <vt:lpwstr>Threat Tactics Course</vt:lpwstr>
  </property>
</Properties>
</file>