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vel, Bradley A CTR USARMY CAC (USA)" initials="MBACUC(" lastIdx="15" clrIdx="0">
    <p:extLst>
      <p:ext uri="{19B8F6BF-5375-455C-9EA6-DF929625EA0E}">
        <p15:presenceInfo xmlns:p15="http://schemas.microsoft.com/office/powerpoint/2012/main" userId="Marvel, Bradley A CTR USARMY CAC (USA)" providerId="None"/>
      </p:ext>
    </p:extLst>
  </p:cmAuthor>
  <p:cmAuthor id="2" name="Marvel, Bradley A Mr CTR USARMY TRADOC (USA)" initials="MBAMCUT(" lastIdx="3" clrIdx="1">
    <p:extLst>
      <p:ext uri="{19B8F6BF-5375-455C-9EA6-DF929625EA0E}">
        <p15:presenceInfo xmlns:p15="http://schemas.microsoft.com/office/powerpoint/2012/main" userId="S-1-5-21-3676333592-1006736145-1283606961-7744304" providerId="AD"/>
      </p:ext>
    </p:extLst>
  </p:cmAuthor>
  <p:cmAuthor id="3" name="Woodberry, Renikka CTR USA" initials="WRCU" lastIdx="4" clrIdx="2">
    <p:extLst>
      <p:ext uri="{19B8F6BF-5375-455C-9EA6-DF929625EA0E}">
        <p15:presenceInfo xmlns:p15="http://schemas.microsoft.com/office/powerpoint/2012/main" userId="S-1-5-21-329068152-448539723-839522115-54405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1" autoAdjust="0"/>
    <p:restoredTop sz="96047" autoAdjust="0"/>
  </p:normalViewPr>
  <p:slideViewPr>
    <p:cSldViewPr snapToGrid="0">
      <p:cViewPr varScale="1">
        <p:scale>
          <a:sx n="102" d="100"/>
          <a:sy n="102" d="100"/>
        </p:scale>
        <p:origin x="124" y="6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5" d="100"/>
          <a:sy n="65" d="100"/>
        </p:scale>
        <p:origin x="42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1"/>
          </a:xfrm>
          <a:prstGeom prst="rect">
            <a:avLst/>
          </a:prstGeom>
        </p:spPr>
        <p:txBody>
          <a:bodyPr vert="horz" lIns="108850" tIns="54425" rIns="108850" bIns="54425" rtlCol="0"/>
          <a:lstStyle>
            <a:lvl1pPr algn="l">
              <a:defRPr sz="1400"/>
            </a:lvl1pPr>
          </a:lstStyle>
          <a:p>
            <a:endParaRPr lang="en-US" dirty="0"/>
          </a:p>
        </p:txBody>
      </p:sp>
      <p:sp>
        <p:nvSpPr>
          <p:cNvPr id="3" name="Date Placeholder 2"/>
          <p:cNvSpPr>
            <a:spLocks noGrp="1"/>
          </p:cNvSpPr>
          <p:nvPr>
            <p:ph type="dt" idx="1"/>
          </p:nvPr>
        </p:nvSpPr>
        <p:spPr>
          <a:xfrm>
            <a:off x="3970938" y="0"/>
            <a:ext cx="3037840" cy="604071"/>
          </a:xfrm>
          <a:prstGeom prst="rect">
            <a:avLst/>
          </a:prstGeom>
        </p:spPr>
        <p:txBody>
          <a:bodyPr vert="horz" lIns="108850" tIns="54425" rIns="108850" bIns="54425" rtlCol="0"/>
          <a:lstStyle>
            <a:lvl1pPr algn="r">
              <a:defRPr sz="1400"/>
            </a:lvl1pPr>
          </a:lstStyle>
          <a:p>
            <a:fld id="{8F3E05FF-4028-41DF-A1FD-4A51CDB1094F}" type="datetimeFigureOut">
              <a:rPr lang="en-US" smtClean="0"/>
              <a:t>5/18/2022</a:t>
            </a:fld>
            <a:endParaRPr lang="en-US" dirty="0"/>
          </a:p>
        </p:txBody>
      </p:sp>
      <p:sp>
        <p:nvSpPr>
          <p:cNvPr id="4" name="Slide Image Placeholder 3"/>
          <p:cNvSpPr>
            <a:spLocks noGrp="1" noRot="1" noChangeAspect="1"/>
          </p:cNvSpPr>
          <p:nvPr>
            <p:ph type="sldImg" idx="2"/>
          </p:nvPr>
        </p:nvSpPr>
        <p:spPr>
          <a:xfrm>
            <a:off x="-106363" y="1504950"/>
            <a:ext cx="7223126" cy="4064000"/>
          </a:xfrm>
          <a:prstGeom prst="rect">
            <a:avLst/>
          </a:prstGeom>
          <a:noFill/>
          <a:ln w="12700">
            <a:solidFill>
              <a:prstClr val="black"/>
            </a:solidFill>
          </a:ln>
        </p:spPr>
        <p:txBody>
          <a:bodyPr vert="horz" lIns="108850" tIns="54425" rIns="108850" bIns="54425" rtlCol="0" anchor="ctr"/>
          <a:lstStyle/>
          <a:p>
            <a:endParaRPr lang="en-US" dirty="0"/>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108850" tIns="54425" rIns="108850" bIns="544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5531"/>
            <a:ext cx="3037840" cy="604070"/>
          </a:xfrm>
          <a:prstGeom prst="rect">
            <a:avLst/>
          </a:prstGeom>
        </p:spPr>
        <p:txBody>
          <a:bodyPr vert="horz" lIns="108850" tIns="54425" rIns="108850" bIns="54425" rtlCol="0" anchor="b"/>
          <a:lstStyle>
            <a:lvl1pPr algn="l">
              <a:defRPr sz="1400"/>
            </a:lvl1pPr>
          </a:lstStyle>
          <a:p>
            <a:endParaRPr lang="en-US" dirty="0"/>
          </a:p>
        </p:txBody>
      </p:sp>
      <p:sp>
        <p:nvSpPr>
          <p:cNvPr id="7" name="Slide Number Placeholder 6"/>
          <p:cNvSpPr>
            <a:spLocks noGrp="1"/>
          </p:cNvSpPr>
          <p:nvPr>
            <p:ph type="sldNum" sz="quarter" idx="5"/>
          </p:nvPr>
        </p:nvSpPr>
        <p:spPr>
          <a:xfrm>
            <a:off x="3970938" y="11435531"/>
            <a:ext cx="3037840" cy="604070"/>
          </a:xfrm>
          <a:prstGeom prst="rect">
            <a:avLst/>
          </a:prstGeom>
        </p:spPr>
        <p:txBody>
          <a:bodyPr vert="horz" lIns="108850" tIns="54425" rIns="108850" bIns="54425" rtlCol="0" anchor="b"/>
          <a:lstStyle>
            <a:lvl1pPr algn="r">
              <a:defRPr sz="1400"/>
            </a:lvl1pPr>
          </a:lstStyle>
          <a:p>
            <a:fld id="{EFECD68C-E871-479D-8C42-212817C3352F}" type="slidenum">
              <a:rPr lang="en-US" smtClean="0"/>
              <a:t>‹#›</a:t>
            </a:fld>
            <a:endParaRPr lang="en-US" dirty="0"/>
          </a:p>
        </p:txBody>
      </p:sp>
    </p:spTree>
    <p:extLst>
      <p:ext uri="{BB962C8B-B14F-4D97-AF65-F5344CB8AC3E}">
        <p14:creationId xmlns:p14="http://schemas.microsoft.com/office/powerpoint/2010/main" val="847450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AF6FB-ED1C-4F88-ADEE-BB7A34A2CB02}" type="slidenum">
              <a:rPr lang="en-US" smtClean="0"/>
              <a:t>1</a:t>
            </a:fld>
            <a:endParaRPr lang="en-US" dirty="0"/>
          </a:p>
        </p:txBody>
      </p:sp>
    </p:spTree>
    <p:extLst>
      <p:ext uri="{BB962C8B-B14F-4D97-AF65-F5344CB8AC3E}">
        <p14:creationId xmlns:p14="http://schemas.microsoft.com/office/powerpoint/2010/main" val="224467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2845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4845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328145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349318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66789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94045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78092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409911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90148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385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3817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71A52-2636-40EC-A753-A136EC181A85}" type="datetimeFigureOut">
              <a:rPr lang="en-US" smtClean="0"/>
              <a:t>5/18/2022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E9C52-AD74-4FFF-AEB0-1314B37EF606}" type="slidenum">
              <a:rPr lang="en-US" smtClean="0"/>
              <a:t>‹#›</a:t>
            </a:fld>
            <a:endParaRPr lang="en-US" dirty="0"/>
          </a:p>
        </p:txBody>
      </p:sp>
    </p:spTree>
    <p:extLst>
      <p:ext uri="{BB962C8B-B14F-4D97-AF65-F5344CB8AC3E}">
        <p14:creationId xmlns:p14="http://schemas.microsoft.com/office/powerpoint/2010/main" val="338156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community.apan.org/wg/tradoc-g2/operational-environment-and-threat-analysis-directorate/m/documents/377746"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1596" y="83124"/>
            <a:ext cx="1660124" cy="215444"/>
          </a:xfrm>
          <a:prstGeom prst="rect">
            <a:avLst/>
          </a:prstGeom>
          <a:noFill/>
        </p:spPr>
        <p:txBody>
          <a:bodyPr wrap="square" rtlCol="0">
            <a:spAutoFit/>
          </a:bodyPr>
          <a:lstStyle/>
          <a:p>
            <a:r>
              <a:rPr lang="en-US" sz="800" i="1" cap="small" spc="150" dirty="0">
                <a:latin typeface="Arial" panose="020B0604020202020204" pitchFamily="34" charset="0"/>
                <a:cs typeface="Arial" panose="020B0604020202020204" pitchFamily="34" charset="0"/>
              </a:rPr>
              <a:t>How They Fight Series</a:t>
            </a:r>
          </a:p>
        </p:txBody>
      </p:sp>
      <p:sp>
        <p:nvSpPr>
          <p:cNvPr id="8" name="TextBox 7"/>
          <p:cNvSpPr txBox="1"/>
          <p:nvPr/>
        </p:nvSpPr>
        <p:spPr>
          <a:xfrm>
            <a:off x="3666131" y="57978"/>
            <a:ext cx="3801470" cy="369332"/>
          </a:xfrm>
          <a:prstGeom prst="rect">
            <a:avLst/>
          </a:prstGeom>
          <a:noFill/>
        </p:spPr>
        <p:txBody>
          <a:bodyPr wrap="square" rtlCol="0">
            <a:spAutoFit/>
          </a:bodyPr>
          <a:lstStyle/>
          <a:p>
            <a:r>
              <a:rPr lang="en-US" sz="1400" cap="small" dirty="0">
                <a:latin typeface="Arial" panose="020B0604020202020204" pitchFamily="34" charset="0"/>
                <a:cs typeface="Arial" panose="020B0604020202020204" pitchFamily="34" charset="0"/>
              </a:rPr>
              <a:t>(U) </a:t>
            </a:r>
            <a:r>
              <a:rPr lang="en-US" i="1" cap="small" dirty="0" smtClean="0">
                <a:latin typeface="Arial" panose="020B0604020202020204" pitchFamily="34" charset="0"/>
                <a:cs typeface="Arial" panose="020B0604020202020204" pitchFamily="34" charset="0"/>
              </a:rPr>
              <a:t>Russia: Defensive Operations </a:t>
            </a:r>
            <a:endParaRPr lang="en-US" i="1" cap="small" dirty="0">
              <a:latin typeface="Arial" panose="020B0604020202020204" pitchFamily="34" charset="0"/>
              <a:cs typeface="Arial" panose="020B0604020202020204" pitchFamily="34" charset="0"/>
            </a:endParaRPr>
          </a:p>
        </p:txBody>
      </p:sp>
      <p:sp>
        <p:nvSpPr>
          <p:cNvPr id="11" name="Rectangle 10"/>
          <p:cNvSpPr/>
          <p:nvPr/>
        </p:nvSpPr>
        <p:spPr>
          <a:xfrm>
            <a:off x="171077" y="551996"/>
            <a:ext cx="11876992" cy="954107"/>
          </a:xfrm>
          <a:prstGeom prst="rect">
            <a:avLst/>
          </a:prstGeom>
          <a:solidFill>
            <a:schemeClr val="bg1">
              <a:lumMod val="95000"/>
            </a:schemeClr>
          </a:solidFill>
        </p:spPr>
        <p:txBody>
          <a:bodyPr wrap="square" numCol="1">
            <a:spAutoFit/>
          </a:bodyPr>
          <a:lstStyle/>
          <a:p>
            <a:r>
              <a:rPr lang="en-US" sz="800" dirty="0" smtClean="0">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U) This infographic describes and depicts SV defensive operations. Over the course of the last two decades, the Ground Forces of the Russian Federation </a:t>
            </a:r>
            <a:r>
              <a:rPr lang="en-US" sz="800" dirty="0" smtClean="0">
                <a:latin typeface="Arial" panose="020B0604020202020204" pitchFamily="34" charset="0"/>
                <a:cs typeface="Arial" panose="020B0604020202020204" pitchFamily="34" charset="0"/>
              </a:rPr>
              <a:t>(SV</a:t>
            </a:r>
            <a:r>
              <a:rPr lang="en-US" sz="800" dirty="0">
                <a:latin typeface="Arial" panose="020B0604020202020204" pitchFamily="34" charset="0"/>
                <a:cs typeface="Arial" panose="020B0604020202020204" pitchFamily="34" charset="0"/>
              </a:rPr>
              <a:t>) have emphasized defensive tactics.  And, while SV units train in both positional and maneuver defense, recent SV doctrinal papers have emphasized the value of the maneuver defense over the positional defense. In all cases however, the SV considers the tactical counter-attack as the ultimate method for destroying an aggressor on the battlefield. The SV is not the ground force of World War II or the Cold War, which involved massive armies and millions of soldiers in a linear, cohesive, side-by-side defense. Indeed, contemporary Russian military writers suggest that the future conventional battlefield under nuclear-threatened conditions and precision weapons will be fragmented. The SV will fight with open flanks protected by fires, counterattacks, strong points, difficult terrain and obstacles. Battles in the security zone combined with maneuver defense will be common leading to a positional defense where the greatly weakened and disorganized aggressor will crash into a toughened and prepared defense</a:t>
            </a:r>
            <a:r>
              <a:rPr lang="en-US" sz="800" dirty="0" smtClean="0">
                <a:latin typeface="Arial" panose="020B0604020202020204" pitchFamily="34" charset="0"/>
                <a:cs typeface="Arial" panose="020B0604020202020204" pitchFamily="34" charset="0"/>
              </a:rPr>
              <a:t>.</a:t>
            </a:r>
          </a:p>
          <a:p>
            <a:endParaRPr lang="en-US" sz="800" i="1" dirty="0">
              <a:latin typeface="Arial" panose="020B0604020202020204" pitchFamily="34" charset="0"/>
              <a:cs typeface="Arial" panose="020B0604020202020204" pitchFamily="34" charset="0"/>
            </a:endParaRPr>
          </a:p>
          <a:p>
            <a:r>
              <a:rPr lang="en-US" sz="800" i="1" dirty="0">
                <a:latin typeface="Arial" panose="020B0604020202020204" pitchFamily="34" charset="0"/>
                <a:cs typeface="Arial" panose="020B0604020202020204" pitchFamily="34" charset="0"/>
              </a:rPr>
              <a:t>(U) The goals of the defense include: Repelling attacks by a superior aggressor, producing maximum losses on the aggressor, holding important areas, and key terrain, and generating advantageous conditions for the conduct of an offensive.</a:t>
            </a:r>
          </a:p>
        </p:txBody>
      </p:sp>
      <p:pic>
        <p:nvPicPr>
          <p:cNvPr id="30" name="Picture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625136" y="133948"/>
            <a:ext cx="368920" cy="368920"/>
          </a:xfrm>
          <a:prstGeom prst="rect">
            <a:avLst/>
          </a:prstGeom>
        </p:spPr>
      </p:pic>
      <p:sp>
        <p:nvSpPr>
          <p:cNvPr id="2" name="Rectangle 1"/>
          <p:cNvSpPr/>
          <p:nvPr/>
        </p:nvSpPr>
        <p:spPr>
          <a:xfrm>
            <a:off x="125906" y="6051318"/>
            <a:ext cx="11725324" cy="584775"/>
          </a:xfrm>
          <a:prstGeom prst="rect">
            <a:avLst/>
          </a:prstGeom>
          <a:solidFill>
            <a:schemeClr val="accent1">
              <a:lumMod val="20000"/>
              <a:lumOff val="80000"/>
            </a:schemeClr>
          </a:solidFill>
        </p:spPr>
        <p:txBody>
          <a:bodyPr wrap="square">
            <a:spAutoFit/>
          </a:bodyPr>
          <a:lstStyle/>
          <a:p>
            <a:r>
              <a:rPr lang="en-US" sz="800" dirty="0">
                <a:latin typeface="Arial" panose="020B0604020202020204" pitchFamily="34" charset="0"/>
                <a:cs typeface="Arial" panose="020B0604020202020204" pitchFamily="34" charset="0"/>
              </a:rPr>
              <a:t>(U) The preparation and formulation of the defense starts when the SV senior commander issues his orders. These orders include: organization for combat, decision making, giving orders to subordinate units, reconnaissance, establishment of cooperation and establishment of an integrated system of fires, as well as, wide ranging logistic and C2 support, development of diagrams for the battalion’s area of defense, to include company strong points, planning to conduct combat missions, creation of combat orders and system of fires, engineering collaboration for the establishment of strong points, organization and direction of morale and psychological effort, and the functional work by the commander, deputies, and staff with subordinate subunits and other planning activities. </a:t>
            </a:r>
          </a:p>
        </p:txBody>
      </p:sp>
      <p:sp>
        <p:nvSpPr>
          <p:cNvPr id="161" name="TextBox 312"/>
          <p:cNvSpPr txBox="1"/>
          <p:nvPr/>
        </p:nvSpPr>
        <p:spPr>
          <a:xfrm>
            <a:off x="4516828" y="1648360"/>
            <a:ext cx="1455159" cy="2308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700" cap="small" dirty="0">
                <a:latin typeface="Arial" panose="020B0604020202020204" pitchFamily="34" charset="0"/>
                <a:cs typeface="Arial" panose="020B0604020202020204" pitchFamily="34" charset="0"/>
              </a:rPr>
              <a:t>(U) </a:t>
            </a:r>
            <a:r>
              <a:rPr lang="en-US" sz="900" cap="small" dirty="0">
                <a:latin typeface="Arial" panose="020B0604020202020204" pitchFamily="34" charset="0"/>
                <a:cs typeface="Arial" panose="020B0604020202020204" pitchFamily="34" charset="0"/>
              </a:rPr>
              <a:t>Positional Defense</a:t>
            </a:r>
          </a:p>
        </p:txBody>
      </p:sp>
      <p:sp>
        <p:nvSpPr>
          <p:cNvPr id="162" name="TextBox 312"/>
          <p:cNvSpPr txBox="1"/>
          <p:nvPr/>
        </p:nvSpPr>
        <p:spPr>
          <a:xfrm>
            <a:off x="9234804" y="1648360"/>
            <a:ext cx="1475745" cy="2308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700" cap="small" dirty="0">
                <a:latin typeface="Arial" panose="020B0604020202020204" pitchFamily="34" charset="0"/>
                <a:cs typeface="Arial" panose="020B0604020202020204" pitchFamily="34" charset="0"/>
              </a:rPr>
              <a:t>(U) </a:t>
            </a:r>
            <a:r>
              <a:rPr lang="en-US" sz="900" cap="small" dirty="0" smtClean="0">
                <a:latin typeface="Arial" panose="020B0604020202020204" pitchFamily="34" charset="0"/>
                <a:cs typeface="Arial" panose="020B0604020202020204" pitchFamily="34" charset="0"/>
              </a:rPr>
              <a:t>Maneuver </a:t>
            </a:r>
            <a:r>
              <a:rPr lang="en-US" sz="900" cap="small" dirty="0">
                <a:latin typeface="Arial" panose="020B0604020202020204" pitchFamily="34" charset="0"/>
                <a:cs typeface="Arial" panose="020B0604020202020204" pitchFamily="34" charset="0"/>
              </a:rPr>
              <a:t>Defense</a:t>
            </a:r>
          </a:p>
        </p:txBody>
      </p:sp>
      <p:sp>
        <p:nvSpPr>
          <p:cNvPr id="224" name="Rectangle 223"/>
          <p:cNvSpPr/>
          <p:nvPr/>
        </p:nvSpPr>
        <p:spPr>
          <a:xfrm>
            <a:off x="2605242" y="3823801"/>
            <a:ext cx="5417134" cy="1446550"/>
          </a:xfrm>
          <a:prstGeom prst="rect">
            <a:avLst/>
          </a:prstGeom>
        </p:spPr>
        <p:txBody>
          <a:bodyPr wrap="square">
            <a:spAutoFit/>
          </a:bodyPr>
          <a:lstStyle/>
          <a:p>
            <a:r>
              <a:rPr lang="en-US" sz="800" dirty="0">
                <a:latin typeface=" Arial"/>
              </a:rPr>
              <a:t>(U) The SV recognizes two types of defense: positional and maneuver. The </a:t>
            </a:r>
            <a:r>
              <a:rPr lang="en-US" sz="800" b="1" dirty="0">
                <a:latin typeface=" Arial"/>
              </a:rPr>
              <a:t>positional defense</a:t>
            </a:r>
            <a:r>
              <a:rPr lang="en-US" sz="800" dirty="0">
                <a:latin typeface=" Arial"/>
              </a:rPr>
              <a:t> is designed to exact the utmost losses on the aggressor by tenaciously holding prepared defensive positions. The positional defense is used to defend critical terrain and significant objectives considered too important to lose to the aggressor. An SV positional defense will be significantly echeloned by a system of defensive positions, lines and areas and a prepared system of planned and integrated fires designed to defeat the aggressor. SV units may also adopt a brief positional defense, typically a non-fortified firing line. This temporary defense could be employed during a meeting battle or while moving within a defensive combat formation. Typically, the temporary positional defense is used to fend off aggressor counterattacks, hold key terrain, or to protect exposed flanks before shifting to offensive operations. SV manuals stipulate that a brigade’s main defensive zone in a positional defense will be up to 15 kilometers wide and up to 20 kilometers deep. As always, though, the width and depth will be situationally dependent.</a:t>
            </a:r>
          </a:p>
        </p:txBody>
      </p:sp>
      <p:sp>
        <p:nvSpPr>
          <p:cNvPr id="4" name="Rectangle 3"/>
          <p:cNvSpPr/>
          <p:nvPr/>
        </p:nvSpPr>
        <p:spPr>
          <a:xfrm>
            <a:off x="8094125" y="4766920"/>
            <a:ext cx="3863858" cy="1323439"/>
          </a:xfrm>
          <a:prstGeom prst="rect">
            <a:avLst/>
          </a:prstGeom>
        </p:spPr>
        <p:txBody>
          <a:bodyPr wrap="square">
            <a:spAutoFit/>
          </a:bodyPr>
          <a:lstStyle/>
          <a:p>
            <a:r>
              <a:rPr lang="en-US" sz="800" dirty="0">
                <a:latin typeface="Arial" panose="020B0604020202020204" pitchFamily="34" charset="0"/>
                <a:cs typeface="Arial" panose="020B0604020202020204" pitchFamily="34" charset="0"/>
              </a:rPr>
              <a:t>(U) When circumstances arise in which the aggressor has substantial advantage over SV forces, and when it is possible to trade space for time, the SV will use a </a:t>
            </a:r>
            <a:r>
              <a:rPr lang="en-US" sz="800" b="1" dirty="0">
                <a:latin typeface="Arial" panose="020B0604020202020204" pitchFamily="34" charset="0"/>
                <a:cs typeface="Arial" panose="020B0604020202020204" pitchFamily="34" charset="0"/>
              </a:rPr>
              <a:t>maneuver defense</a:t>
            </a:r>
            <a:r>
              <a:rPr lang="en-US" sz="800" dirty="0">
                <a:latin typeface="Arial" panose="020B0604020202020204" pitchFamily="34" charset="0"/>
                <a:cs typeface="Arial" panose="020B0604020202020204" pitchFamily="34" charset="0"/>
              </a:rPr>
              <a:t>. Maneuver defense is designed to win time, allow for the reorganizing of forces, and at the intended time, strike a critical blow on the attacking aggressor. In short, the maneuver defense is achieved by echeloned, sequential defensive actions planned in advance, and culminating in a decisive blow against the aggressor forces.  A brigade’s main defensive front in a maneuver defense can be up to 20 kilometers wide, and up to 30 kilometers in depth. However, the width and depth of the main defense will be situationally dependent.</a:t>
            </a:r>
          </a:p>
        </p:txBody>
      </p:sp>
      <p:pic>
        <p:nvPicPr>
          <p:cNvPr id="15" name="Picture 1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400980" y="1886845"/>
            <a:ext cx="4461751" cy="1832121"/>
          </a:xfrm>
          <a:prstGeom prst="rect">
            <a:avLst/>
          </a:prstGeom>
          <a:ln>
            <a:solidFill>
              <a:schemeClr val="tx1"/>
            </a:solidFill>
          </a:ln>
        </p:spPr>
      </p:pic>
      <p:pic>
        <p:nvPicPr>
          <p:cNvPr id="17" name="Picture 1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094125" y="1885005"/>
            <a:ext cx="3757105" cy="2818533"/>
          </a:xfrm>
          <a:prstGeom prst="rect">
            <a:avLst/>
          </a:prstGeom>
          <a:ln>
            <a:solidFill>
              <a:schemeClr val="tx1"/>
            </a:solidFill>
          </a:ln>
        </p:spPr>
      </p:pic>
      <p:grpSp>
        <p:nvGrpSpPr>
          <p:cNvPr id="237" name="Group 236"/>
          <p:cNvGrpSpPr>
            <a:grpSpLocks noChangeAspect="1"/>
          </p:cNvGrpSpPr>
          <p:nvPr/>
        </p:nvGrpSpPr>
        <p:grpSpPr>
          <a:xfrm>
            <a:off x="254426" y="1538340"/>
            <a:ext cx="3217228" cy="4404689"/>
            <a:chOff x="254426" y="1538340"/>
            <a:chExt cx="3217228" cy="4404689"/>
          </a:xfrm>
        </p:grpSpPr>
        <p:grpSp>
          <p:nvGrpSpPr>
            <p:cNvPr id="27" name="Group 26"/>
            <p:cNvGrpSpPr>
              <a:grpSpLocks noChangeAspect="1"/>
            </p:cNvGrpSpPr>
            <p:nvPr/>
          </p:nvGrpSpPr>
          <p:grpSpPr>
            <a:xfrm>
              <a:off x="254426" y="1538340"/>
              <a:ext cx="3217228" cy="4404689"/>
              <a:chOff x="5580833" y="889881"/>
              <a:chExt cx="3518795" cy="4817562"/>
            </a:xfrm>
          </p:grpSpPr>
          <p:sp>
            <p:nvSpPr>
              <p:cNvPr id="28" name="TextBox 363"/>
              <p:cNvSpPr txBox="1">
                <a:spLocks noChangeArrowheads="1"/>
              </p:cNvSpPr>
              <p:nvPr/>
            </p:nvSpPr>
            <p:spPr bwMode="auto">
              <a:xfrm>
                <a:off x="5966770" y="2346739"/>
                <a:ext cx="1449451" cy="276999"/>
              </a:xfrm>
              <a:prstGeom prst="rect">
                <a:avLst/>
              </a:prstGeom>
              <a:noFill/>
              <a:ln w="9525">
                <a:noFill/>
                <a:miter lim="800000"/>
                <a:headEnd/>
                <a:tailEnd/>
              </a:ln>
            </p:spPr>
            <p:txBody>
              <a:bodyPr wrap="square">
                <a:spAutoFit/>
              </a:bodyPr>
              <a:lstStyle/>
              <a:p>
                <a:r>
                  <a:rPr lang="en-US" sz="600" dirty="0" smtClean="0">
                    <a:latin typeface="Arial" charset="0"/>
                  </a:rPr>
                  <a:t>Per BN</a:t>
                </a:r>
              </a:p>
              <a:p>
                <a:r>
                  <a:rPr lang="en-US" sz="600" dirty="0" smtClean="0">
                    <a:latin typeface="Arial" charset="0"/>
                  </a:rPr>
                  <a:t>211 pax, 18 SP Howitzer (152mm) </a:t>
                </a:r>
                <a:endParaRPr lang="en-US" sz="600" dirty="0">
                  <a:latin typeface="Arial" charset="0"/>
                </a:endParaRPr>
              </a:p>
            </p:txBody>
          </p:sp>
          <p:grpSp>
            <p:nvGrpSpPr>
              <p:cNvPr id="29" name="Group 28"/>
              <p:cNvGrpSpPr/>
              <p:nvPr/>
            </p:nvGrpSpPr>
            <p:grpSpPr>
              <a:xfrm>
                <a:off x="6777450" y="889881"/>
                <a:ext cx="1483584" cy="450555"/>
                <a:chOff x="5614180" y="1175304"/>
                <a:chExt cx="1483584" cy="450555"/>
              </a:xfrm>
            </p:grpSpPr>
            <p:sp>
              <p:nvSpPr>
                <p:cNvPr id="198" name="TextBox 363">
                  <a:hlinkClick r:id="rId6"/>
                </p:cNvPr>
                <p:cNvSpPr txBox="1">
                  <a:spLocks noChangeArrowheads="1"/>
                </p:cNvSpPr>
                <p:nvPr/>
              </p:nvSpPr>
              <p:spPr bwMode="auto">
                <a:xfrm>
                  <a:off x="5903206" y="1333471"/>
                  <a:ext cx="1194558" cy="292388"/>
                </a:xfrm>
                <a:prstGeom prst="rect">
                  <a:avLst/>
                </a:prstGeom>
                <a:noFill/>
                <a:ln w="9525">
                  <a:noFill/>
                  <a:miter lim="800000"/>
                  <a:headEnd/>
                  <a:tailEnd/>
                </a:ln>
              </p:spPr>
              <p:txBody>
                <a:bodyPr wrap="none">
                  <a:spAutoFit/>
                </a:bodyPr>
                <a:lstStyle/>
                <a:p>
                  <a:r>
                    <a:rPr lang="en-US" sz="700" b="1" dirty="0" smtClean="0">
                      <a:latin typeface="Arial" charset="0"/>
                    </a:rPr>
                    <a:t>Motorized-Rifle Brigade</a:t>
                  </a:r>
                  <a:endParaRPr lang="en-US" sz="700" b="1" dirty="0">
                    <a:latin typeface="Arial" charset="0"/>
                  </a:endParaRPr>
                </a:p>
                <a:p>
                  <a:r>
                    <a:rPr lang="en-US" sz="600" b="1" dirty="0" smtClean="0">
                      <a:latin typeface="Arial" charset="0"/>
                    </a:rPr>
                    <a:t>3,000 – 4,500  </a:t>
                  </a:r>
                  <a:r>
                    <a:rPr lang="en-US" sz="600" b="1" dirty="0">
                      <a:latin typeface="Arial" charset="0"/>
                    </a:rPr>
                    <a:t>Troops</a:t>
                  </a:r>
                </a:p>
              </p:txBody>
            </p:sp>
            <p:grpSp>
              <p:nvGrpSpPr>
                <p:cNvPr id="199" name="Group 198"/>
                <p:cNvGrpSpPr/>
                <p:nvPr/>
              </p:nvGrpSpPr>
              <p:grpSpPr>
                <a:xfrm>
                  <a:off x="5614180" y="1175304"/>
                  <a:ext cx="235962" cy="412857"/>
                  <a:chOff x="6764206" y="90078"/>
                  <a:chExt cx="235962" cy="412857"/>
                </a:xfrm>
              </p:grpSpPr>
              <p:grpSp>
                <p:nvGrpSpPr>
                  <p:cNvPr id="200" name="Group 199"/>
                  <p:cNvGrpSpPr/>
                  <p:nvPr/>
                </p:nvGrpSpPr>
                <p:grpSpPr>
                  <a:xfrm>
                    <a:off x="6774599" y="291720"/>
                    <a:ext cx="218137" cy="211215"/>
                    <a:chOff x="3117299" y="3333157"/>
                    <a:chExt cx="309128" cy="299319"/>
                  </a:xfrm>
                </p:grpSpPr>
                <p:sp>
                  <p:nvSpPr>
                    <p:cNvPr id="203" name="AutoShape 38"/>
                    <p:cNvSpPr>
                      <a:spLocks noChangeAspect="1" noChangeArrowheads="1"/>
                    </p:cNvSpPr>
                    <p:nvPr/>
                  </p:nvSpPr>
                  <p:spPr bwMode="auto">
                    <a:xfrm rot="2689598">
                      <a:off x="3117299" y="3333157"/>
                      <a:ext cx="309128" cy="299319"/>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cxnSp>
                  <p:nvCxnSpPr>
                    <p:cNvPr id="204" name="Straight Connector 203"/>
                    <p:cNvCxnSpPr/>
                    <p:nvPr/>
                  </p:nvCxnSpPr>
                  <p:spPr>
                    <a:xfrm flipH="1">
                      <a:off x="3165963" y="3371516"/>
                      <a:ext cx="211010" cy="21228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05" name="Flowchart: Terminator 175"/>
                    <p:cNvSpPr>
                      <a:spLocks noChangeArrowheads="1"/>
                    </p:cNvSpPr>
                    <p:nvPr/>
                  </p:nvSpPr>
                  <p:spPr bwMode="auto">
                    <a:xfrm>
                      <a:off x="3162277" y="3432788"/>
                      <a:ext cx="205673" cy="100055"/>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cxnSp>
                <p:nvCxnSpPr>
                  <p:cNvPr id="201" name="Straight Connector 200"/>
                  <p:cNvCxnSpPr/>
                  <p:nvPr/>
                </p:nvCxnSpPr>
                <p:spPr>
                  <a:xfrm>
                    <a:off x="6806136" y="321447"/>
                    <a:ext cx="148900" cy="14980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TextBox 364"/>
                  <p:cNvSpPr txBox="1">
                    <a:spLocks noChangeArrowheads="1"/>
                  </p:cNvSpPr>
                  <p:nvPr/>
                </p:nvSpPr>
                <p:spPr bwMode="auto">
                  <a:xfrm>
                    <a:off x="6764206" y="90078"/>
                    <a:ext cx="235962" cy="184666"/>
                  </a:xfrm>
                  <a:prstGeom prst="rect">
                    <a:avLst/>
                  </a:prstGeom>
                  <a:noFill/>
                  <a:ln w="9525">
                    <a:noFill/>
                    <a:miter lim="800000"/>
                    <a:headEnd/>
                    <a:tailEnd/>
                  </a:ln>
                </p:spPr>
                <p:txBody>
                  <a:bodyPr wrap="none">
                    <a:spAutoFit/>
                  </a:bodyPr>
                  <a:lstStyle/>
                  <a:p>
                    <a:pPr algn="ctr"/>
                    <a:r>
                      <a:rPr lang="en-US" sz="600" b="1" dirty="0">
                        <a:latin typeface="Arial" charset="0"/>
                      </a:rPr>
                      <a:t>X</a:t>
                    </a:r>
                  </a:p>
                </p:txBody>
              </p:sp>
            </p:grpSp>
          </p:grpSp>
          <p:grpSp>
            <p:nvGrpSpPr>
              <p:cNvPr id="31" name="Group 30"/>
              <p:cNvGrpSpPr/>
              <p:nvPr/>
            </p:nvGrpSpPr>
            <p:grpSpPr>
              <a:xfrm>
                <a:off x="5605594" y="1291746"/>
                <a:ext cx="321468" cy="413683"/>
                <a:chOff x="7461472" y="323018"/>
                <a:chExt cx="321468" cy="413683"/>
              </a:xfrm>
            </p:grpSpPr>
            <p:grpSp>
              <p:nvGrpSpPr>
                <p:cNvPr id="179" name="Group 178"/>
                <p:cNvGrpSpPr/>
                <p:nvPr/>
              </p:nvGrpSpPr>
              <p:grpSpPr>
                <a:xfrm>
                  <a:off x="7564803" y="525486"/>
                  <a:ext cx="218137" cy="211215"/>
                  <a:chOff x="7479449" y="522049"/>
                  <a:chExt cx="218137" cy="211215"/>
                </a:xfrm>
              </p:grpSpPr>
              <p:grpSp>
                <p:nvGrpSpPr>
                  <p:cNvPr id="193" name="Group 192"/>
                  <p:cNvGrpSpPr/>
                  <p:nvPr/>
                </p:nvGrpSpPr>
                <p:grpSpPr>
                  <a:xfrm>
                    <a:off x="7479449" y="522049"/>
                    <a:ext cx="218137" cy="211215"/>
                    <a:chOff x="3117299" y="3333157"/>
                    <a:chExt cx="309128" cy="299319"/>
                  </a:xfrm>
                </p:grpSpPr>
                <p:sp>
                  <p:nvSpPr>
                    <p:cNvPr id="195" name="AutoShape 38"/>
                    <p:cNvSpPr>
                      <a:spLocks noChangeAspect="1" noChangeArrowheads="1"/>
                    </p:cNvSpPr>
                    <p:nvPr/>
                  </p:nvSpPr>
                  <p:spPr bwMode="auto">
                    <a:xfrm rot="2689598">
                      <a:off x="3117299" y="3333157"/>
                      <a:ext cx="309128" cy="299319"/>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cxnSp>
                  <p:nvCxnSpPr>
                    <p:cNvPr id="196" name="Straight Connector 195"/>
                    <p:cNvCxnSpPr/>
                    <p:nvPr/>
                  </p:nvCxnSpPr>
                  <p:spPr>
                    <a:xfrm flipH="1">
                      <a:off x="3165963" y="3371516"/>
                      <a:ext cx="211010" cy="21228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7" name="Flowchart: Terminator 175"/>
                    <p:cNvSpPr>
                      <a:spLocks noChangeArrowheads="1"/>
                    </p:cNvSpPr>
                    <p:nvPr/>
                  </p:nvSpPr>
                  <p:spPr bwMode="auto">
                    <a:xfrm>
                      <a:off x="3162277" y="3432788"/>
                      <a:ext cx="205673" cy="100055"/>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cxnSp>
                <p:nvCxnSpPr>
                  <p:cNvPr id="194" name="Straight Connector 193"/>
                  <p:cNvCxnSpPr/>
                  <p:nvPr/>
                </p:nvCxnSpPr>
                <p:spPr>
                  <a:xfrm>
                    <a:off x="7504821" y="550590"/>
                    <a:ext cx="148900" cy="14980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0" name="Group 179"/>
                <p:cNvGrpSpPr/>
                <p:nvPr/>
              </p:nvGrpSpPr>
              <p:grpSpPr>
                <a:xfrm>
                  <a:off x="7522780" y="524869"/>
                  <a:ext cx="218137" cy="211215"/>
                  <a:chOff x="7479449" y="522049"/>
                  <a:chExt cx="218137" cy="211215"/>
                </a:xfrm>
              </p:grpSpPr>
              <p:grpSp>
                <p:nvGrpSpPr>
                  <p:cNvPr id="188" name="Group 187"/>
                  <p:cNvGrpSpPr/>
                  <p:nvPr/>
                </p:nvGrpSpPr>
                <p:grpSpPr>
                  <a:xfrm>
                    <a:off x="7479449" y="522049"/>
                    <a:ext cx="218137" cy="211215"/>
                    <a:chOff x="3117299" y="3333157"/>
                    <a:chExt cx="309128" cy="299319"/>
                  </a:xfrm>
                </p:grpSpPr>
                <p:sp>
                  <p:nvSpPr>
                    <p:cNvPr id="190" name="AutoShape 38"/>
                    <p:cNvSpPr>
                      <a:spLocks noChangeAspect="1" noChangeArrowheads="1"/>
                    </p:cNvSpPr>
                    <p:nvPr/>
                  </p:nvSpPr>
                  <p:spPr bwMode="auto">
                    <a:xfrm rot="2689598">
                      <a:off x="3117299" y="3333157"/>
                      <a:ext cx="309128" cy="299319"/>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cxnSp>
                  <p:nvCxnSpPr>
                    <p:cNvPr id="191" name="Straight Connector 190"/>
                    <p:cNvCxnSpPr/>
                    <p:nvPr/>
                  </p:nvCxnSpPr>
                  <p:spPr>
                    <a:xfrm flipH="1">
                      <a:off x="3165963" y="3371516"/>
                      <a:ext cx="211010" cy="21228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2" name="Flowchart: Terminator 175"/>
                    <p:cNvSpPr>
                      <a:spLocks noChangeArrowheads="1"/>
                    </p:cNvSpPr>
                    <p:nvPr/>
                  </p:nvSpPr>
                  <p:spPr bwMode="auto">
                    <a:xfrm>
                      <a:off x="3162277" y="3432788"/>
                      <a:ext cx="205673" cy="100055"/>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cxnSp>
                <p:nvCxnSpPr>
                  <p:cNvPr id="189" name="Straight Connector 188"/>
                  <p:cNvCxnSpPr/>
                  <p:nvPr/>
                </p:nvCxnSpPr>
                <p:spPr>
                  <a:xfrm>
                    <a:off x="7504821" y="550590"/>
                    <a:ext cx="148900" cy="14980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1" name="Group 180"/>
                <p:cNvGrpSpPr/>
                <p:nvPr/>
              </p:nvGrpSpPr>
              <p:grpSpPr>
                <a:xfrm>
                  <a:off x="7479449" y="522049"/>
                  <a:ext cx="218137" cy="211215"/>
                  <a:chOff x="7479449" y="522049"/>
                  <a:chExt cx="218137" cy="211215"/>
                </a:xfrm>
              </p:grpSpPr>
              <p:grpSp>
                <p:nvGrpSpPr>
                  <p:cNvPr id="183" name="Group 182"/>
                  <p:cNvGrpSpPr/>
                  <p:nvPr/>
                </p:nvGrpSpPr>
                <p:grpSpPr>
                  <a:xfrm>
                    <a:off x="7479449" y="522049"/>
                    <a:ext cx="218137" cy="211215"/>
                    <a:chOff x="3117299" y="3333157"/>
                    <a:chExt cx="309128" cy="299319"/>
                  </a:xfrm>
                </p:grpSpPr>
                <p:sp>
                  <p:nvSpPr>
                    <p:cNvPr id="185" name="AutoShape 38"/>
                    <p:cNvSpPr>
                      <a:spLocks noChangeAspect="1" noChangeArrowheads="1"/>
                    </p:cNvSpPr>
                    <p:nvPr/>
                  </p:nvSpPr>
                  <p:spPr bwMode="auto">
                    <a:xfrm rot="2689598">
                      <a:off x="3117299" y="3333157"/>
                      <a:ext cx="309128" cy="299319"/>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cxnSp>
                  <p:nvCxnSpPr>
                    <p:cNvPr id="186" name="Straight Connector 185"/>
                    <p:cNvCxnSpPr/>
                    <p:nvPr/>
                  </p:nvCxnSpPr>
                  <p:spPr>
                    <a:xfrm flipH="1">
                      <a:off x="3165963" y="3371516"/>
                      <a:ext cx="211010" cy="21228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87" name="Flowchart: Terminator 175"/>
                    <p:cNvSpPr>
                      <a:spLocks noChangeArrowheads="1"/>
                    </p:cNvSpPr>
                    <p:nvPr/>
                  </p:nvSpPr>
                  <p:spPr bwMode="auto">
                    <a:xfrm>
                      <a:off x="3162277" y="3432788"/>
                      <a:ext cx="205673" cy="100055"/>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cxnSp>
                <p:nvCxnSpPr>
                  <p:cNvPr id="184" name="Straight Connector 183"/>
                  <p:cNvCxnSpPr/>
                  <p:nvPr/>
                </p:nvCxnSpPr>
                <p:spPr>
                  <a:xfrm>
                    <a:off x="7504821" y="550590"/>
                    <a:ext cx="148900" cy="14980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2" name="TextBox 364"/>
                <p:cNvSpPr txBox="1">
                  <a:spLocks noChangeArrowheads="1"/>
                </p:cNvSpPr>
                <p:nvPr/>
              </p:nvSpPr>
              <p:spPr bwMode="auto">
                <a:xfrm>
                  <a:off x="7461472" y="323018"/>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grpSp>
            <p:nvGrpSpPr>
              <p:cNvPr id="32" name="Group 31"/>
              <p:cNvGrpSpPr/>
              <p:nvPr/>
            </p:nvGrpSpPr>
            <p:grpSpPr>
              <a:xfrm>
                <a:off x="5623397" y="1724684"/>
                <a:ext cx="247184" cy="427149"/>
                <a:chOff x="7623143" y="827788"/>
                <a:chExt cx="247184" cy="427149"/>
              </a:xfrm>
            </p:grpSpPr>
            <p:grpSp>
              <p:nvGrpSpPr>
                <p:cNvPr id="175" name="Group 174"/>
                <p:cNvGrpSpPr/>
                <p:nvPr/>
              </p:nvGrpSpPr>
              <p:grpSpPr>
                <a:xfrm>
                  <a:off x="7642429" y="1043722"/>
                  <a:ext cx="218137" cy="211215"/>
                  <a:chOff x="7642429" y="1043722"/>
                  <a:chExt cx="218137" cy="211215"/>
                </a:xfrm>
              </p:grpSpPr>
              <p:sp>
                <p:nvSpPr>
                  <p:cNvPr id="177" name="AutoShape 38"/>
                  <p:cNvSpPr>
                    <a:spLocks noChangeAspect="1" noChangeArrowheads="1"/>
                  </p:cNvSpPr>
                  <p:nvPr/>
                </p:nvSpPr>
                <p:spPr bwMode="auto">
                  <a:xfrm rot="2689598">
                    <a:off x="7642429" y="1043722"/>
                    <a:ext cx="218137" cy="211215"/>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sp>
                <p:nvSpPr>
                  <p:cNvPr id="178" name="Flowchart: Terminator 175"/>
                  <p:cNvSpPr>
                    <a:spLocks noChangeArrowheads="1"/>
                  </p:cNvSpPr>
                  <p:nvPr/>
                </p:nvSpPr>
                <p:spPr bwMode="auto">
                  <a:xfrm>
                    <a:off x="7674168" y="1114027"/>
                    <a:ext cx="145134" cy="70604"/>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sp>
              <p:nvSpPr>
                <p:cNvPr id="176" name="TextBox 364"/>
                <p:cNvSpPr txBox="1">
                  <a:spLocks noChangeArrowheads="1"/>
                </p:cNvSpPr>
                <p:nvPr/>
              </p:nvSpPr>
              <p:spPr bwMode="auto">
                <a:xfrm>
                  <a:off x="7623143" y="827788"/>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grpSp>
            <p:nvGrpSpPr>
              <p:cNvPr id="33" name="Group 32"/>
              <p:cNvGrpSpPr/>
              <p:nvPr/>
            </p:nvGrpSpPr>
            <p:grpSpPr>
              <a:xfrm>
                <a:off x="5626910" y="2156963"/>
                <a:ext cx="280161" cy="431987"/>
                <a:chOff x="7838488" y="2197911"/>
                <a:chExt cx="280161" cy="431987"/>
              </a:xfrm>
            </p:grpSpPr>
            <p:grpSp>
              <p:nvGrpSpPr>
                <p:cNvPr id="166" name="Group 165"/>
                <p:cNvGrpSpPr/>
                <p:nvPr/>
              </p:nvGrpSpPr>
              <p:grpSpPr>
                <a:xfrm>
                  <a:off x="7900512" y="2418683"/>
                  <a:ext cx="218137" cy="211215"/>
                  <a:chOff x="7857774" y="2413845"/>
                  <a:chExt cx="218137" cy="211215"/>
                </a:xfrm>
              </p:grpSpPr>
              <p:sp>
                <p:nvSpPr>
                  <p:cNvPr id="172" name="AutoShape 38"/>
                  <p:cNvSpPr>
                    <a:spLocks noChangeAspect="1" noChangeArrowheads="1"/>
                  </p:cNvSpPr>
                  <p:nvPr/>
                </p:nvSpPr>
                <p:spPr bwMode="auto">
                  <a:xfrm rot="2689598">
                    <a:off x="7857774" y="2413845"/>
                    <a:ext cx="218137" cy="211215"/>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sp>
                <p:nvSpPr>
                  <p:cNvPr id="173" name="Flowchart: Terminator 175"/>
                  <p:cNvSpPr>
                    <a:spLocks noChangeArrowheads="1"/>
                  </p:cNvSpPr>
                  <p:nvPr/>
                </p:nvSpPr>
                <p:spPr bwMode="auto">
                  <a:xfrm>
                    <a:off x="7908900" y="2543399"/>
                    <a:ext cx="111457" cy="54221"/>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sp>
                <p:nvSpPr>
                  <p:cNvPr id="174" name="Oval 77">
                    <a:hlinkClick r:id="" action="ppaction://noaction"/>
                  </p:cNvPr>
                  <p:cNvSpPr>
                    <a:spLocks noChangeAspect="1" noChangeArrowheads="1"/>
                  </p:cNvSpPr>
                  <p:nvPr/>
                </p:nvSpPr>
                <p:spPr bwMode="auto">
                  <a:xfrm>
                    <a:off x="7934740" y="2472580"/>
                    <a:ext cx="59344" cy="59382"/>
                  </a:xfrm>
                  <a:prstGeom prst="ellipse">
                    <a:avLst/>
                  </a:prstGeom>
                  <a:solidFill>
                    <a:schemeClr val="tx1"/>
                  </a:solidFill>
                  <a:ln w="9525">
                    <a:noFill/>
                    <a:round/>
                    <a:headEnd/>
                    <a:tailEnd/>
                  </a:ln>
                </p:spPr>
                <p:txBody>
                  <a:bodyPr wrap="none" anchor="ctr"/>
                  <a:lstStyle/>
                  <a:p>
                    <a:endParaRPr lang="en-US" sz="600" dirty="0"/>
                  </a:p>
                </p:txBody>
              </p:sp>
            </p:grpSp>
            <p:sp>
              <p:nvSpPr>
                <p:cNvPr id="167" name="TextBox 364"/>
                <p:cNvSpPr txBox="1">
                  <a:spLocks noChangeArrowheads="1"/>
                </p:cNvSpPr>
                <p:nvPr/>
              </p:nvSpPr>
              <p:spPr bwMode="auto">
                <a:xfrm>
                  <a:off x="7838488" y="2197911"/>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nvGrpSpPr>
                <p:cNvPr id="168" name="Group 167"/>
                <p:cNvGrpSpPr/>
                <p:nvPr/>
              </p:nvGrpSpPr>
              <p:grpSpPr>
                <a:xfrm>
                  <a:off x="7857774" y="2413845"/>
                  <a:ext cx="218137" cy="211215"/>
                  <a:chOff x="7857774" y="2413845"/>
                  <a:chExt cx="218137" cy="211215"/>
                </a:xfrm>
              </p:grpSpPr>
              <p:sp>
                <p:nvSpPr>
                  <p:cNvPr id="169" name="AutoShape 38"/>
                  <p:cNvSpPr>
                    <a:spLocks noChangeAspect="1" noChangeArrowheads="1"/>
                  </p:cNvSpPr>
                  <p:nvPr/>
                </p:nvSpPr>
                <p:spPr bwMode="auto">
                  <a:xfrm rot="2689598">
                    <a:off x="7857774" y="2413845"/>
                    <a:ext cx="218137" cy="211215"/>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sp>
                <p:nvSpPr>
                  <p:cNvPr id="170" name="Flowchart: Terminator 175"/>
                  <p:cNvSpPr>
                    <a:spLocks noChangeArrowheads="1"/>
                  </p:cNvSpPr>
                  <p:nvPr/>
                </p:nvSpPr>
                <p:spPr bwMode="auto">
                  <a:xfrm>
                    <a:off x="7908900" y="2543399"/>
                    <a:ext cx="111457" cy="54221"/>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sp>
                <p:nvSpPr>
                  <p:cNvPr id="171" name="Oval 77">
                    <a:hlinkClick r:id="" action="ppaction://noaction"/>
                  </p:cNvPr>
                  <p:cNvSpPr>
                    <a:spLocks noChangeAspect="1" noChangeArrowheads="1"/>
                  </p:cNvSpPr>
                  <p:nvPr/>
                </p:nvSpPr>
                <p:spPr bwMode="auto">
                  <a:xfrm>
                    <a:off x="7934740" y="2472580"/>
                    <a:ext cx="59344" cy="59382"/>
                  </a:xfrm>
                  <a:prstGeom prst="ellipse">
                    <a:avLst/>
                  </a:prstGeom>
                  <a:solidFill>
                    <a:schemeClr val="tx1"/>
                  </a:solidFill>
                  <a:ln w="9525">
                    <a:noFill/>
                    <a:round/>
                    <a:headEnd/>
                    <a:tailEnd/>
                  </a:ln>
                </p:spPr>
                <p:txBody>
                  <a:bodyPr wrap="none" anchor="ctr"/>
                  <a:lstStyle/>
                  <a:p>
                    <a:endParaRPr lang="en-US" sz="600" dirty="0"/>
                  </a:p>
                </p:txBody>
              </p:sp>
            </p:grpSp>
          </p:grpSp>
          <p:grpSp>
            <p:nvGrpSpPr>
              <p:cNvPr id="34" name="Group 33"/>
              <p:cNvGrpSpPr/>
              <p:nvPr/>
            </p:nvGrpSpPr>
            <p:grpSpPr>
              <a:xfrm>
                <a:off x="5640783" y="2589242"/>
                <a:ext cx="247184" cy="403334"/>
                <a:chOff x="5730617" y="2122457"/>
                <a:chExt cx="247184" cy="403334"/>
              </a:xfrm>
            </p:grpSpPr>
            <p:grpSp>
              <p:nvGrpSpPr>
                <p:cNvPr id="147" name="Group 146"/>
                <p:cNvGrpSpPr/>
                <p:nvPr/>
              </p:nvGrpSpPr>
              <p:grpSpPr>
                <a:xfrm>
                  <a:off x="5730617" y="2122457"/>
                  <a:ext cx="247184" cy="403334"/>
                  <a:chOff x="5730617" y="2112931"/>
                  <a:chExt cx="247184" cy="403334"/>
                </a:xfrm>
              </p:grpSpPr>
              <p:grpSp>
                <p:nvGrpSpPr>
                  <p:cNvPr id="152" name="Group 151"/>
                  <p:cNvGrpSpPr/>
                  <p:nvPr/>
                </p:nvGrpSpPr>
                <p:grpSpPr>
                  <a:xfrm>
                    <a:off x="5730617" y="2112931"/>
                    <a:ext cx="247184" cy="403334"/>
                    <a:chOff x="5730617" y="2117694"/>
                    <a:chExt cx="247184" cy="403334"/>
                  </a:xfrm>
                </p:grpSpPr>
                <p:sp>
                  <p:nvSpPr>
                    <p:cNvPr id="160" name="TextBox 364"/>
                    <p:cNvSpPr txBox="1">
                      <a:spLocks noChangeArrowheads="1"/>
                    </p:cNvSpPr>
                    <p:nvPr/>
                  </p:nvSpPr>
                  <p:spPr bwMode="auto">
                    <a:xfrm>
                      <a:off x="5730617" y="2117694"/>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nvGrpSpPr>
                    <p:cNvPr id="163" name="Group 162"/>
                    <p:cNvGrpSpPr/>
                    <p:nvPr/>
                  </p:nvGrpSpPr>
                  <p:grpSpPr>
                    <a:xfrm>
                      <a:off x="5749903" y="2309813"/>
                      <a:ext cx="218137" cy="211215"/>
                      <a:chOff x="7857774" y="2413845"/>
                      <a:chExt cx="218137" cy="211215"/>
                    </a:xfrm>
                  </p:grpSpPr>
                  <p:sp>
                    <p:nvSpPr>
                      <p:cNvPr id="164" name="AutoShape 38"/>
                      <p:cNvSpPr>
                        <a:spLocks noChangeAspect="1" noChangeArrowheads="1"/>
                      </p:cNvSpPr>
                      <p:nvPr/>
                    </p:nvSpPr>
                    <p:spPr bwMode="auto">
                      <a:xfrm rot="2689598">
                        <a:off x="7857774" y="2413845"/>
                        <a:ext cx="218137" cy="211215"/>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sp>
                    <p:nvSpPr>
                      <p:cNvPr id="165" name="Oval 77">
                        <a:hlinkClick r:id="" action="ppaction://noaction"/>
                      </p:cNvPr>
                      <p:cNvSpPr>
                        <a:spLocks noChangeAspect="1" noChangeArrowheads="1"/>
                      </p:cNvSpPr>
                      <p:nvPr/>
                    </p:nvSpPr>
                    <p:spPr bwMode="auto">
                      <a:xfrm>
                        <a:off x="7934740" y="2474961"/>
                        <a:ext cx="59344" cy="59382"/>
                      </a:xfrm>
                      <a:prstGeom prst="ellipse">
                        <a:avLst/>
                      </a:prstGeom>
                      <a:solidFill>
                        <a:schemeClr val="tx1"/>
                      </a:solidFill>
                      <a:ln w="9525">
                        <a:noFill/>
                        <a:round/>
                        <a:headEnd/>
                        <a:tailEnd/>
                      </a:ln>
                    </p:spPr>
                    <p:txBody>
                      <a:bodyPr wrap="none" anchor="ctr"/>
                      <a:lstStyle/>
                      <a:p>
                        <a:endParaRPr lang="en-US" sz="600" dirty="0"/>
                      </a:p>
                    </p:txBody>
                  </p:sp>
                </p:grpSp>
              </p:grpSp>
              <p:grpSp>
                <p:nvGrpSpPr>
                  <p:cNvPr id="153" name="Group 152"/>
                  <p:cNvGrpSpPr/>
                  <p:nvPr/>
                </p:nvGrpSpPr>
                <p:grpSpPr>
                  <a:xfrm>
                    <a:off x="5808558" y="2306258"/>
                    <a:ext cx="91300" cy="72003"/>
                    <a:chOff x="8433692" y="2637115"/>
                    <a:chExt cx="91300" cy="72003"/>
                  </a:xfrm>
                </p:grpSpPr>
                <p:grpSp>
                  <p:nvGrpSpPr>
                    <p:cNvPr id="154" name="Group 153"/>
                    <p:cNvGrpSpPr/>
                    <p:nvPr/>
                  </p:nvGrpSpPr>
                  <p:grpSpPr>
                    <a:xfrm>
                      <a:off x="8433692" y="2637115"/>
                      <a:ext cx="91299" cy="45719"/>
                      <a:chOff x="8433692" y="2637115"/>
                      <a:chExt cx="201416" cy="100861"/>
                    </a:xfrm>
                  </p:grpSpPr>
                  <p:cxnSp>
                    <p:nvCxnSpPr>
                      <p:cNvPr id="158" name="Straight Connector 157"/>
                      <p:cNvCxnSpPr/>
                      <p:nvPr/>
                    </p:nvCxnSpPr>
                    <p:spPr>
                      <a:xfrm>
                        <a:off x="8534400" y="2637115"/>
                        <a:ext cx="100708" cy="10070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8433692" y="2637268"/>
                        <a:ext cx="100708" cy="100708"/>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5" name="Group 154"/>
                    <p:cNvGrpSpPr/>
                    <p:nvPr/>
                  </p:nvGrpSpPr>
                  <p:grpSpPr>
                    <a:xfrm>
                      <a:off x="8433693" y="2663399"/>
                      <a:ext cx="91299" cy="45719"/>
                      <a:chOff x="8433692" y="2637115"/>
                      <a:chExt cx="201416" cy="100861"/>
                    </a:xfrm>
                  </p:grpSpPr>
                  <p:cxnSp>
                    <p:nvCxnSpPr>
                      <p:cNvPr id="156" name="Straight Connector 155"/>
                      <p:cNvCxnSpPr/>
                      <p:nvPr/>
                    </p:nvCxnSpPr>
                    <p:spPr>
                      <a:xfrm>
                        <a:off x="8534400" y="2637115"/>
                        <a:ext cx="100708" cy="100708"/>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a:off x="8433692" y="2637268"/>
                        <a:ext cx="100708" cy="100708"/>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48" name="Group 147"/>
                <p:cNvGrpSpPr/>
                <p:nvPr/>
              </p:nvGrpSpPr>
              <p:grpSpPr>
                <a:xfrm>
                  <a:off x="5783676" y="2446355"/>
                  <a:ext cx="152337" cy="45748"/>
                  <a:chOff x="8267312" y="3027642"/>
                  <a:chExt cx="152337" cy="45748"/>
                </a:xfrm>
              </p:grpSpPr>
              <p:sp>
                <p:nvSpPr>
                  <p:cNvPr id="149" name="Oval 77">
                    <a:hlinkClick r:id="" action="ppaction://noaction"/>
                  </p:cNvPr>
                  <p:cNvSpPr>
                    <a:spLocks noChangeAspect="1" noChangeArrowheads="1"/>
                  </p:cNvSpPr>
                  <p:nvPr/>
                </p:nvSpPr>
                <p:spPr bwMode="auto">
                  <a:xfrm>
                    <a:off x="8267312"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50" name="Oval 77">
                    <a:hlinkClick r:id="" action="ppaction://noaction"/>
                  </p:cNvPr>
                  <p:cNvSpPr>
                    <a:spLocks noChangeAspect="1" noChangeArrowheads="1"/>
                  </p:cNvSpPr>
                  <p:nvPr/>
                </p:nvSpPr>
                <p:spPr bwMode="auto">
                  <a:xfrm>
                    <a:off x="8320621"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51" name="Oval 77">
                    <a:hlinkClick r:id="" action="ppaction://noaction"/>
                  </p:cNvPr>
                  <p:cNvSpPr>
                    <a:spLocks noChangeAspect="1" noChangeArrowheads="1"/>
                  </p:cNvSpPr>
                  <p:nvPr/>
                </p:nvSpPr>
                <p:spPr bwMode="auto">
                  <a:xfrm>
                    <a:off x="8373930"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grpSp>
          </p:grpSp>
          <p:grpSp>
            <p:nvGrpSpPr>
              <p:cNvPr id="35" name="Group 34"/>
              <p:cNvGrpSpPr/>
              <p:nvPr/>
            </p:nvGrpSpPr>
            <p:grpSpPr>
              <a:xfrm>
                <a:off x="5622833" y="3002751"/>
                <a:ext cx="247184" cy="421363"/>
                <a:chOff x="8684484" y="2594609"/>
                <a:chExt cx="247184" cy="421363"/>
              </a:xfrm>
            </p:grpSpPr>
            <p:grpSp>
              <p:nvGrpSpPr>
                <p:cNvPr id="139" name="Group 138"/>
                <p:cNvGrpSpPr/>
                <p:nvPr/>
              </p:nvGrpSpPr>
              <p:grpSpPr>
                <a:xfrm>
                  <a:off x="8699286" y="2804757"/>
                  <a:ext cx="218137" cy="211215"/>
                  <a:chOff x="3117299" y="3333157"/>
                  <a:chExt cx="309128" cy="299319"/>
                </a:xfrm>
              </p:grpSpPr>
              <p:sp>
                <p:nvSpPr>
                  <p:cNvPr id="145" name="AutoShape 38"/>
                  <p:cNvSpPr>
                    <a:spLocks noChangeAspect="1" noChangeArrowheads="1"/>
                  </p:cNvSpPr>
                  <p:nvPr/>
                </p:nvSpPr>
                <p:spPr bwMode="auto">
                  <a:xfrm rot="2689598">
                    <a:off x="3117299" y="3333157"/>
                    <a:ext cx="309128" cy="299319"/>
                  </a:xfrm>
                  <a:prstGeom prst="flowChartProcess">
                    <a:avLst/>
                  </a:prstGeom>
                  <a:solidFill>
                    <a:schemeClr val="bg1"/>
                  </a:solidFill>
                  <a:ln w="15875">
                    <a:solidFill>
                      <a:schemeClr val="tx1"/>
                    </a:solidFill>
                    <a:miter lim="800000"/>
                    <a:headEnd/>
                    <a:tailEnd/>
                  </a:ln>
                  <a:effectLst/>
                </p:spPr>
                <p:txBody>
                  <a:bodyPr wrap="none" anchor="ctr"/>
                  <a:lstStyle/>
                  <a:p>
                    <a:pPr>
                      <a:defRPr/>
                    </a:pPr>
                    <a:endParaRPr lang="en-US" sz="1801" dirty="0">
                      <a:latin typeface="Calibri" pitchFamily="34" charset="0"/>
                    </a:endParaRPr>
                  </a:p>
                </p:txBody>
              </p:sp>
              <p:cxnSp>
                <p:nvCxnSpPr>
                  <p:cNvPr id="146" name="Straight Connector 145"/>
                  <p:cNvCxnSpPr/>
                  <p:nvPr/>
                </p:nvCxnSpPr>
                <p:spPr>
                  <a:xfrm flipH="1">
                    <a:off x="3165963" y="3371516"/>
                    <a:ext cx="211010" cy="21228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0" name="Group 139"/>
                <p:cNvGrpSpPr/>
                <p:nvPr/>
              </p:nvGrpSpPr>
              <p:grpSpPr>
                <a:xfrm>
                  <a:off x="8733626" y="2954201"/>
                  <a:ext cx="152337" cy="45748"/>
                  <a:chOff x="8267312" y="3027642"/>
                  <a:chExt cx="152337" cy="45748"/>
                </a:xfrm>
              </p:grpSpPr>
              <p:sp>
                <p:nvSpPr>
                  <p:cNvPr id="142" name="Oval 77">
                    <a:hlinkClick r:id="" action="ppaction://noaction"/>
                  </p:cNvPr>
                  <p:cNvSpPr>
                    <a:spLocks noChangeAspect="1" noChangeArrowheads="1"/>
                  </p:cNvSpPr>
                  <p:nvPr/>
                </p:nvSpPr>
                <p:spPr bwMode="auto">
                  <a:xfrm>
                    <a:off x="8267312"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43" name="Oval 77">
                    <a:hlinkClick r:id="" action="ppaction://noaction"/>
                  </p:cNvPr>
                  <p:cNvSpPr>
                    <a:spLocks noChangeAspect="1" noChangeArrowheads="1"/>
                  </p:cNvSpPr>
                  <p:nvPr/>
                </p:nvSpPr>
                <p:spPr bwMode="auto">
                  <a:xfrm>
                    <a:off x="8320621"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44" name="Oval 77">
                    <a:hlinkClick r:id="" action="ppaction://noaction"/>
                  </p:cNvPr>
                  <p:cNvSpPr>
                    <a:spLocks noChangeAspect="1" noChangeArrowheads="1"/>
                  </p:cNvSpPr>
                  <p:nvPr/>
                </p:nvSpPr>
                <p:spPr bwMode="auto">
                  <a:xfrm>
                    <a:off x="8373930" y="3027642"/>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grpSp>
            <p:sp>
              <p:nvSpPr>
                <p:cNvPr id="141" name="TextBox 364"/>
                <p:cNvSpPr txBox="1">
                  <a:spLocks noChangeArrowheads="1"/>
                </p:cNvSpPr>
                <p:nvPr/>
              </p:nvSpPr>
              <p:spPr bwMode="auto">
                <a:xfrm>
                  <a:off x="8684484" y="2594609"/>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grpSp>
            <p:nvGrpSpPr>
              <p:cNvPr id="36" name="Group 35"/>
              <p:cNvGrpSpPr/>
              <p:nvPr/>
            </p:nvGrpSpPr>
            <p:grpSpPr>
              <a:xfrm>
                <a:off x="5592867" y="3444106"/>
                <a:ext cx="349931" cy="436742"/>
                <a:chOff x="7694786" y="3413156"/>
                <a:chExt cx="349931" cy="436742"/>
              </a:xfrm>
            </p:grpSpPr>
            <p:grpSp>
              <p:nvGrpSpPr>
                <p:cNvPr id="126" name="Group 125"/>
                <p:cNvGrpSpPr/>
                <p:nvPr/>
              </p:nvGrpSpPr>
              <p:grpSpPr>
                <a:xfrm>
                  <a:off x="7747841" y="3605241"/>
                  <a:ext cx="296876" cy="244657"/>
                  <a:chOff x="7697167" y="3601238"/>
                  <a:chExt cx="296876" cy="244657"/>
                </a:xfrm>
              </p:grpSpPr>
              <p:sp>
                <p:nvSpPr>
                  <p:cNvPr id="134" name="Flowchart: Process 133"/>
                  <p:cNvSpPr>
                    <a:spLocks noChangeAspect="1"/>
                  </p:cNvSpPr>
                  <p:nvPr/>
                </p:nvSpPr>
                <p:spPr bwMode="auto">
                  <a:xfrm rot="2700000">
                    <a:off x="7743885" y="3597640"/>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grpSp>
                <p:nvGrpSpPr>
                  <p:cNvPr id="135" name="Group 134"/>
                  <p:cNvGrpSpPr/>
                  <p:nvPr/>
                </p:nvGrpSpPr>
                <p:grpSpPr>
                  <a:xfrm>
                    <a:off x="7747841" y="3734423"/>
                    <a:ext cx="188824" cy="64740"/>
                    <a:chOff x="8039023" y="3863967"/>
                    <a:chExt cx="188824" cy="64740"/>
                  </a:xfrm>
                </p:grpSpPr>
                <p:sp>
                  <p:nvSpPr>
                    <p:cNvPr id="137" name="Arc 136"/>
                    <p:cNvSpPr/>
                    <p:nvPr/>
                  </p:nvSpPr>
                  <p:spPr>
                    <a:xfrm>
                      <a:off x="8039023" y="3863967"/>
                      <a:ext cx="188824" cy="64119"/>
                    </a:xfrm>
                    <a:prstGeom prst="arc">
                      <a:avLst>
                        <a:gd name="adj1" fmla="val 16200000"/>
                        <a:gd name="adj2" fmla="val 1215334"/>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sp>
                  <p:nvSpPr>
                    <p:cNvPr id="138" name="Arc 137"/>
                    <p:cNvSpPr/>
                    <p:nvPr/>
                  </p:nvSpPr>
                  <p:spPr>
                    <a:xfrm flipH="1">
                      <a:off x="8039023" y="3863967"/>
                      <a:ext cx="188824" cy="64740"/>
                    </a:xfrm>
                    <a:prstGeom prst="arc">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grpSp>
              <p:sp>
                <p:nvSpPr>
                  <p:cNvPr id="136" name="TextBox 364"/>
                  <p:cNvSpPr txBox="1">
                    <a:spLocks noChangeArrowheads="1"/>
                  </p:cNvSpPr>
                  <p:nvPr/>
                </p:nvSpPr>
                <p:spPr bwMode="auto">
                  <a:xfrm>
                    <a:off x="7697167" y="3692007"/>
                    <a:ext cx="296876" cy="153888"/>
                  </a:xfrm>
                  <a:prstGeom prst="rect">
                    <a:avLst/>
                  </a:prstGeom>
                  <a:noFill/>
                  <a:ln w="9525">
                    <a:noFill/>
                    <a:miter lim="800000"/>
                    <a:headEnd/>
                    <a:tailEnd/>
                  </a:ln>
                </p:spPr>
                <p:txBody>
                  <a:bodyPr wrap="none">
                    <a:spAutoFit/>
                  </a:bodyPr>
                  <a:lstStyle/>
                  <a:p>
                    <a:pPr algn="ctr"/>
                    <a:r>
                      <a:rPr lang="en-US" sz="400" b="1" dirty="0" smtClean="0">
                        <a:latin typeface="Arial" charset="0"/>
                      </a:rPr>
                      <a:t>LMA</a:t>
                    </a:r>
                    <a:endParaRPr lang="en-US" sz="400" b="1" dirty="0">
                      <a:latin typeface="Arial" charset="0"/>
                    </a:endParaRPr>
                  </a:p>
                </p:txBody>
              </p:sp>
            </p:grpSp>
            <p:sp>
              <p:nvSpPr>
                <p:cNvPr id="127" name="TextBox 364"/>
                <p:cNvSpPr txBox="1">
                  <a:spLocks noChangeArrowheads="1"/>
                </p:cNvSpPr>
                <p:nvPr/>
              </p:nvSpPr>
              <p:spPr bwMode="auto">
                <a:xfrm>
                  <a:off x="7727180" y="3413156"/>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nvGrpSpPr>
                <p:cNvPr id="128" name="Group 127"/>
                <p:cNvGrpSpPr/>
                <p:nvPr/>
              </p:nvGrpSpPr>
              <p:grpSpPr>
                <a:xfrm>
                  <a:off x="7694786" y="3601238"/>
                  <a:ext cx="296876" cy="247038"/>
                  <a:chOff x="7694786" y="3601238"/>
                  <a:chExt cx="296876" cy="247038"/>
                </a:xfrm>
              </p:grpSpPr>
              <p:sp>
                <p:nvSpPr>
                  <p:cNvPr id="129" name="Flowchart: Process 128"/>
                  <p:cNvSpPr>
                    <a:spLocks noChangeAspect="1"/>
                  </p:cNvSpPr>
                  <p:nvPr/>
                </p:nvSpPr>
                <p:spPr bwMode="auto">
                  <a:xfrm rot="2700000">
                    <a:off x="7743885" y="3597640"/>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grpSp>
                <p:nvGrpSpPr>
                  <p:cNvPr id="130" name="Group 129"/>
                  <p:cNvGrpSpPr/>
                  <p:nvPr/>
                </p:nvGrpSpPr>
                <p:grpSpPr>
                  <a:xfrm>
                    <a:off x="7747841" y="3734423"/>
                    <a:ext cx="188824" cy="64740"/>
                    <a:chOff x="8039023" y="3863967"/>
                    <a:chExt cx="188824" cy="64740"/>
                  </a:xfrm>
                </p:grpSpPr>
                <p:sp>
                  <p:nvSpPr>
                    <p:cNvPr id="132" name="Arc 131"/>
                    <p:cNvSpPr/>
                    <p:nvPr/>
                  </p:nvSpPr>
                  <p:spPr>
                    <a:xfrm>
                      <a:off x="8039023" y="3863967"/>
                      <a:ext cx="188824" cy="64119"/>
                    </a:xfrm>
                    <a:prstGeom prst="arc">
                      <a:avLst>
                        <a:gd name="adj1" fmla="val 16200000"/>
                        <a:gd name="adj2" fmla="val 1215334"/>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sp>
                  <p:nvSpPr>
                    <p:cNvPr id="133" name="Arc 132"/>
                    <p:cNvSpPr/>
                    <p:nvPr/>
                  </p:nvSpPr>
                  <p:spPr>
                    <a:xfrm flipH="1">
                      <a:off x="8039023" y="3863967"/>
                      <a:ext cx="188824" cy="64740"/>
                    </a:xfrm>
                    <a:prstGeom prst="arc">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grpSp>
              <p:sp>
                <p:nvSpPr>
                  <p:cNvPr id="131" name="TextBox 364"/>
                  <p:cNvSpPr txBox="1">
                    <a:spLocks noChangeArrowheads="1"/>
                  </p:cNvSpPr>
                  <p:nvPr/>
                </p:nvSpPr>
                <p:spPr bwMode="auto">
                  <a:xfrm>
                    <a:off x="7694786" y="3694388"/>
                    <a:ext cx="296876" cy="153888"/>
                  </a:xfrm>
                  <a:prstGeom prst="rect">
                    <a:avLst/>
                  </a:prstGeom>
                  <a:noFill/>
                  <a:ln w="9525">
                    <a:noFill/>
                    <a:miter lim="800000"/>
                    <a:headEnd/>
                    <a:tailEnd/>
                  </a:ln>
                </p:spPr>
                <p:txBody>
                  <a:bodyPr wrap="none">
                    <a:spAutoFit/>
                  </a:bodyPr>
                  <a:lstStyle/>
                  <a:p>
                    <a:pPr algn="ctr"/>
                    <a:r>
                      <a:rPr lang="en-US" sz="400" b="1" dirty="0" smtClean="0">
                        <a:latin typeface="Arial" charset="0"/>
                      </a:rPr>
                      <a:t>LMA</a:t>
                    </a:r>
                    <a:endParaRPr lang="en-US" sz="400" b="1" dirty="0">
                      <a:latin typeface="Arial" charset="0"/>
                    </a:endParaRPr>
                  </a:p>
                </p:txBody>
              </p:sp>
            </p:grpSp>
          </p:grpSp>
          <p:grpSp>
            <p:nvGrpSpPr>
              <p:cNvPr id="37" name="Group 36"/>
              <p:cNvGrpSpPr/>
              <p:nvPr/>
            </p:nvGrpSpPr>
            <p:grpSpPr>
              <a:xfrm>
                <a:off x="5616742" y="3862597"/>
                <a:ext cx="247184" cy="396684"/>
                <a:chOff x="8193905" y="3602469"/>
                <a:chExt cx="247184" cy="396684"/>
              </a:xfrm>
            </p:grpSpPr>
            <p:sp>
              <p:nvSpPr>
                <p:cNvPr id="119" name="TextBox 364"/>
                <p:cNvSpPr txBox="1">
                  <a:spLocks noChangeArrowheads="1"/>
                </p:cNvSpPr>
                <p:nvPr/>
              </p:nvSpPr>
              <p:spPr bwMode="auto">
                <a:xfrm>
                  <a:off x="8193905" y="3602469"/>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sp>
              <p:nvSpPr>
                <p:cNvPr id="120" name="Flowchart: Process 119"/>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121" name="Straight Connector 120"/>
                <p:cNvCxnSpPr>
                  <a:stCxn id="120" idx="0"/>
                  <a:endCxn id="120"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22" name="Group 121"/>
                <p:cNvGrpSpPr/>
                <p:nvPr/>
              </p:nvGrpSpPr>
              <p:grpSpPr>
                <a:xfrm>
                  <a:off x="8238615" y="3759632"/>
                  <a:ext cx="150048" cy="211515"/>
                  <a:chOff x="8262842" y="3281116"/>
                  <a:chExt cx="150048" cy="211515"/>
                </a:xfrm>
              </p:grpSpPr>
              <p:cxnSp>
                <p:nvCxnSpPr>
                  <p:cNvPr id="124" name="Straight Connector 123"/>
                  <p:cNvCxnSpPr>
                    <a:endCxn id="120" idx="2"/>
                  </p:cNvCxnSpPr>
                  <p:nvPr/>
                </p:nvCxnSpPr>
                <p:spPr>
                  <a:xfrm flipH="1">
                    <a:off x="8262842" y="3283918"/>
                    <a:ext cx="78677" cy="20871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endCxn id="120" idx="3"/>
                  </p:cNvCxnSpPr>
                  <p:nvPr/>
                </p:nvCxnSpPr>
                <p:spPr>
                  <a:xfrm>
                    <a:off x="8341519" y="3281116"/>
                    <a:ext cx="71371" cy="2089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3" name="Flowchart: Terminator 175"/>
                <p:cNvSpPr>
                  <a:spLocks noChangeArrowheads="1"/>
                </p:cNvSpPr>
                <p:nvPr/>
              </p:nvSpPr>
              <p:spPr bwMode="auto">
                <a:xfrm>
                  <a:off x="8256831" y="3923733"/>
                  <a:ext cx="111457" cy="54221"/>
                </a:xfrm>
                <a:prstGeom prst="flowChartTerminator">
                  <a:avLst/>
                </a:prstGeom>
                <a:noFill/>
                <a:ln w="158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700" dirty="0">
                    <a:latin typeface="Arial" panose="020B0604020202020204" pitchFamily="34" charset="0"/>
                  </a:endParaRPr>
                </a:p>
              </p:txBody>
            </p:sp>
          </p:grpSp>
          <p:grpSp>
            <p:nvGrpSpPr>
              <p:cNvPr id="38" name="Group 37"/>
              <p:cNvGrpSpPr/>
              <p:nvPr/>
            </p:nvGrpSpPr>
            <p:grpSpPr>
              <a:xfrm>
                <a:off x="5611775" y="4286447"/>
                <a:ext cx="247184" cy="396684"/>
                <a:chOff x="8191524" y="3602469"/>
                <a:chExt cx="247184" cy="396684"/>
              </a:xfrm>
            </p:grpSpPr>
            <p:sp>
              <p:nvSpPr>
                <p:cNvPr id="107" name="TextBox 364"/>
                <p:cNvSpPr txBox="1">
                  <a:spLocks noChangeArrowheads="1"/>
                </p:cNvSpPr>
                <p:nvPr/>
              </p:nvSpPr>
              <p:spPr bwMode="auto">
                <a:xfrm>
                  <a:off x="8191524" y="3602469"/>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sp>
              <p:nvSpPr>
                <p:cNvPr id="108" name="Flowchart: Process 107"/>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109" name="Straight Connector 108"/>
                <p:cNvCxnSpPr>
                  <a:stCxn id="108" idx="0"/>
                  <a:endCxn id="108"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9" name="Group 38"/>
              <p:cNvGrpSpPr/>
              <p:nvPr/>
            </p:nvGrpSpPr>
            <p:grpSpPr>
              <a:xfrm>
                <a:off x="5655311" y="4605541"/>
                <a:ext cx="152240" cy="45719"/>
                <a:chOff x="7926294" y="3483793"/>
                <a:chExt cx="152337" cy="45748"/>
              </a:xfrm>
            </p:grpSpPr>
            <p:sp>
              <p:nvSpPr>
                <p:cNvPr id="104" name="Oval 77">
                  <a:hlinkClick r:id="" action="ppaction://noaction"/>
                </p:cNvPr>
                <p:cNvSpPr>
                  <a:spLocks noChangeAspect="1" noChangeArrowheads="1"/>
                </p:cNvSpPr>
                <p:nvPr/>
              </p:nvSpPr>
              <p:spPr bwMode="auto">
                <a:xfrm>
                  <a:off x="7926294" y="3483793"/>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05" name="Oval 77">
                  <a:hlinkClick r:id="" action="ppaction://noaction"/>
                </p:cNvPr>
                <p:cNvSpPr>
                  <a:spLocks noChangeAspect="1" noChangeArrowheads="1"/>
                </p:cNvSpPr>
                <p:nvPr/>
              </p:nvSpPr>
              <p:spPr bwMode="auto">
                <a:xfrm>
                  <a:off x="7979603" y="3483793"/>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sp>
              <p:nvSpPr>
                <p:cNvPr id="106" name="Oval 77">
                  <a:hlinkClick r:id="" action="ppaction://noaction"/>
                </p:cNvPr>
                <p:cNvSpPr>
                  <a:spLocks noChangeAspect="1" noChangeArrowheads="1"/>
                </p:cNvSpPr>
                <p:nvPr/>
              </p:nvSpPr>
              <p:spPr bwMode="auto">
                <a:xfrm>
                  <a:off x="8032912" y="3483793"/>
                  <a:ext cx="45719" cy="45748"/>
                </a:xfrm>
                <a:prstGeom prst="ellipse">
                  <a:avLst/>
                </a:prstGeom>
                <a:solidFill>
                  <a:schemeClr val="bg1"/>
                </a:solidFill>
                <a:ln w="9525">
                  <a:solidFill>
                    <a:schemeClr val="tx1"/>
                  </a:solidFill>
                  <a:round/>
                  <a:headEnd/>
                  <a:tailEnd/>
                </a:ln>
              </p:spPr>
              <p:txBody>
                <a:bodyPr wrap="none" anchor="ctr"/>
                <a:lstStyle/>
                <a:p>
                  <a:endParaRPr lang="en-US" sz="600" dirty="0"/>
                </a:p>
              </p:txBody>
            </p:sp>
          </p:grpSp>
          <p:grpSp>
            <p:nvGrpSpPr>
              <p:cNvPr id="40" name="Group 39"/>
              <p:cNvGrpSpPr/>
              <p:nvPr/>
            </p:nvGrpSpPr>
            <p:grpSpPr>
              <a:xfrm>
                <a:off x="5664938" y="4516469"/>
                <a:ext cx="142875" cy="66040"/>
                <a:chOff x="8193881" y="4280513"/>
                <a:chExt cx="142875" cy="66040"/>
              </a:xfrm>
            </p:grpSpPr>
            <p:cxnSp>
              <p:nvCxnSpPr>
                <p:cNvPr id="100" name="Straight Connector 99"/>
                <p:cNvCxnSpPr/>
                <p:nvPr/>
              </p:nvCxnSpPr>
              <p:spPr>
                <a:xfrm>
                  <a:off x="8193881" y="4280513"/>
                  <a:ext cx="1428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8193881" y="4280513"/>
                  <a:ext cx="0" cy="66040"/>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8334374" y="4280513"/>
                  <a:ext cx="0" cy="66040"/>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8262936" y="4280513"/>
                  <a:ext cx="0" cy="66040"/>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TextBox 363"/>
              <p:cNvSpPr txBox="1">
                <a:spLocks noChangeArrowheads="1"/>
              </p:cNvSpPr>
              <p:nvPr/>
            </p:nvSpPr>
            <p:spPr bwMode="auto">
              <a:xfrm>
                <a:off x="5915511" y="1306421"/>
                <a:ext cx="1514309" cy="646331"/>
              </a:xfrm>
              <a:prstGeom prst="rect">
                <a:avLst/>
              </a:prstGeom>
              <a:noFill/>
              <a:ln w="9525">
                <a:noFill/>
                <a:miter lim="800000"/>
                <a:headEnd/>
                <a:tailEnd/>
              </a:ln>
            </p:spPr>
            <p:txBody>
              <a:bodyPr wrap="square">
                <a:spAutoFit/>
              </a:bodyPr>
              <a:lstStyle/>
              <a:p>
                <a:r>
                  <a:rPr lang="en-US" sz="600" dirty="0" smtClean="0">
                    <a:latin typeface="Arial" charset="0"/>
                  </a:rPr>
                  <a:t>Per BN</a:t>
                </a:r>
              </a:p>
              <a:p>
                <a:r>
                  <a:rPr lang="en-US" sz="600" b="1" dirty="0" smtClean="0">
                    <a:latin typeface="Arial" charset="0"/>
                  </a:rPr>
                  <a:t>BTR</a:t>
                </a:r>
                <a:r>
                  <a:rPr lang="en-US" sz="600" dirty="0" smtClean="0">
                    <a:latin typeface="Arial" charset="0"/>
                  </a:rPr>
                  <a:t> – 539pax, 44 BTR-80/82/MT-LB</a:t>
                </a:r>
                <a:endParaRPr lang="en-US" sz="600" dirty="0">
                  <a:latin typeface="Arial" charset="0"/>
                </a:endParaRPr>
              </a:p>
              <a:p>
                <a:r>
                  <a:rPr lang="en-US" sz="600" dirty="0" smtClean="0">
                    <a:latin typeface="Arial" charset="0"/>
                  </a:rPr>
                  <a:t>9 ATGM, 8 1(20mm )MTR, 6 AGS-17</a:t>
                </a:r>
                <a:endParaRPr lang="en-US" sz="600" dirty="0">
                  <a:latin typeface="Arial" charset="0"/>
                </a:endParaRPr>
              </a:p>
              <a:p>
                <a:r>
                  <a:rPr lang="en-US" sz="600" dirty="0" smtClean="0">
                    <a:latin typeface="Arial" charset="0"/>
                  </a:rPr>
                  <a:t>or</a:t>
                </a:r>
              </a:p>
              <a:p>
                <a:r>
                  <a:rPr lang="en-US" sz="600" b="1" dirty="0" smtClean="0">
                    <a:latin typeface="Arial" charset="0"/>
                  </a:rPr>
                  <a:t>BMP</a:t>
                </a:r>
                <a:r>
                  <a:rPr lang="en-US" sz="600" dirty="0" smtClean="0">
                    <a:latin typeface="Arial" charset="0"/>
                  </a:rPr>
                  <a:t> – 461pax, 37 BMP-2/BMP-3, 8 (120mm) MTR, 6 AGS-17</a:t>
                </a:r>
                <a:endParaRPr lang="en-US" sz="600" dirty="0">
                  <a:latin typeface="Arial" charset="0"/>
                </a:endParaRPr>
              </a:p>
            </p:txBody>
          </p:sp>
          <p:sp>
            <p:nvSpPr>
              <p:cNvPr id="42" name="TextBox 363"/>
              <p:cNvSpPr txBox="1">
                <a:spLocks noChangeArrowheads="1"/>
              </p:cNvSpPr>
              <p:nvPr/>
            </p:nvSpPr>
            <p:spPr bwMode="auto">
              <a:xfrm>
                <a:off x="5932586" y="2142764"/>
                <a:ext cx="1514309" cy="184666"/>
              </a:xfrm>
              <a:prstGeom prst="rect">
                <a:avLst/>
              </a:prstGeom>
              <a:noFill/>
              <a:ln w="9525">
                <a:noFill/>
                <a:miter lim="800000"/>
                <a:headEnd/>
                <a:tailEnd/>
              </a:ln>
            </p:spPr>
            <p:txBody>
              <a:bodyPr wrap="square">
                <a:spAutoFit/>
              </a:bodyPr>
              <a:lstStyle/>
              <a:p>
                <a:r>
                  <a:rPr lang="en-US" sz="600" dirty="0" smtClean="0">
                    <a:latin typeface="Arial" charset="0"/>
                  </a:rPr>
                  <a:t>151pax, 31 – T72B3/T80/T90/T14</a:t>
                </a:r>
                <a:endParaRPr lang="en-US" sz="600" dirty="0">
                  <a:latin typeface="Arial" charset="0"/>
                </a:endParaRPr>
              </a:p>
            </p:txBody>
          </p:sp>
          <p:sp>
            <p:nvSpPr>
              <p:cNvPr id="43" name="TextBox 363"/>
              <p:cNvSpPr txBox="1">
                <a:spLocks noChangeArrowheads="1"/>
              </p:cNvSpPr>
              <p:nvPr/>
            </p:nvSpPr>
            <p:spPr bwMode="auto">
              <a:xfrm>
                <a:off x="5929510" y="2797664"/>
                <a:ext cx="1449451" cy="184666"/>
              </a:xfrm>
              <a:prstGeom prst="rect">
                <a:avLst/>
              </a:prstGeom>
              <a:noFill/>
              <a:ln w="9525">
                <a:noFill/>
                <a:miter lim="800000"/>
                <a:headEnd/>
                <a:tailEnd/>
              </a:ln>
            </p:spPr>
            <p:txBody>
              <a:bodyPr wrap="square">
                <a:spAutoFit/>
              </a:bodyPr>
              <a:lstStyle/>
              <a:p>
                <a:r>
                  <a:rPr lang="en-US" sz="600" dirty="0" smtClean="0">
                    <a:latin typeface="Arial" charset="0"/>
                  </a:rPr>
                  <a:t>18 BM-21 MRL (122mm) </a:t>
                </a:r>
                <a:endParaRPr lang="en-US" sz="600" dirty="0">
                  <a:latin typeface="Arial" charset="0"/>
                </a:endParaRPr>
              </a:p>
            </p:txBody>
          </p:sp>
          <p:sp>
            <p:nvSpPr>
              <p:cNvPr id="44" name="TextBox 363"/>
              <p:cNvSpPr txBox="1">
                <a:spLocks noChangeArrowheads="1"/>
              </p:cNvSpPr>
              <p:nvPr/>
            </p:nvSpPr>
            <p:spPr bwMode="auto">
              <a:xfrm>
                <a:off x="5925994" y="3201930"/>
                <a:ext cx="1456484" cy="276999"/>
              </a:xfrm>
              <a:prstGeom prst="rect">
                <a:avLst/>
              </a:prstGeom>
              <a:noFill/>
              <a:ln w="9525">
                <a:noFill/>
                <a:miter lim="800000"/>
                <a:headEnd/>
                <a:tailEnd/>
              </a:ln>
            </p:spPr>
            <p:txBody>
              <a:bodyPr wrap="square">
                <a:spAutoFit/>
              </a:bodyPr>
              <a:lstStyle/>
              <a:p>
                <a:r>
                  <a:rPr lang="en-US" sz="600" dirty="0" smtClean="0">
                    <a:latin typeface="Arial" charset="0"/>
                  </a:rPr>
                  <a:t>10 TIGR/TIGR-M, Radars – KREDO /SNAR-10 &amp; Seismic sensors</a:t>
                </a:r>
                <a:endParaRPr lang="en-US" sz="600" dirty="0">
                  <a:latin typeface="Arial" charset="0"/>
                </a:endParaRPr>
              </a:p>
            </p:txBody>
          </p:sp>
          <p:sp>
            <p:nvSpPr>
              <p:cNvPr id="45" name="TextBox 363"/>
              <p:cNvSpPr txBox="1">
                <a:spLocks noChangeArrowheads="1"/>
              </p:cNvSpPr>
              <p:nvPr/>
            </p:nvSpPr>
            <p:spPr bwMode="auto">
              <a:xfrm>
                <a:off x="5935765" y="3590443"/>
                <a:ext cx="1456484" cy="276999"/>
              </a:xfrm>
              <a:prstGeom prst="rect">
                <a:avLst/>
              </a:prstGeom>
              <a:noFill/>
              <a:ln w="9525">
                <a:noFill/>
                <a:miter lim="800000"/>
                <a:headEnd/>
                <a:tailEnd/>
              </a:ln>
            </p:spPr>
            <p:txBody>
              <a:bodyPr wrap="square">
                <a:spAutoFit/>
              </a:bodyPr>
              <a:lstStyle/>
              <a:p>
                <a:r>
                  <a:rPr lang="en-US" sz="600" dirty="0" smtClean="0">
                    <a:latin typeface="Arial" charset="0"/>
                  </a:rPr>
                  <a:t>12 SA-15</a:t>
                </a:r>
              </a:p>
              <a:p>
                <a:r>
                  <a:rPr lang="en-US" sz="600" dirty="0" smtClean="0">
                    <a:latin typeface="Arial" charset="0"/>
                  </a:rPr>
                  <a:t>6 SA-13, 6 SA-19, 27 SA-18</a:t>
                </a:r>
                <a:endParaRPr lang="en-US" sz="600" dirty="0">
                  <a:latin typeface="Arial" charset="0"/>
                </a:endParaRPr>
              </a:p>
            </p:txBody>
          </p:sp>
          <p:sp>
            <p:nvSpPr>
              <p:cNvPr id="46" name="TextBox 363"/>
              <p:cNvSpPr txBox="1">
                <a:spLocks noChangeArrowheads="1"/>
              </p:cNvSpPr>
              <p:nvPr/>
            </p:nvSpPr>
            <p:spPr bwMode="auto">
              <a:xfrm>
                <a:off x="5925994" y="4040541"/>
                <a:ext cx="1456484" cy="369332"/>
              </a:xfrm>
              <a:prstGeom prst="rect">
                <a:avLst/>
              </a:prstGeom>
              <a:noFill/>
              <a:ln w="9525">
                <a:noFill/>
                <a:miter lim="800000"/>
                <a:headEnd/>
                <a:tailEnd/>
              </a:ln>
            </p:spPr>
            <p:txBody>
              <a:bodyPr wrap="square">
                <a:spAutoFit/>
              </a:bodyPr>
              <a:lstStyle/>
              <a:p>
                <a:r>
                  <a:rPr lang="en-US" sz="600" dirty="0" smtClean="0">
                    <a:latin typeface="Arial" charset="0"/>
                  </a:rPr>
                  <a:t>6 MT-12 with MT-LB</a:t>
                </a:r>
              </a:p>
              <a:p>
                <a:r>
                  <a:rPr lang="en-US" sz="600" dirty="0" smtClean="0">
                    <a:latin typeface="Arial" charset="0"/>
                  </a:rPr>
                  <a:t>24 AT-15 Springer on BMP or AT-14 Spriggan</a:t>
                </a:r>
                <a:endParaRPr lang="en-US" sz="600" dirty="0">
                  <a:latin typeface="Arial" charset="0"/>
                </a:endParaRPr>
              </a:p>
            </p:txBody>
          </p:sp>
          <p:sp>
            <p:nvSpPr>
              <p:cNvPr id="47" name="TextBox 363"/>
              <p:cNvSpPr txBox="1">
                <a:spLocks noChangeArrowheads="1"/>
              </p:cNvSpPr>
              <p:nvPr/>
            </p:nvSpPr>
            <p:spPr bwMode="auto">
              <a:xfrm>
                <a:off x="5889325" y="4410458"/>
                <a:ext cx="1456484" cy="369332"/>
              </a:xfrm>
              <a:prstGeom prst="rect">
                <a:avLst/>
              </a:prstGeom>
              <a:noFill/>
              <a:ln w="9525">
                <a:noFill/>
                <a:miter lim="800000"/>
                <a:headEnd/>
                <a:tailEnd/>
              </a:ln>
            </p:spPr>
            <p:txBody>
              <a:bodyPr wrap="square">
                <a:spAutoFit/>
              </a:bodyPr>
              <a:lstStyle/>
              <a:p>
                <a:r>
                  <a:rPr lang="en-US" sz="600" dirty="0" smtClean="0">
                    <a:latin typeface="Arial" charset="0"/>
                  </a:rPr>
                  <a:t>Construction &amp; Mobility – TMM-3, BAT-2, UR-77, GMZ-3, UR-83 and PP-91 bridge.</a:t>
                </a:r>
                <a:endParaRPr lang="en-US" sz="600" dirty="0">
                  <a:latin typeface="Arial" charset="0"/>
                </a:endParaRPr>
              </a:p>
            </p:txBody>
          </p:sp>
          <p:grpSp>
            <p:nvGrpSpPr>
              <p:cNvPr id="48" name="Group 47"/>
              <p:cNvGrpSpPr/>
              <p:nvPr/>
            </p:nvGrpSpPr>
            <p:grpSpPr>
              <a:xfrm>
                <a:off x="5618286" y="4745531"/>
                <a:ext cx="1730903" cy="396684"/>
                <a:chOff x="5728780" y="4180797"/>
                <a:chExt cx="1730903" cy="396684"/>
              </a:xfrm>
            </p:grpSpPr>
            <p:grpSp>
              <p:nvGrpSpPr>
                <p:cNvPr id="90" name="Group 89"/>
                <p:cNvGrpSpPr/>
                <p:nvPr/>
              </p:nvGrpSpPr>
              <p:grpSpPr>
                <a:xfrm>
                  <a:off x="5728780" y="4180797"/>
                  <a:ext cx="247184" cy="396684"/>
                  <a:chOff x="7716825" y="4692840"/>
                  <a:chExt cx="247184" cy="396684"/>
                </a:xfrm>
              </p:grpSpPr>
              <p:grpSp>
                <p:nvGrpSpPr>
                  <p:cNvPr id="92" name="Group 91"/>
                  <p:cNvGrpSpPr/>
                  <p:nvPr/>
                </p:nvGrpSpPr>
                <p:grpSpPr>
                  <a:xfrm>
                    <a:off x="7716825" y="4692840"/>
                    <a:ext cx="247184" cy="396684"/>
                    <a:chOff x="8189143" y="3602469"/>
                    <a:chExt cx="247184" cy="396684"/>
                  </a:xfrm>
                </p:grpSpPr>
                <p:sp>
                  <p:nvSpPr>
                    <p:cNvPr id="97" name="TextBox 364"/>
                    <p:cNvSpPr txBox="1">
                      <a:spLocks noChangeArrowheads="1"/>
                    </p:cNvSpPr>
                    <p:nvPr/>
                  </p:nvSpPr>
                  <p:spPr bwMode="auto">
                    <a:xfrm>
                      <a:off x="8189143" y="3602469"/>
                      <a:ext cx="247184" cy="184666"/>
                    </a:xfrm>
                    <a:prstGeom prst="rect">
                      <a:avLst/>
                    </a:prstGeom>
                    <a:no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sp>
                  <p:nvSpPr>
                    <p:cNvPr id="98" name="Flowchart: Process 97"/>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99" name="Straight Connector 98"/>
                    <p:cNvCxnSpPr>
                      <a:stCxn id="98" idx="0"/>
                      <a:endCxn id="98"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a:xfrm>
                    <a:off x="7757229" y="4924637"/>
                    <a:ext cx="161813" cy="110283"/>
                    <a:chOff x="7053263" y="4706597"/>
                    <a:chExt cx="161813" cy="110283"/>
                  </a:xfrm>
                </p:grpSpPr>
                <p:cxnSp>
                  <p:nvCxnSpPr>
                    <p:cNvPr id="94" name="Straight Connector 93"/>
                    <p:cNvCxnSpPr/>
                    <p:nvPr/>
                  </p:nvCxnSpPr>
                  <p:spPr>
                    <a:xfrm>
                      <a:off x="7053263" y="4706597"/>
                      <a:ext cx="79716" cy="79716"/>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7135360" y="4737164"/>
                      <a:ext cx="79716" cy="79716"/>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7132979" y="4737710"/>
                      <a:ext cx="0" cy="47134"/>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1" name="TextBox 363"/>
                <p:cNvSpPr txBox="1">
                  <a:spLocks noChangeArrowheads="1"/>
                </p:cNvSpPr>
                <p:nvPr/>
              </p:nvSpPr>
              <p:spPr bwMode="auto">
                <a:xfrm>
                  <a:off x="6003199" y="4373127"/>
                  <a:ext cx="1456484" cy="184666"/>
                </a:xfrm>
                <a:prstGeom prst="rect">
                  <a:avLst/>
                </a:prstGeom>
                <a:noFill/>
                <a:ln w="9525">
                  <a:noFill/>
                  <a:miter lim="800000"/>
                  <a:headEnd/>
                  <a:tailEnd/>
                </a:ln>
              </p:spPr>
              <p:txBody>
                <a:bodyPr wrap="square">
                  <a:spAutoFit/>
                </a:bodyPr>
                <a:lstStyle/>
                <a:p>
                  <a:r>
                    <a:rPr lang="en-US" sz="600" dirty="0" smtClean="0">
                      <a:latin typeface="Arial" charset="0"/>
                    </a:rPr>
                    <a:t>Satellite, HF, VHF</a:t>
                  </a:r>
                  <a:endParaRPr lang="en-US" sz="600" dirty="0">
                    <a:latin typeface="Arial" charset="0"/>
                  </a:endParaRPr>
                </a:p>
              </p:txBody>
            </p:sp>
          </p:grpSp>
          <p:grpSp>
            <p:nvGrpSpPr>
              <p:cNvPr id="49" name="Group 48"/>
              <p:cNvGrpSpPr/>
              <p:nvPr/>
            </p:nvGrpSpPr>
            <p:grpSpPr>
              <a:xfrm>
                <a:off x="7490807" y="1762446"/>
                <a:ext cx="1608821" cy="393506"/>
                <a:chOff x="5719834" y="4999567"/>
                <a:chExt cx="1608821" cy="393506"/>
              </a:xfrm>
            </p:grpSpPr>
            <p:sp>
              <p:nvSpPr>
                <p:cNvPr id="84" name="TextBox 363"/>
                <p:cNvSpPr txBox="1">
                  <a:spLocks noChangeArrowheads="1"/>
                </p:cNvSpPr>
                <p:nvPr/>
              </p:nvSpPr>
              <p:spPr bwMode="auto">
                <a:xfrm>
                  <a:off x="5997071" y="5196439"/>
                  <a:ext cx="1331584" cy="184666"/>
                </a:xfrm>
                <a:prstGeom prst="rect">
                  <a:avLst/>
                </a:prstGeom>
                <a:noFill/>
                <a:ln w="9525">
                  <a:noFill/>
                  <a:miter lim="800000"/>
                  <a:headEnd/>
                  <a:tailEnd/>
                </a:ln>
              </p:spPr>
              <p:txBody>
                <a:bodyPr wrap="square">
                  <a:spAutoFit/>
                </a:bodyPr>
                <a:lstStyle/>
                <a:p>
                  <a:r>
                    <a:rPr lang="en-US" sz="600" dirty="0" smtClean="0">
                      <a:latin typeface="Arial" charset="0"/>
                    </a:rPr>
                    <a:t>3 Orlon-10 drones</a:t>
                  </a:r>
                  <a:endParaRPr lang="en-US" sz="600" dirty="0">
                    <a:latin typeface="Arial" charset="0"/>
                  </a:endParaRPr>
                </a:p>
              </p:txBody>
            </p:sp>
            <p:grpSp>
              <p:nvGrpSpPr>
                <p:cNvPr id="85" name="Group 84"/>
                <p:cNvGrpSpPr/>
                <p:nvPr/>
              </p:nvGrpSpPr>
              <p:grpSpPr>
                <a:xfrm>
                  <a:off x="5719834" y="4999567"/>
                  <a:ext cx="239665" cy="393506"/>
                  <a:chOff x="5967484" y="5072137"/>
                  <a:chExt cx="239665" cy="393506"/>
                </a:xfrm>
              </p:grpSpPr>
              <p:grpSp>
                <p:nvGrpSpPr>
                  <p:cNvPr id="86" name="Group 361"/>
                  <p:cNvGrpSpPr>
                    <a:grpSpLocks/>
                  </p:cNvGrpSpPr>
                  <p:nvPr/>
                </p:nvGrpSpPr>
                <p:grpSpPr bwMode="auto">
                  <a:xfrm>
                    <a:off x="5983323" y="5072137"/>
                    <a:ext cx="215797" cy="393506"/>
                    <a:chOff x="2071192" y="2023972"/>
                    <a:chExt cx="379834" cy="718734"/>
                  </a:xfrm>
                  <a:noFill/>
                </p:grpSpPr>
                <p:sp>
                  <p:nvSpPr>
                    <p:cNvPr id="88" name="Flowchart: Process 87"/>
                    <p:cNvSpPr>
                      <a:spLocks noChangeAspect="1"/>
                    </p:cNvSpPr>
                    <p:nvPr/>
                  </p:nvSpPr>
                  <p:spPr>
                    <a:xfrm rot="2700000">
                      <a:off x="2070604" y="2362285"/>
                      <a:ext cx="381009" cy="379834"/>
                    </a:xfrm>
                    <a:prstGeom prst="flowChartProcess">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sp>
                  <p:nvSpPr>
                    <p:cNvPr id="89" name="TextBox 364"/>
                    <p:cNvSpPr txBox="1">
                      <a:spLocks noChangeArrowheads="1"/>
                    </p:cNvSpPr>
                    <p:nvPr/>
                  </p:nvSpPr>
                  <p:spPr bwMode="auto">
                    <a:xfrm>
                      <a:off x="2084803" y="2023972"/>
                      <a:ext cx="361717" cy="337290"/>
                    </a:xfrm>
                    <a:prstGeom prst="rect">
                      <a:avLst/>
                    </a:prstGeom>
                    <a:grpFill/>
                    <a:ln w="9525">
                      <a:noFill/>
                      <a:miter lim="800000"/>
                      <a:headEnd/>
                      <a:tailEnd/>
                    </a:ln>
                  </p:spPr>
                  <p:txBody>
                    <a:bodyPr wrap="none">
                      <a:spAutoFit/>
                    </a:bodyPr>
                    <a:lstStyle/>
                    <a:p>
                      <a:pPr algn="ctr"/>
                      <a:r>
                        <a:rPr lang="en-US" sz="600" b="1" dirty="0" smtClean="0">
                          <a:latin typeface="Arial" charset="0"/>
                        </a:rPr>
                        <a:t>I</a:t>
                      </a:r>
                      <a:endParaRPr lang="en-US" sz="600" b="1" dirty="0">
                        <a:latin typeface="Arial" charset="0"/>
                      </a:endParaRPr>
                    </a:p>
                  </p:txBody>
                </p:sp>
              </p:grpSp>
              <p:pic>
                <p:nvPicPr>
                  <p:cNvPr id="87" name="Picture 86" descr="X_177-UnmannedAircraft-Modifier"/>
                  <p:cNvPicPr/>
                  <p:nvPr/>
                </p:nvPicPr>
                <p:blipFill>
                  <a:blip r:embed="rId7"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967484" y="5290428"/>
                    <a:ext cx="239665" cy="151292"/>
                  </a:xfrm>
                  <a:prstGeom prst="rect">
                    <a:avLst/>
                  </a:prstGeom>
                  <a:solidFill>
                    <a:schemeClr val="bg1">
                      <a:alpha val="26000"/>
                    </a:schemeClr>
                  </a:solidFill>
                  <a:ln>
                    <a:noFill/>
                  </a:ln>
                </p:spPr>
              </p:pic>
            </p:grpSp>
          </p:grpSp>
          <p:grpSp>
            <p:nvGrpSpPr>
              <p:cNvPr id="50" name="Group 49"/>
              <p:cNvGrpSpPr/>
              <p:nvPr/>
            </p:nvGrpSpPr>
            <p:grpSpPr>
              <a:xfrm>
                <a:off x="5580833" y="5173683"/>
                <a:ext cx="2039009" cy="533760"/>
                <a:chOff x="5670298" y="6247060"/>
                <a:chExt cx="2039009" cy="533760"/>
              </a:xfrm>
            </p:grpSpPr>
            <p:grpSp>
              <p:nvGrpSpPr>
                <p:cNvPr id="78" name="Group 77"/>
                <p:cNvGrpSpPr/>
                <p:nvPr/>
              </p:nvGrpSpPr>
              <p:grpSpPr>
                <a:xfrm>
                  <a:off x="5670298" y="6247060"/>
                  <a:ext cx="333746" cy="400943"/>
                  <a:chOff x="394521" y="4297321"/>
                  <a:chExt cx="565671" cy="679562"/>
                </a:xfrm>
              </p:grpSpPr>
              <p:grpSp>
                <p:nvGrpSpPr>
                  <p:cNvPr id="80" name="Group 361"/>
                  <p:cNvGrpSpPr>
                    <a:grpSpLocks/>
                  </p:cNvGrpSpPr>
                  <p:nvPr/>
                </p:nvGrpSpPr>
                <p:grpSpPr bwMode="auto">
                  <a:xfrm>
                    <a:off x="468286" y="4297321"/>
                    <a:ext cx="418957" cy="679562"/>
                    <a:chOff x="2047784" y="2010387"/>
                    <a:chExt cx="435080" cy="732319"/>
                  </a:xfrm>
                  <a:noFill/>
                </p:grpSpPr>
                <p:sp>
                  <p:nvSpPr>
                    <p:cNvPr id="82" name="Flowchart: Process 81"/>
                    <p:cNvSpPr>
                      <a:spLocks noChangeAspect="1"/>
                    </p:cNvSpPr>
                    <p:nvPr/>
                  </p:nvSpPr>
                  <p:spPr>
                    <a:xfrm rot="2700000">
                      <a:off x="2070604" y="2362285"/>
                      <a:ext cx="381009" cy="379834"/>
                    </a:xfrm>
                    <a:prstGeom prst="flowChartProcess">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sp>
                  <p:nvSpPr>
                    <p:cNvPr id="83" name="TextBox 364"/>
                    <p:cNvSpPr txBox="1">
                      <a:spLocks noChangeArrowheads="1"/>
                    </p:cNvSpPr>
                    <p:nvPr/>
                  </p:nvSpPr>
                  <p:spPr bwMode="auto">
                    <a:xfrm>
                      <a:off x="2047784" y="2010387"/>
                      <a:ext cx="435080" cy="337291"/>
                    </a:xfrm>
                    <a:prstGeom prst="rect">
                      <a:avLst/>
                    </a:prstGeom>
                    <a:grpFill/>
                    <a:ln w="9525">
                      <a:noFill/>
                      <a:miter lim="800000"/>
                      <a:headEnd/>
                      <a:tailEnd/>
                    </a:ln>
                  </p:spPr>
                  <p:txBody>
                    <a:bodyPr wrap="none">
                      <a:spAutoFit/>
                    </a:bodyPr>
                    <a:lstStyle/>
                    <a:p>
                      <a:pPr algn="ctr"/>
                      <a:r>
                        <a:rPr lang="en-US" sz="600" b="1" dirty="0" smtClean="0">
                          <a:latin typeface="Arial" charset="0"/>
                        </a:rPr>
                        <a:t>I I</a:t>
                      </a:r>
                      <a:endParaRPr lang="en-US" sz="600" b="1" dirty="0">
                        <a:latin typeface="Arial" charset="0"/>
                      </a:endParaRPr>
                    </a:p>
                  </p:txBody>
                </p:sp>
              </p:grpSp>
              <p:sp>
                <p:nvSpPr>
                  <p:cNvPr id="81" name="TextBox 80"/>
                  <p:cNvSpPr txBox="1"/>
                  <p:nvPr/>
                </p:nvSpPr>
                <p:spPr>
                  <a:xfrm>
                    <a:off x="394521" y="4638993"/>
                    <a:ext cx="565671" cy="312993"/>
                  </a:xfrm>
                  <a:prstGeom prst="rect">
                    <a:avLst/>
                  </a:prstGeom>
                  <a:noFill/>
                </p:spPr>
                <p:txBody>
                  <a:bodyPr wrap="none" rtlCol="0">
                    <a:spAutoFit/>
                  </a:bodyPr>
                  <a:lstStyle/>
                  <a:p>
                    <a:r>
                      <a:rPr lang="en-US" sz="600" b="1" dirty="0" smtClean="0">
                        <a:latin typeface="Arial" panose="020B0604020202020204" pitchFamily="34" charset="0"/>
                        <a:cs typeface="Arial" panose="020B0604020202020204" pitchFamily="34" charset="0"/>
                      </a:rPr>
                      <a:t>SPT</a:t>
                    </a:r>
                    <a:endParaRPr lang="en-US" sz="600" b="1" dirty="0">
                      <a:latin typeface="Arial" panose="020B0604020202020204" pitchFamily="34" charset="0"/>
                      <a:cs typeface="Arial" panose="020B0604020202020204" pitchFamily="34" charset="0"/>
                    </a:endParaRPr>
                  </a:p>
                </p:txBody>
              </p:sp>
            </p:grpSp>
            <p:sp>
              <p:nvSpPr>
                <p:cNvPr id="79" name="TextBox 363"/>
                <p:cNvSpPr txBox="1">
                  <a:spLocks noChangeArrowheads="1"/>
                </p:cNvSpPr>
                <p:nvPr/>
              </p:nvSpPr>
              <p:spPr bwMode="auto">
                <a:xfrm>
                  <a:off x="5983216" y="6411488"/>
                  <a:ext cx="1726091" cy="369332"/>
                </a:xfrm>
                <a:prstGeom prst="rect">
                  <a:avLst/>
                </a:prstGeom>
                <a:noFill/>
                <a:ln w="9525">
                  <a:noFill/>
                  <a:miter lim="800000"/>
                  <a:headEnd/>
                  <a:tailEnd/>
                </a:ln>
              </p:spPr>
              <p:txBody>
                <a:bodyPr wrap="square">
                  <a:spAutoFit/>
                </a:bodyPr>
                <a:lstStyle/>
                <a:p>
                  <a:r>
                    <a:rPr lang="en-US" sz="600" dirty="0" smtClean="0">
                      <a:latin typeface="Arial" charset="0"/>
                    </a:rPr>
                    <a:t>1,000 pax – Evacuation, Transport Fuel-Ammo-Supply-Material, Supply &amp; Maintenance</a:t>
                  </a:r>
                </a:p>
              </p:txBody>
            </p:sp>
          </p:grpSp>
          <p:grpSp>
            <p:nvGrpSpPr>
              <p:cNvPr id="51" name="Group 50"/>
              <p:cNvGrpSpPr/>
              <p:nvPr/>
            </p:nvGrpSpPr>
            <p:grpSpPr>
              <a:xfrm>
                <a:off x="7511509" y="1299928"/>
                <a:ext cx="1512944" cy="605727"/>
                <a:chOff x="5743876" y="4596084"/>
                <a:chExt cx="1512944" cy="605727"/>
              </a:xfrm>
            </p:grpSpPr>
            <p:grpSp>
              <p:nvGrpSpPr>
                <p:cNvPr id="68" name="Group 67"/>
                <p:cNvGrpSpPr/>
                <p:nvPr/>
              </p:nvGrpSpPr>
              <p:grpSpPr>
                <a:xfrm>
                  <a:off x="5743876" y="4596084"/>
                  <a:ext cx="215797" cy="396684"/>
                  <a:chOff x="5743876" y="4596084"/>
                  <a:chExt cx="215797" cy="396684"/>
                </a:xfrm>
              </p:grpSpPr>
              <p:grpSp>
                <p:nvGrpSpPr>
                  <p:cNvPr id="70" name="Group 69"/>
                  <p:cNvGrpSpPr/>
                  <p:nvPr/>
                </p:nvGrpSpPr>
                <p:grpSpPr>
                  <a:xfrm>
                    <a:off x="5743876" y="4596084"/>
                    <a:ext cx="215797" cy="396684"/>
                    <a:chOff x="8207012" y="3602469"/>
                    <a:chExt cx="215797" cy="396684"/>
                  </a:xfrm>
                </p:grpSpPr>
                <p:sp>
                  <p:nvSpPr>
                    <p:cNvPr id="75" name="TextBox 364"/>
                    <p:cNvSpPr txBox="1">
                      <a:spLocks noChangeArrowheads="1"/>
                    </p:cNvSpPr>
                    <p:nvPr/>
                  </p:nvSpPr>
                  <p:spPr bwMode="auto">
                    <a:xfrm>
                      <a:off x="8214745" y="3602469"/>
                      <a:ext cx="205504" cy="184666"/>
                    </a:xfrm>
                    <a:prstGeom prst="rect">
                      <a:avLst/>
                    </a:prstGeom>
                    <a:noFill/>
                    <a:ln w="9525">
                      <a:noFill/>
                      <a:miter lim="800000"/>
                      <a:headEnd/>
                      <a:tailEnd/>
                    </a:ln>
                  </p:spPr>
                  <p:txBody>
                    <a:bodyPr wrap="none">
                      <a:spAutoFit/>
                    </a:bodyPr>
                    <a:lstStyle/>
                    <a:p>
                      <a:pPr algn="ctr"/>
                      <a:r>
                        <a:rPr lang="en-US" sz="600" b="1" dirty="0" smtClean="0">
                          <a:latin typeface="Arial" charset="0"/>
                        </a:rPr>
                        <a:t>I</a:t>
                      </a:r>
                      <a:endParaRPr lang="en-US" sz="600" b="1" dirty="0">
                        <a:latin typeface="Arial" charset="0"/>
                      </a:endParaRPr>
                    </a:p>
                  </p:txBody>
                </p:sp>
                <p:sp>
                  <p:nvSpPr>
                    <p:cNvPr id="76" name="Flowchart: Process 75"/>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77" name="Straight Connector 76"/>
                    <p:cNvCxnSpPr>
                      <a:stCxn id="76" idx="0"/>
                      <a:endCxn id="76"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5789814" y="4863328"/>
                    <a:ext cx="125895" cy="120111"/>
                    <a:chOff x="8275155" y="5255164"/>
                    <a:chExt cx="125895" cy="120111"/>
                  </a:xfrm>
                </p:grpSpPr>
                <p:cxnSp>
                  <p:nvCxnSpPr>
                    <p:cNvPr id="72" name="Straight Connector 71"/>
                    <p:cNvCxnSpPr/>
                    <p:nvPr/>
                  </p:nvCxnSpPr>
                  <p:spPr>
                    <a:xfrm>
                      <a:off x="8275155" y="5255164"/>
                      <a:ext cx="43345" cy="0"/>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357705" y="5255164"/>
                      <a:ext cx="43345" cy="0"/>
                    </a:xfrm>
                    <a:prstGeom prst="line">
                      <a:avLst/>
                    </a:prstGeom>
                    <a:ln w="952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8337550" y="5255164"/>
                      <a:ext cx="0" cy="12011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9" name="TextBox 363"/>
                <p:cNvSpPr txBox="1">
                  <a:spLocks noChangeArrowheads="1"/>
                </p:cNvSpPr>
                <p:nvPr/>
              </p:nvSpPr>
              <p:spPr bwMode="auto">
                <a:xfrm>
                  <a:off x="6010189" y="4647813"/>
                  <a:ext cx="1246631" cy="553998"/>
                </a:xfrm>
                <a:prstGeom prst="rect">
                  <a:avLst/>
                </a:prstGeom>
                <a:noFill/>
                <a:ln w="9525">
                  <a:noFill/>
                  <a:miter lim="800000"/>
                  <a:headEnd/>
                  <a:tailEnd/>
                </a:ln>
              </p:spPr>
              <p:txBody>
                <a:bodyPr wrap="square">
                  <a:spAutoFit/>
                </a:bodyPr>
                <a:lstStyle/>
                <a:p>
                  <a:r>
                    <a:rPr lang="en-US" sz="600" dirty="0" smtClean="0">
                      <a:latin typeface="Arial" charset="0"/>
                    </a:rPr>
                    <a:t>Sniper teams equipped with laser sights, ballistic computers, automatic rifles, and long-range rifles of foreign manufacture</a:t>
                  </a:r>
                  <a:endParaRPr lang="en-US" sz="600" dirty="0">
                    <a:latin typeface="Arial" charset="0"/>
                  </a:endParaRPr>
                </a:p>
              </p:txBody>
            </p:sp>
          </p:grpSp>
          <p:grpSp>
            <p:nvGrpSpPr>
              <p:cNvPr id="52" name="Group 51"/>
              <p:cNvGrpSpPr/>
              <p:nvPr/>
            </p:nvGrpSpPr>
            <p:grpSpPr>
              <a:xfrm>
                <a:off x="7464496" y="2181400"/>
                <a:ext cx="1444265" cy="518671"/>
                <a:chOff x="5701151" y="5423580"/>
                <a:chExt cx="1444265" cy="518671"/>
              </a:xfrm>
            </p:grpSpPr>
            <p:grpSp>
              <p:nvGrpSpPr>
                <p:cNvPr id="60" name="Group 59"/>
                <p:cNvGrpSpPr/>
                <p:nvPr/>
              </p:nvGrpSpPr>
              <p:grpSpPr>
                <a:xfrm>
                  <a:off x="5701151" y="5423580"/>
                  <a:ext cx="308309" cy="429697"/>
                  <a:chOff x="8439870" y="4674362"/>
                  <a:chExt cx="308309" cy="429697"/>
                </a:xfrm>
              </p:grpSpPr>
              <p:grpSp>
                <p:nvGrpSpPr>
                  <p:cNvPr id="62" name="Group 61"/>
                  <p:cNvGrpSpPr/>
                  <p:nvPr/>
                </p:nvGrpSpPr>
                <p:grpSpPr>
                  <a:xfrm>
                    <a:off x="8477306" y="4674362"/>
                    <a:ext cx="215797" cy="396684"/>
                    <a:chOff x="8207012" y="3602469"/>
                    <a:chExt cx="215797" cy="396684"/>
                  </a:xfrm>
                </p:grpSpPr>
                <p:sp>
                  <p:nvSpPr>
                    <p:cNvPr id="65" name="TextBox 364"/>
                    <p:cNvSpPr txBox="1">
                      <a:spLocks noChangeArrowheads="1"/>
                    </p:cNvSpPr>
                    <p:nvPr/>
                  </p:nvSpPr>
                  <p:spPr bwMode="auto">
                    <a:xfrm>
                      <a:off x="8214745" y="3602469"/>
                      <a:ext cx="205504" cy="184666"/>
                    </a:xfrm>
                    <a:prstGeom prst="rect">
                      <a:avLst/>
                    </a:prstGeom>
                    <a:noFill/>
                    <a:ln w="9525">
                      <a:noFill/>
                      <a:miter lim="800000"/>
                      <a:headEnd/>
                      <a:tailEnd/>
                    </a:ln>
                  </p:spPr>
                  <p:txBody>
                    <a:bodyPr wrap="none">
                      <a:spAutoFit/>
                    </a:bodyPr>
                    <a:lstStyle/>
                    <a:p>
                      <a:pPr algn="ctr"/>
                      <a:r>
                        <a:rPr lang="en-US" sz="600" b="1" dirty="0" smtClean="0">
                          <a:latin typeface="Arial" charset="0"/>
                        </a:rPr>
                        <a:t>I</a:t>
                      </a:r>
                      <a:endParaRPr lang="en-US" sz="600" b="1" dirty="0">
                        <a:latin typeface="Arial" charset="0"/>
                      </a:endParaRPr>
                    </a:p>
                  </p:txBody>
                </p:sp>
                <p:sp>
                  <p:nvSpPr>
                    <p:cNvPr id="66" name="Flowchart: Process 65"/>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67" name="Straight Connector 66"/>
                    <p:cNvCxnSpPr>
                      <a:stCxn id="66" idx="0"/>
                      <a:endCxn id="66"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63" name="Picture 62" descr="X_42-Jamming-Modifier"/>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439870" y="4924775"/>
                    <a:ext cx="284007" cy="179284"/>
                  </a:xfrm>
                  <a:prstGeom prst="rect">
                    <a:avLst/>
                  </a:prstGeom>
                  <a:noFill/>
                  <a:ln>
                    <a:noFill/>
                  </a:ln>
                </p:spPr>
              </p:pic>
              <p:sp>
                <p:nvSpPr>
                  <p:cNvPr id="64" name="TextBox 63"/>
                  <p:cNvSpPr txBox="1"/>
                  <p:nvPr/>
                </p:nvSpPr>
                <p:spPr>
                  <a:xfrm>
                    <a:off x="8440081" y="4854528"/>
                    <a:ext cx="308098" cy="184666"/>
                  </a:xfrm>
                  <a:prstGeom prst="rect">
                    <a:avLst/>
                  </a:prstGeom>
                  <a:noFill/>
                </p:spPr>
                <p:txBody>
                  <a:bodyPr wrap="none" rtlCol="0">
                    <a:spAutoFit/>
                  </a:bodyPr>
                  <a:lstStyle/>
                  <a:p>
                    <a:r>
                      <a:rPr lang="en-US" sz="600" b="1" dirty="0" smtClean="0">
                        <a:latin typeface=" Arial"/>
                      </a:rPr>
                      <a:t>EW</a:t>
                    </a:r>
                    <a:endParaRPr lang="en-US" sz="600" b="1" dirty="0">
                      <a:latin typeface=" Arial"/>
                    </a:endParaRPr>
                  </a:p>
                </p:txBody>
              </p:sp>
            </p:grpSp>
            <p:sp>
              <p:nvSpPr>
                <p:cNvPr id="61" name="TextBox 363"/>
                <p:cNvSpPr txBox="1">
                  <a:spLocks noChangeArrowheads="1"/>
                </p:cNvSpPr>
                <p:nvPr/>
              </p:nvSpPr>
              <p:spPr bwMode="auto">
                <a:xfrm>
                  <a:off x="5997071" y="5572919"/>
                  <a:ext cx="1148345" cy="369332"/>
                </a:xfrm>
                <a:prstGeom prst="rect">
                  <a:avLst/>
                </a:prstGeom>
                <a:noFill/>
                <a:ln w="9525">
                  <a:noFill/>
                  <a:miter lim="800000"/>
                  <a:headEnd/>
                  <a:tailEnd/>
                </a:ln>
              </p:spPr>
              <p:txBody>
                <a:bodyPr wrap="square">
                  <a:spAutoFit/>
                </a:bodyPr>
                <a:lstStyle/>
                <a:p>
                  <a:r>
                    <a:rPr lang="en-US" sz="600" dirty="0" smtClean="0">
                      <a:latin typeface="Arial" charset="0"/>
                    </a:rPr>
                    <a:t>100pax, Jamming of HF, Ground &amp; Air VHF, GMRS, GPS</a:t>
                  </a:r>
                  <a:endParaRPr lang="en-US" sz="600" dirty="0">
                    <a:latin typeface="Arial" charset="0"/>
                  </a:endParaRPr>
                </a:p>
              </p:txBody>
            </p:sp>
          </p:grpSp>
          <p:grpSp>
            <p:nvGrpSpPr>
              <p:cNvPr id="53" name="Group 52"/>
              <p:cNvGrpSpPr/>
              <p:nvPr/>
            </p:nvGrpSpPr>
            <p:grpSpPr>
              <a:xfrm>
                <a:off x="7492893" y="2649808"/>
                <a:ext cx="215797" cy="396684"/>
                <a:chOff x="5733756" y="5827246"/>
                <a:chExt cx="215797" cy="396684"/>
              </a:xfrm>
            </p:grpSpPr>
            <p:grpSp>
              <p:nvGrpSpPr>
                <p:cNvPr id="55" name="Group 54"/>
                <p:cNvGrpSpPr/>
                <p:nvPr/>
              </p:nvGrpSpPr>
              <p:grpSpPr>
                <a:xfrm>
                  <a:off x="5733756" y="5827246"/>
                  <a:ext cx="215797" cy="396684"/>
                  <a:chOff x="8207012" y="3602469"/>
                  <a:chExt cx="215797" cy="396684"/>
                </a:xfrm>
              </p:grpSpPr>
              <p:sp>
                <p:nvSpPr>
                  <p:cNvPr id="57" name="TextBox 364"/>
                  <p:cNvSpPr txBox="1">
                    <a:spLocks noChangeArrowheads="1"/>
                  </p:cNvSpPr>
                  <p:nvPr/>
                </p:nvSpPr>
                <p:spPr bwMode="auto">
                  <a:xfrm>
                    <a:off x="8214745" y="3602469"/>
                    <a:ext cx="205504" cy="184666"/>
                  </a:xfrm>
                  <a:prstGeom prst="rect">
                    <a:avLst/>
                  </a:prstGeom>
                  <a:noFill/>
                  <a:ln w="9525">
                    <a:noFill/>
                    <a:miter lim="800000"/>
                    <a:headEnd/>
                    <a:tailEnd/>
                  </a:ln>
                </p:spPr>
                <p:txBody>
                  <a:bodyPr wrap="none">
                    <a:spAutoFit/>
                  </a:bodyPr>
                  <a:lstStyle/>
                  <a:p>
                    <a:pPr algn="ctr"/>
                    <a:r>
                      <a:rPr lang="en-US" sz="600" b="1" dirty="0" smtClean="0">
                        <a:latin typeface="Arial" charset="0"/>
                      </a:rPr>
                      <a:t>I</a:t>
                    </a:r>
                    <a:endParaRPr lang="en-US" sz="600" b="1" dirty="0">
                      <a:latin typeface="Arial" charset="0"/>
                    </a:endParaRPr>
                  </a:p>
                </p:txBody>
              </p:sp>
              <p:sp>
                <p:nvSpPr>
                  <p:cNvPr id="58" name="Flowchart: Process 57"/>
                  <p:cNvSpPr>
                    <a:spLocks noChangeAspect="1"/>
                  </p:cNvSpPr>
                  <p:nvPr/>
                </p:nvSpPr>
                <p:spPr bwMode="auto">
                  <a:xfrm rot="2700000">
                    <a:off x="8210610" y="3786953"/>
                    <a:ext cx="208602" cy="215797"/>
                  </a:xfrm>
                  <a:prstGeom prst="flowChartProcess">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sz="600" dirty="0"/>
                  </a:p>
                </p:txBody>
              </p:sp>
              <p:cxnSp>
                <p:nvCxnSpPr>
                  <p:cNvPr id="59" name="Straight Connector 58"/>
                  <p:cNvCxnSpPr>
                    <a:stCxn id="58" idx="0"/>
                    <a:endCxn id="58" idx="0"/>
                  </p:cNvCxnSpPr>
                  <p:nvPr/>
                </p:nvCxnSpPr>
                <p:spPr>
                  <a:xfrm>
                    <a:off x="8391207" y="3818556"/>
                    <a:ext cx="0"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56" name="Picture 55" descr="C:\Users\1182133350.civ\AppData\Local\Microsoft\Windows\INetCache\Content.Word\X_19-Chemical-Icon.png"/>
                <p:cNvPicPr/>
                <p:nvPr/>
              </p:nvPicPr>
              <p:blipFill>
                <a:blip r:embed="rId9"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747825" y="6053382"/>
                  <a:ext cx="191185" cy="121349"/>
                </a:xfrm>
                <a:prstGeom prst="rect">
                  <a:avLst/>
                </a:prstGeom>
                <a:noFill/>
                <a:ln>
                  <a:noFill/>
                </a:ln>
              </p:spPr>
            </p:pic>
          </p:grpSp>
          <p:sp>
            <p:nvSpPr>
              <p:cNvPr id="54" name="TextBox 363"/>
              <p:cNvSpPr txBox="1">
                <a:spLocks noChangeArrowheads="1"/>
              </p:cNvSpPr>
              <p:nvPr/>
            </p:nvSpPr>
            <p:spPr bwMode="auto">
              <a:xfrm>
                <a:off x="7748502" y="2839326"/>
                <a:ext cx="1160259" cy="276999"/>
              </a:xfrm>
              <a:prstGeom prst="rect">
                <a:avLst/>
              </a:prstGeom>
              <a:noFill/>
              <a:ln w="9525">
                <a:noFill/>
                <a:miter lim="800000"/>
                <a:headEnd/>
                <a:tailEnd/>
              </a:ln>
            </p:spPr>
            <p:txBody>
              <a:bodyPr wrap="square">
                <a:spAutoFit/>
              </a:bodyPr>
              <a:lstStyle/>
              <a:p>
                <a:r>
                  <a:rPr lang="en-US" sz="600" dirty="0" smtClean="0">
                    <a:latin typeface="Arial" charset="0"/>
                  </a:rPr>
                  <a:t>~70pax, 1 TOS-1A, 60 RPO Shmel </a:t>
                </a:r>
                <a:endParaRPr lang="en-US" sz="600" dirty="0">
                  <a:latin typeface="Arial" charset="0"/>
                </a:endParaRPr>
              </a:p>
            </p:txBody>
          </p:sp>
        </p:grpSp>
        <p:grpSp>
          <p:nvGrpSpPr>
            <p:cNvPr id="236" name="Group 235"/>
            <p:cNvGrpSpPr/>
            <p:nvPr/>
          </p:nvGrpSpPr>
          <p:grpSpPr>
            <a:xfrm>
              <a:off x="577687" y="2595583"/>
              <a:ext cx="96602" cy="185668"/>
              <a:chOff x="597421" y="2595583"/>
              <a:chExt cx="96602" cy="185668"/>
            </a:xfrm>
          </p:grpSpPr>
          <p:cxnSp>
            <p:nvCxnSpPr>
              <p:cNvPr id="229" name="Straight Connector 228"/>
              <p:cNvCxnSpPr/>
              <p:nvPr/>
            </p:nvCxnSpPr>
            <p:spPr>
              <a:xfrm>
                <a:off x="647974" y="2595583"/>
                <a:ext cx="0" cy="1856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644686" y="2781251"/>
                <a:ext cx="493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597421" y="2595583"/>
                <a:ext cx="493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20700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7683</TotalTime>
  <Words>925</Words>
  <Application>Microsoft Office PowerPoint</Application>
  <PresentationFormat>Widescreen</PresentationFormat>
  <Paragraphs>53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 Arial</vt:lpstr>
      <vt:lpstr>Arial</vt:lpstr>
      <vt:lpstr>Calibri</vt:lpstr>
      <vt:lpstr>Calibri Light</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Barton, Jacob E CTR USARMY TRADOC (USA)</dc:creator>
  <cp:lastModifiedBy>Williams, Angela M Ms CIV USARMY TRADOC (USA)</cp:lastModifiedBy>
  <cp:revision>179</cp:revision>
  <cp:lastPrinted>2021-10-18T19:47:47Z</cp:lastPrinted>
  <dcterms:created xsi:type="dcterms:W3CDTF">2021-10-05T19:11:08Z</dcterms:created>
  <dcterms:modified xsi:type="dcterms:W3CDTF">2022-05-18T19:31:18Z</dcterms:modified>
</cp:coreProperties>
</file>