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2" r:id="rId2"/>
  </p:sldIdLst>
  <p:sldSz cx="12192000" cy="6858000"/>
  <p:notesSz cx="7010400" cy="12039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vel, Bradley A CTR USARMY CAC (USA)" initials="MBACUC(" lastIdx="15" clrIdx="0">
    <p:extLst>
      <p:ext uri="{19B8F6BF-5375-455C-9EA6-DF929625EA0E}">
        <p15:presenceInfo xmlns:p15="http://schemas.microsoft.com/office/powerpoint/2012/main" userId="Marvel, Bradley A CTR USARMY CAC (USA)" providerId="None"/>
      </p:ext>
    </p:extLst>
  </p:cmAuthor>
  <p:cmAuthor id="2" name="Marvel, Bradley A Mr CTR USARMY TRADOC (USA)" initials="MBAMCUT(" lastIdx="3" clrIdx="1">
    <p:extLst>
      <p:ext uri="{19B8F6BF-5375-455C-9EA6-DF929625EA0E}">
        <p15:presenceInfo xmlns:p15="http://schemas.microsoft.com/office/powerpoint/2012/main" userId="S-1-5-21-3676333592-1006736145-1283606961-7744304" providerId="AD"/>
      </p:ext>
    </p:extLst>
  </p:cmAuthor>
  <p:cmAuthor id="3" name="Woodberry, Renikka CTR USA" initials="WRCU" lastIdx="4" clrIdx="2">
    <p:extLst>
      <p:ext uri="{19B8F6BF-5375-455C-9EA6-DF929625EA0E}">
        <p15:presenceInfo xmlns:p15="http://schemas.microsoft.com/office/powerpoint/2012/main" userId="S-1-5-21-329068152-448539723-839522115-544055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31" autoAdjust="0"/>
    <p:restoredTop sz="96047" autoAdjust="0"/>
  </p:normalViewPr>
  <p:slideViewPr>
    <p:cSldViewPr snapToGrid="0">
      <p:cViewPr varScale="1">
        <p:scale>
          <a:sx n="102" d="100"/>
          <a:sy n="102" d="100"/>
        </p:scale>
        <p:origin x="124" y="68"/>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65" d="100"/>
          <a:sy n="65" d="100"/>
        </p:scale>
        <p:origin x="428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604071"/>
          </a:xfrm>
          <a:prstGeom prst="rect">
            <a:avLst/>
          </a:prstGeom>
        </p:spPr>
        <p:txBody>
          <a:bodyPr vert="horz" lIns="108850" tIns="54425" rIns="108850" bIns="54425" rtlCol="0"/>
          <a:lstStyle>
            <a:lvl1pPr algn="l">
              <a:defRPr sz="1400"/>
            </a:lvl1pPr>
          </a:lstStyle>
          <a:p>
            <a:endParaRPr lang="en-US" dirty="0"/>
          </a:p>
        </p:txBody>
      </p:sp>
      <p:sp>
        <p:nvSpPr>
          <p:cNvPr id="3" name="Date Placeholder 2"/>
          <p:cNvSpPr>
            <a:spLocks noGrp="1"/>
          </p:cNvSpPr>
          <p:nvPr>
            <p:ph type="dt" idx="1"/>
          </p:nvPr>
        </p:nvSpPr>
        <p:spPr>
          <a:xfrm>
            <a:off x="3970938" y="0"/>
            <a:ext cx="3037840" cy="604071"/>
          </a:xfrm>
          <a:prstGeom prst="rect">
            <a:avLst/>
          </a:prstGeom>
        </p:spPr>
        <p:txBody>
          <a:bodyPr vert="horz" lIns="108850" tIns="54425" rIns="108850" bIns="54425" rtlCol="0"/>
          <a:lstStyle>
            <a:lvl1pPr algn="r">
              <a:defRPr sz="1400"/>
            </a:lvl1pPr>
          </a:lstStyle>
          <a:p>
            <a:fld id="{8F3E05FF-4028-41DF-A1FD-4A51CDB1094F}" type="datetimeFigureOut">
              <a:rPr lang="en-US" smtClean="0"/>
              <a:t>5/18/2022</a:t>
            </a:fld>
            <a:endParaRPr lang="en-US" dirty="0"/>
          </a:p>
        </p:txBody>
      </p:sp>
      <p:sp>
        <p:nvSpPr>
          <p:cNvPr id="4" name="Slide Image Placeholder 3"/>
          <p:cNvSpPr>
            <a:spLocks noGrp="1" noRot="1" noChangeAspect="1"/>
          </p:cNvSpPr>
          <p:nvPr>
            <p:ph type="sldImg" idx="2"/>
          </p:nvPr>
        </p:nvSpPr>
        <p:spPr>
          <a:xfrm>
            <a:off x="-106363" y="1504950"/>
            <a:ext cx="7223126" cy="4064000"/>
          </a:xfrm>
          <a:prstGeom prst="rect">
            <a:avLst/>
          </a:prstGeom>
          <a:noFill/>
          <a:ln w="12700">
            <a:solidFill>
              <a:prstClr val="black"/>
            </a:solidFill>
          </a:ln>
        </p:spPr>
        <p:txBody>
          <a:bodyPr vert="horz" lIns="108850" tIns="54425" rIns="108850" bIns="54425" rtlCol="0" anchor="ctr"/>
          <a:lstStyle/>
          <a:p>
            <a:endParaRPr lang="en-US" dirty="0"/>
          </a:p>
        </p:txBody>
      </p:sp>
      <p:sp>
        <p:nvSpPr>
          <p:cNvPr id="5" name="Notes Placeholder 4"/>
          <p:cNvSpPr>
            <a:spLocks noGrp="1"/>
          </p:cNvSpPr>
          <p:nvPr>
            <p:ph type="body" sz="quarter" idx="3"/>
          </p:nvPr>
        </p:nvSpPr>
        <p:spPr>
          <a:xfrm>
            <a:off x="701040" y="5794057"/>
            <a:ext cx="5608320" cy="4740593"/>
          </a:xfrm>
          <a:prstGeom prst="rect">
            <a:avLst/>
          </a:prstGeom>
        </p:spPr>
        <p:txBody>
          <a:bodyPr vert="horz" lIns="108850" tIns="54425" rIns="108850" bIns="5442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1435531"/>
            <a:ext cx="3037840" cy="604070"/>
          </a:xfrm>
          <a:prstGeom prst="rect">
            <a:avLst/>
          </a:prstGeom>
        </p:spPr>
        <p:txBody>
          <a:bodyPr vert="horz" lIns="108850" tIns="54425" rIns="108850" bIns="54425" rtlCol="0" anchor="b"/>
          <a:lstStyle>
            <a:lvl1pPr algn="l">
              <a:defRPr sz="1400"/>
            </a:lvl1pPr>
          </a:lstStyle>
          <a:p>
            <a:endParaRPr lang="en-US" dirty="0"/>
          </a:p>
        </p:txBody>
      </p:sp>
      <p:sp>
        <p:nvSpPr>
          <p:cNvPr id="7" name="Slide Number Placeholder 6"/>
          <p:cNvSpPr>
            <a:spLocks noGrp="1"/>
          </p:cNvSpPr>
          <p:nvPr>
            <p:ph type="sldNum" sz="quarter" idx="5"/>
          </p:nvPr>
        </p:nvSpPr>
        <p:spPr>
          <a:xfrm>
            <a:off x="3970938" y="11435531"/>
            <a:ext cx="3037840" cy="604070"/>
          </a:xfrm>
          <a:prstGeom prst="rect">
            <a:avLst/>
          </a:prstGeom>
        </p:spPr>
        <p:txBody>
          <a:bodyPr vert="horz" lIns="108850" tIns="54425" rIns="108850" bIns="54425" rtlCol="0" anchor="b"/>
          <a:lstStyle>
            <a:lvl1pPr algn="r">
              <a:defRPr sz="1400"/>
            </a:lvl1pPr>
          </a:lstStyle>
          <a:p>
            <a:fld id="{EFECD68C-E871-479D-8C42-212817C3352F}" type="slidenum">
              <a:rPr lang="en-US" smtClean="0"/>
              <a:t>‹#›</a:t>
            </a:fld>
            <a:endParaRPr lang="en-US" dirty="0"/>
          </a:p>
        </p:txBody>
      </p:sp>
    </p:spTree>
    <p:extLst>
      <p:ext uri="{BB962C8B-B14F-4D97-AF65-F5344CB8AC3E}">
        <p14:creationId xmlns:p14="http://schemas.microsoft.com/office/powerpoint/2010/main" val="847450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75BAF6FB-ED1C-4F88-ADEE-BB7A34A2CB02}" type="slidenum">
              <a:rPr lang="en-US" smtClean="0"/>
              <a:t>1</a:t>
            </a:fld>
            <a:endParaRPr lang="en-US" dirty="0"/>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591429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DE71A52-2636-40EC-A753-A136EC181A85}" type="datetimeFigureOut">
              <a:rPr lang="en-US" smtClean="0"/>
              <a:t>5/18/2022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1828458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E71A52-2636-40EC-A753-A136EC181A85}" type="datetimeFigureOut">
              <a:rPr lang="en-US" smtClean="0"/>
              <a:t>5/18/2022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2048455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E71A52-2636-40EC-A753-A136EC181A85}" type="datetimeFigureOut">
              <a:rPr lang="en-US" smtClean="0"/>
              <a:t>5/18/2022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1328145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E71A52-2636-40EC-A753-A136EC181A85}" type="datetimeFigureOut">
              <a:rPr lang="en-US" smtClean="0"/>
              <a:t>5/18/2022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3493180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E71A52-2636-40EC-A753-A136EC181A85}" type="datetimeFigureOut">
              <a:rPr lang="en-US" smtClean="0"/>
              <a:t>5/18/2022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2667891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DE71A52-2636-40EC-A753-A136EC181A85}" type="datetimeFigureOut">
              <a:rPr lang="en-US" smtClean="0"/>
              <a:t>5/18/2022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940456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DE71A52-2636-40EC-A753-A136EC181A85}" type="datetimeFigureOut">
              <a:rPr lang="en-US" smtClean="0"/>
              <a:t>5/18/2022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2780920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DE71A52-2636-40EC-A753-A136EC181A85}" type="datetimeFigureOut">
              <a:rPr lang="en-US" smtClean="0"/>
              <a:t>5/18/2022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4099113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E71A52-2636-40EC-A753-A136EC181A85}" type="datetimeFigureOut">
              <a:rPr lang="en-US" smtClean="0"/>
              <a:t>5/18/2022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1901485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DE71A52-2636-40EC-A753-A136EC181A85}" type="datetimeFigureOut">
              <a:rPr lang="en-US" smtClean="0"/>
              <a:t>5/18/2022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18385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DE71A52-2636-40EC-A753-A136EC181A85}" type="datetimeFigureOut">
              <a:rPr lang="en-US" smtClean="0"/>
              <a:t>5/18/2022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2038177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E71A52-2636-40EC-A753-A136EC181A85}" type="datetimeFigureOut">
              <a:rPr lang="en-US" smtClean="0"/>
              <a:t>5/18/2022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8E9C52-AD74-4FFF-AEB0-1314B37EF606}" type="slidenum">
              <a:rPr lang="en-US" smtClean="0"/>
              <a:t>‹#›</a:t>
            </a:fld>
            <a:endParaRPr lang="en-US" dirty="0"/>
          </a:p>
        </p:txBody>
      </p:sp>
    </p:spTree>
    <p:extLst>
      <p:ext uri="{BB962C8B-B14F-4D97-AF65-F5344CB8AC3E}">
        <p14:creationId xmlns:p14="http://schemas.microsoft.com/office/powerpoint/2010/main" val="3381564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9475" y="102793"/>
            <a:ext cx="1660124" cy="215444"/>
          </a:xfrm>
          <a:prstGeom prst="rect">
            <a:avLst/>
          </a:prstGeom>
          <a:noFill/>
        </p:spPr>
        <p:txBody>
          <a:bodyPr wrap="square" rtlCol="0">
            <a:spAutoFit/>
          </a:bodyPr>
          <a:lstStyle/>
          <a:p>
            <a:r>
              <a:rPr lang="en-US" sz="800" i="1" cap="small" spc="150" dirty="0">
                <a:latin typeface="Arial" panose="020B0604020202020204" pitchFamily="34" charset="0"/>
                <a:cs typeface="Arial" panose="020B0604020202020204" pitchFamily="34" charset="0"/>
              </a:rPr>
              <a:t>How They Fight Series</a:t>
            </a:r>
          </a:p>
        </p:txBody>
      </p:sp>
      <p:sp>
        <p:nvSpPr>
          <p:cNvPr id="8" name="TextBox 7"/>
          <p:cNvSpPr txBox="1"/>
          <p:nvPr/>
        </p:nvSpPr>
        <p:spPr>
          <a:xfrm>
            <a:off x="2126890" y="149418"/>
            <a:ext cx="7965367" cy="369332"/>
          </a:xfrm>
          <a:prstGeom prst="rect">
            <a:avLst/>
          </a:prstGeom>
          <a:noFill/>
        </p:spPr>
        <p:txBody>
          <a:bodyPr wrap="square" rtlCol="0">
            <a:spAutoFit/>
          </a:bodyPr>
          <a:lstStyle/>
          <a:p>
            <a:r>
              <a:rPr lang="en-US" cap="small" dirty="0">
                <a:latin typeface="Arial" panose="020B0604020202020204" pitchFamily="34" charset="0"/>
                <a:cs typeface="Arial" panose="020B0604020202020204" pitchFamily="34" charset="0"/>
              </a:rPr>
              <a:t>(U) </a:t>
            </a:r>
            <a:r>
              <a:rPr lang="en-US" cap="small" dirty="0" smtClean="0">
                <a:latin typeface="Arial" panose="020B0604020202020204" pitchFamily="34" charset="0"/>
                <a:cs typeface="Arial" panose="020B0604020202020204" pitchFamily="34" charset="0"/>
              </a:rPr>
              <a:t>Russia</a:t>
            </a:r>
            <a:r>
              <a:rPr lang="en-US" i="1" cap="small" dirty="0" smtClean="0">
                <a:latin typeface="Arial" panose="020B0604020202020204" pitchFamily="34" charset="0"/>
                <a:cs typeface="Arial" panose="020B0604020202020204" pitchFamily="34" charset="0"/>
              </a:rPr>
              <a:t>: SV Motorized Rifle Regiment Reconnaissance Operations</a:t>
            </a:r>
            <a:endParaRPr lang="en-US" i="1" cap="small" dirty="0">
              <a:latin typeface="Arial" panose="020B0604020202020204" pitchFamily="34" charset="0"/>
              <a:cs typeface="Arial" panose="020B0604020202020204" pitchFamily="34" charset="0"/>
            </a:endParaRPr>
          </a:p>
        </p:txBody>
      </p:sp>
      <p:sp>
        <p:nvSpPr>
          <p:cNvPr id="11" name="Rectangle 10"/>
          <p:cNvSpPr/>
          <p:nvPr/>
        </p:nvSpPr>
        <p:spPr>
          <a:xfrm>
            <a:off x="182354" y="452976"/>
            <a:ext cx="11803383" cy="830997"/>
          </a:xfrm>
          <a:prstGeom prst="rect">
            <a:avLst/>
          </a:prstGeom>
          <a:solidFill>
            <a:schemeClr val="bg1">
              <a:lumMod val="95000"/>
            </a:schemeClr>
          </a:solidFill>
        </p:spPr>
        <p:txBody>
          <a:bodyPr wrap="square" numCol="1">
            <a:spAutoFit/>
          </a:bodyPr>
          <a:lstStyle/>
          <a:p>
            <a:r>
              <a:rPr lang="en-US" sz="800" dirty="0">
                <a:latin typeface="Arial" panose="020B0604020202020204" pitchFamily="34" charset="0"/>
                <a:cs typeface="Arial" panose="020B0604020202020204" pitchFamily="34" charset="0"/>
              </a:rPr>
              <a:t>(U) This infographic describes and depicts </a:t>
            </a:r>
            <a:r>
              <a:rPr lang="en-US" sz="800" dirty="0" smtClean="0">
                <a:latin typeface="Arial" panose="020B0604020202020204" pitchFamily="34" charset="0"/>
                <a:cs typeface="Arial" panose="020B0604020202020204" pitchFamily="34" charset="0"/>
              </a:rPr>
              <a:t>Russian army (SV) Motorized Rifle Regiment and subordinate reconnaissance </a:t>
            </a:r>
            <a:r>
              <a:rPr lang="en-US" sz="800" dirty="0">
                <a:latin typeface="Arial" panose="020B0604020202020204" pitchFamily="34" charset="0"/>
                <a:cs typeface="Arial" panose="020B0604020202020204" pitchFamily="34" charset="0"/>
              </a:rPr>
              <a:t>operations</a:t>
            </a:r>
            <a:r>
              <a:rPr lang="en-US" sz="800" dirty="0" smtClean="0">
                <a:latin typeface="Arial" panose="020B0604020202020204" pitchFamily="34" charset="0"/>
                <a:cs typeface="Arial" panose="020B0604020202020204" pitchFamily="34" charset="0"/>
              </a:rPr>
              <a:t>. </a:t>
            </a:r>
            <a:r>
              <a:rPr lang="en-US" sz="800" dirty="0">
                <a:latin typeface="Arial" panose="020B0604020202020204" pitchFamily="34" charset="0"/>
                <a:cs typeface="Arial" panose="020B0604020202020204" pitchFamily="34" charset="0"/>
              </a:rPr>
              <a:t>Reconnaissance and Counter-reconnaissance represent the most important aspects of </a:t>
            </a:r>
            <a:r>
              <a:rPr lang="en-US" sz="800" dirty="0" smtClean="0">
                <a:latin typeface="Arial" panose="020B0604020202020204" pitchFamily="34" charset="0"/>
                <a:cs typeface="Arial" panose="020B0604020202020204" pitchFamily="34" charset="0"/>
              </a:rPr>
              <a:t>SV </a:t>
            </a:r>
            <a:r>
              <a:rPr lang="en-US" sz="800" dirty="0">
                <a:latin typeface="Arial" panose="020B0604020202020204" pitchFamily="34" charset="0"/>
                <a:cs typeface="Arial" panose="020B0604020202020204" pitchFamily="34" charset="0"/>
              </a:rPr>
              <a:t>operations. The </a:t>
            </a:r>
            <a:r>
              <a:rPr lang="en-US" sz="800" dirty="0" smtClean="0">
                <a:latin typeface="Arial" panose="020B0604020202020204" pitchFamily="34" charset="0"/>
                <a:cs typeface="Arial" panose="020B0604020202020204" pitchFamily="34" charset="0"/>
              </a:rPr>
              <a:t>SV </a:t>
            </a:r>
            <a:r>
              <a:rPr lang="en-US" sz="800" dirty="0">
                <a:latin typeface="Arial" panose="020B0604020202020204" pitchFamily="34" charset="0"/>
                <a:cs typeface="Arial" panose="020B0604020202020204" pitchFamily="34" charset="0"/>
              </a:rPr>
              <a:t>frames reconnaissance in much the same way as the U.S. Army and considers reconnaissance an all-arms </a:t>
            </a:r>
            <a:r>
              <a:rPr lang="en-US" sz="800" dirty="0" smtClean="0">
                <a:latin typeface="Arial" panose="020B0604020202020204" pitchFamily="34" charset="0"/>
                <a:cs typeface="Arial" panose="020B0604020202020204" pitchFamily="34" charset="0"/>
              </a:rPr>
              <a:t>operation. </a:t>
            </a:r>
            <a:endParaRPr lang="en-US" sz="800" dirty="0">
              <a:latin typeface="Arial" panose="020B0604020202020204" pitchFamily="34" charset="0"/>
              <a:cs typeface="Arial" panose="020B0604020202020204" pitchFamily="34" charset="0"/>
            </a:endParaRPr>
          </a:p>
          <a:p>
            <a:endParaRPr lang="en-US" sz="800" i="1" dirty="0">
              <a:latin typeface="Arial" panose="020B0604020202020204" pitchFamily="34" charset="0"/>
              <a:cs typeface="Arial" panose="020B0604020202020204" pitchFamily="34" charset="0"/>
            </a:endParaRPr>
          </a:p>
          <a:p>
            <a:r>
              <a:rPr lang="en-US" sz="800" dirty="0">
                <a:latin typeface="Arial" panose="020B0604020202020204" pitchFamily="34" charset="0"/>
                <a:cs typeface="Arial" panose="020B0604020202020204" pitchFamily="34" charset="0"/>
              </a:rPr>
              <a:t>(U) Russian reconnaissance and security are on-going actions regardless of the type of competition, crisis, or conflict. The SV uses all forces and means available to conduct reconnaissance to gain information on the battlefield as well as security actions to deny an aggressor information and understanding of the SV’s forces. The Russian military recognizes the critical need to obtain battlefield information through reconnaissance and security to maintain freedom of action for its forces. Reconnaissance and security are essential to creating and sustaining situational awareness and understanding of an operational </a:t>
            </a:r>
            <a:r>
              <a:rPr lang="en-US" sz="800" dirty="0" smtClean="0">
                <a:latin typeface="Arial" panose="020B0604020202020204" pitchFamily="34" charset="0"/>
                <a:cs typeface="Arial" panose="020B0604020202020204" pitchFamily="34" charset="0"/>
              </a:rPr>
              <a:t>environment </a:t>
            </a:r>
            <a:r>
              <a:rPr lang="en-US" sz="800" dirty="0">
                <a:latin typeface="Arial" panose="020B0604020202020204" pitchFamily="34" charset="0"/>
                <a:cs typeface="Arial" panose="020B0604020202020204" pitchFamily="34" charset="0"/>
              </a:rPr>
              <a:t>including friendly and aggressor forces, potential adversaries, and civilian populations. </a:t>
            </a:r>
          </a:p>
        </p:txBody>
      </p:sp>
      <p:sp>
        <p:nvSpPr>
          <p:cNvPr id="14" name="TextBox 312"/>
          <p:cNvSpPr txBox="1"/>
          <p:nvPr/>
        </p:nvSpPr>
        <p:spPr>
          <a:xfrm>
            <a:off x="381512" y="1462516"/>
            <a:ext cx="2170122" cy="2308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700" cap="small" dirty="0">
                <a:latin typeface="Arial" panose="020B0604020202020204" pitchFamily="34" charset="0"/>
                <a:cs typeface="Arial" panose="020B0604020202020204" pitchFamily="34" charset="0"/>
              </a:rPr>
              <a:t>(U) </a:t>
            </a:r>
            <a:r>
              <a:rPr lang="en-US" sz="900" cap="small" dirty="0" smtClean="0">
                <a:latin typeface="Arial" panose="020B0604020202020204" pitchFamily="34" charset="0"/>
                <a:cs typeface="Arial" panose="020B0604020202020204" pitchFamily="34" charset="0"/>
              </a:rPr>
              <a:t>SV Rifle Regiments</a:t>
            </a:r>
            <a:endParaRPr lang="en-US" sz="900" cap="small" dirty="0">
              <a:latin typeface="Arial" panose="020B0604020202020204" pitchFamily="34" charset="0"/>
              <a:cs typeface="Arial" panose="020B0604020202020204" pitchFamily="34" charset="0"/>
            </a:endParaRPr>
          </a:p>
        </p:txBody>
      </p:sp>
      <p:sp>
        <p:nvSpPr>
          <p:cNvPr id="111" name="Rectangle 110"/>
          <p:cNvSpPr/>
          <p:nvPr/>
        </p:nvSpPr>
        <p:spPr>
          <a:xfrm>
            <a:off x="6148706" y="1508086"/>
            <a:ext cx="5855844" cy="1938992"/>
          </a:xfrm>
          <a:prstGeom prst="rect">
            <a:avLst/>
          </a:prstGeom>
          <a:solidFill>
            <a:schemeClr val="accent1">
              <a:lumMod val="20000"/>
              <a:lumOff val="80000"/>
            </a:schemeClr>
          </a:solidFill>
        </p:spPr>
        <p:txBody>
          <a:bodyPr wrap="square">
            <a:spAutoFit/>
          </a:bodyPr>
          <a:lstStyle/>
          <a:p>
            <a:r>
              <a:rPr lang="en-US" sz="800" dirty="0" smtClean="0">
                <a:latin typeface="Arial" panose="020B0604020202020204" pitchFamily="34" charset="0"/>
                <a:cs typeface="Arial" panose="020B0604020202020204" pitchFamily="34" charset="0"/>
              </a:rPr>
              <a:t>(U)  For </a:t>
            </a:r>
            <a:r>
              <a:rPr lang="en-US" sz="800" dirty="0">
                <a:latin typeface="Arial" panose="020B0604020202020204" pitchFamily="34" charset="0"/>
                <a:cs typeface="Arial" panose="020B0604020202020204" pitchFamily="34" charset="0"/>
              </a:rPr>
              <a:t>tactical offensive and defensive actions, SV </a:t>
            </a:r>
            <a:r>
              <a:rPr lang="en-US" sz="800" b="1" dirty="0">
                <a:latin typeface="Arial" panose="020B0604020202020204" pitchFamily="34" charset="0"/>
                <a:cs typeface="Arial" panose="020B0604020202020204" pitchFamily="34" charset="0"/>
              </a:rPr>
              <a:t>reconnaissance</a:t>
            </a:r>
            <a:r>
              <a:rPr lang="en-US" sz="800" dirty="0">
                <a:latin typeface="Arial" panose="020B0604020202020204" pitchFamily="34" charset="0"/>
                <a:cs typeface="Arial" panose="020B0604020202020204" pitchFamily="34" charset="0"/>
              </a:rPr>
              <a:t> missions are usually grouped in the </a:t>
            </a:r>
            <a:r>
              <a:rPr lang="en-US" sz="800" b="1" i="1" dirty="0">
                <a:latin typeface="Arial" panose="020B0604020202020204" pitchFamily="34" charset="0"/>
                <a:cs typeface="Arial" panose="020B0604020202020204" pitchFamily="34" charset="0"/>
              </a:rPr>
              <a:t>categories</a:t>
            </a:r>
            <a:r>
              <a:rPr lang="en-US" sz="800" dirty="0">
                <a:latin typeface="Arial" panose="020B0604020202020204" pitchFamily="34" charset="0"/>
                <a:cs typeface="Arial" panose="020B0604020202020204" pitchFamily="34" charset="0"/>
              </a:rPr>
              <a:t> of combat reconnaissance, signals intelligence, radar, electro-optical, artillery, engineer, medical, route, and NBC. </a:t>
            </a:r>
            <a:r>
              <a:rPr lang="en-US" sz="800" dirty="0" smtClean="0">
                <a:latin typeface="Arial" panose="020B0604020202020204" pitchFamily="34" charset="0"/>
                <a:cs typeface="Arial" panose="020B0604020202020204" pitchFamily="34" charset="0"/>
              </a:rPr>
              <a:t>Another </a:t>
            </a:r>
            <a:r>
              <a:rPr lang="en-US" sz="800" dirty="0">
                <a:latin typeface="Arial" panose="020B0604020202020204" pitchFamily="34" charset="0"/>
                <a:cs typeface="Arial" panose="020B0604020202020204" pitchFamily="34" charset="0"/>
              </a:rPr>
              <a:t>category is special reconnaissance typically conducted by special operation forces or other designated forces operating in the depth of an aggressor AOR or at selected sites. Special reconnaissance supports operational and strategic operations</a:t>
            </a:r>
            <a:r>
              <a:rPr lang="en-US" sz="800" dirty="0" smtClean="0">
                <a:latin typeface="Arial" panose="020B0604020202020204" pitchFamily="34" charset="0"/>
                <a:cs typeface="Arial" panose="020B0604020202020204" pitchFamily="34" charset="0"/>
              </a:rPr>
              <a:t>. </a:t>
            </a:r>
            <a:r>
              <a:rPr lang="en-US" sz="800" dirty="0">
                <a:latin typeface="Arial" panose="020B0604020202020204" pitchFamily="34" charset="0"/>
                <a:cs typeface="Arial" panose="020B0604020202020204" pitchFamily="34" charset="0"/>
              </a:rPr>
              <a:t>The typical reconnaissance </a:t>
            </a:r>
            <a:r>
              <a:rPr lang="en-US" sz="800" b="1" i="1" dirty="0">
                <a:latin typeface="Arial" panose="020B0604020202020204" pitchFamily="34" charset="0"/>
                <a:cs typeface="Arial" panose="020B0604020202020204" pitchFamily="34" charset="0"/>
              </a:rPr>
              <a:t>missions</a:t>
            </a:r>
            <a:r>
              <a:rPr lang="en-US" sz="800" dirty="0">
                <a:latin typeface="Arial" panose="020B0604020202020204" pitchFamily="34" charset="0"/>
                <a:cs typeface="Arial" panose="020B0604020202020204" pitchFamily="34" charset="0"/>
              </a:rPr>
              <a:t> are route, area, and zone. During local war and armed conflict operations, SV units and subunits perform a variation on area reconnaissance labeled as a reconnaissance search activity</a:t>
            </a:r>
            <a:r>
              <a:rPr lang="en-US" sz="800" dirty="0" smtClean="0">
                <a:latin typeface="Arial" panose="020B0604020202020204" pitchFamily="34" charset="0"/>
                <a:cs typeface="Arial" panose="020B0604020202020204" pitchFamily="34" charset="0"/>
              </a:rPr>
              <a:t>.  Reconnaissance </a:t>
            </a:r>
            <a:r>
              <a:rPr lang="en-US" sz="800" b="1" i="1" dirty="0" smtClean="0">
                <a:latin typeface="Arial" panose="020B0604020202020204" pitchFamily="34" charset="0"/>
                <a:cs typeface="Arial" panose="020B0604020202020204" pitchFamily="34" charset="0"/>
              </a:rPr>
              <a:t>actions</a:t>
            </a:r>
            <a:r>
              <a:rPr lang="en-US" sz="800" dirty="0" smtClean="0">
                <a:latin typeface="Arial" panose="020B0604020202020204" pitchFamily="34" charset="0"/>
                <a:cs typeface="Arial" panose="020B0604020202020204" pitchFamily="34" charset="0"/>
              </a:rPr>
              <a:t> include: observation, infiltration, search, raid, ambush, and reconnaissance by battle.</a:t>
            </a:r>
          </a:p>
          <a:p>
            <a:endParaRPr lang="en-US" sz="800" dirty="0" smtClean="0">
              <a:latin typeface="Arial" panose="020B0604020202020204" pitchFamily="34" charset="0"/>
              <a:cs typeface="Arial" panose="020B0604020202020204" pitchFamily="34" charset="0"/>
            </a:endParaRPr>
          </a:p>
          <a:p>
            <a:r>
              <a:rPr lang="en-US" sz="800" dirty="0" smtClean="0">
                <a:latin typeface="Arial" panose="020B0604020202020204" pitchFamily="34" charset="0"/>
                <a:cs typeface="Arial" panose="020B0604020202020204" pitchFamily="34" charset="0"/>
              </a:rPr>
              <a:t>(U</a:t>
            </a:r>
            <a:r>
              <a:rPr lang="en-US" sz="800" dirty="0">
                <a:latin typeface="Arial" panose="020B0604020202020204" pitchFamily="34" charset="0"/>
                <a:cs typeface="Arial" panose="020B0604020202020204" pitchFamily="34" charset="0"/>
              </a:rPr>
              <a:t>) </a:t>
            </a:r>
            <a:r>
              <a:rPr lang="en-US" sz="800" b="1" dirty="0">
                <a:latin typeface="Arial" panose="020B0604020202020204" pitchFamily="34" charset="0"/>
                <a:cs typeface="Arial" panose="020B0604020202020204" pitchFamily="34" charset="0"/>
              </a:rPr>
              <a:t>Security</a:t>
            </a:r>
            <a:r>
              <a:rPr lang="en-US" sz="800" dirty="0">
                <a:latin typeface="Arial" panose="020B0604020202020204" pitchFamily="34" charset="0"/>
                <a:cs typeface="Arial" panose="020B0604020202020204" pitchFamily="34" charset="0"/>
              </a:rPr>
              <a:t> forces are assigned an AOR in support of a force to be protected with adequate space and distance to provide early warning of an approaching aggressor and prevent aggressor ground and air forces from observing or engaging the protected force with direct fires. Protecting a force from aggressor indirect, aviation, and missile fires is problematic due to the various types of long-range weapon complexes that are available to an aggressor. </a:t>
            </a:r>
            <a:r>
              <a:rPr lang="en-US" sz="800" dirty="0" smtClean="0">
                <a:latin typeface="Arial" panose="020B0604020202020204" pitchFamily="34" charset="0"/>
                <a:cs typeface="Arial" panose="020B0604020202020204" pitchFamily="34" charset="0"/>
              </a:rPr>
              <a:t>The </a:t>
            </a:r>
            <a:r>
              <a:rPr lang="en-US" sz="800" dirty="0">
                <a:latin typeface="Arial" panose="020B0604020202020204" pitchFamily="34" charset="0"/>
                <a:cs typeface="Arial" panose="020B0604020202020204" pitchFamily="34" charset="0"/>
              </a:rPr>
              <a:t>intent of security missions is to provide effective early warning and protection actions that support SV unit freedom of action and maneuver in the conduct of a mission. </a:t>
            </a:r>
            <a:r>
              <a:rPr lang="en-US" sz="800" b="1" i="1" dirty="0">
                <a:latin typeface="Arial" panose="020B0604020202020204" pitchFamily="34" charset="0"/>
                <a:cs typeface="Arial" panose="020B0604020202020204" pitchFamily="34" charset="0"/>
              </a:rPr>
              <a:t>Capabilities</a:t>
            </a:r>
            <a:r>
              <a:rPr lang="en-US" sz="800" dirty="0">
                <a:latin typeface="Arial" panose="020B0604020202020204" pitchFamily="34" charset="0"/>
                <a:cs typeface="Arial" panose="020B0604020202020204" pitchFamily="34" charset="0"/>
              </a:rPr>
              <a:t> are a combination of cyber, space, ground, and manned and unmanned aerial resources and sensors. Security </a:t>
            </a:r>
            <a:r>
              <a:rPr lang="en-US" sz="800" b="1" i="1" dirty="0" smtClean="0">
                <a:latin typeface="Arial" panose="020B0604020202020204" pitchFamily="34" charset="0"/>
                <a:cs typeface="Arial" panose="020B0604020202020204" pitchFamily="34" charset="0"/>
              </a:rPr>
              <a:t>missions</a:t>
            </a:r>
            <a:r>
              <a:rPr lang="en-US" sz="800" dirty="0" smtClean="0">
                <a:latin typeface="Arial" panose="020B0604020202020204" pitchFamily="34" charset="0"/>
                <a:cs typeface="Arial" panose="020B0604020202020204" pitchFamily="34" charset="0"/>
              </a:rPr>
              <a:t> are screen guard, cover, and reconnaissance defeat. </a:t>
            </a:r>
            <a:endParaRPr lang="en-US" sz="800" dirty="0">
              <a:latin typeface="Arial" panose="020B0604020202020204" pitchFamily="34" charset="0"/>
              <a:cs typeface="Arial" panose="020B0604020202020204" pitchFamily="34" charset="0"/>
            </a:endParaRPr>
          </a:p>
        </p:txBody>
      </p:sp>
      <p:sp>
        <p:nvSpPr>
          <p:cNvPr id="403" name="TextBox 312"/>
          <p:cNvSpPr txBox="1"/>
          <p:nvPr/>
        </p:nvSpPr>
        <p:spPr>
          <a:xfrm>
            <a:off x="2656911" y="1436788"/>
            <a:ext cx="2644324" cy="20005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700" cap="small" dirty="0">
                <a:latin typeface="Arial" panose="020B0604020202020204" pitchFamily="34" charset="0"/>
                <a:cs typeface="Arial" panose="020B0604020202020204" pitchFamily="34" charset="0"/>
              </a:rPr>
              <a:t>(U) </a:t>
            </a:r>
            <a:r>
              <a:rPr lang="en-US" sz="700" cap="small" dirty="0" smtClean="0">
                <a:latin typeface="Arial" panose="020B0604020202020204" pitchFamily="34" charset="0"/>
                <a:cs typeface="Arial" panose="020B0604020202020204" pitchFamily="34" charset="0"/>
              </a:rPr>
              <a:t>Reconnaissance Battalion, Mech Div (IFV)(Example)</a:t>
            </a:r>
            <a:endParaRPr lang="en-US" sz="900" cap="small" dirty="0">
              <a:latin typeface="Arial" panose="020B0604020202020204" pitchFamily="34" charset="0"/>
              <a:cs typeface="Arial" panose="020B0604020202020204" pitchFamily="34" charset="0"/>
            </a:endParaRPr>
          </a:p>
        </p:txBody>
      </p:sp>
      <p:pic>
        <p:nvPicPr>
          <p:cNvPr id="30" name="Picture 2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616817" y="82712"/>
            <a:ext cx="368920" cy="368920"/>
          </a:xfrm>
          <a:prstGeom prst="rect">
            <a:avLst/>
          </a:prstGeom>
        </p:spPr>
      </p:pic>
      <p:grpSp>
        <p:nvGrpSpPr>
          <p:cNvPr id="294" name="Group 293"/>
          <p:cNvGrpSpPr/>
          <p:nvPr/>
        </p:nvGrpSpPr>
        <p:grpSpPr>
          <a:xfrm>
            <a:off x="177970" y="1661766"/>
            <a:ext cx="1858030" cy="1037855"/>
            <a:chOff x="177970" y="1661766"/>
            <a:chExt cx="1858030" cy="1037855"/>
          </a:xfrm>
        </p:grpSpPr>
        <p:pic>
          <p:nvPicPr>
            <p:cNvPr id="9" name="Picture 8"/>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177970" y="1661766"/>
              <a:ext cx="1858030" cy="889118"/>
            </a:xfrm>
            <a:prstGeom prst="rect">
              <a:avLst/>
            </a:prstGeom>
          </p:spPr>
        </p:pic>
        <p:sp>
          <p:nvSpPr>
            <p:cNvPr id="10" name="TextBox 9"/>
            <p:cNvSpPr txBox="1"/>
            <p:nvPr/>
          </p:nvSpPr>
          <p:spPr>
            <a:xfrm>
              <a:off x="480051" y="2484177"/>
              <a:ext cx="1253868" cy="215444"/>
            </a:xfrm>
            <a:prstGeom prst="rect">
              <a:avLst/>
            </a:prstGeom>
            <a:noFill/>
          </p:spPr>
          <p:txBody>
            <a:bodyPr wrap="none" rtlCol="0">
              <a:spAutoFit/>
            </a:bodyPr>
            <a:lstStyle/>
            <a:p>
              <a:pPr algn="ctr"/>
              <a:r>
                <a:rPr lang="en-US" sz="800" dirty="0" smtClean="0"/>
                <a:t>Motorized Rifle Regiment</a:t>
              </a:r>
              <a:endParaRPr lang="en-US" sz="800" dirty="0"/>
            </a:p>
          </p:txBody>
        </p:sp>
      </p:grpSp>
      <p:grpSp>
        <p:nvGrpSpPr>
          <p:cNvPr id="295" name="Group 294"/>
          <p:cNvGrpSpPr/>
          <p:nvPr/>
        </p:nvGrpSpPr>
        <p:grpSpPr>
          <a:xfrm>
            <a:off x="229634" y="2650555"/>
            <a:ext cx="1818015" cy="1267540"/>
            <a:chOff x="229634" y="2650555"/>
            <a:chExt cx="1818015" cy="1267540"/>
          </a:xfrm>
        </p:grpSpPr>
        <p:pic>
          <p:nvPicPr>
            <p:cNvPr id="22" name="Picture 21"/>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229634" y="2650555"/>
              <a:ext cx="1818015" cy="1099026"/>
            </a:xfrm>
            <a:prstGeom prst="rect">
              <a:avLst/>
            </a:prstGeom>
          </p:spPr>
        </p:pic>
        <p:sp>
          <p:nvSpPr>
            <p:cNvPr id="23" name="TextBox 22"/>
            <p:cNvSpPr txBox="1"/>
            <p:nvPr/>
          </p:nvSpPr>
          <p:spPr>
            <a:xfrm>
              <a:off x="388710" y="3702651"/>
              <a:ext cx="1492716" cy="215444"/>
            </a:xfrm>
            <a:prstGeom prst="rect">
              <a:avLst/>
            </a:prstGeom>
            <a:noFill/>
          </p:spPr>
          <p:txBody>
            <a:bodyPr wrap="none" rtlCol="0">
              <a:spAutoFit/>
            </a:bodyPr>
            <a:lstStyle/>
            <a:p>
              <a:pPr algn="ctr"/>
              <a:r>
                <a:rPr lang="en-US" sz="800" dirty="0" smtClean="0"/>
                <a:t>Motorized (Mech) </a:t>
              </a:r>
              <a:r>
                <a:rPr lang="en-US" sz="800" dirty="0"/>
                <a:t>Rifle </a:t>
              </a:r>
              <a:r>
                <a:rPr lang="en-US" sz="800" dirty="0" smtClean="0"/>
                <a:t>Brigade</a:t>
              </a:r>
              <a:endParaRPr lang="en-US" sz="800" dirty="0"/>
            </a:p>
          </p:txBody>
        </p:sp>
      </p:grpSp>
      <p:pic>
        <p:nvPicPr>
          <p:cNvPr id="228" name="Picture 227"/>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2530638" y="2229371"/>
            <a:ext cx="3266868" cy="1870006"/>
          </a:xfrm>
          <a:prstGeom prst="rect">
            <a:avLst/>
          </a:prstGeom>
        </p:spPr>
      </p:pic>
      <p:sp>
        <p:nvSpPr>
          <p:cNvPr id="165" name="TextBox 164"/>
          <p:cNvSpPr txBox="1"/>
          <p:nvPr/>
        </p:nvSpPr>
        <p:spPr>
          <a:xfrm>
            <a:off x="1533717" y="4040721"/>
            <a:ext cx="5210991" cy="359232"/>
          </a:xfrm>
          <a:prstGeom prst="rect">
            <a:avLst/>
          </a:prstGeom>
          <a:noFill/>
        </p:spPr>
        <p:txBody>
          <a:bodyPr wrap="square" rtlCol="0">
            <a:spAutoFit/>
          </a:bodyPr>
          <a:lstStyle/>
          <a:p>
            <a:pPr algn="ctr"/>
            <a:r>
              <a:rPr lang="en-US" sz="800" dirty="0" smtClean="0"/>
              <a:t>Reconnaissance battalion, mechanized division (IFV)(Example)</a:t>
            </a:r>
            <a:endParaRPr lang="en-US" sz="800" dirty="0"/>
          </a:p>
        </p:txBody>
      </p:sp>
      <p:grpSp>
        <p:nvGrpSpPr>
          <p:cNvPr id="250" name="Group 249"/>
          <p:cNvGrpSpPr/>
          <p:nvPr/>
        </p:nvGrpSpPr>
        <p:grpSpPr>
          <a:xfrm>
            <a:off x="9009527" y="3500999"/>
            <a:ext cx="3131729" cy="2488687"/>
            <a:chOff x="9009527" y="3500999"/>
            <a:chExt cx="3131729" cy="2488687"/>
          </a:xfrm>
        </p:grpSpPr>
        <p:pic>
          <p:nvPicPr>
            <p:cNvPr id="231" name="Picture 230"/>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9009527" y="3500999"/>
              <a:ext cx="3131729" cy="2284151"/>
            </a:xfrm>
            <a:prstGeom prst="rect">
              <a:avLst/>
            </a:prstGeom>
            <a:ln>
              <a:solidFill>
                <a:schemeClr val="tx1"/>
              </a:solidFill>
            </a:ln>
          </p:spPr>
        </p:pic>
        <p:sp>
          <p:nvSpPr>
            <p:cNvPr id="232" name="TextBox 231"/>
            <p:cNvSpPr txBox="1"/>
            <p:nvPr/>
          </p:nvSpPr>
          <p:spPr>
            <a:xfrm>
              <a:off x="9545416" y="5774242"/>
              <a:ext cx="2071401" cy="215444"/>
            </a:xfrm>
            <a:prstGeom prst="rect">
              <a:avLst/>
            </a:prstGeom>
            <a:noFill/>
          </p:spPr>
          <p:txBody>
            <a:bodyPr wrap="none" rtlCol="0">
              <a:spAutoFit/>
            </a:bodyPr>
            <a:lstStyle/>
            <a:p>
              <a:r>
                <a:rPr lang="en-US" sz="800" dirty="0" smtClean="0">
                  <a:latin typeface=" Arial"/>
                </a:rPr>
                <a:t>Screen with a Reconnaissance Company</a:t>
              </a:r>
              <a:endParaRPr lang="en-US" sz="800" dirty="0">
                <a:latin typeface=" Arial"/>
              </a:endParaRPr>
            </a:p>
          </p:txBody>
        </p:sp>
      </p:grpSp>
      <p:grpSp>
        <p:nvGrpSpPr>
          <p:cNvPr id="293" name="Group 292"/>
          <p:cNvGrpSpPr/>
          <p:nvPr/>
        </p:nvGrpSpPr>
        <p:grpSpPr>
          <a:xfrm>
            <a:off x="6193096" y="3500999"/>
            <a:ext cx="2798268" cy="2475711"/>
            <a:chOff x="6193096" y="3500999"/>
            <a:chExt cx="2798268" cy="2475711"/>
          </a:xfrm>
        </p:grpSpPr>
        <p:pic>
          <p:nvPicPr>
            <p:cNvPr id="241" name="Picture 240"/>
            <p:cNvPicPr>
              <a:picLocks noChangeAspect="1"/>
            </p:cNvPicPr>
            <p:nvPr/>
          </p:nvPicPr>
          <p:blipFill rotWithShape="1">
            <a:blip r:embed="rId8" cstate="email">
              <a:extLst>
                <a:ext uri="{28A0092B-C50C-407E-A947-70E740481C1C}">
                  <a14:useLocalDpi xmlns:a14="http://schemas.microsoft.com/office/drawing/2010/main"/>
                </a:ext>
              </a:extLst>
            </a:blip>
            <a:srcRect/>
            <a:stretch/>
          </p:blipFill>
          <p:spPr>
            <a:xfrm>
              <a:off x="6193096" y="3500999"/>
              <a:ext cx="2798268" cy="2284151"/>
            </a:xfrm>
            <a:prstGeom prst="rect">
              <a:avLst/>
            </a:prstGeom>
            <a:ln>
              <a:solidFill>
                <a:schemeClr val="tx1"/>
              </a:solidFill>
            </a:ln>
          </p:spPr>
        </p:pic>
        <p:sp>
          <p:nvSpPr>
            <p:cNvPr id="172" name="TextBox 171"/>
            <p:cNvSpPr txBox="1"/>
            <p:nvPr/>
          </p:nvSpPr>
          <p:spPr>
            <a:xfrm>
              <a:off x="6964908" y="5761266"/>
              <a:ext cx="1252266" cy="215444"/>
            </a:xfrm>
            <a:prstGeom prst="rect">
              <a:avLst/>
            </a:prstGeom>
            <a:noFill/>
          </p:spPr>
          <p:txBody>
            <a:bodyPr wrap="none" rtlCol="0">
              <a:spAutoFit/>
            </a:bodyPr>
            <a:lstStyle/>
            <a:p>
              <a:r>
                <a:rPr lang="en-US" sz="800" dirty="0" smtClean="0">
                  <a:latin typeface=" Arial"/>
                </a:rPr>
                <a:t>Route Reconnaissance</a:t>
              </a:r>
              <a:endParaRPr lang="en-US" sz="800" dirty="0">
                <a:latin typeface=" Arial"/>
              </a:endParaRPr>
            </a:p>
          </p:txBody>
        </p:sp>
      </p:grpSp>
      <p:sp>
        <p:nvSpPr>
          <p:cNvPr id="6" name="Rectangle 5"/>
          <p:cNvSpPr/>
          <p:nvPr/>
        </p:nvSpPr>
        <p:spPr>
          <a:xfrm>
            <a:off x="2385963" y="1595743"/>
            <a:ext cx="3718390" cy="738664"/>
          </a:xfrm>
          <a:prstGeom prst="rect">
            <a:avLst/>
          </a:prstGeom>
        </p:spPr>
        <p:txBody>
          <a:bodyPr wrap="square">
            <a:spAutoFit/>
          </a:bodyPr>
          <a:lstStyle/>
          <a:p>
            <a:r>
              <a:rPr lang="en-US" sz="600" dirty="0" smtClean="0">
                <a:latin typeface="Arial" panose="020B0604020202020204" pitchFamily="34" charset="0"/>
                <a:cs typeface="Arial" panose="020B0604020202020204" pitchFamily="34" charset="0"/>
              </a:rPr>
              <a:t>(U) The </a:t>
            </a:r>
            <a:r>
              <a:rPr lang="en-US" sz="600" dirty="0">
                <a:latin typeface="Arial" panose="020B0604020202020204" pitchFamily="34" charset="0"/>
                <a:cs typeface="Arial" panose="020B0604020202020204" pitchFamily="34" charset="0"/>
              </a:rPr>
              <a:t>SV motorized or tank division is organized with a separate reconnaissance battalion with significant capabilities. Brigades will also contain a reconnaissance battalion in their force structure</a:t>
            </a:r>
            <a:r>
              <a:rPr lang="en-US" sz="600" dirty="0" smtClean="0">
                <a:latin typeface="Arial" panose="020B0604020202020204" pitchFamily="34" charset="0"/>
                <a:cs typeface="Arial" panose="020B0604020202020204" pitchFamily="34" charset="0"/>
              </a:rPr>
              <a:t>.</a:t>
            </a:r>
          </a:p>
          <a:p>
            <a:r>
              <a:rPr lang="en-US" sz="600" dirty="0" smtClean="0">
                <a:latin typeface="Arial" panose="020B0604020202020204" pitchFamily="34" charset="0"/>
                <a:cs typeface="Arial" panose="020B0604020202020204" pitchFamily="34" charset="0"/>
              </a:rPr>
              <a:t>(U</a:t>
            </a:r>
            <a:r>
              <a:rPr lang="en-US" sz="600" dirty="0">
                <a:latin typeface="Arial" panose="020B0604020202020204" pitchFamily="34" charset="0"/>
                <a:cs typeface="Arial" panose="020B0604020202020204" pitchFamily="34" charset="0"/>
              </a:rPr>
              <a:t>) The reconnaissance battalion of a SV mechanized division, with modernized infantry fighting vehicles (IFV), has the subunit functions presented </a:t>
            </a:r>
            <a:r>
              <a:rPr lang="en-US" sz="600" dirty="0" smtClean="0">
                <a:latin typeface="Arial" panose="020B0604020202020204" pitchFamily="34" charset="0"/>
                <a:cs typeface="Arial" panose="020B0604020202020204" pitchFamily="34" charset="0"/>
              </a:rPr>
              <a:t>below. </a:t>
            </a:r>
            <a:r>
              <a:rPr lang="en-US" sz="600" dirty="0">
                <a:latin typeface="Arial" panose="020B0604020202020204" pitchFamily="34" charset="0"/>
                <a:cs typeface="Arial" panose="020B0604020202020204" pitchFamily="34" charset="0"/>
              </a:rPr>
              <a:t>Other maneuver battalions have similar reconnaissance assets. Additional capabilities, as in the example, are often task-organized to the battalion based on mission requirements. </a:t>
            </a:r>
            <a:endParaRPr lang="en-US" sz="600" dirty="0" smtClean="0">
              <a:latin typeface="Arial" panose="020B0604020202020204" pitchFamily="34" charset="0"/>
              <a:cs typeface="Arial" panose="020B0604020202020204" pitchFamily="34" charset="0"/>
            </a:endParaRPr>
          </a:p>
          <a:p>
            <a:endParaRPr lang="en-US" sz="600" dirty="0">
              <a:latin typeface="Arial" panose="020B0604020202020204" pitchFamily="34" charset="0"/>
              <a:cs typeface="Arial" panose="020B0604020202020204" pitchFamily="34" charset="0"/>
            </a:endParaRPr>
          </a:p>
        </p:txBody>
      </p:sp>
      <p:sp>
        <p:nvSpPr>
          <p:cNvPr id="177" name="Rectangle 176"/>
          <p:cNvSpPr/>
          <p:nvPr/>
        </p:nvSpPr>
        <p:spPr>
          <a:xfrm>
            <a:off x="14310" y="4241448"/>
            <a:ext cx="6118535" cy="1600438"/>
          </a:xfrm>
          <a:prstGeom prst="rect">
            <a:avLst/>
          </a:prstGeom>
        </p:spPr>
        <p:txBody>
          <a:bodyPr wrap="square">
            <a:spAutoFit/>
          </a:bodyPr>
          <a:lstStyle/>
          <a:p>
            <a:r>
              <a:rPr lang="en-US" sz="700" dirty="0" smtClean="0">
                <a:latin typeface="Arial" panose="020B0604020202020204" pitchFamily="34" charset="0"/>
                <a:cs typeface="Arial" panose="020B0604020202020204" pitchFamily="34" charset="0"/>
              </a:rPr>
              <a:t>(U) Russian </a:t>
            </a:r>
            <a:r>
              <a:rPr lang="en-US" sz="700" dirty="0">
                <a:latin typeface="Arial" panose="020B0604020202020204" pitchFamily="34" charset="0"/>
                <a:cs typeface="Arial" panose="020B0604020202020204" pitchFamily="34" charset="0"/>
              </a:rPr>
              <a:t>SV situational awareness and understanding are products of razvedka—the Russian term that encompasses reconnaissance, intelligence, surveillance, and target acquisition. The SV continues to refine its integrated complex to collect information, create and update timely intelligence, and direct units and complexes to monitor, target, and strike an aggressor at an advantageous time and location. All levels of command in the SV are responsible for conducting razvedka, in all situations and circumstances. Razvedka can be strategic, operational or tactical; however, all three levels are closely interconnected. An attack with fires will often require near real-time or immediate execution to achieve effective results and razvedka forces and means provide the necessary precision target acquisition to support those strikes. The razvedka complex also provides subsequent data and analysis to estimate and/or confirm the expected damage assessment on targets.</a:t>
            </a:r>
          </a:p>
          <a:p>
            <a:endParaRPr lang="en-US" sz="700" dirty="0">
              <a:latin typeface="Arial" panose="020B0604020202020204" pitchFamily="34" charset="0"/>
              <a:cs typeface="Arial" panose="020B0604020202020204" pitchFamily="34" charset="0"/>
            </a:endParaRPr>
          </a:p>
          <a:p>
            <a:r>
              <a:rPr lang="en-US" sz="700" dirty="0" smtClean="0">
                <a:latin typeface="Arial" panose="020B0604020202020204" pitchFamily="34" charset="0"/>
                <a:cs typeface="Arial" panose="020B0604020202020204" pitchFamily="34" charset="0"/>
              </a:rPr>
              <a:t>(U) The </a:t>
            </a:r>
            <a:r>
              <a:rPr lang="en-US" sz="700" dirty="0">
                <a:latin typeface="Arial" panose="020B0604020202020204" pitchFamily="34" charset="0"/>
                <a:cs typeface="Arial" panose="020B0604020202020204" pitchFamily="34" charset="0"/>
              </a:rPr>
              <a:t>reconnaissance brigade (разведывательная бригада - razvedyvatel'naya brigada – Pb) is a separate brigade at the operational echelon and has capabilities that can be selectively task-organized to support tactical actions. The SV currently has a limited number of Reconnaissance brigade forces operating in or beyond a tactical force’s AOR which can include long-range reconnaissance, long-range sensor reconnaissance, intelligence and electronic warfare, mounted and dismounted reconnaissance. When directed the Pb can augment capabilities with selective mechanized, armor, antitank, artillery, air defense, sniper, and/or engineer support. Aviation and air assault forces, and extensive UAVs of a reconnaissance brigade can also be allocated to support of tactical actions. </a:t>
            </a:r>
            <a:endParaRPr lang="en-US" sz="700" dirty="0">
              <a:solidFill>
                <a:srgbClr val="FF0000"/>
              </a:solidFill>
              <a:latin typeface="Arial" panose="020B0604020202020204" pitchFamily="34" charset="0"/>
              <a:cs typeface="Arial" panose="020B0604020202020204" pitchFamily="34" charset="0"/>
            </a:endParaRPr>
          </a:p>
        </p:txBody>
      </p:sp>
      <p:sp>
        <p:nvSpPr>
          <p:cNvPr id="2" name="TextBox 1"/>
          <p:cNvSpPr txBox="1"/>
          <p:nvPr/>
        </p:nvSpPr>
        <p:spPr>
          <a:xfrm>
            <a:off x="0" y="5844657"/>
            <a:ext cx="11985737" cy="738664"/>
          </a:xfrm>
          <a:prstGeom prst="rect">
            <a:avLst/>
          </a:prstGeom>
          <a:noFill/>
        </p:spPr>
        <p:txBody>
          <a:bodyPr wrap="square" rtlCol="0">
            <a:spAutoFit/>
          </a:bodyPr>
          <a:lstStyle/>
          <a:p>
            <a:r>
              <a:rPr lang="en-US" sz="700" dirty="0">
                <a:latin typeface="Arial" panose="020B0604020202020204" pitchFamily="34" charset="0"/>
                <a:cs typeface="Arial" panose="020B0604020202020204" pitchFamily="34" charset="0"/>
              </a:rPr>
              <a:t>(U) Special reconnaissance includes reconnaissance and surveillance conducted as a special action in hostile, denied, or politically sensitive environments to collect or verify information of strategic or operational significance. This type of reconnaissance usually employs military capabilities not resident in regular SV forces.  The most widely known special reconnaissance activity is the General Staff Main Intelligence Directorate (GRU) Spetsnaz (спецназ). Spetsnaz are not equivalent to US Special Forces and are primarily focused on intelligence collection. Spetsnaz as a term includes any specialized unit with a narrow area of specialization like signal intelligence, engineering, is experimental, or performs highly important tasks.</a:t>
            </a:r>
          </a:p>
          <a:p>
            <a:endParaRPr lang="en-US" sz="700" dirty="0">
              <a:solidFill>
                <a:srgbClr val="FF0000"/>
              </a:solidFill>
              <a:latin typeface="Arial" panose="020B0604020202020204" pitchFamily="34" charset="0"/>
              <a:cs typeface="Arial" panose="020B0604020202020204" pitchFamily="34" charset="0"/>
            </a:endParaRPr>
          </a:p>
          <a:p>
            <a:r>
              <a:rPr lang="en-US" sz="700" dirty="0">
                <a:latin typeface="Arial" panose="020B0604020202020204" pitchFamily="34" charset="0"/>
                <a:cs typeface="Arial" panose="020B0604020202020204" pitchFamily="34" charset="0"/>
              </a:rPr>
              <a:t>(U) Each military district has a Spetsnaz brigade that functions as district-subordinate scouts. To conduct signal intelligence collection each military district has a SIGINT or OSNAZ brigade.</a:t>
            </a:r>
          </a:p>
          <a:p>
            <a:endParaRPr lang="en-US" sz="700" dirty="0">
              <a:latin typeface=" Arial"/>
            </a:endParaRPr>
          </a:p>
        </p:txBody>
      </p:sp>
    </p:spTree>
    <p:extLst>
      <p:ext uri="{BB962C8B-B14F-4D97-AF65-F5344CB8AC3E}">
        <p14:creationId xmlns:p14="http://schemas.microsoft.com/office/powerpoint/2010/main" val="34630862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7683</TotalTime>
  <Words>1009</Words>
  <Application>Microsoft Office PowerPoint</Application>
  <PresentationFormat>Widescreen</PresentationFormat>
  <Paragraphs>24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 Arial</vt:lpstr>
      <vt:lpstr>Arial</vt:lpstr>
      <vt:lpstr>Calibri</vt:lpstr>
      <vt:lpstr>Calibri Light</vt:lpstr>
      <vt:lpstr>Office Theme</vt:lpstr>
      <vt:lpstr>PowerPoint Presentation</vt:lpstr>
    </vt:vector>
  </TitlesOfParts>
  <Company>US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Barton, Jacob E CTR USARMY TRADOC (USA)</dc:creator>
  <cp:lastModifiedBy>Williams, Angela M Ms CIV USARMY TRADOC (USA)</cp:lastModifiedBy>
  <cp:revision>179</cp:revision>
  <cp:lastPrinted>2021-10-18T19:47:47Z</cp:lastPrinted>
  <dcterms:created xsi:type="dcterms:W3CDTF">2021-10-05T19:11:08Z</dcterms:created>
  <dcterms:modified xsi:type="dcterms:W3CDTF">2022-05-18T19:32:15Z</dcterms:modified>
</cp:coreProperties>
</file>