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858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  <a:srgbClr val="00B050"/>
    <a:srgbClr val="FFC000"/>
    <a:srgbClr val="A78D1D"/>
    <a:srgbClr val="984807"/>
    <a:srgbClr val="70B640"/>
    <a:srgbClr val="E46C0A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4" autoAdjust="0"/>
    <p:restoredTop sz="89474" autoAdjust="0"/>
  </p:normalViewPr>
  <p:slideViewPr>
    <p:cSldViewPr snapToGrid="0">
      <p:cViewPr varScale="1">
        <p:scale>
          <a:sx n="98" d="100"/>
          <a:sy n="98" d="100"/>
        </p:scale>
        <p:origin x="124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334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2" y="4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300"/>
            </a:lvl1pPr>
          </a:lstStyle>
          <a:p>
            <a:fld id="{0E914683-A170-4844-8120-BC9C8C135BEC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678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2" y="8829678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300"/>
            </a:lvl1pPr>
          </a:lstStyle>
          <a:p>
            <a:fld id="{4F87B3E5-F899-459C-B3C4-6978A3034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56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1" tIns="46580" rIns="93161" bIns="4658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6434"/>
          </a:xfrm>
          <a:prstGeom prst="rect">
            <a:avLst/>
          </a:prstGeom>
        </p:spPr>
        <p:txBody>
          <a:bodyPr vert="horz" lIns="93161" tIns="46580" rIns="93161" bIns="46580" rtlCol="0"/>
          <a:lstStyle>
            <a:lvl1pPr algn="r">
              <a:defRPr sz="1300"/>
            </a:lvl1pPr>
          </a:lstStyle>
          <a:p>
            <a:fld id="{065D5F7B-89D4-4554-95C7-3291EDE30726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0" rIns="93161" bIns="465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61" tIns="46580" rIns="93161" bIns="465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2"/>
            <a:ext cx="3037840" cy="466433"/>
          </a:xfrm>
          <a:prstGeom prst="rect">
            <a:avLst/>
          </a:prstGeom>
        </p:spPr>
        <p:txBody>
          <a:bodyPr vert="horz" lIns="93161" tIns="46580" rIns="93161" bIns="4658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72"/>
            <a:ext cx="3037840" cy="466433"/>
          </a:xfrm>
          <a:prstGeom prst="rect">
            <a:avLst/>
          </a:prstGeom>
        </p:spPr>
        <p:txBody>
          <a:bodyPr vert="horz" lIns="93161" tIns="46580" rIns="93161" bIns="46580" rtlCol="0" anchor="b"/>
          <a:lstStyle>
            <a:lvl1pPr algn="r">
              <a:defRPr sz="1300"/>
            </a:lvl1pPr>
          </a:lstStyle>
          <a:p>
            <a:fld id="{3D8AB634-DBCA-44B1-8570-C514803D86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854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64928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3980EC96-6E23-410B-B928-89EEFA0108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799"/>
            <a:ext cx="8229600" cy="536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9081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C373DC0-F413-4098-8AFC-675FCCBD90A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626" y="127197"/>
            <a:ext cx="7558379" cy="661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3" name="Picture 32" descr="imagesCAIMVJYX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85" y="63706"/>
            <a:ext cx="515762" cy="684259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-13801" y="827436"/>
            <a:ext cx="8211312" cy="50286"/>
            <a:chOff x="1419081" y="780301"/>
            <a:chExt cx="7602639" cy="50286"/>
          </a:xfrm>
        </p:grpSpPr>
        <p:cxnSp>
          <p:nvCxnSpPr>
            <p:cNvPr id="35" name="Straight Connector 34"/>
            <p:cNvCxnSpPr/>
            <p:nvPr userDrawn="1"/>
          </p:nvCxnSpPr>
          <p:spPr>
            <a:xfrm>
              <a:off x="1419081" y="806386"/>
              <a:ext cx="338328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1419081" y="780301"/>
              <a:ext cx="338328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419081" y="830587"/>
              <a:ext cx="338328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4850895" y="806386"/>
              <a:ext cx="82296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4850895" y="780301"/>
              <a:ext cx="82296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4850895" y="830587"/>
              <a:ext cx="82296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734641" y="806386"/>
              <a:ext cx="64008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734641" y="780301"/>
              <a:ext cx="64008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5734641" y="830587"/>
              <a:ext cx="64008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416660" y="806386"/>
              <a:ext cx="54864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416660" y="780301"/>
              <a:ext cx="54864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6416660" y="830587"/>
              <a:ext cx="54864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018570" y="806386"/>
              <a:ext cx="45720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018570" y="780301"/>
              <a:ext cx="4572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18570" y="830587"/>
              <a:ext cx="45720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528100" y="806386"/>
              <a:ext cx="36576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7528100" y="780301"/>
              <a:ext cx="36576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7528100" y="830587"/>
              <a:ext cx="36576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7951354" y="806386"/>
              <a:ext cx="36576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7951354" y="780301"/>
              <a:ext cx="36576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7951354" y="830587"/>
              <a:ext cx="36576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8361578" y="806386"/>
              <a:ext cx="27432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8361578" y="780301"/>
              <a:ext cx="2743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8361578" y="830587"/>
              <a:ext cx="27432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8696056" y="806386"/>
              <a:ext cx="18288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8696056" y="780301"/>
              <a:ext cx="18288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96056" y="830587"/>
              <a:ext cx="18288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8930280" y="806386"/>
              <a:ext cx="9144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8930280" y="780301"/>
              <a:ext cx="9144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8930280" y="830587"/>
              <a:ext cx="9144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9" name="Picture 38"/>
          <p:cNvPicPr>
            <a:picLocks noChangeAspect="1"/>
          </p:cNvPicPr>
          <p:nvPr userDrawn="1"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5621" y="-7343"/>
            <a:ext cx="898377" cy="94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6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i="1" kern="120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80EC96-6E23-410B-B928-89EEFA0108D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8" name="Title 14"/>
          <p:cNvSpPr txBox="1">
            <a:spLocks/>
          </p:cNvSpPr>
          <p:nvPr/>
        </p:nvSpPr>
        <p:spPr>
          <a:xfrm>
            <a:off x="0" y="225083"/>
            <a:ext cx="8998085" cy="79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3200" b="1" i="1" kern="120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2800"/>
              </a:lnSpc>
              <a:spcAft>
                <a:spcPts val="0"/>
              </a:spcAft>
            </a:pPr>
            <a:r>
              <a:rPr lang="en-US" sz="2600" dirty="0" smtClean="0">
                <a:latin typeface=" Arial"/>
              </a:rPr>
              <a:t>Russian Armed </a:t>
            </a:r>
            <a:r>
              <a:rPr lang="en-US" sz="2600" dirty="0" smtClean="0">
                <a:latin typeface=" Arial"/>
              </a:rPr>
              <a:t>Forces Hybrid Warfare </a:t>
            </a:r>
            <a:r>
              <a:rPr lang="en-US" sz="2600" dirty="0" smtClean="0">
                <a:latin typeface=" Arial"/>
              </a:rPr>
              <a:t>Doctrine</a:t>
            </a:r>
            <a:endParaRPr lang="en-US" sz="2600" dirty="0">
              <a:latin typeface=" Arial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934" y="1747454"/>
            <a:ext cx="3597066" cy="21732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661" y="1052215"/>
            <a:ext cx="1577269" cy="10782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F512BBC-5F93-472A-BD7E-A60BBE1FD9E3}"/>
              </a:ext>
            </a:extLst>
          </p:cNvPr>
          <p:cNvSpPr txBox="1"/>
          <p:nvPr/>
        </p:nvSpPr>
        <p:spPr>
          <a:xfrm>
            <a:off x="0" y="6261860"/>
            <a:ext cx="9144000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i="1" dirty="0" smtClean="0">
                <a:solidFill>
                  <a:prstClr val="black"/>
                </a:solidFill>
                <a:latin typeface=" Arial"/>
              </a:rPr>
              <a:t>Russia publically maintains a defensive military doctrine while privately employing asymmetric tactics to achieve advantages over its adversaries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299" y="3892863"/>
            <a:ext cx="2766631" cy="23207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6600" y="1248273"/>
            <a:ext cx="1449762" cy="10250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196568" y="1008434"/>
            <a:ext cx="5772432" cy="51386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“</a:t>
            </a:r>
            <a:r>
              <a:rPr lang="en-US" sz="2000" dirty="0" err="1" smtClean="0"/>
              <a:t>Gerasimov</a:t>
            </a:r>
            <a:r>
              <a:rPr lang="en-US" sz="2000" dirty="0" smtClean="0"/>
              <a:t> Doctrine” since at least 2008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Constant “war footing”… continuous competition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Use of Hybrid methods to defeat adversaries asymmetrically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Ratio of non-military to military action is 4:1</a:t>
            </a: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Maintain plausible deniability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Maintain strategic nuclear deterrence to underpin actions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Newest (public) Military Doctrine published in 2014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Focus on defense &amp; protection of its territory and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Eludes to engagement in their “near abroad”… looks for pretext for operations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616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2EF2675306A4CB48BD40906316D01" ma:contentTypeVersion="0" ma:contentTypeDescription="Create a new document." ma:contentTypeScope="" ma:versionID="f27bea0acea7797368abe87e81a56a8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9F7E46-0BBF-49D8-A589-22763E3723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92DE90-DC1B-4138-BD88-E586F82142C3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1A1E6DF-8E15-435A-A95E-64D3750CCE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13941</TotalTime>
  <Words>99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 Arial</vt:lpstr>
      <vt:lpstr>Arial</vt:lpstr>
      <vt:lpstr>Calibri</vt:lpstr>
      <vt:lpstr>Wingdings</vt:lpstr>
      <vt:lpstr>18_Office Theme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CPG Update</dc:title>
  <dc:creator>DoD Admin</dc:creator>
  <cp:lastModifiedBy>Wightman, Richard O III MAJ MIL USA TRADOC</cp:lastModifiedBy>
  <cp:revision>1127</cp:revision>
  <cp:lastPrinted>2021-12-01T14:51:04Z</cp:lastPrinted>
  <dcterms:created xsi:type="dcterms:W3CDTF">2018-06-19T12:05:30Z</dcterms:created>
  <dcterms:modified xsi:type="dcterms:W3CDTF">2021-12-01T15:11:47Z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0x01010020C2EF2675306A4CB48BD40906316D01</vt:lpwstr>
  </property>
</Properties>
</file>