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handoutMasterIdLst>
    <p:handoutMasterId r:id="rId8"/>
  </p:handoutMasterIdLst>
  <p:sldIdLst>
    <p:sldId id="879" r:id="rId5"/>
    <p:sldId id="885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66FF"/>
    <a:srgbClr val="00B050"/>
    <a:srgbClr val="FFC000"/>
    <a:srgbClr val="A78D1D"/>
    <a:srgbClr val="984807"/>
    <a:srgbClr val="70B640"/>
    <a:srgbClr val="E46C0A"/>
    <a:srgbClr val="FF9933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66" autoAdjust="0"/>
    <p:restoredTop sz="90220" autoAdjust="0"/>
  </p:normalViewPr>
  <p:slideViewPr>
    <p:cSldViewPr snapToGrid="0">
      <p:cViewPr varScale="1">
        <p:scale>
          <a:sx n="88" d="100"/>
          <a:sy n="88" d="100"/>
        </p:scale>
        <p:origin x="1212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1" d="100"/>
          <a:sy n="71" d="100"/>
        </p:scale>
        <p:origin x="3348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4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2" y="4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300"/>
            </a:lvl1pPr>
          </a:lstStyle>
          <a:p>
            <a:fld id="{0E914683-A170-4844-8120-BC9C8C135BEC}" type="datetimeFigureOut">
              <a:rPr lang="en-US" smtClean="0"/>
              <a:t>3/2/2022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" y="8829678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2" y="8829678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300"/>
            </a:lvl1pPr>
          </a:lstStyle>
          <a:p>
            <a:fld id="{4F87B3E5-F899-459C-B3C4-6978A30346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8565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61" tIns="46580" rIns="93161" bIns="46580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7" y="0"/>
            <a:ext cx="3037840" cy="466434"/>
          </a:xfrm>
          <a:prstGeom prst="rect">
            <a:avLst/>
          </a:prstGeom>
        </p:spPr>
        <p:txBody>
          <a:bodyPr vert="horz" lIns="93161" tIns="46580" rIns="93161" bIns="46580" rtlCol="0"/>
          <a:lstStyle>
            <a:lvl1pPr algn="r">
              <a:defRPr sz="1300"/>
            </a:lvl1pPr>
          </a:lstStyle>
          <a:p>
            <a:fld id="{065D5F7B-89D4-4554-95C7-3291EDE30726}" type="datetimeFigureOut">
              <a:rPr lang="en-US" smtClean="0"/>
              <a:t>3/2/2022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1" tIns="46580" rIns="93161" bIns="4658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4"/>
            <a:ext cx="5608320" cy="3660458"/>
          </a:xfrm>
          <a:prstGeom prst="rect">
            <a:avLst/>
          </a:prstGeom>
        </p:spPr>
        <p:txBody>
          <a:bodyPr vert="horz" lIns="93161" tIns="46580" rIns="93161" bIns="4658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72"/>
            <a:ext cx="3037840" cy="466433"/>
          </a:xfrm>
          <a:prstGeom prst="rect">
            <a:avLst/>
          </a:prstGeom>
        </p:spPr>
        <p:txBody>
          <a:bodyPr vert="horz" lIns="93161" tIns="46580" rIns="93161" bIns="46580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7" y="8829972"/>
            <a:ext cx="3037840" cy="466433"/>
          </a:xfrm>
          <a:prstGeom prst="rect">
            <a:avLst/>
          </a:prstGeom>
        </p:spPr>
        <p:txBody>
          <a:bodyPr vert="horz" lIns="93161" tIns="46580" rIns="93161" bIns="46580" rtlCol="0" anchor="b"/>
          <a:lstStyle>
            <a:lvl1pPr algn="r">
              <a:defRPr sz="1300"/>
            </a:lvl1pPr>
          </a:lstStyle>
          <a:p>
            <a:fld id="{3D8AB634-DBCA-44B1-8570-C514803D86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6854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8AB634-DBCA-44B1-8570-C514803D860A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03130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AB634-DBCA-44B1-8570-C514803D860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314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086600" y="64928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fld id="{3980EC96-6E23-410B-B928-89EEFA0108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083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6799"/>
            <a:ext cx="8229600" cy="53631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9081"/>
            <a:ext cx="533400" cy="288925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C373DC0-F413-4098-8AFC-675FCCBD90A8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1626" y="127197"/>
            <a:ext cx="7558379" cy="661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33" name="Picture 32" descr="imagesCAIMVJYX.jp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085" y="63706"/>
            <a:ext cx="515762" cy="684259"/>
          </a:xfrm>
          <a:prstGeom prst="rect">
            <a:avLst/>
          </a:prstGeom>
        </p:spPr>
      </p:pic>
      <p:grpSp>
        <p:nvGrpSpPr>
          <p:cNvPr id="5" name="Group 4"/>
          <p:cNvGrpSpPr/>
          <p:nvPr userDrawn="1"/>
        </p:nvGrpSpPr>
        <p:grpSpPr>
          <a:xfrm>
            <a:off x="-13801" y="827436"/>
            <a:ext cx="8211312" cy="50286"/>
            <a:chOff x="1419081" y="780301"/>
            <a:chExt cx="7602639" cy="50286"/>
          </a:xfrm>
        </p:grpSpPr>
        <p:cxnSp>
          <p:nvCxnSpPr>
            <p:cNvPr id="35" name="Straight Connector 34"/>
            <p:cNvCxnSpPr/>
            <p:nvPr userDrawn="1"/>
          </p:nvCxnSpPr>
          <p:spPr>
            <a:xfrm>
              <a:off x="1419081" y="806386"/>
              <a:ext cx="3383280" cy="0"/>
            </a:xfrm>
            <a:prstGeom prst="line">
              <a:avLst/>
            </a:prstGeom>
            <a:ln w="28575">
              <a:solidFill>
                <a:srgbClr val="FFFF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 userDrawn="1"/>
          </p:nvCxnSpPr>
          <p:spPr>
            <a:xfrm>
              <a:off x="1419081" y="780301"/>
              <a:ext cx="3383280" cy="0"/>
            </a:xfrm>
            <a:prstGeom prst="line">
              <a:avLst/>
            </a:prstGeom>
            <a:ln w="28575">
              <a:solidFill>
                <a:srgbClr val="C000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 userDrawn="1"/>
          </p:nvCxnSpPr>
          <p:spPr>
            <a:xfrm>
              <a:off x="1419081" y="830587"/>
              <a:ext cx="3383280" cy="0"/>
            </a:xfrm>
            <a:prstGeom prst="line">
              <a:avLst/>
            </a:prstGeom>
            <a:ln w="28575">
              <a:solidFill>
                <a:srgbClr val="0033CD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>
              <a:off x="4850895" y="806386"/>
              <a:ext cx="822960" cy="0"/>
            </a:xfrm>
            <a:prstGeom prst="line">
              <a:avLst/>
            </a:prstGeom>
            <a:ln w="28575">
              <a:solidFill>
                <a:srgbClr val="FFFF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>
              <a:off x="4850895" y="780301"/>
              <a:ext cx="822960" cy="0"/>
            </a:xfrm>
            <a:prstGeom prst="line">
              <a:avLst/>
            </a:prstGeom>
            <a:ln w="28575">
              <a:solidFill>
                <a:srgbClr val="C000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4850895" y="830587"/>
              <a:ext cx="822960" cy="0"/>
            </a:xfrm>
            <a:prstGeom prst="line">
              <a:avLst/>
            </a:prstGeom>
            <a:ln w="28575">
              <a:solidFill>
                <a:srgbClr val="0033CD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5734641" y="806386"/>
              <a:ext cx="640080" cy="0"/>
            </a:xfrm>
            <a:prstGeom prst="line">
              <a:avLst/>
            </a:prstGeom>
            <a:ln w="28575">
              <a:solidFill>
                <a:srgbClr val="FFFF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5734641" y="780301"/>
              <a:ext cx="640080" cy="0"/>
            </a:xfrm>
            <a:prstGeom prst="line">
              <a:avLst/>
            </a:prstGeom>
            <a:ln w="28575">
              <a:solidFill>
                <a:srgbClr val="C000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>
              <a:off x="5734641" y="830587"/>
              <a:ext cx="640080" cy="0"/>
            </a:xfrm>
            <a:prstGeom prst="line">
              <a:avLst/>
            </a:prstGeom>
            <a:ln w="28575">
              <a:solidFill>
                <a:srgbClr val="0033CD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6416660" y="806386"/>
              <a:ext cx="548640" cy="0"/>
            </a:xfrm>
            <a:prstGeom prst="line">
              <a:avLst/>
            </a:prstGeom>
            <a:ln w="28575">
              <a:solidFill>
                <a:srgbClr val="FFFF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>
              <a:off x="6416660" y="780301"/>
              <a:ext cx="548640" cy="0"/>
            </a:xfrm>
            <a:prstGeom prst="line">
              <a:avLst/>
            </a:prstGeom>
            <a:ln w="28575">
              <a:solidFill>
                <a:srgbClr val="C000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 userDrawn="1"/>
          </p:nvCxnSpPr>
          <p:spPr>
            <a:xfrm>
              <a:off x="6416660" y="830587"/>
              <a:ext cx="548640" cy="0"/>
            </a:xfrm>
            <a:prstGeom prst="line">
              <a:avLst/>
            </a:prstGeom>
            <a:ln w="28575">
              <a:solidFill>
                <a:srgbClr val="0033CD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 userDrawn="1"/>
          </p:nvCxnSpPr>
          <p:spPr>
            <a:xfrm>
              <a:off x="7018570" y="806386"/>
              <a:ext cx="457200" cy="0"/>
            </a:xfrm>
            <a:prstGeom prst="line">
              <a:avLst/>
            </a:prstGeom>
            <a:ln w="28575">
              <a:solidFill>
                <a:srgbClr val="FFFF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 userDrawn="1"/>
          </p:nvCxnSpPr>
          <p:spPr>
            <a:xfrm>
              <a:off x="7018570" y="780301"/>
              <a:ext cx="457200" cy="0"/>
            </a:xfrm>
            <a:prstGeom prst="line">
              <a:avLst/>
            </a:prstGeom>
            <a:ln w="28575">
              <a:solidFill>
                <a:srgbClr val="C000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 userDrawn="1"/>
          </p:nvCxnSpPr>
          <p:spPr>
            <a:xfrm>
              <a:off x="7018570" y="830587"/>
              <a:ext cx="457200" cy="0"/>
            </a:xfrm>
            <a:prstGeom prst="line">
              <a:avLst/>
            </a:prstGeom>
            <a:ln w="28575">
              <a:solidFill>
                <a:srgbClr val="0033CD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 userDrawn="1"/>
          </p:nvCxnSpPr>
          <p:spPr>
            <a:xfrm>
              <a:off x="7528100" y="806386"/>
              <a:ext cx="365760" cy="0"/>
            </a:xfrm>
            <a:prstGeom prst="line">
              <a:avLst/>
            </a:prstGeom>
            <a:ln w="28575">
              <a:solidFill>
                <a:srgbClr val="FFFF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 userDrawn="1"/>
          </p:nvCxnSpPr>
          <p:spPr>
            <a:xfrm>
              <a:off x="7528100" y="780301"/>
              <a:ext cx="365760" cy="0"/>
            </a:xfrm>
            <a:prstGeom prst="line">
              <a:avLst/>
            </a:prstGeom>
            <a:ln w="28575">
              <a:solidFill>
                <a:srgbClr val="C000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 userDrawn="1"/>
          </p:nvCxnSpPr>
          <p:spPr>
            <a:xfrm>
              <a:off x="7528100" y="830587"/>
              <a:ext cx="365760" cy="0"/>
            </a:xfrm>
            <a:prstGeom prst="line">
              <a:avLst/>
            </a:prstGeom>
            <a:ln w="28575">
              <a:solidFill>
                <a:srgbClr val="0033CD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>
            <a:xfrm>
              <a:off x="7951354" y="806386"/>
              <a:ext cx="365760" cy="0"/>
            </a:xfrm>
            <a:prstGeom prst="line">
              <a:avLst/>
            </a:prstGeom>
            <a:ln w="28575">
              <a:solidFill>
                <a:srgbClr val="FFFF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 userDrawn="1"/>
          </p:nvCxnSpPr>
          <p:spPr>
            <a:xfrm>
              <a:off x="7951354" y="780301"/>
              <a:ext cx="365760" cy="0"/>
            </a:xfrm>
            <a:prstGeom prst="line">
              <a:avLst/>
            </a:prstGeom>
            <a:ln w="28575">
              <a:solidFill>
                <a:srgbClr val="C000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 userDrawn="1"/>
          </p:nvCxnSpPr>
          <p:spPr>
            <a:xfrm>
              <a:off x="7951354" y="830587"/>
              <a:ext cx="365760" cy="0"/>
            </a:xfrm>
            <a:prstGeom prst="line">
              <a:avLst/>
            </a:prstGeom>
            <a:ln w="28575">
              <a:solidFill>
                <a:srgbClr val="0033CD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 userDrawn="1"/>
          </p:nvCxnSpPr>
          <p:spPr>
            <a:xfrm>
              <a:off x="8361578" y="806386"/>
              <a:ext cx="274320" cy="0"/>
            </a:xfrm>
            <a:prstGeom prst="line">
              <a:avLst/>
            </a:prstGeom>
            <a:ln w="28575">
              <a:solidFill>
                <a:srgbClr val="FFFF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>
            <a:xfrm>
              <a:off x="8361578" y="780301"/>
              <a:ext cx="274320" cy="0"/>
            </a:xfrm>
            <a:prstGeom prst="line">
              <a:avLst/>
            </a:prstGeom>
            <a:ln w="28575">
              <a:solidFill>
                <a:srgbClr val="C000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 userDrawn="1"/>
          </p:nvCxnSpPr>
          <p:spPr>
            <a:xfrm>
              <a:off x="8361578" y="830587"/>
              <a:ext cx="274320" cy="0"/>
            </a:xfrm>
            <a:prstGeom prst="line">
              <a:avLst/>
            </a:prstGeom>
            <a:ln w="28575">
              <a:solidFill>
                <a:srgbClr val="0033CD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 userDrawn="1"/>
          </p:nvCxnSpPr>
          <p:spPr>
            <a:xfrm>
              <a:off x="8696056" y="806386"/>
              <a:ext cx="182880" cy="0"/>
            </a:xfrm>
            <a:prstGeom prst="line">
              <a:avLst/>
            </a:prstGeom>
            <a:ln w="28575">
              <a:solidFill>
                <a:srgbClr val="FFFF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 userDrawn="1"/>
          </p:nvCxnSpPr>
          <p:spPr>
            <a:xfrm>
              <a:off x="8696056" y="780301"/>
              <a:ext cx="182880" cy="0"/>
            </a:xfrm>
            <a:prstGeom prst="line">
              <a:avLst/>
            </a:prstGeom>
            <a:ln w="28575">
              <a:solidFill>
                <a:srgbClr val="C000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 userDrawn="1"/>
          </p:nvCxnSpPr>
          <p:spPr>
            <a:xfrm>
              <a:off x="8696056" y="830587"/>
              <a:ext cx="182880" cy="0"/>
            </a:xfrm>
            <a:prstGeom prst="line">
              <a:avLst/>
            </a:prstGeom>
            <a:ln w="28575">
              <a:solidFill>
                <a:srgbClr val="0033CD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 userDrawn="1"/>
          </p:nvCxnSpPr>
          <p:spPr>
            <a:xfrm>
              <a:off x="8930280" y="806386"/>
              <a:ext cx="91440" cy="0"/>
            </a:xfrm>
            <a:prstGeom prst="line">
              <a:avLst/>
            </a:prstGeom>
            <a:ln w="28575">
              <a:solidFill>
                <a:srgbClr val="FFFF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 userDrawn="1"/>
          </p:nvCxnSpPr>
          <p:spPr>
            <a:xfrm>
              <a:off x="8930280" y="780301"/>
              <a:ext cx="91440" cy="0"/>
            </a:xfrm>
            <a:prstGeom prst="line">
              <a:avLst/>
            </a:prstGeom>
            <a:ln w="28575">
              <a:solidFill>
                <a:srgbClr val="C000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 userDrawn="1"/>
          </p:nvCxnSpPr>
          <p:spPr>
            <a:xfrm>
              <a:off x="8930280" y="830587"/>
              <a:ext cx="91440" cy="0"/>
            </a:xfrm>
            <a:prstGeom prst="line">
              <a:avLst/>
            </a:prstGeom>
            <a:ln w="28575">
              <a:solidFill>
                <a:srgbClr val="0033CD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pic>
        <p:nvPicPr>
          <p:cNvPr id="39" name="Picture 38"/>
          <p:cNvPicPr>
            <a:picLocks noChangeAspect="1"/>
          </p:cNvPicPr>
          <p:nvPr userDrawn="1"/>
        </p:nvPicPr>
        <p:blipFill rotWithShape="1">
          <a:blip r:embed="rId4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45621" y="-7343"/>
            <a:ext cx="898377" cy="949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569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b="1" i="1" kern="120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80EC96-6E23-410B-B928-89EEFA0108D4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0E6C628-7B6F-49CD-B795-CD90611483AB}"/>
              </a:ext>
            </a:extLst>
          </p:cNvPr>
          <p:cNvSpPr txBox="1"/>
          <p:nvPr/>
        </p:nvSpPr>
        <p:spPr>
          <a:xfrm>
            <a:off x="0" y="18413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 Arial"/>
                <a:ea typeface="+mn-ea"/>
                <a:cs typeface="+mn-cs"/>
              </a:rPr>
              <a:t>Threats and Adversaries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 Arial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0" y="1635749"/>
            <a:ext cx="4838746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 Arial"/>
              </a:rPr>
              <a:t>Diplomatic:</a:t>
            </a:r>
            <a:endParaRPr lang="en-US" dirty="0" smtClean="0">
              <a:latin typeface=" Arial"/>
            </a:endParaRP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 Arial"/>
              </a:rPr>
              <a:t>Ukraine and Russia held initial talks 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kumimoji="0" lang="en-US" sz="18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 Arial"/>
              </a:rPr>
              <a:t>PRC balances between Russia and West</a:t>
            </a:r>
            <a:endParaRPr lang="en-US" dirty="0" smtClean="0">
              <a:latin typeface=" Arial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kumimoji="0" lang="en-US" sz="800" b="1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 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 Arial"/>
              </a:rPr>
              <a:t>Information: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 Arial"/>
              </a:rPr>
              <a:t>Google, Facebook, and Twitter battlespace</a:t>
            </a:r>
            <a:endParaRPr kumimoji="0" lang="en-US" sz="180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 Arial"/>
            </a:endParaRP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endParaRPr kumimoji="0" lang="en-US" sz="80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 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 Arial"/>
              </a:rPr>
              <a:t>Military: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 Arial"/>
              </a:rPr>
              <a:t>Belarus prepared to join Russian invasion?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 Arial"/>
              </a:rPr>
              <a:t>EU to send lethal aid to Kyiv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US" noProof="0" dirty="0" smtClean="0">
                <a:latin typeface=" Arial"/>
              </a:rPr>
              <a:t>Fuel tanker are priority targets of Ukraine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endParaRPr kumimoji="0" lang="en-US" sz="800" i="1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 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 Arial"/>
              </a:rPr>
              <a:t>Economic: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581716" y="6086342"/>
            <a:ext cx="47707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400" b="1" i="1" dirty="0" smtClean="0">
                <a:latin typeface=" Arial"/>
              </a:rPr>
              <a:t>70% of Russian forces are inside Ukraine</a:t>
            </a:r>
            <a:endParaRPr kumimoji="0" lang="en-US" sz="14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 Arial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36331" y="-6810"/>
            <a:ext cx="14462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ICOD: </a:t>
            </a:r>
            <a:r>
              <a:rPr lang="en-US" sz="1000" b="1" noProof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0900 Mar22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F512BBC-5F93-472A-BD7E-A60BBE1FD9E3}"/>
              </a:ext>
            </a:extLst>
          </p:cNvPr>
          <p:cNvSpPr txBox="1"/>
          <p:nvPr/>
        </p:nvSpPr>
        <p:spPr>
          <a:xfrm>
            <a:off x="954165" y="6394528"/>
            <a:ext cx="7607629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smtClean="0"/>
              <a:t>Ukrainian resistance has delayed Russian advancement on major cities  </a:t>
            </a:r>
            <a:endParaRPr kumimoji="0" lang="en-US" sz="1600" b="1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 Arial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636430" y="880473"/>
            <a:ext cx="61275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 Arial"/>
                <a:ea typeface="+mn-ea"/>
                <a:cs typeface="+mn-cs"/>
              </a:rPr>
              <a:t>Competition &amp; Crisis…Conflict  In Real Time</a:t>
            </a:r>
            <a:endParaRPr kumimoji="0" lang="en-US" sz="20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 Arial"/>
              <a:ea typeface="+mn-ea"/>
              <a:cs typeface="+mn-cs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838747" y="3341735"/>
            <a:ext cx="4028807" cy="2745150"/>
            <a:chOff x="4180584" y="1391714"/>
            <a:chExt cx="4905946" cy="3272861"/>
          </a:xfrm>
        </p:grpSpPr>
        <p:sp>
          <p:nvSpPr>
            <p:cNvPr id="9" name="Rectangle 8"/>
            <p:cNvSpPr/>
            <p:nvPr/>
          </p:nvSpPr>
          <p:spPr>
            <a:xfrm>
              <a:off x="4180584" y="1391714"/>
              <a:ext cx="4905946" cy="327286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180584" y="1399386"/>
              <a:ext cx="4905946" cy="3265189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</p:pic>
      </p:grpSp>
      <p:sp>
        <p:nvSpPr>
          <p:cNvPr id="18" name="TextBox 17"/>
          <p:cNvSpPr txBox="1"/>
          <p:nvPr/>
        </p:nvSpPr>
        <p:spPr>
          <a:xfrm>
            <a:off x="0" y="4743950"/>
            <a:ext cx="51178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aseline="0" dirty="0" smtClean="0">
                <a:latin typeface=" Arial"/>
              </a:rPr>
              <a:t>West </a:t>
            </a:r>
            <a:r>
              <a:rPr lang="en-US" dirty="0" smtClean="0">
                <a:latin typeface=" Arial"/>
              </a:rPr>
              <a:t>disconnect ‘selected’ Russian banks from SWIFT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>
                <a:latin typeface=" Arial"/>
              </a:rPr>
              <a:t>Ruble plummets as much as 40%</a:t>
            </a:r>
            <a:endParaRPr kumimoji="0" lang="en-US" sz="180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 Arial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25124" y="1280583"/>
            <a:ext cx="2482101" cy="1715337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20" name="Rectangle 19"/>
          <p:cNvSpPr/>
          <p:nvPr/>
        </p:nvSpPr>
        <p:spPr>
          <a:xfrm>
            <a:off x="4500204" y="2985178"/>
            <a:ext cx="47707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400" b="1" i="1" dirty="0" smtClean="0">
                <a:latin typeface=" Arial"/>
              </a:rPr>
              <a:t>Forty mile long L</a:t>
            </a:r>
            <a:r>
              <a:rPr lang="en-US" sz="1400" b="1" i="1" noProof="0" dirty="0" err="1" smtClean="0">
                <a:latin typeface=" Arial"/>
              </a:rPr>
              <a:t>ogistics</a:t>
            </a:r>
            <a:r>
              <a:rPr lang="en-US" sz="1400" b="1" i="1" noProof="0" dirty="0" smtClean="0">
                <a:latin typeface=" Arial"/>
              </a:rPr>
              <a:t> jam  </a:t>
            </a:r>
            <a:endParaRPr kumimoji="0" lang="en-US" sz="14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 Arial"/>
            </a:endParaRPr>
          </a:p>
        </p:txBody>
      </p:sp>
    </p:spTree>
    <p:extLst>
      <p:ext uri="{BB962C8B-B14F-4D97-AF65-F5344CB8AC3E}">
        <p14:creationId xmlns:p14="http://schemas.microsoft.com/office/powerpoint/2010/main" val="139480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980EC96-6E23-410B-B928-89EEFA0108D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374160" y="994612"/>
            <a:ext cx="61275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 Arial"/>
                <a:ea typeface="+mn-ea"/>
                <a:cs typeface="+mn-cs"/>
              </a:rPr>
              <a:t>Russian approach to urban</a:t>
            </a:r>
            <a:r>
              <a:rPr kumimoji="0" lang="en-US" sz="2000" b="1" i="1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 Arial"/>
                <a:ea typeface="+mn-ea"/>
                <a:cs typeface="+mn-cs"/>
              </a:rPr>
              <a:t> areas…</a:t>
            </a:r>
            <a:endParaRPr kumimoji="0" lang="en-US" sz="20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 Arial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0E6C628-7B6F-49CD-B795-CD90611483AB}"/>
              </a:ext>
            </a:extLst>
          </p:cNvPr>
          <p:cNvSpPr txBox="1"/>
          <p:nvPr/>
        </p:nvSpPr>
        <p:spPr>
          <a:xfrm>
            <a:off x="0" y="18413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 Arial"/>
                <a:ea typeface="+mn-ea"/>
                <a:cs typeface="+mn-cs"/>
              </a:rPr>
              <a:t>Threats and Adversaries (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 Arial"/>
                <a:ea typeface="+mn-ea"/>
                <a:cs typeface="+mn-cs"/>
              </a:rPr>
              <a:t>Cont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 Arial"/>
                <a:ea typeface="+mn-ea"/>
                <a:cs typeface="+mn-cs"/>
              </a:rPr>
              <a:t>)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 Arial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8372" y="1724462"/>
            <a:ext cx="59730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b="1" i="1" noProof="0" dirty="0" smtClean="0">
                <a:latin typeface=" Arial"/>
              </a:rPr>
              <a:t>Not meeting objectives in three major urban areas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US" noProof="0" dirty="0" smtClean="0">
                <a:latin typeface=" Arial"/>
              </a:rPr>
              <a:t>Kiev, Kharkiv, and Odessa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8372" y="3620610"/>
            <a:ext cx="57758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b="1" i="1" dirty="0" smtClean="0">
                <a:latin typeface=" Arial"/>
              </a:rPr>
              <a:t>WEMD &amp; SOMD </a:t>
            </a:r>
            <a:r>
              <a:rPr lang="en-US" b="1" i="1" dirty="0" err="1" smtClean="0">
                <a:latin typeface=" Arial"/>
              </a:rPr>
              <a:t>Cdrs</a:t>
            </a:r>
            <a:r>
              <a:rPr lang="en-US" b="1" i="1" dirty="0" smtClean="0">
                <a:latin typeface=" Arial"/>
              </a:rPr>
              <a:t> were architects of Aleppo siege in Syria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US" noProof="0" dirty="0" smtClean="0">
                <a:latin typeface=" Arial"/>
              </a:rPr>
              <a:t>Tactics carrying over to Ukraine mission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8372" y="4675250"/>
            <a:ext cx="597304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b="1" i="1" noProof="0" dirty="0" smtClean="0">
                <a:latin typeface=" Arial"/>
              </a:rPr>
              <a:t>Transitioning weapons and munitions 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 Arial"/>
              </a:rPr>
              <a:t>Precision </a:t>
            </a:r>
            <a:r>
              <a:rPr lang="en-US" dirty="0">
                <a:latin typeface=" Arial"/>
              </a:rPr>
              <a:t>to area effect </a:t>
            </a:r>
            <a:r>
              <a:rPr lang="en-US" dirty="0" smtClean="0">
                <a:latin typeface=" Arial"/>
              </a:rPr>
              <a:t>munitions </a:t>
            </a:r>
            <a:r>
              <a:rPr lang="en-US" sz="1200" i="1" dirty="0" smtClean="0">
                <a:latin typeface=" Arial"/>
              </a:rPr>
              <a:t>(Conventional, DPICM, Thermobaric)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 Arial"/>
              </a:rPr>
              <a:t>Introducing high-power weapons </a:t>
            </a:r>
            <a:r>
              <a:rPr lang="en-US" sz="1200" dirty="0" smtClean="0">
                <a:latin typeface=" Arial"/>
              </a:rPr>
              <a:t>(2S7 203mm HVY ARTY, 2S4  240mm HVY Mortar, TOS-1a 220mm x30 MRL)</a:t>
            </a:r>
            <a:endParaRPr lang="en-US" sz="1200" i="1" dirty="0">
              <a:latin typeface=" 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8372" y="2521935"/>
            <a:ext cx="58467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b="1" i="1" dirty="0" smtClean="0">
                <a:latin typeface=" Arial"/>
              </a:rPr>
              <a:t>Changing tactics in population centers</a:t>
            </a:r>
            <a:endParaRPr lang="en-US" b="1" i="1" noProof="0" dirty="0" smtClean="0">
              <a:latin typeface=" Arial"/>
            </a:endParaRP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 Arial"/>
              </a:rPr>
              <a:t>Blokirovanie (blocking tactics) to support maneuver and population control</a:t>
            </a:r>
            <a:endParaRPr lang="en-US" noProof="0" dirty="0" smtClean="0">
              <a:latin typeface=" 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10858" y="6267873"/>
            <a:ext cx="6127501" cy="400110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 Arial"/>
                <a:ea typeface="+mn-ea"/>
                <a:cs typeface="+mn-cs"/>
              </a:rPr>
              <a:t>Re-emergence of the Artillery Army with Tanks</a:t>
            </a:r>
            <a:endParaRPr kumimoji="0" lang="en-US" sz="20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 Arial"/>
              <a:ea typeface="+mn-ea"/>
              <a:cs typeface="+mn-cs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0643" y="1595482"/>
            <a:ext cx="2500438" cy="1500263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1423" y="3767937"/>
            <a:ext cx="2669658" cy="150360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4" name="TextBox 13"/>
          <p:cNvSpPr txBox="1"/>
          <p:nvPr/>
        </p:nvSpPr>
        <p:spPr>
          <a:xfrm>
            <a:off x="6159794" y="3124007"/>
            <a:ext cx="30196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 smtClean="0"/>
              <a:t>TOS—1 (220mm x30 MRL)</a:t>
            </a:r>
            <a:endParaRPr lang="en-US" sz="1600" b="1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6057827" y="5279165"/>
            <a:ext cx="30196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 smtClean="0"/>
              <a:t>Attack in Kharkiv</a:t>
            </a:r>
            <a:endParaRPr lang="en-US" sz="1600" b="1" i="1" dirty="0"/>
          </a:p>
        </p:txBody>
      </p:sp>
    </p:spTree>
    <p:extLst>
      <p:ext uri="{BB962C8B-B14F-4D97-AF65-F5344CB8AC3E}">
        <p14:creationId xmlns:p14="http://schemas.microsoft.com/office/powerpoint/2010/main" val="3049167628"/>
      </p:ext>
    </p:extLst>
  </p:cSld>
  <p:clrMapOvr>
    <a:masterClrMapping/>
  </p:clrMapOvr>
</p:sld>
</file>

<file path=ppt/theme/theme1.xml><?xml version="1.0" encoding="utf-8"?>
<a:theme xmlns:a="http://schemas.openxmlformats.org/drawingml/2006/main" name="1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C2EF2675306A4CB48BD40906316D01" ma:contentTypeVersion="0" ma:contentTypeDescription="Create a new document." ma:contentTypeScope="" ma:versionID="f27bea0acea7797368abe87e81a56a8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1A1E6DF-8E15-435A-A95E-64D3750CCE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792DE90-DC1B-4138-BD88-E586F82142C3}">
  <ds:schemaRefs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39F7E46-0BBF-49D8-A589-22763E37238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25902</TotalTime>
  <Words>215</Words>
  <Application>Microsoft Office PowerPoint</Application>
  <PresentationFormat>On-screen Show (4:3)</PresentationFormat>
  <Paragraphs>39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 Arial</vt:lpstr>
      <vt:lpstr>Arial</vt:lpstr>
      <vt:lpstr>Calibri</vt:lpstr>
      <vt:lpstr>Wingdings</vt:lpstr>
      <vt:lpstr>18_Office Theme</vt:lpstr>
      <vt:lpstr>PowerPoint Presentation</vt:lpstr>
      <vt:lpstr>PowerPoint Presentation</vt:lpstr>
    </vt:vector>
  </TitlesOfParts>
  <Company>United States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CPG Update</dc:title>
  <dc:creator>DoD Admin</dc:creator>
  <cp:lastModifiedBy>Smith, William T Mr CIV USA TRADOC</cp:lastModifiedBy>
  <cp:revision>1418</cp:revision>
  <cp:lastPrinted>2022-03-02T13:00:39Z</cp:lastPrinted>
  <dcterms:created xsi:type="dcterms:W3CDTF">2018-06-19T12:05:30Z</dcterms:created>
  <dcterms:modified xsi:type="dcterms:W3CDTF">2022-03-02T18:59:22Z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0x01010020C2EF2675306A4CB48BD40906316D01</vt:lpwstr>
  </property>
</Properties>
</file>