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871" r:id="rId5"/>
    <p:sldId id="875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00B050"/>
    <a:srgbClr val="FFC000"/>
    <a:srgbClr val="A78D1D"/>
    <a:srgbClr val="984807"/>
    <a:srgbClr val="70B640"/>
    <a:srgbClr val="E46C0A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201" autoAdjust="0"/>
  </p:normalViewPr>
  <p:slideViewPr>
    <p:cSldViewPr snapToGrid="0">
      <p:cViewPr varScale="1">
        <p:scale>
          <a:sx n="109" d="100"/>
          <a:sy n="109" d="100"/>
        </p:scale>
        <p:origin x="12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3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300"/>
            </a:lvl1pPr>
          </a:lstStyle>
          <a:p>
            <a:fld id="{0E914683-A170-4844-8120-BC9C8C135BEC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8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8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300"/>
            </a:lvl1pPr>
          </a:lstStyle>
          <a:p>
            <a:fld id="{4F87B3E5-F899-459C-B3C4-6978A3034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5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300"/>
            </a:lvl1pPr>
          </a:lstStyle>
          <a:p>
            <a:fld id="{065D5F7B-89D4-4554-95C7-3291EDE30726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72"/>
            <a:ext cx="3037840" cy="466433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300"/>
            </a:lvl1pPr>
          </a:lstStyle>
          <a:p>
            <a:fld id="{3D8AB634-DBCA-44B1-8570-C514803D86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85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AB634-DBCA-44B1-8570-C514803D860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3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AB634-DBCA-44B1-8570-C514803D86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7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4928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980EC96-6E23-410B-B928-89EEFA0108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799"/>
            <a:ext cx="8229600" cy="53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81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626" y="127197"/>
            <a:ext cx="7558379" cy="661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3" name="Picture 32" descr="imagesCAIMVJYX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85" y="63706"/>
            <a:ext cx="515762" cy="68425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801" y="827436"/>
            <a:ext cx="8211312" cy="50286"/>
            <a:chOff x="1419081" y="780301"/>
            <a:chExt cx="7602639" cy="50286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1419081" y="806386"/>
              <a:ext cx="3383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1419081" y="780301"/>
              <a:ext cx="33832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419081" y="830587"/>
              <a:ext cx="33832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850895" y="806386"/>
              <a:ext cx="8229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4850895" y="780301"/>
              <a:ext cx="8229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4850895" y="830587"/>
              <a:ext cx="8229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734641" y="806386"/>
              <a:ext cx="6400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734641" y="780301"/>
              <a:ext cx="6400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5734641" y="830587"/>
              <a:ext cx="6400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416660" y="806386"/>
              <a:ext cx="5486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416660" y="780301"/>
              <a:ext cx="5486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6416660" y="830587"/>
              <a:ext cx="54864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18570" y="806386"/>
              <a:ext cx="4572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18570" y="780301"/>
              <a:ext cx="4572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18570" y="830587"/>
              <a:ext cx="45720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28100" y="806386"/>
              <a:ext cx="365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528100" y="780301"/>
              <a:ext cx="3657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7528100" y="830587"/>
              <a:ext cx="3657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7951354" y="806386"/>
              <a:ext cx="365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7951354" y="780301"/>
              <a:ext cx="3657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7951354" y="830587"/>
              <a:ext cx="3657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8361578" y="806386"/>
              <a:ext cx="27432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8361578" y="780301"/>
              <a:ext cx="274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8361578" y="830587"/>
              <a:ext cx="27432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8696056" y="806386"/>
              <a:ext cx="1828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8696056" y="780301"/>
              <a:ext cx="1828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96056" y="830587"/>
              <a:ext cx="1828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8930280" y="806386"/>
              <a:ext cx="914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8930280" y="780301"/>
              <a:ext cx="914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8930280" y="830587"/>
              <a:ext cx="9144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621" y="-7343"/>
            <a:ext cx="898377" cy="9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6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0EC96-6E23-410B-B928-89EEFA0108D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6C628-7B6F-49CD-B795-CD90611483AB}"/>
              </a:ext>
            </a:extLst>
          </p:cNvPr>
          <p:cNvSpPr txBox="1"/>
          <p:nvPr/>
        </p:nvSpPr>
        <p:spPr>
          <a:xfrm>
            <a:off x="0" y="1841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Threats and Adversaries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520" y="1259663"/>
            <a:ext cx="284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 Military Situation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4293" y="880473"/>
            <a:ext cx="420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“Competition” in Real Time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75143" y="1570855"/>
            <a:ext cx="5055278" cy="3846743"/>
            <a:chOff x="3777269" y="1960536"/>
            <a:chExt cx="4908992" cy="36076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6" r="16919" b="13448"/>
            <a:stretch/>
          </p:blipFill>
          <p:spPr>
            <a:xfrm>
              <a:off x="4041107" y="1960536"/>
              <a:ext cx="4645154" cy="36076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4939523" y="2254510"/>
              <a:ext cx="1193369" cy="31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Belarus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77269" y="2595143"/>
              <a:ext cx="1193369" cy="31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Poland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01486" y="2349426"/>
              <a:ext cx="1193369" cy="31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Russia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14740" y="4552946"/>
              <a:ext cx="1193369" cy="31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Romania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29287" y="3693738"/>
              <a:ext cx="1193369" cy="31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 Arial"/>
                  <a:ea typeface="+mn-ea"/>
                  <a:cs typeface="+mn-cs"/>
                </a:rPr>
                <a:t>Ukraine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F512BBC-5F93-472A-BD7E-A60BBE1FD9E3}"/>
              </a:ext>
            </a:extLst>
          </p:cNvPr>
          <p:cNvSpPr txBox="1"/>
          <p:nvPr/>
        </p:nvSpPr>
        <p:spPr>
          <a:xfrm>
            <a:off x="212035" y="6386995"/>
            <a:ext cx="8738236" cy="35394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 </a:t>
            </a:r>
            <a:r>
              <a:rPr kumimoji="0" lang="en-US" sz="17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postured…Diplomatic </a:t>
            </a:r>
            <a:r>
              <a:rPr kumimoji="0" lang="en-US" sz="17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breakthrough unlikely, Crisis?</a:t>
            </a:r>
            <a:endParaRPr kumimoji="0" lang="en-US" sz="17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94" y="1146515"/>
            <a:ext cx="4307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Diplomatic: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 denies Putin reached deal with French President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Information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 and China announce pact against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the United States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 Arial"/>
              </a:rPr>
              <a:t>Ukraine to unleash “bloody hell”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Military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solidFill>
                  <a:prstClr val="black"/>
                </a:solidFill>
                <a:latin typeface=" Arial"/>
              </a:rPr>
              <a:t>86 </a:t>
            </a:r>
            <a:r>
              <a:rPr lang="en-US" b="1" i="1" dirty="0" smtClean="0">
                <a:solidFill>
                  <a:prstClr val="black"/>
                </a:solidFill>
                <a:latin typeface=" Arial"/>
              </a:rPr>
              <a:t>BTG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build up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continues…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Medical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indicator tripped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Economic: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Germany- “Everything [Nord Stream] 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up for discussion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”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17391" y="5503051"/>
            <a:ext cx="4770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~130k of anticipated ~175k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troops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…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70%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Additional 30K in Belarus</a:t>
            </a:r>
          </a:p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20,000+ Air &amp;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Naval Forces postured to support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6331" y="-6810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ICOD: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8 1000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Feb22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0EC96-6E23-410B-B928-89EEFA0108D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6C628-7B6F-49CD-B795-CD90611483AB}"/>
              </a:ext>
            </a:extLst>
          </p:cNvPr>
          <p:cNvSpPr txBox="1"/>
          <p:nvPr/>
        </p:nvSpPr>
        <p:spPr>
          <a:xfrm>
            <a:off x="0" y="1841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Threats 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Adversaries (cont.)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12BBC-5F93-472A-BD7E-A60BBE1FD9E3}"/>
              </a:ext>
            </a:extLst>
          </p:cNvPr>
          <p:cNvSpPr txBox="1"/>
          <p:nvPr/>
        </p:nvSpPr>
        <p:spPr>
          <a:xfrm>
            <a:off x="1" y="6506173"/>
            <a:ext cx="9143999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 Information Operations challenging reality while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invasion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seemingly inevitable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608" y="919399"/>
            <a:ext cx="8504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Russian Information Confrontation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1859-8487-7944-92AF-A007C50DD46C}"/>
              </a:ext>
            </a:extLst>
          </p:cNvPr>
          <p:cNvSpPr txBox="1"/>
          <p:nvPr/>
        </p:nvSpPr>
        <p:spPr>
          <a:xfrm>
            <a:off x="164002" y="1159950"/>
            <a:ext cx="4789636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Components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Changes: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'Radioactive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Ash‘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 Arial"/>
              </a:rPr>
              <a:t>"Russia is the only country in the world that is realistically capable of turning the United States into radioactive ash," </a:t>
            </a:r>
            <a:r>
              <a:rPr lang="en-US" sz="1500" dirty="0" smtClean="0">
                <a:solidFill>
                  <a:prstClr val="black"/>
                </a:solidFill>
                <a:latin typeface=" Arial"/>
              </a:rPr>
              <a:t>– Dmitry </a:t>
            </a:r>
            <a:r>
              <a:rPr lang="en-US" sz="1500" dirty="0" err="1" smtClean="0">
                <a:solidFill>
                  <a:prstClr val="black"/>
                </a:solidFill>
                <a:latin typeface=" Arial"/>
              </a:rPr>
              <a:t>Kiselyov</a:t>
            </a:r>
            <a:endParaRPr lang="en-US" sz="1500" dirty="0">
              <a:solidFill>
                <a:prstClr val="black"/>
              </a:solidFill>
              <a:latin typeface=" 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Disinformation Infrastructure in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Place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 Arial"/>
              </a:rPr>
              <a:t>Russia-linked social media </a:t>
            </a:r>
            <a:r>
              <a:rPr lang="en-US" sz="1500" dirty="0" smtClean="0">
                <a:solidFill>
                  <a:prstClr val="black"/>
                </a:solidFill>
                <a:latin typeface=" Arial"/>
              </a:rPr>
              <a:t>quick </a:t>
            </a:r>
            <a:r>
              <a:rPr lang="en-US" sz="1500" dirty="0">
                <a:solidFill>
                  <a:prstClr val="black"/>
                </a:solidFill>
                <a:latin typeface=" Arial"/>
              </a:rPr>
              <a:t>to pick up </a:t>
            </a:r>
            <a:r>
              <a:rPr lang="en-US" sz="1500" dirty="0" smtClean="0">
                <a:solidFill>
                  <a:prstClr val="black"/>
                </a:solidFill>
                <a:latin typeface=" Arial"/>
              </a:rPr>
              <a:t>rhetoric </a:t>
            </a:r>
            <a:r>
              <a:rPr lang="en-US" sz="1500" dirty="0">
                <a:solidFill>
                  <a:prstClr val="black"/>
                </a:solidFill>
                <a:latin typeface=" Arial"/>
              </a:rPr>
              <a:t>and misleading claims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 Shift in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Tone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prstClr val="black"/>
                </a:solidFill>
                <a:latin typeface=" Arial"/>
              </a:rPr>
              <a:t>Anti-Ukrainian rhetoric given </a:t>
            </a:r>
            <a:r>
              <a:rPr lang="en-US" sz="1500" dirty="0">
                <a:solidFill>
                  <a:prstClr val="black"/>
                </a:solidFill>
                <a:latin typeface=" Arial"/>
              </a:rPr>
              <a:t>way to </a:t>
            </a:r>
            <a:r>
              <a:rPr lang="en-US" sz="1500" dirty="0" smtClean="0">
                <a:solidFill>
                  <a:prstClr val="black"/>
                </a:solidFill>
                <a:latin typeface=" Arial"/>
              </a:rPr>
              <a:t>defensive </a:t>
            </a:r>
            <a:r>
              <a:rPr lang="en-US" sz="1500" dirty="0">
                <a:solidFill>
                  <a:prstClr val="black"/>
                </a:solidFill>
                <a:latin typeface=" Arial"/>
              </a:rPr>
              <a:t>posture, </a:t>
            </a:r>
            <a:r>
              <a:rPr lang="en-US" sz="1500" dirty="0" smtClean="0">
                <a:solidFill>
                  <a:prstClr val="black"/>
                </a:solidFill>
                <a:latin typeface=" Arial"/>
              </a:rPr>
              <a:t>negotiations </a:t>
            </a:r>
            <a:r>
              <a:rPr lang="en-US" sz="1500" dirty="0">
                <a:solidFill>
                  <a:prstClr val="black"/>
                </a:solidFill>
                <a:latin typeface=" Arial"/>
              </a:rPr>
              <a:t>and "national security" interests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New Main Target Is NATO, Not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Ukraine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prstClr val="black"/>
                </a:solidFill>
                <a:latin typeface=" Arial"/>
              </a:rPr>
              <a:t>Softening </a:t>
            </a:r>
            <a:r>
              <a:rPr lang="en-US" sz="1500" dirty="0">
                <a:solidFill>
                  <a:prstClr val="black"/>
                </a:solidFill>
                <a:latin typeface=" Arial"/>
              </a:rPr>
              <a:t>of the Russian media's tone toward Ukraine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Russians Tired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Warmongering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prstClr val="black"/>
                </a:solidFill>
                <a:latin typeface=" Arial"/>
              </a:rPr>
              <a:t>Hate-mongering </a:t>
            </a:r>
            <a:r>
              <a:rPr lang="en-US" sz="1500" dirty="0">
                <a:solidFill>
                  <a:prstClr val="black"/>
                </a:solidFill>
                <a:latin typeface=" Arial"/>
              </a:rPr>
              <a:t>tactics </a:t>
            </a:r>
            <a:r>
              <a:rPr lang="en-US" sz="1500" dirty="0" smtClean="0">
                <a:solidFill>
                  <a:prstClr val="black"/>
                </a:solidFill>
                <a:latin typeface=" Arial"/>
              </a:rPr>
              <a:t>becoming </a:t>
            </a:r>
            <a:r>
              <a:rPr lang="en-US" sz="1500" dirty="0">
                <a:solidFill>
                  <a:prstClr val="black"/>
                </a:solidFill>
                <a:latin typeface=" Arial"/>
              </a:rPr>
              <a:t>less effective at home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53638" y="2504044"/>
            <a:ext cx="3988288" cy="3539179"/>
            <a:chOff x="4957061" y="2696356"/>
            <a:chExt cx="4098527" cy="3595234"/>
          </a:xfrm>
        </p:grpSpPr>
        <p:pic>
          <p:nvPicPr>
            <p:cNvPr id="15" name="Picture 2" descr="Striking the Right Balance: How Russian Information Operations in the  Baltic States Should Inform US Strategy in Great Power Competition - Modern  War Institute">
              <a:extLst>
                <a:ext uri="{FF2B5EF4-FFF2-40B4-BE49-F238E27FC236}">
                  <a16:creationId xmlns:a16="http://schemas.microsoft.com/office/drawing/2014/main" id="{EC44D3A8-3D15-DF4E-889D-C8E650F95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" b="12833"/>
            <a:stretch/>
          </p:blipFill>
          <p:spPr bwMode="auto">
            <a:xfrm>
              <a:off x="5303642" y="5388703"/>
              <a:ext cx="1695315" cy="8830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57061" y="2696356"/>
              <a:ext cx="4077330" cy="15613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1C5FF2-1AAC-674E-8234-B47DB1DF5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7407" y="4355276"/>
              <a:ext cx="1988181" cy="19363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0" descr="Internet Research Agency - Wikipedia">
              <a:extLst>
                <a:ext uri="{FF2B5EF4-FFF2-40B4-BE49-F238E27FC236}">
                  <a16:creationId xmlns:a16="http://schemas.microsoft.com/office/drawing/2014/main" id="{6A3496D4-0C28-624B-9328-54EB2ABBE0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5"/>
            <a:stretch/>
          </p:blipFill>
          <p:spPr bwMode="auto">
            <a:xfrm>
              <a:off x="5297830" y="4333436"/>
              <a:ext cx="1695315" cy="101711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5DFC5F-4BFC-3747-B678-DE89DAE61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2599" y="3871255"/>
              <a:ext cx="1263111" cy="75786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112500"/>
            </a:effectLst>
          </p:spPr>
        </p:pic>
        <p:pic>
          <p:nvPicPr>
            <p:cNvPr id="14" name="Picture 4" descr="The Bear&amp;#39;s Side of the Story: Russian Political and Information Warfare">
              <a:extLst>
                <a:ext uri="{FF2B5EF4-FFF2-40B4-BE49-F238E27FC236}">
                  <a16:creationId xmlns:a16="http://schemas.microsoft.com/office/drawing/2014/main" id="{1B63BF66-07C8-C24E-9C9C-603E26747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632" y="5438303"/>
              <a:ext cx="622498" cy="806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905695" y="2117451"/>
            <a:ext cx="4063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Getting in front of Russia Dis/</a:t>
            </a:r>
            <a:r>
              <a:rPr lang="en-US" sz="1600" b="1" i="1" dirty="0" err="1" smtClean="0"/>
              <a:t>Mis</a:t>
            </a:r>
            <a:r>
              <a:rPr lang="en-US" sz="1600" b="1" i="1" dirty="0" smtClean="0"/>
              <a:t> information</a:t>
            </a:r>
            <a:endParaRPr lang="en-US" sz="16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331" y="-6810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ICOD: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8 1000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Feb22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74847"/>
      </p:ext>
    </p:extLst>
  </p:cSld>
  <p:clrMapOvr>
    <a:masterClrMapping/>
  </p:clrMapOvr>
</p:sld>
</file>

<file path=ppt/theme/theme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2EF2675306A4CB48BD40906316D01" ma:contentTypeVersion="0" ma:contentTypeDescription="Create a new document." ma:contentTypeScope="" ma:versionID="f27bea0acea7797368abe87e81a56a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2DE90-DC1B-4138-BD88-E586F82142C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39F7E46-0BBF-49D8-A589-22763E3723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1E6DF-8E15-435A-A95E-64D3750CC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21499</TotalTime>
  <Words>233</Words>
  <Application>Microsoft Office PowerPoint</Application>
  <PresentationFormat>On-screen Show (4:3)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 Arial</vt:lpstr>
      <vt:lpstr>Arial</vt:lpstr>
      <vt:lpstr>Calibri</vt:lpstr>
      <vt:lpstr>Wingdings</vt:lpstr>
      <vt:lpstr>18_Office Theme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CPG Update</dc:title>
  <dc:creator>DoD Admin</dc:creator>
  <cp:lastModifiedBy>Wightman, Richard O III MAJ MIL USA TRADOC</cp:lastModifiedBy>
  <cp:revision>1310</cp:revision>
  <cp:lastPrinted>2022-02-04T19:42:15Z</cp:lastPrinted>
  <dcterms:created xsi:type="dcterms:W3CDTF">2018-06-19T12:05:30Z</dcterms:created>
  <dcterms:modified xsi:type="dcterms:W3CDTF">2022-02-08T15:07:44Z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0x01010020C2EF2675306A4CB48BD40906316D01</vt:lpwstr>
  </property>
</Properties>
</file>