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871" r:id="rId5"/>
    <p:sldId id="877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00B050"/>
    <a:srgbClr val="FFC000"/>
    <a:srgbClr val="A78D1D"/>
    <a:srgbClr val="984807"/>
    <a:srgbClr val="70B640"/>
    <a:srgbClr val="E46C0A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5784" autoAdjust="0"/>
  </p:normalViewPr>
  <p:slideViewPr>
    <p:cSldViewPr snapToGrid="0">
      <p:cViewPr varScale="1">
        <p:scale>
          <a:sx n="94" d="100"/>
          <a:sy n="94" d="100"/>
        </p:scale>
        <p:origin x="1632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334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2" y="4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300"/>
            </a:lvl1pPr>
          </a:lstStyle>
          <a:p>
            <a:fld id="{0E914683-A170-4844-8120-BC9C8C135BEC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8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2" y="8829678"/>
            <a:ext cx="3038475" cy="4667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300"/>
            </a:lvl1pPr>
          </a:lstStyle>
          <a:p>
            <a:fld id="{4F87B3E5-F899-459C-B3C4-6978A30346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5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0" cy="466434"/>
          </a:xfrm>
          <a:prstGeom prst="rect">
            <a:avLst/>
          </a:prstGeom>
        </p:spPr>
        <p:txBody>
          <a:bodyPr vert="horz" lIns="93161" tIns="46580" rIns="93161" bIns="46580" rtlCol="0"/>
          <a:lstStyle>
            <a:lvl1pPr algn="r">
              <a:defRPr sz="1300"/>
            </a:lvl1pPr>
          </a:lstStyle>
          <a:p>
            <a:fld id="{065D5F7B-89D4-4554-95C7-3291EDE30726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1" tIns="46580" rIns="93161" bIns="4658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3161" tIns="46580" rIns="93161" bIns="465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0" cy="466433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72"/>
            <a:ext cx="3037840" cy="466433"/>
          </a:xfrm>
          <a:prstGeom prst="rect">
            <a:avLst/>
          </a:prstGeom>
        </p:spPr>
        <p:txBody>
          <a:bodyPr vert="horz" lIns="93161" tIns="46580" rIns="93161" bIns="46580" rtlCol="0" anchor="b"/>
          <a:lstStyle>
            <a:lvl1pPr algn="r">
              <a:defRPr sz="1300"/>
            </a:lvl1pPr>
          </a:lstStyle>
          <a:p>
            <a:fld id="{3D8AB634-DBCA-44B1-8570-C514803D86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685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AB634-DBCA-44B1-8570-C514803D860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730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AB634-DBCA-44B1-8570-C514803D86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7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64928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3980EC96-6E23-410B-B928-89EEFA0108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799"/>
            <a:ext cx="8229600" cy="5363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9081"/>
            <a:ext cx="533400" cy="2889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373DC0-F413-4098-8AFC-675FCCBD90A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626" y="127197"/>
            <a:ext cx="7558379" cy="661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3" name="Picture 32" descr="imagesCAIMVJYX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85" y="63706"/>
            <a:ext cx="515762" cy="684259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3801" y="827436"/>
            <a:ext cx="8211312" cy="50286"/>
            <a:chOff x="1419081" y="780301"/>
            <a:chExt cx="7602639" cy="50286"/>
          </a:xfrm>
        </p:grpSpPr>
        <p:cxnSp>
          <p:nvCxnSpPr>
            <p:cNvPr id="35" name="Straight Connector 34"/>
            <p:cNvCxnSpPr/>
            <p:nvPr userDrawn="1"/>
          </p:nvCxnSpPr>
          <p:spPr>
            <a:xfrm>
              <a:off x="1419081" y="806386"/>
              <a:ext cx="33832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1419081" y="780301"/>
              <a:ext cx="33832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419081" y="830587"/>
              <a:ext cx="33832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4850895" y="806386"/>
              <a:ext cx="8229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4850895" y="780301"/>
              <a:ext cx="8229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4850895" y="830587"/>
              <a:ext cx="8229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734641" y="806386"/>
              <a:ext cx="6400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5734641" y="780301"/>
              <a:ext cx="6400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5734641" y="830587"/>
              <a:ext cx="6400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416660" y="806386"/>
              <a:ext cx="5486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416660" y="780301"/>
              <a:ext cx="5486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6416660" y="830587"/>
              <a:ext cx="54864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18570" y="806386"/>
              <a:ext cx="45720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18570" y="780301"/>
              <a:ext cx="4572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18570" y="830587"/>
              <a:ext cx="45720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28100" y="806386"/>
              <a:ext cx="365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528100" y="780301"/>
              <a:ext cx="3657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7528100" y="830587"/>
              <a:ext cx="3657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7951354" y="806386"/>
              <a:ext cx="36576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7951354" y="780301"/>
              <a:ext cx="36576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7951354" y="830587"/>
              <a:ext cx="36576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8361578" y="806386"/>
              <a:ext cx="27432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8361578" y="780301"/>
              <a:ext cx="2743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8361578" y="830587"/>
              <a:ext cx="27432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8696056" y="806386"/>
              <a:ext cx="18288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8696056" y="780301"/>
              <a:ext cx="18288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96056" y="830587"/>
              <a:ext cx="18288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8930280" y="806386"/>
              <a:ext cx="91440" cy="0"/>
            </a:xfrm>
            <a:prstGeom prst="line">
              <a:avLst/>
            </a:prstGeom>
            <a:ln w="28575">
              <a:solidFill>
                <a:srgbClr val="FFFF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8930280" y="780301"/>
              <a:ext cx="9144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8930280" y="830587"/>
              <a:ext cx="91440" cy="0"/>
            </a:xfrm>
            <a:prstGeom prst="line">
              <a:avLst/>
            </a:prstGeom>
            <a:ln w="28575">
              <a:solidFill>
                <a:srgbClr val="0033CD"/>
              </a:solidFill>
            </a:ln>
            <a:effec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45621" y="-7343"/>
            <a:ext cx="898377" cy="94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6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1" kern="120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0EC96-6E23-410B-B928-89EEFA0108D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6C628-7B6F-49CD-B795-CD90611483AB}"/>
              </a:ext>
            </a:extLst>
          </p:cNvPr>
          <p:cNvSpPr txBox="1"/>
          <p:nvPr/>
        </p:nvSpPr>
        <p:spPr>
          <a:xfrm>
            <a:off x="0" y="1841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Threats and Adversaries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4293" y="880473"/>
            <a:ext cx="4208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Competition In Real Time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" y="1271911"/>
            <a:ext cx="43075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Diplomatic: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Russia has </a:t>
            </a:r>
            <a:r>
              <a:rPr lang="en-US" dirty="0">
                <a:solidFill>
                  <a:prstClr val="black"/>
                </a:solidFill>
              </a:rPr>
              <a:t>recognized the independence of two </a:t>
            </a:r>
            <a:r>
              <a:rPr lang="en-US" dirty="0" smtClean="0">
                <a:solidFill>
                  <a:prstClr val="black"/>
                </a:solidFill>
              </a:rPr>
              <a:t>separatists </a:t>
            </a:r>
            <a:r>
              <a:rPr lang="en-US" dirty="0">
                <a:solidFill>
                  <a:prstClr val="black"/>
                </a:solidFill>
              </a:rPr>
              <a:t>regions in </a:t>
            </a:r>
            <a:r>
              <a:rPr lang="en-US" dirty="0" smtClean="0">
                <a:solidFill>
                  <a:prstClr val="black"/>
                </a:solidFill>
              </a:rPr>
              <a:t>East Ukraine</a:t>
            </a: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Information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</a:rPr>
              <a:t>President Putin amplifies attempts to pretext Russian invasion of Ukraine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Military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Russia </a:t>
            </a:r>
            <a:r>
              <a:rPr lang="en-US" dirty="0" smtClean="0">
                <a:solidFill>
                  <a:prstClr val="black"/>
                </a:solidFill>
              </a:rPr>
              <a:t>deploys “peacekeepers” into Eastern Ukraine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kumimoji="0" lang="en-US" sz="1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Economic: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Germany has taken steps to halt 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Nord Stream 2 gas pipeline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>
                <a:solidFill>
                  <a:prstClr val="black"/>
                </a:solidFill>
              </a:rPr>
              <a:t>Sanctions</a:t>
            </a:r>
            <a:r>
              <a:rPr lang="en-US" dirty="0" smtClean="0">
                <a:solidFill>
                  <a:prstClr val="black"/>
                </a:solidFill>
              </a:rPr>
              <a:t> against Russian banks and Putin’s inner circle 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307509" y="5532967"/>
            <a:ext cx="47707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~130k+ of anticipated ~175k troops</a:t>
            </a:r>
            <a:r>
              <a:rPr kumimoji="0" lang="en-US" sz="1600" b="0" i="0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 … </a:t>
            </a:r>
            <a:r>
              <a:rPr lang="en-US" sz="1600" b="1" i="1" dirty="0">
                <a:solidFill>
                  <a:prstClr val="black"/>
                </a:solidFill>
                <a:latin typeface=" Arial"/>
              </a:rPr>
              <a:t>8</a:t>
            </a:r>
            <a:r>
              <a:rPr kumimoji="0" lang="en-US" sz="1600" b="1" i="1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0%</a:t>
            </a:r>
          </a:p>
          <a:p>
            <a:pPr marL="115888" marR="0" lvl="0" indent="-1158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20,000+ Air &amp;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Naval Forces postured to support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6331" y="-6810"/>
            <a:ext cx="1446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ICOD: </a:t>
            </a:r>
            <a:r>
              <a:rPr lang="en-US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0900 Feb22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12BBC-5F93-472A-BD7E-A60BBE1FD9E3}"/>
              </a:ext>
            </a:extLst>
          </p:cNvPr>
          <p:cNvSpPr txBox="1"/>
          <p:nvPr/>
        </p:nvSpPr>
        <p:spPr>
          <a:xfrm>
            <a:off x="118872" y="6141863"/>
            <a:ext cx="879652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i="1" dirty="0" smtClean="0"/>
              <a:t>Russia is at </a:t>
            </a:r>
            <a:r>
              <a:rPr lang="en-US" b="1" i="1" u="sng" dirty="0" smtClean="0"/>
              <a:t>war</a:t>
            </a:r>
            <a:r>
              <a:rPr lang="en-US" b="1" i="1" dirty="0" smtClean="0"/>
              <a:t> with Ukraine and whoever opposes 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077" y="1607092"/>
            <a:ext cx="5066215" cy="38712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48520" y="1259663"/>
            <a:ext cx="284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 Military Situation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0EC96-6E23-410B-B928-89EEFA0108D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E6C628-7B6F-49CD-B795-CD90611483AB}"/>
              </a:ext>
            </a:extLst>
          </p:cNvPr>
          <p:cNvSpPr txBox="1"/>
          <p:nvPr/>
        </p:nvSpPr>
        <p:spPr>
          <a:xfrm>
            <a:off x="0" y="18413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Threats and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Adversaries (cont.)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12BBC-5F93-472A-BD7E-A60BBE1FD9E3}"/>
              </a:ext>
            </a:extLst>
          </p:cNvPr>
          <p:cNvSpPr txBox="1"/>
          <p:nvPr/>
        </p:nvSpPr>
        <p:spPr>
          <a:xfrm>
            <a:off x="0" y="6209050"/>
            <a:ext cx="91440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i="1" noProof="0" dirty="0" smtClean="0"/>
              <a:t>Russia is using cyber to </a:t>
            </a:r>
            <a:r>
              <a:rPr lang="en-US" b="1" i="1" dirty="0" smtClean="0"/>
              <a:t>shape the potential battlefield. If crises occurs, expect destructive attacks on Ukraine… potential retaliation against the West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973" y="850575"/>
            <a:ext cx="8770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Russian Cyber Operations…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 smtClean="0">
                <a:solidFill>
                  <a:prstClr val="black"/>
                </a:solidFill>
                <a:latin typeface=" Arial"/>
              </a:rPr>
              <a:t>In Competition &amp; Crises</a:t>
            </a:r>
            <a:endParaRPr kumimoji="0" lang="en-US" sz="2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611859-8487-7944-92AF-A007C50DD46C}"/>
              </a:ext>
            </a:extLst>
          </p:cNvPr>
          <p:cNvSpPr txBox="1"/>
          <p:nvPr/>
        </p:nvSpPr>
        <p:spPr>
          <a:xfrm>
            <a:off x="189824" y="1081313"/>
            <a:ext cx="4747936" cy="5178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What we saw…</a:t>
            </a:r>
          </a:p>
          <a:p>
            <a:pPr marL="403225" lvl="1" indent="-285750">
              <a:buFont typeface="Arial" panose="020B0604020202020204" pitchFamily="34" charset="0"/>
              <a:buChar char="•"/>
              <a:defRPr/>
            </a:pPr>
            <a:r>
              <a:rPr lang="en-US" sz="1600" i="1" dirty="0" smtClean="0">
                <a:solidFill>
                  <a:prstClr val="black"/>
                </a:solidFill>
              </a:rPr>
              <a:t>“Web war” – Estonia 2007</a:t>
            </a:r>
            <a:endParaRPr lang="en-US" sz="1600" dirty="0">
              <a:solidFill>
                <a:prstClr val="black"/>
              </a:solidFill>
            </a:endParaRPr>
          </a:p>
          <a:p>
            <a:pPr marL="403225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Cyberattacks ICW with military operations - Georgia 2008</a:t>
            </a:r>
          </a:p>
          <a:p>
            <a:pPr marL="403225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Cyberattacks against Ukrainian power grid in 2015 &amp; 2016</a:t>
            </a:r>
          </a:p>
          <a:p>
            <a:pPr marL="403225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Demonstration attacks? against </a:t>
            </a:r>
            <a:r>
              <a:rPr lang="en-US" sz="1600" i="1" dirty="0" smtClean="0">
                <a:solidFill>
                  <a:prstClr val="black"/>
                </a:solidFill>
              </a:rPr>
              <a:t>Colonial Pipeline </a:t>
            </a:r>
            <a:r>
              <a:rPr lang="en-US" sz="1600" dirty="0" smtClean="0">
                <a:solidFill>
                  <a:prstClr val="black"/>
                </a:solidFill>
              </a:rPr>
              <a:t>and meat processor, </a:t>
            </a:r>
            <a:r>
              <a:rPr lang="en-US" sz="1600" i="1" dirty="0" smtClean="0">
                <a:solidFill>
                  <a:prstClr val="black"/>
                </a:solidFill>
              </a:rPr>
              <a:t>JBS USA…Solar Winds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</a:rPr>
              <a:t>What we are seeing…</a:t>
            </a:r>
          </a:p>
          <a:p>
            <a:pPr marL="403225" lvl="1" indent="-233363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Destructive Malware disguised as ransomware</a:t>
            </a:r>
          </a:p>
          <a:p>
            <a:pPr marL="403225" lvl="1" indent="-233363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Shaping Cyberattack against Ukrainian </a:t>
            </a:r>
            <a:r>
              <a:rPr lang="en-US" sz="1600" dirty="0">
                <a:solidFill>
                  <a:prstClr val="black"/>
                </a:solidFill>
              </a:rPr>
              <a:t>government </a:t>
            </a:r>
            <a:r>
              <a:rPr lang="en-US" sz="1600" dirty="0" smtClean="0">
                <a:solidFill>
                  <a:prstClr val="black"/>
                </a:solidFill>
              </a:rPr>
              <a:t>sites, "</a:t>
            </a:r>
            <a:r>
              <a:rPr lang="en-US" sz="1600" dirty="0">
                <a:solidFill>
                  <a:prstClr val="black"/>
                </a:solidFill>
              </a:rPr>
              <a:t>be afraid and expect the </a:t>
            </a:r>
            <a:r>
              <a:rPr lang="en-US" sz="1600" dirty="0" smtClean="0">
                <a:solidFill>
                  <a:prstClr val="black"/>
                </a:solidFill>
              </a:rPr>
              <a:t>worst" </a:t>
            </a:r>
            <a:endParaRPr lang="en-US" sz="16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What we anticipate…</a:t>
            </a:r>
          </a:p>
          <a:p>
            <a:pPr marL="403225" lvl="1" indent="-233363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Disruptive </a:t>
            </a:r>
            <a:r>
              <a:rPr lang="en-US" sz="1600" dirty="0">
                <a:solidFill>
                  <a:prstClr val="black"/>
                </a:solidFill>
              </a:rPr>
              <a:t>or destructive </a:t>
            </a:r>
            <a:r>
              <a:rPr lang="en-US" sz="1600" dirty="0" smtClean="0">
                <a:solidFill>
                  <a:prstClr val="black"/>
                </a:solidFill>
              </a:rPr>
              <a:t>cyberattacks against Ukrainian air control and rail networks, media, energy &amp; communications sectors…weapons systems?</a:t>
            </a:r>
            <a:endParaRPr lang="en-US" sz="1600" dirty="0">
              <a:solidFill>
                <a:prstClr val="black"/>
              </a:solidFill>
            </a:endParaRPr>
          </a:p>
          <a:p>
            <a:pPr marL="403225" lvl="1" indent="-233363"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</a:rPr>
              <a:t>A</a:t>
            </a:r>
            <a:r>
              <a:rPr lang="en-US" sz="1600" noProof="0" dirty="0" err="1" smtClean="0">
                <a:solidFill>
                  <a:prstClr val="black"/>
                </a:solidFill>
              </a:rPr>
              <a:t>ttacks</a:t>
            </a:r>
            <a:r>
              <a:rPr lang="en-US" sz="1600" noProof="0" dirty="0" smtClean="0">
                <a:solidFill>
                  <a:prstClr val="black"/>
                </a:solidFill>
              </a:rPr>
              <a:t> against western financial institutions?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8"/>
          <a:stretch/>
        </p:blipFill>
        <p:spPr>
          <a:xfrm>
            <a:off x="5309423" y="2035452"/>
            <a:ext cx="3706761" cy="4029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544451" y="1657122"/>
            <a:ext cx="3402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 Arial"/>
                <a:ea typeface="+mn-ea"/>
                <a:cs typeface="+mn-cs"/>
              </a:rPr>
              <a:t>Russia Cyber Components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 Arial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331" y="-6810"/>
            <a:ext cx="1446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ICOD: </a:t>
            </a:r>
            <a:r>
              <a:rPr lang="en-US" sz="1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0900 Feb22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93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2EF2675306A4CB48BD40906316D01" ma:contentTypeVersion="0" ma:contentTypeDescription="Create a new document." ma:contentTypeScope="" ma:versionID="f27bea0acea7797368abe87e81a56a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9F7E46-0BBF-49D8-A589-22763E3723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92DE90-DC1B-4138-BD88-E586F82142C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A1E6DF-8E15-435A-A95E-64D3750CCE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25172</TotalTime>
  <Words>249</Words>
  <Application>Microsoft Office PowerPoint</Application>
  <PresentationFormat>On-screen Show (4:3)</PresentationFormat>
  <Paragraphs>42</Paragraphs>
  <Slides>2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 Arial</vt:lpstr>
      <vt:lpstr>Arial</vt:lpstr>
      <vt:lpstr>Calibri</vt:lpstr>
      <vt:lpstr>Wingdings</vt:lpstr>
      <vt:lpstr>18_Office Theme</vt:lpstr>
      <vt:lpstr>PowerPoint Presentation</vt:lpstr>
      <vt:lpstr>PowerPoint Presentation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CPG Update</dc:title>
  <dc:creator>DoD Admin</dc:creator>
  <cp:lastModifiedBy>Wightman, Richard O III MAJ MIL USA TRADOC</cp:lastModifiedBy>
  <cp:revision>1360</cp:revision>
  <cp:lastPrinted>2022-02-11T17:52:02Z</cp:lastPrinted>
  <dcterms:created xsi:type="dcterms:W3CDTF">2018-06-19T12:05:30Z</dcterms:created>
  <dcterms:modified xsi:type="dcterms:W3CDTF">2022-02-22T16:16:36Z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0x01010020C2EF2675306A4CB48BD40906316D01</vt:lpwstr>
  </property>
</Properties>
</file>