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894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FF"/>
    <a:srgbClr val="00B050"/>
    <a:srgbClr val="FFC000"/>
    <a:srgbClr val="A78D1D"/>
    <a:srgbClr val="984807"/>
    <a:srgbClr val="70B640"/>
    <a:srgbClr val="E46C0A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6" autoAdjust="0"/>
    <p:restoredTop sz="92149" autoAdjust="0"/>
  </p:normalViewPr>
  <p:slideViewPr>
    <p:cSldViewPr snapToGrid="0">
      <p:cViewPr varScale="1">
        <p:scale>
          <a:sx n="89" d="100"/>
          <a:sy n="89" d="100"/>
        </p:scale>
        <p:origin x="118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334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4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300"/>
            </a:lvl1pPr>
          </a:lstStyle>
          <a:p>
            <a:fld id="{0E914683-A170-4844-8120-BC9C8C135BEC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678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678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300"/>
            </a:lvl1pPr>
          </a:lstStyle>
          <a:p>
            <a:fld id="{4F87B3E5-F899-459C-B3C4-6978A30346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56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r">
              <a:defRPr sz="1300"/>
            </a:lvl1pPr>
          </a:lstStyle>
          <a:p>
            <a:fld id="{065D5F7B-89D4-4554-95C7-3291EDE30726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0" rIns="93161" bIns="465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3161" tIns="46580" rIns="93161" bIns="465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2"/>
            <a:ext cx="3037840" cy="466433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72"/>
            <a:ext cx="3037840" cy="466433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r">
              <a:defRPr sz="1300"/>
            </a:lvl1pPr>
          </a:lstStyle>
          <a:p>
            <a:fld id="{3D8AB634-DBCA-44B1-8570-C514803D86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85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B634-DBCA-44B1-8570-C514803D860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718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86600" y="64928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3980EC96-6E23-410B-B928-89EEFA0108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8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799"/>
            <a:ext cx="8229600" cy="5363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9081"/>
            <a:ext cx="533400" cy="2889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C373DC0-F413-4098-8AFC-675FCCBD90A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1626" y="127197"/>
            <a:ext cx="7558379" cy="661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3" name="Picture 32" descr="imagesCAIMVJYX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085" y="63706"/>
            <a:ext cx="515762" cy="684259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-13801" y="827436"/>
            <a:ext cx="8211312" cy="50286"/>
            <a:chOff x="1419081" y="780301"/>
            <a:chExt cx="7602639" cy="50286"/>
          </a:xfrm>
        </p:grpSpPr>
        <p:cxnSp>
          <p:nvCxnSpPr>
            <p:cNvPr id="35" name="Straight Connector 34"/>
            <p:cNvCxnSpPr/>
            <p:nvPr userDrawn="1"/>
          </p:nvCxnSpPr>
          <p:spPr>
            <a:xfrm>
              <a:off x="1419081" y="806386"/>
              <a:ext cx="33832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>
              <a:off x="1419081" y="780301"/>
              <a:ext cx="33832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419081" y="830587"/>
              <a:ext cx="33832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4850895" y="806386"/>
              <a:ext cx="8229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4850895" y="780301"/>
              <a:ext cx="8229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4850895" y="830587"/>
              <a:ext cx="8229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734641" y="806386"/>
              <a:ext cx="6400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734641" y="780301"/>
              <a:ext cx="6400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5734641" y="830587"/>
              <a:ext cx="6400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6416660" y="806386"/>
              <a:ext cx="54864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6416660" y="780301"/>
              <a:ext cx="5486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6416660" y="830587"/>
              <a:ext cx="54864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>
              <a:off x="7018570" y="806386"/>
              <a:ext cx="45720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7018570" y="780301"/>
              <a:ext cx="45720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7018570" y="830587"/>
              <a:ext cx="45720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>
              <a:off x="7528100" y="806386"/>
              <a:ext cx="3657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>
              <a:off x="7528100" y="780301"/>
              <a:ext cx="3657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>
              <a:off x="7528100" y="830587"/>
              <a:ext cx="3657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>
              <a:off x="7951354" y="806386"/>
              <a:ext cx="3657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>
              <a:off x="7951354" y="780301"/>
              <a:ext cx="3657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>
              <a:off x="7951354" y="830587"/>
              <a:ext cx="3657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>
              <a:off x="8361578" y="806386"/>
              <a:ext cx="27432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>
              <a:off x="8361578" y="780301"/>
              <a:ext cx="27432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>
              <a:off x="8361578" y="830587"/>
              <a:ext cx="27432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>
              <a:off x="8696056" y="806386"/>
              <a:ext cx="1828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>
              <a:off x="8696056" y="780301"/>
              <a:ext cx="1828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>
              <a:off x="8696056" y="830587"/>
              <a:ext cx="1828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>
              <a:off x="8930280" y="806386"/>
              <a:ext cx="9144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>
            <a:xfrm>
              <a:off x="8930280" y="780301"/>
              <a:ext cx="914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 userDrawn="1"/>
          </p:nvCxnSpPr>
          <p:spPr>
            <a:xfrm>
              <a:off x="8930280" y="830587"/>
              <a:ext cx="9144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pic>
        <p:nvPicPr>
          <p:cNvPr id="39" name="Picture 38"/>
          <p:cNvPicPr>
            <a:picLocks noChangeAspect="1"/>
          </p:cNvPicPr>
          <p:nvPr userDrawn="1"/>
        </p:nvPicPr>
        <p:blipFill rotWithShape="1"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45621" y="-7343"/>
            <a:ext cx="898377" cy="94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56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i="1" kern="120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80EC96-6E23-410B-B928-89EEFA0108D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947433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prstClr val="black"/>
                </a:solidFill>
                <a:latin typeface=" Arial"/>
              </a:rPr>
              <a:t>U</a:t>
            </a:r>
            <a:r>
              <a:rPr lang="en-US" sz="2000" b="1" i="1" dirty="0" smtClean="0">
                <a:solidFill>
                  <a:prstClr val="black"/>
                </a:solidFill>
                <a:latin typeface=" Arial"/>
              </a:rPr>
              <a:t>se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 Arial"/>
                <a:ea typeface="+mn-ea"/>
                <a:cs typeface="+mn-cs"/>
              </a:rPr>
              <a:t> of small, ‘cheap</a:t>
            </a:r>
            <a:r>
              <a:rPr lang="en-US" sz="2000" b="1" i="1" dirty="0" smtClean="0">
                <a:solidFill>
                  <a:prstClr val="black"/>
                </a:solidFill>
                <a:latin typeface=" Arial"/>
              </a:rPr>
              <a:t>’, disposable and highly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 smtClean="0">
                <a:solidFill>
                  <a:prstClr val="black"/>
                </a:solidFill>
                <a:latin typeface=" Arial"/>
              </a:rPr>
              <a:t>lethal systems</a:t>
            </a:r>
            <a:endParaRPr kumimoji="0" lang="en-US" sz="2000" b="1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 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E6C628-7B6F-49CD-B795-CD90611483AB}"/>
              </a:ext>
            </a:extLst>
          </p:cNvPr>
          <p:cNvSpPr txBox="1"/>
          <p:nvPr/>
        </p:nvSpPr>
        <p:spPr>
          <a:xfrm>
            <a:off x="0" y="18413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 Arial"/>
                <a:ea typeface="+mn-ea"/>
                <a:cs typeface="+mn-cs"/>
              </a:rPr>
              <a:t>Threats and Adversaries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 Arial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331" y="-6810"/>
            <a:ext cx="14462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ICOD: </a:t>
            </a:r>
            <a:r>
              <a:rPr lang="en-US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0900 Mar22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784" y="5958845"/>
            <a:ext cx="8607246" cy="584775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600" b="1" i="1" dirty="0" smtClean="0">
                <a:latin typeface=" Arial"/>
              </a:rPr>
              <a:t>Like Syria, Yemen, and in Armenia (&amp; other conflicts) UAVs  have become a standard on the battlefield </a:t>
            </a:r>
            <a:endParaRPr lang="en-US" sz="1600" b="1" i="1" dirty="0">
              <a:latin typeface=" 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641" y="1869048"/>
            <a:ext cx="5777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i="1" dirty="0" smtClean="0"/>
              <a:t>Early use of RUS UAVs was limited…RUS now operating UAVs as expected at the onset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3152" y="1679910"/>
            <a:ext cx="2254094" cy="159387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6015368" y="3281501"/>
            <a:ext cx="2929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latin typeface=" Arial"/>
              </a:rPr>
              <a:t>RUS Orlan-10 UAV</a:t>
            </a:r>
            <a:endParaRPr lang="en-US" sz="1200" b="1" i="1" dirty="0">
              <a:latin typeface=" 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4454" y="2659501"/>
            <a:ext cx="55187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b="1" i="1" dirty="0" smtClean="0"/>
              <a:t>Orion ATK UAV </a:t>
            </a:r>
            <a:r>
              <a:rPr lang="en-US" i="1" dirty="0" smtClean="0"/>
              <a:t>carries four warheads (200Kg total)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b="1" i="1" dirty="0"/>
              <a:t>Orlan-10 &amp;</a:t>
            </a:r>
            <a:r>
              <a:rPr lang="en-US" b="1" i="1" dirty="0" smtClean="0"/>
              <a:t> </a:t>
            </a:r>
            <a:r>
              <a:rPr lang="en-US" b="1" i="1" dirty="0"/>
              <a:t>Takhion-4</a:t>
            </a:r>
            <a:r>
              <a:rPr lang="en-US" dirty="0"/>
              <a:t> </a:t>
            </a:r>
            <a:r>
              <a:rPr lang="en-US" i="1" dirty="0" smtClean="0"/>
              <a:t>tactical IS&amp;R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b="1" i="1" dirty="0" smtClean="0"/>
              <a:t>Eleron-3 &amp; </a:t>
            </a:r>
            <a:r>
              <a:rPr lang="en-US" b="1" i="1" dirty="0" err="1" smtClean="0"/>
              <a:t>Granat</a:t>
            </a:r>
            <a:r>
              <a:rPr lang="en-US" b="1" i="1" dirty="0" smtClean="0"/>
              <a:t> </a:t>
            </a:r>
            <a:r>
              <a:rPr lang="en-US" i="1" dirty="0" smtClean="0"/>
              <a:t>close range IS&amp;R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b="1" i="1" dirty="0"/>
              <a:t>Leer-3</a:t>
            </a:r>
            <a:r>
              <a:rPr lang="en-US" i="1" dirty="0"/>
              <a:t> </a:t>
            </a:r>
            <a:r>
              <a:rPr lang="en-US" i="1" dirty="0" smtClean="0"/>
              <a:t>EW &amp; cellular </a:t>
            </a:r>
            <a:endParaRPr lang="en-US" b="1" i="1" dirty="0"/>
          </a:p>
        </p:txBody>
      </p:sp>
      <p:sp>
        <p:nvSpPr>
          <p:cNvPr id="9" name="Rectangle 8"/>
          <p:cNvSpPr/>
          <p:nvPr/>
        </p:nvSpPr>
        <p:spPr>
          <a:xfrm>
            <a:off x="113653" y="3928743"/>
            <a:ext cx="55815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i="1" dirty="0" smtClean="0"/>
              <a:t>Used for Reconnaissance, strike, and targeting </a:t>
            </a:r>
            <a:endParaRPr lang="en-US" b="1" i="1" dirty="0"/>
          </a:p>
        </p:txBody>
      </p:sp>
      <p:sp>
        <p:nvSpPr>
          <p:cNvPr id="20" name="Rectangle 19"/>
          <p:cNvSpPr/>
          <p:nvPr/>
        </p:nvSpPr>
        <p:spPr>
          <a:xfrm>
            <a:off x="113652" y="4482742"/>
            <a:ext cx="55815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i="1" dirty="0" smtClean="0"/>
              <a:t>Ukraine actively using UAVs since start of conflict</a:t>
            </a:r>
            <a:endParaRPr lang="en-US" b="1" i="1" dirty="0"/>
          </a:p>
        </p:txBody>
      </p:sp>
      <p:sp>
        <p:nvSpPr>
          <p:cNvPr id="21" name="Rectangle 20"/>
          <p:cNvSpPr/>
          <p:nvPr/>
        </p:nvSpPr>
        <p:spPr>
          <a:xfrm>
            <a:off x="274453" y="4966601"/>
            <a:ext cx="55187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b="1" i="1" dirty="0" smtClean="0"/>
              <a:t>Turkish TB-2 </a:t>
            </a:r>
            <a:r>
              <a:rPr lang="en-US" i="1" dirty="0" smtClean="0"/>
              <a:t> with micro munitions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i="1" dirty="0" smtClean="0"/>
              <a:t>Other indigenous, Polish, Israeli and American UAVs</a:t>
            </a:r>
            <a:endParaRPr lang="en-US" i="1" dirty="0"/>
          </a:p>
        </p:txBody>
      </p:sp>
      <p:pic>
        <p:nvPicPr>
          <p:cNvPr id="1026" name="Picture 2" descr="Specialist Ukrainian drone unit picks off invading Russian forces as they  sleep | News | The Tim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449" y="3744249"/>
            <a:ext cx="2857500" cy="1600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015368" y="5424492"/>
            <a:ext cx="2929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latin typeface=" Arial"/>
              </a:rPr>
              <a:t>Effects of Ukrainian UAV strike</a:t>
            </a:r>
            <a:endParaRPr lang="en-US" sz="1200" b="1" i="1" dirty="0">
              <a:latin typeface=" Arial"/>
            </a:endParaRPr>
          </a:p>
        </p:txBody>
      </p:sp>
    </p:spTree>
    <p:extLst>
      <p:ext uri="{BB962C8B-B14F-4D97-AF65-F5344CB8AC3E}">
        <p14:creationId xmlns:p14="http://schemas.microsoft.com/office/powerpoint/2010/main" val="145669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C2EF2675306A4CB48BD40906316D01" ma:contentTypeVersion="0" ma:contentTypeDescription="Create a new document." ma:contentTypeScope="" ma:versionID="f27bea0acea7797368abe87e81a56a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92DE90-DC1B-4138-BD88-E586F82142C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1A1E6DF-8E15-435A-A95E-64D3750CCE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39F7E46-0BBF-49D8-A589-22763E3723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31236</TotalTime>
  <Words>121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 Arial</vt:lpstr>
      <vt:lpstr>Arial</vt:lpstr>
      <vt:lpstr>Calibri</vt:lpstr>
      <vt:lpstr>Wingdings</vt:lpstr>
      <vt:lpstr>18_Office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CPG Update</dc:title>
  <dc:creator>DoD Admin</dc:creator>
  <cp:lastModifiedBy>Smith, William T Mr CIV USA TRADOC</cp:lastModifiedBy>
  <cp:revision>1621</cp:revision>
  <cp:lastPrinted>2022-03-28T14:15:13Z</cp:lastPrinted>
  <dcterms:created xsi:type="dcterms:W3CDTF">2018-06-19T12:05:30Z</dcterms:created>
  <dcterms:modified xsi:type="dcterms:W3CDTF">2022-03-30T15:04:02Z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0x01010020C2EF2675306A4CB48BD40906316D01</vt:lpwstr>
  </property>
</Properties>
</file>