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10.jpg" ContentType="image/jpg"/>
  <Override PartName="/ppt/media/image14.jpg" ContentType="image/jpg"/>
  <Override PartName="/ppt/media/image26.jpg" ContentType="image/jpg"/>
  <Override PartName="/ppt/media/image30.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0.jpg" ContentType="image/jpg"/>
  <Override PartName="/ppt/media/image56.jpg" ContentType="image/jpg"/>
  <Override PartName="/ppt/media/image58.jpg" ContentType="image/jpg"/>
  <Override PartName="/ppt/media/image78.jpg" ContentType="image/jpg"/>
  <Override PartName="/ppt/media/image80.jpg" ContentType="image/jpg"/>
  <Override PartName="/ppt/media/image108.jpg" ContentType="image/jpg"/>
  <Override PartName="/ppt/notesSlides/notesSlide5.xml" ContentType="application/vnd.openxmlformats-officedocument.presentationml.notesSlide+xml"/>
  <Override PartName="/ppt/media/image114.jpg" ContentType="image/jpg"/>
  <Override PartName="/ppt/media/image147.jpg" ContentType="image/jpg"/>
  <Override PartName="/ppt/notesSlides/notesSlide6.xml" ContentType="application/vnd.openxmlformats-officedocument.presentationml.notesSlide+xml"/>
  <Override PartName="/ppt/media/image169.jpg" ContentType="image/jpg"/>
  <Override PartName="/ppt/media/image210.jpg" ContentType="image/jpg"/>
  <Override PartName="/ppt/media/image215.jpg" ContentType="image/jpg"/>
  <Override PartName="/ppt/media/image239.jpg" ContentType="image/jpg"/>
  <Override PartName="/ppt/media/image241.jpg" ContentType="image/jpg"/>
  <Override PartName="/ppt/media/image255.jpg" ContentType="image/jpg"/>
  <Override PartName="/ppt/media/image265.jpg" ContentType="image/jpg"/>
  <Override PartName="/ppt/notesSlides/notesSlide7.xml" ContentType="application/vnd.openxmlformats-officedocument.presentationml.notesSlide+xml"/>
  <Override PartName="/ppt/media/image272.jpg" ContentType="image/jpg"/>
  <Override PartName="/ppt/media/image273.jpg" ContentType="image/jpg"/>
  <Override PartName="/ppt/media/image285.jpg" ContentType="image/jpg"/>
  <Override PartName="/ppt/media/image286.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54.jpg" ContentType="image/jpg"/>
  <Override PartName="/ppt/media/image355.jpg" ContentType="image/jpg"/>
  <Override PartName="/ppt/media/image388.jpg" ContentType="image/jpg"/>
  <Override PartName="/ppt/notesSlides/notesSlide16.xml" ContentType="application/vnd.openxmlformats-officedocument.presentationml.notesSlide+xml"/>
  <Override PartName="/ppt/media/image438.jpg" ContentType="image/jpg"/>
  <Override PartName="/ppt/media/image440.jpg" ContentType="image/jpg"/>
  <Override PartName="/ppt/media/image443.jpg" ContentType="image/jpg"/>
  <Override PartName="/ppt/media/image446.jpg" ContentType="image/jpg"/>
  <Override PartName="/ppt/media/image448.jpg" ContentType="image/jpg"/>
  <Override PartName="/ppt/media/image450.jpg" ContentType="image/jpg"/>
  <Override PartName="/ppt/media/image452.jpg" ContentType="image/jpg"/>
  <Override PartName="/ppt/media/image454.jpg" ContentType="image/jpg"/>
  <Override PartName="/ppt/media/image456.jpg" ContentType="image/jpg"/>
  <Override PartName="/ppt/media/image458.jpg" ContentType="image/jpg"/>
  <Override PartName="/ppt/media/image460.jpg" ContentType="image/jpg"/>
  <Override PartName="/ppt/media/image462.jpg" ContentType="image/jpg"/>
  <Override PartName="/ppt/media/image464.jpg" ContentType="image/jpg"/>
  <Override PartName="/ppt/media/image466.jpg" ContentType="image/jpg"/>
  <Override PartName="/ppt/media/image468.jpg" ContentType="image/jpg"/>
  <Override PartName="/ppt/media/image470.jpg" ContentType="image/jpg"/>
  <Override PartName="/ppt/media/image472.jpg" ContentType="image/jpg"/>
  <Override PartName="/ppt/media/image474.jpg" ContentType="image/jpg"/>
  <Override PartName="/ppt/media/image476.jpg" ContentType="image/jpg"/>
  <Override PartName="/ppt/media/image478.jpg" ContentType="image/jpg"/>
  <Override PartName="/ppt/media/image481.jpg" ContentType="image/jpg"/>
  <Override PartName="/ppt/media/image484.jpg" ContentType="image/jpg"/>
  <Override PartName="/ppt/media/image487.jpg" ContentType="image/jpg"/>
  <Override PartName="/ppt/media/image490.jpg" ContentType="image/jpg"/>
  <Override PartName="/ppt/media/image492.jpg" ContentType="image/jpg"/>
  <Override PartName="/ppt/media/image493.jpg" ContentType="image/jpg"/>
  <Override PartName="/ppt/media/image495.jpg" ContentType="image/jpg"/>
  <Override PartName="/ppt/media/image497.jpg" ContentType="image/jpg"/>
  <Override PartName="/ppt/media/image499.jpg" ContentType="image/jpg"/>
  <Override PartName="/ppt/media/image500.jpg" ContentType="image/jpg"/>
  <Override PartName="/ppt/media/image502.jpg" ContentType="image/jpg"/>
  <Override PartName="/ppt/media/image504.jpg" ContentType="image/jpg"/>
  <Override PartName="/ppt/media/image506.jpg" ContentType="image/jpg"/>
  <Override PartName="/ppt/media/image509.jpg" ContentType="image/jpg"/>
  <Override PartName="/ppt/media/image512.jpg" ContentType="image/jpg"/>
  <Override PartName="/ppt/media/image515.jpg" ContentType="image/jpg"/>
  <Override PartName="/ppt/media/image518.jpg" ContentType="image/jpg"/>
  <Override PartName="/ppt/media/image521.jpg" ContentType="image/jpg"/>
  <Override PartName="/ppt/media/image523.jpg" ContentType="image/jpg"/>
  <Override PartName="/ppt/media/image526.jpg" ContentType="image/jpg"/>
  <Override PartName="/ppt/media/image529.jpg" ContentType="image/jpg"/>
  <Override PartName="/ppt/media/image532.jpg" ContentType="image/jpg"/>
  <Override PartName="/ppt/media/image535.jpg" ContentType="image/jpg"/>
  <Override PartName="/ppt/media/image537.jpg" ContentType="image/jpg"/>
  <Override PartName="/ppt/media/image539.jpg" ContentType="image/jpg"/>
  <Override PartName="/ppt/media/image541.jpg" ContentType="image/jpg"/>
  <Override PartName="/ppt/media/image546.jpg" ContentType="image/jpg"/>
  <Override PartName="/ppt/media/image548.jpg" ContentType="image/jpg"/>
  <Override PartName="/ppt/media/image550.jpg" ContentType="image/jpg"/>
  <Override PartName="/ppt/media/image553.jpg" ContentType="image/jpg"/>
  <Override PartName="/ppt/media/image555.jpg" ContentType="image/jpg"/>
  <Override PartName="/ppt/media/image557.jpg" ContentType="image/jpg"/>
  <Override PartName="/ppt/media/image561.jpg" ContentType="image/jpg"/>
  <Override PartName="/ppt/media/image564.jpg" ContentType="image/jpg"/>
  <Override PartName="/ppt/media/image567.jpg" ContentType="image/jpg"/>
  <Override PartName="/ppt/media/image570.jpg" ContentType="image/jpg"/>
  <Override PartName="/ppt/media/image573.jpg" ContentType="image/jpg"/>
  <Override PartName="/ppt/media/image575.jpg" ContentType="image/jpg"/>
  <Override PartName="/ppt/media/image578.jpg" ContentType="image/jpg"/>
  <Override PartName="/ppt/media/image581.jpg" ContentType="image/jpg"/>
  <Override PartName="/ppt/notesSlides/notesSlide17.xml" ContentType="application/vnd.openxmlformats-officedocument.presentationml.notesSlide+xml"/>
  <Override PartName="/ppt/media/image584.jpg" ContentType="image/jpg"/>
  <Override PartName="/ppt/notesSlides/notesSlide18.xml" ContentType="application/vnd.openxmlformats-officedocument.presentationml.notesSlide+xml"/>
  <Override PartName="/ppt/media/image588.jpg" ContentType="image/jpg"/>
  <Override PartName="/ppt/media/image590.jpg" ContentType="image/jpg"/>
  <Override PartName="/ppt/media/image593.jpg" ContentType="image/jpg"/>
  <Override PartName="/ppt/media/image595.jpg" ContentType="image/jpg"/>
  <Override PartName="/ppt/media/image597.jpg" ContentType="image/jpg"/>
  <Override PartName="/ppt/media/image598.jpg" ContentType="image/jpg"/>
  <Override PartName="/ppt/media/image599.jpg" ContentType="image/jpg"/>
  <Override PartName="/ppt/media/image606.jpg" ContentType="image/jpg"/>
  <Override PartName="/ppt/media/image607.jpg" ContentType="image/jpg"/>
  <Override PartName="/ppt/media/image608.jpg" ContentType="image/jpg"/>
  <Override PartName="/ppt/media/image609.jpg" ContentType="image/jpg"/>
  <Override PartName="/ppt/media/image61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695" r:id="rId3"/>
  </p:sldMasterIdLst>
  <p:notesMasterIdLst>
    <p:notesMasterId r:id="rId83"/>
  </p:notesMasterIdLst>
  <p:handoutMasterIdLst>
    <p:handoutMasterId r:id="rId84"/>
  </p:handoutMasterIdLst>
  <p:sldIdLst>
    <p:sldId id="549" r:id="rId4"/>
    <p:sldId id="523" r:id="rId5"/>
    <p:sldId id="569" r:id="rId6"/>
    <p:sldId id="570" r:id="rId7"/>
    <p:sldId id="546" r:id="rId8"/>
    <p:sldId id="547" r:id="rId9"/>
    <p:sldId id="550" r:id="rId10"/>
    <p:sldId id="548" r:id="rId11"/>
    <p:sldId id="544" r:id="rId12"/>
    <p:sldId id="545" r:id="rId13"/>
    <p:sldId id="551" r:id="rId14"/>
    <p:sldId id="511" r:id="rId15"/>
    <p:sldId id="467" r:id="rId16"/>
    <p:sldId id="468" r:id="rId17"/>
    <p:sldId id="487" r:id="rId18"/>
    <p:sldId id="498" r:id="rId19"/>
    <p:sldId id="499" r:id="rId20"/>
    <p:sldId id="572" r:id="rId21"/>
    <p:sldId id="573" r:id="rId22"/>
    <p:sldId id="571" r:id="rId23"/>
    <p:sldId id="574" r:id="rId24"/>
    <p:sldId id="575" r:id="rId25"/>
    <p:sldId id="580" r:id="rId26"/>
    <p:sldId id="581" r:id="rId27"/>
    <p:sldId id="497" r:id="rId28"/>
    <p:sldId id="578" r:id="rId29"/>
    <p:sldId id="579" r:id="rId30"/>
    <p:sldId id="488" r:id="rId31"/>
    <p:sldId id="493" r:id="rId32"/>
    <p:sldId id="500" r:id="rId33"/>
    <p:sldId id="509" r:id="rId34"/>
    <p:sldId id="565" r:id="rId35"/>
    <p:sldId id="559" r:id="rId36"/>
    <p:sldId id="560" r:id="rId37"/>
    <p:sldId id="561" r:id="rId38"/>
    <p:sldId id="562" r:id="rId39"/>
    <p:sldId id="556" r:id="rId40"/>
    <p:sldId id="554" r:id="rId41"/>
    <p:sldId id="557" r:id="rId42"/>
    <p:sldId id="552" r:id="rId43"/>
    <p:sldId id="555" r:id="rId44"/>
    <p:sldId id="558" r:id="rId45"/>
    <p:sldId id="540" r:id="rId46"/>
    <p:sldId id="529" r:id="rId47"/>
    <p:sldId id="530" r:id="rId48"/>
    <p:sldId id="541" r:id="rId49"/>
    <p:sldId id="532" r:id="rId50"/>
    <p:sldId id="533" r:id="rId51"/>
    <p:sldId id="534" r:id="rId52"/>
    <p:sldId id="535" r:id="rId53"/>
    <p:sldId id="542" r:id="rId54"/>
    <p:sldId id="536" r:id="rId55"/>
    <p:sldId id="537" r:id="rId56"/>
    <p:sldId id="538" r:id="rId57"/>
    <p:sldId id="539" r:id="rId58"/>
    <p:sldId id="567" r:id="rId59"/>
    <p:sldId id="583" r:id="rId60"/>
    <p:sldId id="585" r:id="rId61"/>
    <p:sldId id="584" r:id="rId62"/>
    <p:sldId id="568" r:id="rId63"/>
    <p:sldId id="505" r:id="rId64"/>
    <p:sldId id="513" r:id="rId65"/>
    <p:sldId id="514" r:id="rId66"/>
    <p:sldId id="515" r:id="rId67"/>
    <p:sldId id="512" r:id="rId68"/>
    <p:sldId id="469" r:id="rId69"/>
    <p:sldId id="470" r:id="rId70"/>
    <p:sldId id="471" r:id="rId71"/>
    <p:sldId id="472" r:id="rId72"/>
    <p:sldId id="473" r:id="rId73"/>
    <p:sldId id="474" r:id="rId74"/>
    <p:sldId id="475" r:id="rId75"/>
    <p:sldId id="476" r:id="rId76"/>
    <p:sldId id="477" r:id="rId77"/>
    <p:sldId id="526" r:id="rId78"/>
    <p:sldId id="478" r:id="rId79"/>
    <p:sldId id="479" r:id="rId80"/>
    <p:sldId id="480" r:id="rId81"/>
    <p:sldId id="481" r:id="rId8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2" autoAdjust="0"/>
    <p:restoredTop sz="90887" autoAdjust="0"/>
  </p:normalViewPr>
  <p:slideViewPr>
    <p:cSldViewPr snapToGrid="0">
      <p:cViewPr varScale="1">
        <p:scale>
          <a:sx n="78" d="100"/>
          <a:sy n="78" d="100"/>
        </p:scale>
        <p:origin x="6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112A8-9053-43FE-B664-208111FE4948}"/>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97443C-E41D-4A3E-83C6-FC279C7582D4}"/>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B5F1D512-A1B7-4600-8A88-D0D8BD6CF38D}" type="datetimeFigureOut">
              <a:rPr lang="en-US" smtClean="0"/>
              <a:t>7/7/2022</a:t>
            </a:fld>
            <a:endParaRPr lang="en-US"/>
          </a:p>
        </p:txBody>
      </p:sp>
      <p:sp>
        <p:nvSpPr>
          <p:cNvPr id="4" name="Footer Placeholder 3">
            <a:extLst>
              <a:ext uri="{FF2B5EF4-FFF2-40B4-BE49-F238E27FC236}">
                <a16:creationId xmlns:a16="http://schemas.microsoft.com/office/drawing/2014/main" id="{1A772AB8-D0DC-4AC7-A7C8-8B6520A64A9A}"/>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D4B6A9-523C-4108-9EF2-CEDEB696696F}"/>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B7068218-34B3-4A94-9CCE-156B1BEE022B}" type="slidenum">
              <a:rPr lang="en-US" smtClean="0"/>
              <a:t>‹#›</a:t>
            </a:fld>
            <a:endParaRPr lang="en-US"/>
          </a:p>
        </p:txBody>
      </p:sp>
    </p:spTree>
    <p:extLst>
      <p:ext uri="{BB962C8B-B14F-4D97-AF65-F5344CB8AC3E}">
        <p14:creationId xmlns:p14="http://schemas.microsoft.com/office/powerpoint/2010/main" val="7030154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31A38EF8-2F7E-4C52-839D-FD5B646042B1}" type="datetimeFigureOut">
              <a:rPr lang="en-US" smtClean="0"/>
              <a:t>7/7/2022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9F6FC5CB-CC40-4B3C-877E-3B0001A793C9}" type="slidenum">
              <a:rPr lang="en-US" smtClean="0"/>
              <a:t>‹#›</a:t>
            </a:fld>
            <a:endParaRPr lang="en-US"/>
          </a:p>
        </p:txBody>
      </p:sp>
    </p:spTree>
    <p:extLst>
      <p:ext uri="{BB962C8B-B14F-4D97-AF65-F5344CB8AC3E}">
        <p14:creationId xmlns:p14="http://schemas.microsoft.com/office/powerpoint/2010/main" val="1697151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ilgaming.army.mil/"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mailto:usarmy.jble.tradoc.mbx.eustis-tboc-dtl-helpdesk@mail.mi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C94AD-267E-461F-88DF-F618F68E53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74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578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F628D-4F9A-47B2-A702-07028C4BC0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46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3112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71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5150" y="871538"/>
            <a:ext cx="3136900" cy="2352675"/>
          </a:xfrm>
          <a:prstGeom prst="rect">
            <a:avLst/>
          </a:prstGeom>
          <a:noFill/>
          <a:ln w="12700">
            <a:solidFill>
              <a:prstClr val="black"/>
            </a:solidFill>
          </a:ln>
        </p:spPr>
      </p:sp>
      <p:sp>
        <p:nvSpPr>
          <p:cNvPr id="3" name="Notes Placeholder 2"/>
          <p:cNvSpPr>
            <a:spLocks noGrp="1"/>
          </p:cNvSpPr>
          <p:nvPr>
            <p:ph type="body" idx="1"/>
          </p:nvPr>
        </p:nvSpPr>
        <p:spPr>
          <a:xfrm>
            <a:off x="934720" y="3355420"/>
            <a:ext cx="7477760" cy="2745343"/>
          </a:xfrm>
          <a:prstGeom prst="rect">
            <a:avLst/>
          </a:prstGeom>
        </p:spPr>
        <p:txBody>
          <a:bodyPr>
            <a:normAutofit fontScale="77500" lnSpcReduction="20000"/>
          </a:bodyPr>
          <a:lstStyle/>
          <a:p>
            <a:r>
              <a:rPr lang="en-US" b="1" dirty="0"/>
              <a:t>ODIN</a:t>
            </a:r>
            <a:r>
              <a:rPr lang="en-US" dirty="0"/>
              <a:t> – </a:t>
            </a:r>
            <a:r>
              <a:rPr lang="en-US" dirty="0">
                <a:effectLst/>
              </a:rPr>
              <a:t>ODIN digitizes and links together WEG, the TC 7-100 series, the DATE Knowledge Base, and DATE Force Structures. It is a one-stop-shop, authoritative resource that features an intuitive user interface as well as machine-readable outputs for the modeling and simulations community.</a:t>
            </a:r>
          </a:p>
          <a:p>
            <a:endParaRPr lang="en-US" b="1" dirty="0"/>
          </a:p>
          <a:p>
            <a:pPr defTabSz="931774">
              <a:defRPr/>
            </a:pPr>
            <a:r>
              <a:rPr lang="en-US" b="1" dirty="0"/>
              <a:t>DATE World </a:t>
            </a:r>
            <a:r>
              <a:rPr lang="en-US" dirty="0"/>
              <a:t>- This is the AGE portal access to TRADOC Staff and TRADOC G2 Decisive Action Training Environment (DATE) Geospatial Intelligence (GEOINT) based products created for the Operational Environment (OE) in support of training exercises. </a:t>
            </a:r>
          </a:p>
          <a:p>
            <a:endParaRPr lang="en-US" dirty="0"/>
          </a:p>
          <a:p>
            <a:r>
              <a:rPr lang="en-US" b="1" dirty="0"/>
              <a:t>OE Games </a:t>
            </a:r>
            <a:r>
              <a:rPr lang="en-US" b="0" dirty="0"/>
              <a:t>- </a:t>
            </a:r>
            <a:r>
              <a:rPr lang="en-US" dirty="0"/>
              <a:t>The Observed Fire Trainer application simulates the Call for Fire (CFF) mission.  The Land Navigation application is designed to test and reinforce land navigation skills. </a:t>
            </a:r>
          </a:p>
          <a:p>
            <a:endParaRPr lang="en-US" dirty="0"/>
          </a:p>
          <a:p>
            <a:r>
              <a:rPr lang="en-US" b="1" dirty="0"/>
              <a:t>Virtual OPFOR Academy - </a:t>
            </a:r>
            <a:r>
              <a:rPr lang="en-US" dirty="0"/>
              <a:t>The VOA provides users the information, tools, and resources to learn, apply, and replicate OPFOR counter-tasks to achieve unit training objectives within a collective training environment by exposing users to OPFOR tasks, conditions, and standards. </a:t>
            </a:r>
          </a:p>
          <a:p>
            <a:endParaRPr lang="en-US" dirty="0"/>
          </a:p>
          <a:p>
            <a:r>
              <a:rPr lang="en-US" b="1" dirty="0"/>
              <a:t>Information Operations Network - </a:t>
            </a:r>
            <a:r>
              <a:rPr lang="en-US" dirty="0"/>
              <a:t>ION provides an isolated and immersive environment which emulates social media and digital domains. Content is unique to each unit exercise and accessed via the web allowing the training audience access to the social media environment specific to their scenario during the exercise. </a:t>
            </a:r>
          </a:p>
          <a:p>
            <a:endParaRPr lang="en-US" dirty="0"/>
          </a:p>
          <a:p>
            <a:r>
              <a:rPr lang="en-US" b="1" dirty="0"/>
              <a:t>ISR Staff Integration Trainer - </a:t>
            </a:r>
            <a:r>
              <a:rPr lang="en-US" dirty="0">
                <a:effectLst/>
              </a:rPr>
              <a:t>The ISIT provides staffs/students an easy-to-use, distributed learning opportunity to train and improve their proficiency in Intelligence, Surveillance and Reconnaissance planning at the BCT and below level, through an interactive web-based simulation. Please establish a </a:t>
            </a:r>
            <a:r>
              <a:rPr lang="en-US" dirty="0" err="1">
                <a:effectLst/>
              </a:rPr>
              <a:t>MilGaming</a:t>
            </a:r>
            <a:r>
              <a:rPr lang="en-US" dirty="0">
                <a:effectLst/>
              </a:rPr>
              <a:t> account (</a:t>
            </a:r>
            <a:r>
              <a:rPr lang="en-US" dirty="0">
                <a:effectLst/>
                <a:hlinkClick r:id="rId3"/>
              </a:rPr>
              <a:t>https://milgaming.army.mil</a:t>
            </a:r>
            <a:r>
              <a:rPr lang="en-US" dirty="0">
                <a:effectLst/>
              </a:rPr>
              <a:t>) and then click the link below. For additional assistance, email </a:t>
            </a:r>
            <a:r>
              <a:rPr lang="en-US" dirty="0">
                <a:effectLst/>
                <a:hlinkClick r:id="rId4"/>
              </a:rPr>
              <a:t>usarmy.jble.tradoc.mbx.eustis-tboc-dtl-helpdesk@mail.mil</a:t>
            </a:r>
            <a:r>
              <a:rPr lang="en-US" dirty="0">
                <a:effectLst/>
              </a:rPr>
              <a:t> or call toll-free 1-844-202-5419</a:t>
            </a:r>
          </a:p>
          <a:p>
            <a:endParaRPr lang="en-US" dirty="0">
              <a:effectLst/>
            </a:endParaRPr>
          </a:p>
          <a:p>
            <a:r>
              <a:rPr lang="en-US" b="1" dirty="0"/>
              <a:t>Exercise Support Application - </a:t>
            </a:r>
            <a:r>
              <a:rPr lang="en-US" dirty="0"/>
              <a:t>The Exercise Support Application serves the Army training community by providing access to previously executed exercise content. You will be able to find exercise products, download exercise material for reuse, and request additional support from the G27. </a:t>
            </a:r>
            <a:endParaRPr lang="en-US" dirty="0">
              <a:effectLst/>
            </a:endParaRPr>
          </a:p>
          <a:p>
            <a:endParaRPr lang="en-US" dirty="0"/>
          </a:p>
        </p:txBody>
      </p:sp>
    </p:spTree>
    <p:extLst>
      <p:ext uri="{BB962C8B-B14F-4D97-AF65-F5344CB8AC3E}">
        <p14:creationId xmlns:p14="http://schemas.microsoft.com/office/powerpoint/2010/main" val="335924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C9EA4E8-8C9E-46B3-97F9-5DD020803B23}" type="slidenum">
              <a:rPr lang="en-US" smtClean="0">
                <a:solidFill>
                  <a:srgbClr val="000000"/>
                </a:solidFill>
              </a:rPr>
              <a:pPr>
                <a:defRPr/>
              </a:pPr>
              <a:t>59</a:t>
            </a:fld>
            <a:endParaRPr lang="en-US" dirty="0">
              <a:solidFill>
                <a:srgbClr val="000000"/>
              </a:solidFill>
            </a:endParaRPr>
          </a:p>
        </p:txBody>
      </p:sp>
      <p:sp>
        <p:nvSpPr>
          <p:cNvPr id="89091"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33" tIns="46568" rIns="93133" bIns="46568" anchor="b"/>
          <a:lstStyle/>
          <a:p>
            <a:pPr algn="r"/>
            <a:fld id="{947E8C36-0376-48F0-9C88-719F2500DFEA}" type="slidenum">
              <a:rPr lang="en-US" sz="1200">
                <a:solidFill>
                  <a:srgbClr val="000000"/>
                </a:solidFill>
                <a:latin typeface="Calibri" pitchFamily="34" charset="0"/>
              </a:rPr>
              <a:pPr algn="r"/>
              <a:t>59</a:t>
            </a:fld>
            <a:endParaRPr lang="en-US" sz="1200" dirty="0">
              <a:solidFill>
                <a:srgbClr val="000000"/>
              </a:solidFill>
              <a:latin typeface="Calibri" pitchFamily="34" charset="0"/>
            </a:endParaRPr>
          </a:p>
        </p:txBody>
      </p:sp>
      <p:sp>
        <p:nvSpPr>
          <p:cNvPr id="8909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23" tIns="46564" rIns="93123" bIns="46564" anchor="b"/>
          <a:lstStyle/>
          <a:p>
            <a:pPr algn="r"/>
            <a:fld id="{9C897D4E-BB4A-46BA-B74B-DBB4F4B48239}" type="slidenum">
              <a:rPr lang="en-US" sz="1200">
                <a:solidFill>
                  <a:srgbClr val="000000"/>
                </a:solidFill>
                <a:latin typeface="Calibri" pitchFamily="34" charset="0"/>
              </a:rPr>
              <a:pPr algn="r"/>
              <a:t>59</a:t>
            </a:fld>
            <a:endParaRPr lang="en-US" sz="1200" dirty="0">
              <a:solidFill>
                <a:srgbClr val="000000"/>
              </a:solidFill>
              <a:latin typeface="Calibri" pitchFamily="34" charset="0"/>
            </a:endParaRPr>
          </a:p>
        </p:txBody>
      </p:sp>
      <p:sp>
        <p:nvSpPr>
          <p:cNvPr id="89093" name="Rectangle 2"/>
          <p:cNvSpPr>
            <a:spLocks noGrp="1" noChangeArrowheads="1"/>
          </p:cNvSpPr>
          <p:nvPr>
            <p:ph type="body" idx="1"/>
          </p:nvPr>
        </p:nvSpPr>
        <p:spPr bwMode="auto">
          <a:xfrm>
            <a:off x="115219" y="5190491"/>
            <a:ext cx="6779966" cy="3891254"/>
          </a:xfrm>
          <a:noFill/>
        </p:spPr>
        <p:txBody>
          <a:bodyPr wrap="square" lIns="93123" tIns="46564" rIns="93123" bIns="46564" numCol="1" anchor="t" anchorCtr="0" compatLnSpc="1">
            <a:prstTxWarp prst="textNoShape">
              <a:avLst/>
            </a:prstTxWarp>
          </a:bodyPr>
          <a:lstStyle/>
          <a:p>
            <a:pPr eaLnBrk="1" hangingPunct="1">
              <a:spcBef>
                <a:spcPct val="0"/>
              </a:spcBef>
            </a:pPr>
            <a:r>
              <a:rPr lang="en-US" b="1" dirty="0"/>
              <a:t>Narrative:</a:t>
            </a:r>
            <a:endParaRPr lang="en-US" dirty="0"/>
          </a:p>
        </p:txBody>
      </p:sp>
      <p:sp>
        <p:nvSpPr>
          <p:cNvPr id="89094" name="Rectangle 3"/>
          <p:cNvSpPr>
            <a:spLocks noGrp="1" noRot="1" noChangeAspect="1" noChangeArrowheads="1" noTextEdit="1"/>
          </p:cNvSpPr>
          <p:nvPr>
            <p:ph type="sldImg"/>
          </p:nvPr>
        </p:nvSpPr>
        <p:spPr bwMode="auto">
          <a:xfrm>
            <a:off x="1039813" y="309563"/>
            <a:ext cx="4945062" cy="3708400"/>
          </a:xfrm>
          <a:noFill/>
          <a:ln>
            <a:solidFill>
              <a:srgbClr val="000000"/>
            </a:solidFill>
            <a:miter lim="800000"/>
            <a:headEnd/>
            <a:tailEnd/>
          </a:ln>
        </p:spPr>
      </p:sp>
    </p:spTree>
    <p:extLst>
      <p:ext uri="{BB962C8B-B14F-4D97-AF65-F5344CB8AC3E}">
        <p14:creationId xmlns:p14="http://schemas.microsoft.com/office/powerpoint/2010/main" val="3673872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287" tIns="46644" rIns="93287" bIns="46644">
            <a:normAutofit/>
          </a:bodyPr>
          <a:lstStyle/>
          <a:p>
            <a:endParaRPr/>
          </a:p>
        </p:txBody>
      </p:sp>
    </p:spTree>
    <p:extLst>
      <p:ext uri="{BB962C8B-B14F-4D97-AF65-F5344CB8AC3E}">
        <p14:creationId xmlns:p14="http://schemas.microsoft.com/office/powerpoint/2010/main" val="1498101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date, there are some known issues with the 5.8mm ammo, and most of them trace back to the use of low-cost material or poor quality control in the manufacturing process. The propellant load and bullet weight could be inconsistent depending on the production lot. The propellant fouls the gas system and the barrel with corrosive carbon residue. The primer also has a tendency to rust through after it has been in storage for a long period.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5.8's wound cavity is one-third smaller than that of the 5.56's and close to one-half smaller than the 5.45's cavity. The thick steel jacket and the absence of a </a:t>
            </a:r>
            <a:r>
              <a:rPr lang="en-US" sz="1200" b="0" i="0" kern="1200" dirty="0" err="1">
                <a:solidFill>
                  <a:schemeClr val="tx1"/>
                </a:solidFill>
                <a:effectLst/>
                <a:latin typeface="+mn-lt"/>
                <a:ea typeface="+mn-ea"/>
                <a:cs typeface="+mn-cs"/>
              </a:rPr>
              <a:t>cannelure</a:t>
            </a:r>
            <a:r>
              <a:rPr lang="en-US" sz="1200" b="0" i="0" kern="1200" dirty="0">
                <a:solidFill>
                  <a:schemeClr val="tx1"/>
                </a:solidFill>
                <a:effectLst/>
                <a:latin typeface="+mn-lt"/>
                <a:ea typeface="+mn-ea"/>
                <a:cs typeface="+mn-cs"/>
              </a:rPr>
              <a:t> on the 5.8 bullet prevent any fragmentation.</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7C50C3-9F25-4E9E-921B-A931561ACF45}" type="slidenum">
              <a:rPr lang="en-US" smtClean="0"/>
              <a:t>75</a:t>
            </a:fld>
            <a:endParaRPr lang="en-US"/>
          </a:p>
        </p:txBody>
      </p:sp>
    </p:spTree>
    <p:extLst>
      <p:ext uri="{BB962C8B-B14F-4D97-AF65-F5344CB8AC3E}">
        <p14:creationId xmlns:p14="http://schemas.microsoft.com/office/powerpoint/2010/main" val="253193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spc="-5" dirty="0">
                <a:solidFill>
                  <a:srgbClr val="FFFFFF"/>
                </a:solidFill>
                <a:latin typeface="Arial"/>
                <a:cs typeface="Arial"/>
              </a:rPr>
              <a:t>The</a:t>
            </a:r>
            <a:r>
              <a:rPr lang="en-US" sz="1200" b="1" spc="10" dirty="0">
                <a:solidFill>
                  <a:srgbClr val="FFFFFF"/>
                </a:solidFill>
                <a:latin typeface="Arial"/>
                <a:cs typeface="Arial"/>
              </a:rPr>
              <a:t> </a:t>
            </a:r>
            <a:r>
              <a:rPr lang="en-US" sz="1200" b="1" spc="-5" dirty="0">
                <a:solidFill>
                  <a:srgbClr val="FFFFFF"/>
                </a:solidFill>
                <a:latin typeface="Arial"/>
                <a:cs typeface="Arial"/>
              </a:rPr>
              <a:t>terms</a:t>
            </a:r>
            <a:r>
              <a:rPr lang="en-US" sz="1200" b="1" spc="-15" dirty="0">
                <a:solidFill>
                  <a:srgbClr val="FFFFFF"/>
                </a:solidFill>
                <a:latin typeface="Arial"/>
                <a:cs typeface="Arial"/>
              </a:rPr>
              <a:t> </a:t>
            </a:r>
            <a:r>
              <a:rPr lang="en-US" sz="1200" b="1" spc="-5" dirty="0">
                <a:solidFill>
                  <a:srgbClr val="FFFFFF"/>
                </a:solidFill>
                <a:latin typeface="Arial"/>
                <a:cs typeface="Arial"/>
              </a:rPr>
              <a:t>“rank” and</a:t>
            </a:r>
            <a:r>
              <a:rPr lang="en-US" sz="1200" b="1" spc="10" dirty="0">
                <a:solidFill>
                  <a:srgbClr val="FFFFFF"/>
                </a:solidFill>
                <a:latin typeface="Arial"/>
                <a:cs typeface="Arial"/>
              </a:rPr>
              <a:t> </a:t>
            </a:r>
            <a:r>
              <a:rPr lang="en-US" sz="1200" b="1" spc="-5" dirty="0">
                <a:solidFill>
                  <a:srgbClr val="FFFFFF"/>
                </a:solidFill>
                <a:latin typeface="Arial"/>
                <a:cs typeface="Arial"/>
              </a:rPr>
              <a:t>“grade” </a:t>
            </a:r>
            <a:r>
              <a:rPr lang="en-US" sz="1200" b="1" dirty="0">
                <a:solidFill>
                  <a:srgbClr val="FFFFFF"/>
                </a:solidFill>
                <a:latin typeface="Arial"/>
                <a:cs typeface="Arial"/>
              </a:rPr>
              <a:t>are</a:t>
            </a:r>
            <a:r>
              <a:rPr lang="en-US" sz="1200" b="1" spc="-15" dirty="0">
                <a:solidFill>
                  <a:srgbClr val="FFFFFF"/>
                </a:solidFill>
                <a:latin typeface="Arial"/>
                <a:cs typeface="Arial"/>
              </a:rPr>
              <a:t> </a:t>
            </a:r>
            <a:r>
              <a:rPr lang="en-US" sz="1200" b="1" spc="-5" dirty="0">
                <a:solidFill>
                  <a:srgbClr val="FFFFFF"/>
                </a:solidFill>
                <a:latin typeface="Arial"/>
                <a:cs typeface="Arial"/>
              </a:rPr>
              <a:t>basically</a:t>
            </a:r>
            <a:r>
              <a:rPr lang="en-US" sz="1200" b="1" spc="-25" dirty="0">
                <a:solidFill>
                  <a:srgbClr val="FFFFFF"/>
                </a:solidFill>
                <a:latin typeface="Arial"/>
                <a:cs typeface="Arial"/>
              </a:rPr>
              <a:t> </a:t>
            </a:r>
            <a:r>
              <a:rPr lang="en-US" sz="1200" b="1" spc="-10" dirty="0">
                <a:solidFill>
                  <a:srgbClr val="FFFFFF"/>
                </a:solidFill>
                <a:latin typeface="Arial"/>
                <a:cs typeface="Arial"/>
              </a:rPr>
              <a:t>synonymous</a:t>
            </a:r>
            <a:r>
              <a:rPr lang="en-US" sz="1200" b="1" spc="65" dirty="0">
                <a:solidFill>
                  <a:srgbClr val="FFFFFF"/>
                </a:solidFill>
                <a:latin typeface="Arial"/>
                <a:cs typeface="Arial"/>
              </a:rPr>
              <a:t> </a:t>
            </a:r>
            <a:r>
              <a:rPr lang="en-US" sz="1200" b="1" dirty="0">
                <a:solidFill>
                  <a:srgbClr val="FFFFFF"/>
                </a:solidFill>
                <a:latin typeface="Arial"/>
                <a:cs typeface="Arial"/>
              </a:rPr>
              <a:t>in</a:t>
            </a:r>
            <a:r>
              <a:rPr lang="en-US" sz="1200" b="1" spc="15" dirty="0">
                <a:solidFill>
                  <a:srgbClr val="FFFFFF"/>
                </a:solidFill>
                <a:latin typeface="Arial"/>
                <a:cs typeface="Arial"/>
              </a:rPr>
              <a:t> </a:t>
            </a:r>
            <a:r>
              <a:rPr lang="en-US" sz="1200" b="1" spc="-5" dirty="0">
                <a:solidFill>
                  <a:srgbClr val="FFFFFF"/>
                </a:solidFill>
                <a:latin typeface="Arial"/>
                <a:cs typeface="Arial"/>
              </a:rPr>
              <a:t>the</a:t>
            </a:r>
            <a:r>
              <a:rPr lang="en-US" sz="1200" b="1" spc="10" dirty="0">
                <a:solidFill>
                  <a:srgbClr val="FFFFFF"/>
                </a:solidFill>
                <a:latin typeface="Arial"/>
                <a:cs typeface="Arial"/>
              </a:rPr>
              <a:t> </a:t>
            </a:r>
            <a:r>
              <a:rPr lang="en-US" sz="1200" b="1" spc="-5" dirty="0">
                <a:solidFill>
                  <a:srgbClr val="FFFFFF"/>
                </a:solidFill>
                <a:latin typeface="Arial"/>
                <a:cs typeface="Arial"/>
              </a:rPr>
              <a:t>U.S.</a:t>
            </a:r>
            <a:r>
              <a:rPr lang="en-US" sz="1200" b="1" spc="10" dirty="0">
                <a:solidFill>
                  <a:srgbClr val="FFFFFF"/>
                </a:solidFill>
                <a:latin typeface="Arial"/>
                <a:cs typeface="Arial"/>
              </a:rPr>
              <a:t> </a:t>
            </a:r>
            <a:r>
              <a:rPr lang="en-US" sz="1200" b="1" spc="-15" dirty="0">
                <a:solidFill>
                  <a:srgbClr val="FFFFFF"/>
                </a:solidFill>
                <a:latin typeface="Arial"/>
                <a:cs typeface="Arial"/>
              </a:rPr>
              <a:t>military.</a:t>
            </a:r>
            <a:r>
              <a:rPr lang="en-US" sz="1200" b="1" spc="25" dirty="0">
                <a:solidFill>
                  <a:srgbClr val="FFFFFF"/>
                </a:solidFill>
                <a:latin typeface="Arial"/>
                <a:cs typeface="Arial"/>
              </a:rPr>
              <a:t> </a:t>
            </a:r>
            <a:r>
              <a:rPr lang="en-US" sz="1200" b="1" dirty="0">
                <a:solidFill>
                  <a:srgbClr val="FFFFFF"/>
                </a:solidFill>
                <a:latin typeface="Arial"/>
                <a:cs typeface="Arial"/>
              </a:rPr>
              <a:t>In</a:t>
            </a:r>
            <a:r>
              <a:rPr lang="en-US" sz="1200" b="1" spc="5" dirty="0">
                <a:solidFill>
                  <a:srgbClr val="FFFFFF"/>
                </a:solidFill>
                <a:latin typeface="Arial"/>
                <a:cs typeface="Arial"/>
              </a:rPr>
              <a:t> </a:t>
            </a:r>
            <a:r>
              <a:rPr lang="en-US" sz="1200" b="1" spc="-5" dirty="0">
                <a:solidFill>
                  <a:srgbClr val="FFFFFF"/>
                </a:solidFill>
                <a:latin typeface="Arial"/>
                <a:cs typeface="Arial"/>
              </a:rPr>
              <a:t>the</a:t>
            </a:r>
            <a:r>
              <a:rPr lang="en-US" sz="1200" b="1" spc="20" dirty="0">
                <a:solidFill>
                  <a:srgbClr val="FFFFFF"/>
                </a:solidFill>
                <a:latin typeface="Arial"/>
                <a:cs typeface="Arial"/>
              </a:rPr>
              <a:t> </a:t>
            </a:r>
            <a:r>
              <a:rPr lang="en-US" sz="1200" b="1" spc="-15" dirty="0">
                <a:solidFill>
                  <a:srgbClr val="FFFFFF"/>
                </a:solidFill>
                <a:latin typeface="Arial"/>
                <a:cs typeface="Arial"/>
              </a:rPr>
              <a:t>PLA,</a:t>
            </a:r>
            <a:r>
              <a:rPr lang="en-US" sz="1200" b="1" spc="50" dirty="0">
                <a:solidFill>
                  <a:srgbClr val="FFFFFF"/>
                </a:solidFill>
                <a:latin typeface="Arial"/>
                <a:cs typeface="Arial"/>
              </a:rPr>
              <a:t> </a:t>
            </a:r>
            <a:r>
              <a:rPr lang="en-US" sz="1200" b="1" spc="-10" dirty="0">
                <a:solidFill>
                  <a:srgbClr val="FFFFFF"/>
                </a:solidFill>
                <a:latin typeface="Arial"/>
                <a:cs typeface="Arial"/>
              </a:rPr>
              <a:t>however,</a:t>
            </a:r>
            <a:r>
              <a:rPr lang="en-US" sz="1200" b="1" spc="-15" dirty="0">
                <a:solidFill>
                  <a:srgbClr val="FFFFFF"/>
                </a:solidFill>
                <a:latin typeface="Arial"/>
                <a:cs typeface="Arial"/>
              </a:rPr>
              <a:t> </a:t>
            </a:r>
            <a:r>
              <a:rPr lang="en-US" sz="1200" b="1" spc="-5" dirty="0">
                <a:solidFill>
                  <a:srgbClr val="FFFFFF"/>
                </a:solidFill>
                <a:latin typeface="Arial"/>
                <a:cs typeface="Arial"/>
              </a:rPr>
              <a:t>grades,</a:t>
            </a:r>
            <a:r>
              <a:rPr lang="en-US" sz="1200" b="1" spc="-15" dirty="0">
                <a:solidFill>
                  <a:srgbClr val="FFFFFF"/>
                </a:solidFill>
                <a:latin typeface="Arial"/>
                <a:cs typeface="Arial"/>
              </a:rPr>
              <a:t> </a:t>
            </a:r>
            <a:r>
              <a:rPr lang="en-US" sz="1200" b="1" dirty="0">
                <a:solidFill>
                  <a:srgbClr val="FFFFFF"/>
                </a:solidFill>
                <a:latin typeface="Arial"/>
                <a:cs typeface="Arial"/>
              </a:rPr>
              <a:t>which</a:t>
            </a:r>
            <a:r>
              <a:rPr lang="en-US" sz="1200" b="1" spc="-10" dirty="0">
                <a:solidFill>
                  <a:srgbClr val="FFFFFF"/>
                </a:solidFill>
                <a:latin typeface="Arial"/>
                <a:cs typeface="Arial"/>
              </a:rPr>
              <a:t> </a:t>
            </a:r>
            <a:r>
              <a:rPr lang="en-US" sz="1200" b="1" dirty="0">
                <a:solidFill>
                  <a:srgbClr val="FFFFFF"/>
                </a:solidFill>
                <a:latin typeface="Arial"/>
                <a:cs typeface="Arial"/>
              </a:rPr>
              <a:t>are</a:t>
            </a:r>
            <a:r>
              <a:rPr lang="en-US" sz="1200" b="1" spc="-10" dirty="0">
                <a:solidFill>
                  <a:srgbClr val="FFFFFF"/>
                </a:solidFill>
                <a:latin typeface="Arial"/>
                <a:cs typeface="Arial"/>
              </a:rPr>
              <a:t> </a:t>
            </a:r>
            <a:r>
              <a:rPr lang="en-US" sz="1200" b="1" spc="-5" dirty="0">
                <a:solidFill>
                  <a:srgbClr val="FFFFFF"/>
                </a:solidFill>
                <a:latin typeface="Arial"/>
                <a:cs typeface="Arial"/>
              </a:rPr>
              <a:t>based</a:t>
            </a:r>
            <a:r>
              <a:rPr lang="en-US" sz="1200" b="1" spc="-20" dirty="0">
                <a:solidFill>
                  <a:srgbClr val="FFFFFF"/>
                </a:solidFill>
                <a:latin typeface="Arial"/>
                <a:cs typeface="Arial"/>
              </a:rPr>
              <a:t> </a:t>
            </a:r>
            <a:r>
              <a:rPr lang="en-US" sz="1200" b="1" spc="-5" dirty="0">
                <a:solidFill>
                  <a:srgbClr val="FFFFFF"/>
                </a:solidFill>
                <a:latin typeface="Arial"/>
                <a:cs typeface="Arial"/>
              </a:rPr>
              <a:t>on</a:t>
            </a:r>
            <a:r>
              <a:rPr lang="en-US" sz="1200" b="1" spc="15" dirty="0">
                <a:solidFill>
                  <a:srgbClr val="FFFFFF"/>
                </a:solidFill>
                <a:latin typeface="Arial"/>
                <a:cs typeface="Arial"/>
              </a:rPr>
              <a:t> </a:t>
            </a:r>
            <a:r>
              <a:rPr lang="en-US" sz="1200" b="1" dirty="0">
                <a:solidFill>
                  <a:srgbClr val="FFFFFF"/>
                </a:solidFill>
                <a:latin typeface="Arial"/>
                <a:cs typeface="Arial"/>
              </a:rPr>
              <a:t>an</a:t>
            </a:r>
            <a:r>
              <a:rPr lang="en-US" sz="1200" b="1" spc="5" dirty="0">
                <a:solidFill>
                  <a:srgbClr val="FFFFFF"/>
                </a:solidFill>
                <a:latin typeface="Arial"/>
                <a:cs typeface="Arial"/>
              </a:rPr>
              <a:t> </a:t>
            </a:r>
            <a:r>
              <a:rPr lang="en-US" sz="1200" b="1" spc="-5" dirty="0">
                <a:solidFill>
                  <a:srgbClr val="FFFFFF"/>
                </a:solidFill>
                <a:latin typeface="Arial"/>
                <a:cs typeface="Arial"/>
              </a:rPr>
              <a:t>officer’s</a:t>
            </a:r>
            <a:r>
              <a:rPr lang="en-US" sz="1200" b="1" spc="5" dirty="0">
                <a:solidFill>
                  <a:srgbClr val="FFFFFF"/>
                </a:solidFill>
                <a:latin typeface="Arial"/>
                <a:cs typeface="Arial"/>
              </a:rPr>
              <a:t> </a:t>
            </a:r>
            <a:r>
              <a:rPr lang="en-US" sz="1200" b="1" spc="-5" dirty="0">
                <a:solidFill>
                  <a:srgbClr val="FFFFFF"/>
                </a:solidFill>
                <a:latin typeface="Arial"/>
                <a:cs typeface="Arial"/>
              </a:rPr>
              <a:t>position,</a:t>
            </a:r>
            <a:r>
              <a:rPr lang="en-US" sz="1200" b="1" spc="30" dirty="0">
                <a:solidFill>
                  <a:srgbClr val="FFFFFF"/>
                </a:solidFill>
                <a:latin typeface="Arial"/>
                <a:cs typeface="Arial"/>
              </a:rPr>
              <a:t> </a:t>
            </a:r>
            <a:r>
              <a:rPr lang="en-US" sz="1200" b="1" dirty="0">
                <a:solidFill>
                  <a:srgbClr val="FFFFFF"/>
                </a:solidFill>
                <a:latin typeface="Arial"/>
                <a:cs typeface="Arial"/>
              </a:rPr>
              <a:t>are</a:t>
            </a:r>
            <a:r>
              <a:rPr lang="en-US" sz="1200" b="1" spc="-15" dirty="0">
                <a:solidFill>
                  <a:srgbClr val="FFFFFF"/>
                </a:solidFill>
                <a:latin typeface="Arial"/>
                <a:cs typeface="Arial"/>
              </a:rPr>
              <a:t> </a:t>
            </a:r>
            <a:r>
              <a:rPr lang="en-US" sz="1200" b="1" spc="-5" dirty="0">
                <a:solidFill>
                  <a:srgbClr val="FFFFFF"/>
                </a:solidFill>
                <a:latin typeface="Arial"/>
                <a:cs typeface="Arial"/>
              </a:rPr>
              <a:t>more </a:t>
            </a:r>
            <a:r>
              <a:rPr lang="en-US" sz="1200" b="1" dirty="0">
                <a:solidFill>
                  <a:srgbClr val="FFFFFF"/>
                </a:solidFill>
                <a:latin typeface="Arial"/>
                <a:cs typeface="Arial"/>
              </a:rPr>
              <a:t> </a:t>
            </a:r>
            <a:r>
              <a:rPr lang="en-US" sz="1200" b="1" spc="-5" dirty="0">
                <a:solidFill>
                  <a:srgbClr val="FFFFFF"/>
                </a:solidFill>
                <a:latin typeface="Arial"/>
                <a:cs typeface="Arial"/>
              </a:rPr>
              <a:t>important</a:t>
            </a:r>
            <a:r>
              <a:rPr lang="en-US" sz="1200" b="1" spc="15" dirty="0">
                <a:solidFill>
                  <a:srgbClr val="FFFFFF"/>
                </a:solidFill>
                <a:latin typeface="Arial"/>
                <a:cs typeface="Arial"/>
              </a:rPr>
              <a:t> </a:t>
            </a:r>
            <a:r>
              <a:rPr lang="en-US" sz="1200" b="1" spc="-5" dirty="0">
                <a:solidFill>
                  <a:srgbClr val="FFFFFF"/>
                </a:solidFill>
                <a:latin typeface="Arial"/>
                <a:cs typeface="Arial"/>
              </a:rPr>
              <a:t>than</a:t>
            </a:r>
            <a:r>
              <a:rPr lang="en-US" sz="1200" b="1" spc="10" dirty="0">
                <a:solidFill>
                  <a:srgbClr val="FFFFFF"/>
                </a:solidFill>
                <a:latin typeface="Arial"/>
                <a:cs typeface="Arial"/>
              </a:rPr>
              <a:t> </a:t>
            </a:r>
            <a:r>
              <a:rPr lang="en-US" sz="1200" b="1" spc="-5" dirty="0">
                <a:solidFill>
                  <a:srgbClr val="FFFFFF"/>
                </a:solidFill>
                <a:latin typeface="Arial"/>
                <a:cs typeface="Arial"/>
              </a:rPr>
              <a:t>ranks.</a:t>
            </a:r>
            <a:r>
              <a:rPr lang="en-US" sz="1200" b="1" spc="-65" dirty="0">
                <a:solidFill>
                  <a:srgbClr val="FFFFFF"/>
                </a:solidFill>
                <a:latin typeface="Arial"/>
                <a:cs typeface="Arial"/>
              </a:rPr>
              <a:t> </a:t>
            </a:r>
            <a:r>
              <a:rPr lang="en-US" sz="1200" b="1" spc="-20" dirty="0">
                <a:solidFill>
                  <a:srgbClr val="FFFFFF"/>
                </a:solidFill>
                <a:latin typeface="Arial"/>
                <a:cs typeface="Arial"/>
              </a:rPr>
              <a:t>As</a:t>
            </a:r>
            <a:r>
              <a:rPr lang="en-US" sz="1200" b="1" spc="50" dirty="0">
                <a:solidFill>
                  <a:srgbClr val="FFFFFF"/>
                </a:solidFill>
                <a:latin typeface="Arial"/>
                <a:cs typeface="Arial"/>
              </a:rPr>
              <a:t> </a:t>
            </a:r>
            <a:r>
              <a:rPr lang="en-US" sz="1200" b="1" dirty="0">
                <a:solidFill>
                  <a:srgbClr val="FFFFFF"/>
                </a:solidFill>
                <a:latin typeface="Arial"/>
                <a:cs typeface="Arial"/>
              </a:rPr>
              <a:t>a</a:t>
            </a:r>
            <a:r>
              <a:rPr lang="en-US" sz="1200" b="1" spc="5" dirty="0">
                <a:solidFill>
                  <a:srgbClr val="FFFFFF"/>
                </a:solidFill>
                <a:latin typeface="Arial"/>
                <a:cs typeface="Arial"/>
              </a:rPr>
              <a:t> </a:t>
            </a:r>
            <a:r>
              <a:rPr lang="en-US" sz="1200" b="1" spc="-5" dirty="0">
                <a:solidFill>
                  <a:srgbClr val="FFFFFF"/>
                </a:solidFill>
                <a:latin typeface="Arial"/>
                <a:cs typeface="Arial"/>
              </a:rPr>
              <a:t>result,</a:t>
            </a:r>
            <a:r>
              <a:rPr lang="en-US" sz="1200" b="1" dirty="0">
                <a:solidFill>
                  <a:srgbClr val="FFFFFF"/>
                </a:solidFill>
                <a:latin typeface="Arial"/>
                <a:cs typeface="Arial"/>
              </a:rPr>
              <a:t> </a:t>
            </a:r>
            <a:r>
              <a:rPr lang="en-US" sz="1200" b="1" spc="-5" dirty="0">
                <a:solidFill>
                  <a:srgbClr val="FFFFFF"/>
                </a:solidFill>
                <a:latin typeface="Arial"/>
                <a:cs typeface="Arial"/>
              </a:rPr>
              <a:t>PLA</a:t>
            </a:r>
            <a:r>
              <a:rPr lang="en-US" sz="1200" b="1" spc="-45" dirty="0">
                <a:solidFill>
                  <a:srgbClr val="FFFFFF"/>
                </a:solidFill>
                <a:latin typeface="Arial"/>
                <a:cs typeface="Arial"/>
              </a:rPr>
              <a:t> </a:t>
            </a:r>
            <a:r>
              <a:rPr lang="en-US" sz="1200" b="1" dirty="0">
                <a:solidFill>
                  <a:srgbClr val="FFFFFF"/>
                </a:solidFill>
                <a:latin typeface="Arial"/>
                <a:cs typeface="Arial"/>
              </a:rPr>
              <a:t>usually </a:t>
            </a:r>
            <a:r>
              <a:rPr lang="en-US" sz="1200" b="1" spc="-5" dirty="0">
                <a:solidFill>
                  <a:srgbClr val="FFFFFF"/>
                </a:solidFill>
                <a:latin typeface="Arial"/>
                <a:cs typeface="Arial"/>
              </a:rPr>
              <a:t>refer</a:t>
            </a:r>
            <a:r>
              <a:rPr lang="en-US" sz="1200" b="1" spc="-20" dirty="0">
                <a:solidFill>
                  <a:srgbClr val="FFFFFF"/>
                </a:solidFill>
                <a:latin typeface="Arial"/>
                <a:cs typeface="Arial"/>
              </a:rPr>
              <a:t> </a:t>
            </a:r>
            <a:r>
              <a:rPr lang="en-US" sz="1200" b="1" spc="-5" dirty="0">
                <a:solidFill>
                  <a:srgbClr val="FFFFFF"/>
                </a:solidFill>
                <a:latin typeface="Arial"/>
                <a:cs typeface="Arial"/>
              </a:rPr>
              <a:t>to</a:t>
            </a:r>
            <a:r>
              <a:rPr lang="en-US" sz="1200" b="1" spc="20" dirty="0">
                <a:solidFill>
                  <a:srgbClr val="FFFFFF"/>
                </a:solidFill>
                <a:latin typeface="Arial"/>
                <a:cs typeface="Arial"/>
              </a:rPr>
              <a:t> </a:t>
            </a:r>
            <a:r>
              <a:rPr lang="en-US" sz="1200" b="1" spc="-5" dirty="0">
                <a:solidFill>
                  <a:srgbClr val="FFFFFF"/>
                </a:solidFill>
                <a:latin typeface="Arial"/>
                <a:cs typeface="Arial"/>
              </a:rPr>
              <a:t>officer</a:t>
            </a:r>
            <a:r>
              <a:rPr lang="en-US" sz="1200" b="1" spc="10" dirty="0">
                <a:solidFill>
                  <a:srgbClr val="FFFFFF"/>
                </a:solidFill>
                <a:latin typeface="Arial"/>
                <a:cs typeface="Arial"/>
              </a:rPr>
              <a:t> </a:t>
            </a:r>
            <a:r>
              <a:rPr lang="en-US" sz="1200" b="1" spc="-5" dirty="0">
                <a:solidFill>
                  <a:srgbClr val="FFFFFF"/>
                </a:solidFill>
                <a:latin typeface="Arial"/>
                <a:cs typeface="Arial"/>
              </a:rPr>
              <a:t>positions</a:t>
            </a:r>
            <a:r>
              <a:rPr lang="en-US" sz="1200" b="1" spc="25" dirty="0">
                <a:solidFill>
                  <a:srgbClr val="FFFFFF"/>
                </a:solidFill>
                <a:latin typeface="Arial"/>
                <a:cs typeface="Arial"/>
              </a:rPr>
              <a:t> </a:t>
            </a:r>
            <a:r>
              <a:rPr lang="en-US" sz="1200" b="1" spc="-5" dirty="0">
                <a:solidFill>
                  <a:srgbClr val="FFFFFF"/>
                </a:solidFill>
                <a:latin typeface="Arial"/>
                <a:cs typeface="Arial"/>
              </a:rPr>
              <a:t>or</a:t>
            </a:r>
            <a:r>
              <a:rPr lang="en-US" sz="1200" b="1" spc="5" dirty="0">
                <a:solidFill>
                  <a:srgbClr val="FFFFFF"/>
                </a:solidFill>
                <a:latin typeface="Arial"/>
                <a:cs typeface="Arial"/>
              </a:rPr>
              <a:t> </a:t>
            </a:r>
            <a:r>
              <a:rPr lang="en-US" sz="1200" b="1" spc="-5" dirty="0">
                <a:solidFill>
                  <a:srgbClr val="FFFFFF"/>
                </a:solidFill>
                <a:latin typeface="Arial"/>
                <a:cs typeface="Arial"/>
              </a:rPr>
              <a:t>grades</a:t>
            </a:r>
            <a:r>
              <a:rPr lang="en-US" sz="1200" b="1" spc="-10" dirty="0">
                <a:solidFill>
                  <a:srgbClr val="FFFFFF"/>
                </a:solidFill>
                <a:latin typeface="Arial"/>
                <a:cs typeface="Arial"/>
              </a:rPr>
              <a:t> </a:t>
            </a:r>
            <a:r>
              <a:rPr lang="en-US" sz="1200" b="1" spc="-5" dirty="0">
                <a:solidFill>
                  <a:srgbClr val="FFFFFF"/>
                </a:solidFill>
                <a:latin typeface="Arial"/>
                <a:cs typeface="Arial"/>
              </a:rPr>
              <a:t>and</a:t>
            </a:r>
            <a:r>
              <a:rPr lang="en-US" sz="1200" b="1" spc="10" dirty="0">
                <a:solidFill>
                  <a:srgbClr val="FFFFFF"/>
                </a:solidFill>
                <a:latin typeface="Arial"/>
                <a:cs typeface="Arial"/>
              </a:rPr>
              <a:t> </a:t>
            </a:r>
            <a:r>
              <a:rPr lang="en-US" sz="1200" b="1" spc="-10" dirty="0">
                <a:solidFill>
                  <a:srgbClr val="FFFFFF"/>
                </a:solidFill>
                <a:latin typeface="Arial"/>
                <a:cs typeface="Arial"/>
              </a:rPr>
              <a:t>have</a:t>
            </a:r>
            <a:r>
              <a:rPr lang="en-US" sz="1200" b="1" spc="15" dirty="0">
                <a:solidFill>
                  <a:srgbClr val="FFFFFF"/>
                </a:solidFill>
                <a:latin typeface="Arial"/>
                <a:cs typeface="Arial"/>
              </a:rPr>
              <a:t> </a:t>
            </a:r>
            <a:r>
              <a:rPr lang="en-US" sz="1200" b="1" spc="-5" dirty="0">
                <a:solidFill>
                  <a:srgbClr val="FFFFFF"/>
                </a:solidFill>
                <a:latin typeface="Arial"/>
                <a:cs typeface="Arial"/>
              </a:rPr>
              <a:t>few</a:t>
            </a:r>
            <a:r>
              <a:rPr lang="en-US" sz="1200" b="1" spc="5" dirty="0">
                <a:solidFill>
                  <a:srgbClr val="FFFFFF"/>
                </a:solidFill>
                <a:latin typeface="Arial"/>
                <a:cs typeface="Arial"/>
              </a:rPr>
              <a:t> </a:t>
            </a:r>
            <a:r>
              <a:rPr lang="en-US" sz="1200" b="1" spc="-5" dirty="0">
                <a:solidFill>
                  <a:srgbClr val="FFFFFF"/>
                </a:solidFill>
                <a:latin typeface="Arial"/>
                <a:cs typeface="Arial"/>
              </a:rPr>
              <a:t>references</a:t>
            </a:r>
            <a:r>
              <a:rPr lang="en-US" sz="1200" b="1" spc="-35" dirty="0">
                <a:solidFill>
                  <a:srgbClr val="FFFFFF"/>
                </a:solidFill>
                <a:latin typeface="Arial"/>
                <a:cs typeface="Arial"/>
              </a:rPr>
              <a:t> </a:t>
            </a:r>
            <a:r>
              <a:rPr lang="en-US" sz="1200" b="1" spc="-5" dirty="0">
                <a:solidFill>
                  <a:srgbClr val="FFFFFF"/>
                </a:solidFill>
                <a:latin typeface="Arial"/>
                <a:cs typeface="Arial"/>
              </a:rPr>
              <a:t>to</a:t>
            </a:r>
            <a:r>
              <a:rPr lang="en-US" sz="1200" b="1" spc="25" dirty="0">
                <a:solidFill>
                  <a:srgbClr val="FFFFFF"/>
                </a:solidFill>
                <a:latin typeface="Arial"/>
                <a:cs typeface="Arial"/>
              </a:rPr>
              <a:t> </a:t>
            </a:r>
            <a:r>
              <a:rPr lang="en-US" sz="1200" b="1" dirty="0">
                <a:solidFill>
                  <a:srgbClr val="FFFFFF"/>
                </a:solidFill>
                <a:latin typeface="Arial"/>
                <a:cs typeface="Arial"/>
              </a:rPr>
              <a:t>ranks.</a:t>
            </a:r>
            <a:r>
              <a:rPr lang="en-US" sz="1200" b="1" spc="-15" dirty="0">
                <a:solidFill>
                  <a:srgbClr val="FFFFFF"/>
                </a:solidFill>
                <a:latin typeface="Arial"/>
                <a:cs typeface="Arial"/>
              </a:rPr>
              <a:t> </a:t>
            </a:r>
            <a:r>
              <a:rPr lang="en-US" sz="1200" b="1" spc="-5" dirty="0">
                <a:solidFill>
                  <a:srgbClr val="FFFFFF"/>
                </a:solidFill>
                <a:latin typeface="Arial"/>
                <a:cs typeface="Arial"/>
              </a:rPr>
              <a:t>Within</a:t>
            </a:r>
            <a:r>
              <a:rPr lang="en-US" sz="1200" b="1" spc="35" dirty="0">
                <a:solidFill>
                  <a:srgbClr val="FFFFFF"/>
                </a:solidFill>
                <a:latin typeface="Arial"/>
                <a:cs typeface="Arial"/>
              </a:rPr>
              <a:t> </a:t>
            </a:r>
            <a:r>
              <a:rPr lang="en-US" sz="1200" b="1" spc="-5" dirty="0">
                <a:solidFill>
                  <a:srgbClr val="FFFFFF"/>
                </a:solidFill>
                <a:latin typeface="Arial"/>
                <a:cs typeface="Arial"/>
              </a:rPr>
              <a:t>the</a:t>
            </a:r>
            <a:r>
              <a:rPr lang="en-US" sz="1200" b="1" spc="15" dirty="0">
                <a:solidFill>
                  <a:srgbClr val="FFFFFF"/>
                </a:solidFill>
                <a:latin typeface="Arial"/>
                <a:cs typeface="Arial"/>
              </a:rPr>
              <a:t> </a:t>
            </a:r>
            <a:r>
              <a:rPr lang="en-US" sz="1200" b="1" spc="-15" dirty="0">
                <a:solidFill>
                  <a:srgbClr val="FFFFFF"/>
                </a:solidFill>
                <a:latin typeface="Arial"/>
                <a:cs typeface="Arial"/>
              </a:rPr>
              <a:t>PLA,</a:t>
            </a:r>
            <a:r>
              <a:rPr lang="en-US" sz="1200" b="1" spc="50" dirty="0">
                <a:solidFill>
                  <a:srgbClr val="FFFFFF"/>
                </a:solidFill>
                <a:latin typeface="Arial"/>
                <a:cs typeface="Arial"/>
              </a:rPr>
              <a:t> </a:t>
            </a:r>
            <a:r>
              <a:rPr lang="en-US" sz="1200" b="1" dirty="0">
                <a:solidFill>
                  <a:srgbClr val="FFFFFF"/>
                </a:solidFill>
                <a:latin typeface="Arial"/>
                <a:cs typeface="Arial"/>
              </a:rPr>
              <a:t>an</a:t>
            </a:r>
            <a:r>
              <a:rPr lang="en-US" sz="1200" b="1" spc="5" dirty="0">
                <a:solidFill>
                  <a:srgbClr val="FFFFFF"/>
                </a:solidFill>
                <a:latin typeface="Arial"/>
                <a:cs typeface="Arial"/>
              </a:rPr>
              <a:t> </a:t>
            </a:r>
            <a:r>
              <a:rPr lang="en-US" sz="1200" b="1" spc="-5" dirty="0">
                <a:solidFill>
                  <a:srgbClr val="FFFFFF"/>
                </a:solidFill>
                <a:latin typeface="Arial"/>
                <a:cs typeface="Arial"/>
              </a:rPr>
              <a:t>officer’s</a:t>
            </a:r>
            <a:r>
              <a:rPr lang="en-US" sz="1200" b="1" spc="5" dirty="0">
                <a:solidFill>
                  <a:srgbClr val="FFFFFF"/>
                </a:solidFill>
                <a:latin typeface="Arial"/>
                <a:cs typeface="Arial"/>
              </a:rPr>
              <a:t> </a:t>
            </a:r>
            <a:r>
              <a:rPr lang="en-US" sz="1200" b="1" spc="-5" dirty="0">
                <a:solidFill>
                  <a:srgbClr val="FFFFFF"/>
                </a:solidFill>
                <a:latin typeface="Arial"/>
                <a:cs typeface="Arial"/>
              </a:rPr>
              <a:t>grade,</a:t>
            </a:r>
            <a:r>
              <a:rPr lang="en-US" sz="1200" b="1" dirty="0">
                <a:solidFill>
                  <a:srgbClr val="FFFFFF"/>
                </a:solidFill>
                <a:latin typeface="Arial"/>
                <a:cs typeface="Arial"/>
              </a:rPr>
              <a:t> </a:t>
            </a:r>
            <a:r>
              <a:rPr lang="en-US" sz="1200" b="1" spc="-5" dirty="0">
                <a:solidFill>
                  <a:srgbClr val="FFFFFF"/>
                </a:solidFill>
                <a:latin typeface="Arial"/>
                <a:cs typeface="Arial"/>
              </a:rPr>
              <a:t>not</a:t>
            </a:r>
            <a:r>
              <a:rPr lang="en-US" sz="1200" b="1" spc="20" dirty="0">
                <a:solidFill>
                  <a:srgbClr val="FFFFFF"/>
                </a:solidFill>
                <a:latin typeface="Arial"/>
                <a:cs typeface="Arial"/>
              </a:rPr>
              <a:t> </a:t>
            </a:r>
            <a:r>
              <a:rPr lang="en-US" sz="1200" b="1" spc="-5" dirty="0">
                <a:solidFill>
                  <a:srgbClr val="FFFFFF"/>
                </a:solidFill>
                <a:latin typeface="Arial"/>
                <a:cs typeface="Arial"/>
              </a:rPr>
              <a:t>the</a:t>
            </a:r>
            <a:r>
              <a:rPr lang="en-US" sz="1200" b="1" spc="10" dirty="0">
                <a:solidFill>
                  <a:srgbClr val="FFFFFF"/>
                </a:solidFill>
                <a:latin typeface="Arial"/>
                <a:cs typeface="Arial"/>
              </a:rPr>
              <a:t> </a:t>
            </a:r>
            <a:r>
              <a:rPr lang="en-US" sz="1200" b="1" dirty="0">
                <a:solidFill>
                  <a:srgbClr val="FFFFFF"/>
                </a:solidFill>
                <a:latin typeface="Arial"/>
                <a:cs typeface="Arial"/>
              </a:rPr>
              <a:t>rank, </a:t>
            </a:r>
            <a:r>
              <a:rPr lang="en-US" sz="1200" b="1" spc="5" dirty="0">
                <a:solidFill>
                  <a:srgbClr val="FFFFFF"/>
                </a:solidFill>
                <a:latin typeface="Arial"/>
                <a:cs typeface="Arial"/>
              </a:rPr>
              <a:t> </a:t>
            </a:r>
            <a:r>
              <a:rPr lang="en-US" sz="1200" b="1" spc="-5" dirty="0">
                <a:solidFill>
                  <a:srgbClr val="FFFFFF"/>
                </a:solidFill>
                <a:latin typeface="Arial"/>
                <a:cs typeface="Arial"/>
              </a:rPr>
              <a:t>reflects</a:t>
            </a:r>
            <a:r>
              <a:rPr lang="en-US" sz="1200" b="1" spc="-20" dirty="0">
                <a:solidFill>
                  <a:srgbClr val="FFFFFF"/>
                </a:solidFill>
                <a:latin typeface="Arial"/>
                <a:cs typeface="Arial"/>
              </a:rPr>
              <a:t> </a:t>
            </a:r>
            <a:r>
              <a:rPr lang="en-US" sz="1200" b="1" spc="-5" dirty="0">
                <a:solidFill>
                  <a:srgbClr val="FFFFFF"/>
                </a:solidFill>
                <a:latin typeface="Arial"/>
                <a:cs typeface="Arial"/>
              </a:rPr>
              <a:t>authority</a:t>
            </a:r>
            <a:r>
              <a:rPr lang="en-US" sz="1200" b="1" spc="25" dirty="0">
                <a:solidFill>
                  <a:srgbClr val="FFFFFF"/>
                </a:solidFill>
                <a:latin typeface="Arial"/>
                <a:cs typeface="Arial"/>
              </a:rPr>
              <a:t> </a:t>
            </a:r>
            <a:r>
              <a:rPr lang="en-US" sz="1200" b="1" spc="-5" dirty="0">
                <a:solidFill>
                  <a:srgbClr val="FFFFFF"/>
                </a:solidFill>
                <a:latin typeface="Arial"/>
                <a:cs typeface="Arial"/>
              </a:rPr>
              <a:t>and</a:t>
            </a:r>
            <a:r>
              <a:rPr lang="en-US" sz="1200" b="1" spc="15" dirty="0">
                <a:solidFill>
                  <a:srgbClr val="FFFFFF"/>
                </a:solidFill>
                <a:latin typeface="Arial"/>
                <a:cs typeface="Arial"/>
              </a:rPr>
              <a:t> </a:t>
            </a:r>
            <a:r>
              <a:rPr lang="en-US" sz="1200" b="1" spc="-5" dirty="0">
                <a:solidFill>
                  <a:srgbClr val="FFFFFF"/>
                </a:solidFill>
                <a:latin typeface="Arial"/>
                <a:cs typeface="Arial"/>
              </a:rPr>
              <a:t>responsibility</a:t>
            </a:r>
            <a:r>
              <a:rPr lang="en-US" sz="1200" b="1" spc="5" dirty="0">
                <a:solidFill>
                  <a:srgbClr val="FFFFFF"/>
                </a:solidFill>
                <a:latin typeface="Arial"/>
                <a:cs typeface="Arial"/>
              </a:rPr>
              <a:t> </a:t>
            </a:r>
            <a:r>
              <a:rPr lang="en-US" sz="1200" b="1" spc="-5" dirty="0">
                <a:solidFill>
                  <a:srgbClr val="FFFFFF"/>
                </a:solidFill>
                <a:latin typeface="Arial"/>
                <a:cs typeface="Arial"/>
              </a:rPr>
              <a:t>across</a:t>
            </a:r>
            <a:r>
              <a:rPr lang="en-US" sz="1200" b="1" spc="-20" dirty="0">
                <a:solidFill>
                  <a:srgbClr val="FFFFFF"/>
                </a:solidFill>
                <a:latin typeface="Arial"/>
                <a:cs typeface="Arial"/>
              </a:rPr>
              <a:t> </a:t>
            </a:r>
            <a:r>
              <a:rPr lang="en-US" sz="1200" b="1" spc="-5" dirty="0">
                <a:solidFill>
                  <a:srgbClr val="FFFFFF"/>
                </a:solidFill>
                <a:latin typeface="Arial"/>
                <a:cs typeface="Arial"/>
              </a:rPr>
              <a:t>service,</a:t>
            </a:r>
            <a:r>
              <a:rPr lang="en-US" sz="1200" b="1" spc="-10" dirty="0">
                <a:solidFill>
                  <a:srgbClr val="FFFFFF"/>
                </a:solidFill>
                <a:latin typeface="Arial"/>
                <a:cs typeface="Arial"/>
              </a:rPr>
              <a:t> </a:t>
            </a:r>
            <a:r>
              <a:rPr lang="en-US" sz="1200" b="1" spc="-5" dirty="0">
                <a:solidFill>
                  <a:srgbClr val="FFFFFF"/>
                </a:solidFill>
                <a:latin typeface="Arial"/>
                <a:cs typeface="Arial"/>
              </a:rPr>
              <a:t>branch,</a:t>
            </a:r>
            <a:r>
              <a:rPr lang="en-US" sz="1200" b="1" spc="5" dirty="0">
                <a:solidFill>
                  <a:srgbClr val="FFFFFF"/>
                </a:solidFill>
                <a:latin typeface="Arial"/>
                <a:cs typeface="Arial"/>
              </a:rPr>
              <a:t> </a:t>
            </a:r>
            <a:r>
              <a:rPr lang="en-US" sz="1200" b="1" spc="-5" dirty="0">
                <a:solidFill>
                  <a:srgbClr val="FFFFFF"/>
                </a:solidFill>
                <a:latin typeface="Arial"/>
                <a:cs typeface="Arial"/>
              </a:rPr>
              <a:t>and</a:t>
            </a:r>
            <a:r>
              <a:rPr lang="en-US" sz="1200" b="1" spc="20" dirty="0">
                <a:solidFill>
                  <a:srgbClr val="FFFFFF"/>
                </a:solidFill>
                <a:latin typeface="Arial"/>
                <a:cs typeface="Arial"/>
              </a:rPr>
              <a:t> </a:t>
            </a:r>
            <a:r>
              <a:rPr lang="en-US" sz="1200" b="1" spc="-5" dirty="0">
                <a:solidFill>
                  <a:srgbClr val="FFFFFF"/>
                </a:solidFill>
                <a:latin typeface="Arial"/>
                <a:cs typeface="Arial"/>
              </a:rPr>
              <a:t>organizational</a:t>
            </a:r>
            <a:r>
              <a:rPr lang="en-US" sz="1200" b="1" spc="15" dirty="0">
                <a:solidFill>
                  <a:srgbClr val="FFFFFF"/>
                </a:solidFill>
                <a:latin typeface="Arial"/>
                <a:cs typeface="Arial"/>
              </a:rPr>
              <a:t> </a:t>
            </a:r>
            <a:r>
              <a:rPr lang="en-US" sz="1200" b="1" spc="-5" dirty="0">
                <a:solidFill>
                  <a:srgbClr val="FFFFFF"/>
                </a:solidFill>
                <a:latin typeface="Arial"/>
                <a:cs typeface="Arial"/>
              </a:rPr>
              <a:t>lines.</a:t>
            </a:r>
            <a:r>
              <a:rPr lang="en-US" sz="1200" b="1" dirty="0">
                <a:solidFill>
                  <a:srgbClr val="FFFFFF"/>
                </a:solidFill>
                <a:latin typeface="Arial"/>
                <a:cs typeface="Arial"/>
              </a:rPr>
              <a:t> </a:t>
            </a:r>
            <a:r>
              <a:rPr lang="en-US" sz="1200" b="1" spc="-5" dirty="0">
                <a:solidFill>
                  <a:srgbClr val="FFFFFF"/>
                </a:solidFill>
                <a:latin typeface="Arial"/>
                <a:cs typeface="Arial"/>
              </a:rPr>
              <a:t>Thus,</a:t>
            </a:r>
            <a:r>
              <a:rPr lang="en-US" sz="1200" b="1" spc="25" dirty="0">
                <a:solidFill>
                  <a:srgbClr val="FFFFFF"/>
                </a:solidFill>
                <a:latin typeface="Arial"/>
                <a:cs typeface="Arial"/>
              </a:rPr>
              <a:t> </a:t>
            </a:r>
            <a:r>
              <a:rPr lang="en-US" sz="1200" b="1" dirty="0">
                <a:solidFill>
                  <a:srgbClr val="FFFFFF"/>
                </a:solidFill>
                <a:latin typeface="Arial"/>
                <a:cs typeface="Arial"/>
              </a:rPr>
              <a:t>while</a:t>
            </a:r>
            <a:r>
              <a:rPr lang="en-US" sz="1200" b="1" spc="-5" dirty="0">
                <a:solidFill>
                  <a:srgbClr val="FFFFFF"/>
                </a:solidFill>
                <a:latin typeface="Arial"/>
                <a:cs typeface="Arial"/>
              </a:rPr>
              <a:t> rank</a:t>
            </a:r>
            <a:r>
              <a:rPr lang="en-US" sz="1200" b="1" spc="5" dirty="0">
                <a:solidFill>
                  <a:srgbClr val="FFFFFF"/>
                </a:solidFill>
                <a:latin typeface="Arial"/>
                <a:cs typeface="Arial"/>
              </a:rPr>
              <a:t> </a:t>
            </a:r>
            <a:r>
              <a:rPr lang="en-US" sz="1200" b="1" dirty="0">
                <a:solidFill>
                  <a:srgbClr val="FFFFFF"/>
                </a:solidFill>
                <a:latin typeface="Arial"/>
                <a:cs typeface="Arial"/>
              </a:rPr>
              <a:t>is</a:t>
            </a:r>
            <a:r>
              <a:rPr lang="en-US" sz="1200" b="1" spc="5" dirty="0">
                <a:solidFill>
                  <a:srgbClr val="FFFFFF"/>
                </a:solidFill>
                <a:latin typeface="Arial"/>
                <a:cs typeface="Arial"/>
              </a:rPr>
              <a:t> </a:t>
            </a:r>
            <a:r>
              <a:rPr lang="en-US" sz="1200" b="1" dirty="0">
                <a:solidFill>
                  <a:srgbClr val="FFFFFF"/>
                </a:solidFill>
                <a:latin typeface="Arial"/>
                <a:cs typeface="Arial"/>
              </a:rPr>
              <a:t>a</a:t>
            </a:r>
            <a:r>
              <a:rPr lang="en-US" sz="1200" b="1" spc="20" dirty="0">
                <a:solidFill>
                  <a:srgbClr val="FFFFFF"/>
                </a:solidFill>
                <a:latin typeface="Arial"/>
                <a:cs typeface="Arial"/>
              </a:rPr>
              <a:t> </a:t>
            </a:r>
            <a:r>
              <a:rPr lang="en-US" sz="1200" b="1" dirty="0">
                <a:solidFill>
                  <a:srgbClr val="FFFFFF"/>
                </a:solidFill>
                <a:latin typeface="Arial"/>
                <a:cs typeface="Arial"/>
              </a:rPr>
              <a:t>key</a:t>
            </a:r>
            <a:r>
              <a:rPr lang="en-US" sz="1200" b="1" spc="-20" dirty="0">
                <a:solidFill>
                  <a:srgbClr val="FFFFFF"/>
                </a:solidFill>
                <a:latin typeface="Arial"/>
                <a:cs typeface="Arial"/>
              </a:rPr>
              <a:t> </a:t>
            </a:r>
            <a:r>
              <a:rPr lang="en-US" sz="1200" b="1" spc="-5" dirty="0">
                <a:solidFill>
                  <a:srgbClr val="FFFFFF"/>
                </a:solidFill>
                <a:latin typeface="Arial"/>
                <a:cs typeface="Arial"/>
              </a:rPr>
              <a:t>indicator</a:t>
            </a:r>
            <a:r>
              <a:rPr lang="en-US" sz="1200" b="1" spc="25" dirty="0">
                <a:solidFill>
                  <a:srgbClr val="FFFFFF"/>
                </a:solidFill>
                <a:latin typeface="Arial"/>
                <a:cs typeface="Arial"/>
              </a:rPr>
              <a:t> </a:t>
            </a:r>
            <a:r>
              <a:rPr lang="en-US" sz="1200" b="1" dirty="0">
                <a:solidFill>
                  <a:srgbClr val="FFFFFF"/>
                </a:solidFill>
                <a:latin typeface="Arial"/>
                <a:cs typeface="Arial"/>
              </a:rPr>
              <a:t>of</a:t>
            </a:r>
            <a:r>
              <a:rPr lang="en-US" sz="1200" b="1" spc="10" dirty="0">
                <a:solidFill>
                  <a:srgbClr val="FFFFFF"/>
                </a:solidFill>
                <a:latin typeface="Arial"/>
                <a:cs typeface="Arial"/>
              </a:rPr>
              <a:t> </a:t>
            </a:r>
            <a:r>
              <a:rPr lang="en-US" sz="1200" b="1" spc="-5" dirty="0">
                <a:solidFill>
                  <a:srgbClr val="FFFFFF"/>
                </a:solidFill>
                <a:latin typeface="Arial"/>
                <a:cs typeface="Arial"/>
              </a:rPr>
              <a:t>position</a:t>
            </a:r>
            <a:r>
              <a:rPr lang="en-US" sz="1200" b="1" spc="35" dirty="0">
                <a:solidFill>
                  <a:srgbClr val="FFFFFF"/>
                </a:solidFill>
                <a:latin typeface="Arial"/>
                <a:cs typeface="Arial"/>
              </a:rPr>
              <a:t> </a:t>
            </a:r>
            <a:r>
              <a:rPr lang="en-US" sz="1200" b="1" dirty="0">
                <a:solidFill>
                  <a:srgbClr val="FFFFFF"/>
                </a:solidFill>
                <a:latin typeface="Arial"/>
                <a:cs typeface="Arial"/>
              </a:rPr>
              <a:t>within</a:t>
            </a:r>
            <a:r>
              <a:rPr lang="en-US" sz="1200" b="1" spc="15" dirty="0">
                <a:solidFill>
                  <a:srgbClr val="FFFFFF"/>
                </a:solidFill>
                <a:latin typeface="Arial"/>
                <a:cs typeface="Arial"/>
              </a:rPr>
              <a:t> </a:t>
            </a:r>
            <a:r>
              <a:rPr lang="en-US" sz="1200" b="1" spc="-5" dirty="0">
                <a:solidFill>
                  <a:srgbClr val="FFFFFF"/>
                </a:solidFill>
                <a:latin typeface="Arial"/>
                <a:cs typeface="Arial"/>
              </a:rPr>
              <a:t>the</a:t>
            </a:r>
            <a:r>
              <a:rPr lang="en-US" sz="1200" b="1" spc="15" dirty="0">
                <a:solidFill>
                  <a:srgbClr val="FFFFFF"/>
                </a:solidFill>
                <a:latin typeface="Arial"/>
                <a:cs typeface="Arial"/>
              </a:rPr>
              <a:t> </a:t>
            </a:r>
            <a:r>
              <a:rPr lang="en-US" sz="1200" b="1" spc="-5" dirty="0">
                <a:solidFill>
                  <a:srgbClr val="FFFFFF"/>
                </a:solidFill>
                <a:latin typeface="Arial"/>
                <a:cs typeface="Arial"/>
              </a:rPr>
              <a:t>hierarchy</a:t>
            </a:r>
            <a:r>
              <a:rPr lang="en-US" sz="1200" b="1" spc="-20" dirty="0">
                <a:solidFill>
                  <a:srgbClr val="FFFFFF"/>
                </a:solidFill>
                <a:latin typeface="Arial"/>
                <a:cs typeface="Arial"/>
              </a:rPr>
              <a:t> </a:t>
            </a:r>
            <a:r>
              <a:rPr lang="en-US" sz="1200" b="1" spc="-5" dirty="0">
                <a:solidFill>
                  <a:srgbClr val="FFFFFF"/>
                </a:solidFill>
                <a:latin typeface="Arial"/>
                <a:cs typeface="Arial"/>
              </a:rPr>
              <a:t>of</a:t>
            </a:r>
            <a:r>
              <a:rPr lang="en-US" sz="1200" b="1" spc="25" dirty="0">
                <a:solidFill>
                  <a:srgbClr val="FFFFFF"/>
                </a:solidFill>
                <a:latin typeface="Arial"/>
                <a:cs typeface="Arial"/>
              </a:rPr>
              <a:t> </a:t>
            </a:r>
            <a:r>
              <a:rPr lang="en-US" sz="1200" b="1" spc="-5" dirty="0">
                <a:solidFill>
                  <a:srgbClr val="FFFFFF"/>
                </a:solidFill>
                <a:latin typeface="Arial"/>
                <a:cs typeface="Arial"/>
              </a:rPr>
              <a:t>foreign </a:t>
            </a:r>
            <a:r>
              <a:rPr lang="en-US" sz="1200" b="1" dirty="0">
                <a:solidFill>
                  <a:srgbClr val="FFFFFF"/>
                </a:solidFill>
                <a:latin typeface="Arial"/>
                <a:cs typeface="Arial"/>
              </a:rPr>
              <a:t> </a:t>
            </a:r>
            <a:r>
              <a:rPr lang="en-US" sz="1200" b="1" spc="-5" dirty="0">
                <a:solidFill>
                  <a:srgbClr val="FFFFFF"/>
                </a:solidFill>
                <a:latin typeface="Arial"/>
                <a:cs typeface="Arial"/>
              </a:rPr>
              <a:t>militaries,</a:t>
            </a:r>
            <a:r>
              <a:rPr lang="en-US" sz="1200" b="1" spc="-20" dirty="0">
                <a:solidFill>
                  <a:srgbClr val="FFFFFF"/>
                </a:solidFill>
                <a:latin typeface="Arial"/>
                <a:cs typeface="Arial"/>
              </a:rPr>
              <a:t> </a:t>
            </a:r>
            <a:r>
              <a:rPr lang="en-US" sz="1200" b="1" spc="-5" dirty="0">
                <a:solidFill>
                  <a:srgbClr val="FFFFFF"/>
                </a:solidFill>
                <a:latin typeface="Arial"/>
                <a:cs typeface="Arial"/>
              </a:rPr>
              <a:t>grade </a:t>
            </a:r>
            <a:r>
              <a:rPr lang="en-US" sz="1200" b="1" dirty="0">
                <a:solidFill>
                  <a:srgbClr val="FFFFFF"/>
                </a:solidFill>
                <a:latin typeface="Arial"/>
                <a:cs typeface="Arial"/>
              </a:rPr>
              <a:t>is</a:t>
            </a:r>
            <a:r>
              <a:rPr lang="en-US" sz="1200" b="1" spc="-5" dirty="0">
                <a:solidFill>
                  <a:srgbClr val="FFFFFF"/>
                </a:solidFill>
                <a:latin typeface="Arial"/>
                <a:cs typeface="Arial"/>
              </a:rPr>
              <a:t> the</a:t>
            </a:r>
            <a:r>
              <a:rPr lang="en-US" sz="1200" b="1" spc="5" dirty="0">
                <a:solidFill>
                  <a:srgbClr val="FFFFFF"/>
                </a:solidFill>
                <a:latin typeface="Arial"/>
                <a:cs typeface="Arial"/>
              </a:rPr>
              <a:t> </a:t>
            </a:r>
            <a:r>
              <a:rPr lang="en-US" sz="1200" b="1" dirty="0">
                <a:solidFill>
                  <a:srgbClr val="FFFFFF"/>
                </a:solidFill>
                <a:latin typeface="Arial"/>
                <a:cs typeface="Arial"/>
              </a:rPr>
              <a:t>key</a:t>
            </a:r>
            <a:r>
              <a:rPr lang="en-US" sz="1200" b="1" spc="-20" dirty="0">
                <a:solidFill>
                  <a:srgbClr val="FFFFFF"/>
                </a:solidFill>
                <a:latin typeface="Arial"/>
                <a:cs typeface="Arial"/>
              </a:rPr>
              <a:t> </a:t>
            </a:r>
            <a:r>
              <a:rPr lang="en-US" sz="1200" b="1" spc="-5" dirty="0">
                <a:solidFill>
                  <a:srgbClr val="FFFFFF"/>
                </a:solidFill>
                <a:latin typeface="Arial"/>
                <a:cs typeface="Arial"/>
              </a:rPr>
              <a:t>indicator</a:t>
            </a:r>
            <a:r>
              <a:rPr lang="en-US" sz="1200" b="1" dirty="0">
                <a:solidFill>
                  <a:srgbClr val="FFFFFF"/>
                </a:solidFill>
                <a:latin typeface="Arial"/>
                <a:cs typeface="Arial"/>
              </a:rPr>
              <a:t> within </a:t>
            </a:r>
            <a:r>
              <a:rPr lang="en-US" sz="1200" b="1" spc="-5" dirty="0">
                <a:solidFill>
                  <a:srgbClr val="FFFFFF"/>
                </a:solidFill>
                <a:latin typeface="Arial"/>
                <a:cs typeface="Arial"/>
              </a:rPr>
              <a:t>the</a:t>
            </a:r>
            <a:r>
              <a:rPr lang="en-US" sz="1200" b="1" spc="5" dirty="0">
                <a:solidFill>
                  <a:srgbClr val="FFFFFF"/>
                </a:solidFill>
                <a:latin typeface="Arial"/>
                <a:cs typeface="Arial"/>
              </a:rPr>
              <a:t> </a:t>
            </a:r>
            <a:r>
              <a:rPr lang="en-US" sz="1200" b="1" spc="-15" dirty="0">
                <a:solidFill>
                  <a:srgbClr val="FFFFFF"/>
                </a:solidFill>
                <a:latin typeface="Arial"/>
                <a:cs typeface="Arial"/>
              </a:rPr>
              <a:t>PLA.</a:t>
            </a:r>
            <a:endParaRPr lang="en-US" dirty="0"/>
          </a:p>
        </p:txBody>
      </p:sp>
    </p:spTree>
    <p:extLst>
      <p:ext uri="{BB962C8B-B14F-4D97-AF65-F5344CB8AC3E}">
        <p14:creationId xmlns:p14="http://schemas.microsoft.com/office/powerpoint/2010/main" val="348900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PLAA describes the differences between motorized and mechanized infantry in how</a:t>
            </a:r>
          </a:p>
          <a:p>
            <a:r>
              <a:rPr lang="en-US" sz="1200" b="0" i="0" u="none" strike="noStrike" kern="1200" baseline="0" dirty="0">
                <a:solidFill>
                  <a:schemeClr val="tx1"/>
                </a:solidFill>
                <a:latin typeface="+mn-lt"/>
                <a:ea typeface="+mn-ea"/>
                <a:cs typeface="+mn-cs"/>
              </a:rPr>
              <a:t>supporting vehicles are employed: motorized units are only transported by their assigned vehicles, while</a:t>
            </a:r>
          </a:p>
          <a:p>
            <a:r>
              <a:rPr lang="en-US" sz="1200" b="0" i="0" u="none" strike="noStrike" kern="1200" baseline="0" dirty="0">
                <a:solidFill>
                  <a:schemeClr val="tx1"/>
                </a:solidFill>
                <a:latin typeface="+mn-lt"/>
                <a:ea typeface="+mn-ea"/>
                <a:cs typeface="+mn-cs"/>
              </a:rPr>
              <a:t>mechanized forces employ their vehicles as combat platforms that support the infantry. The PLAA employs</a:t>
            </a:r>
          </a:p>
          <a:p>
            <a:r>
              <a:rPr lang="en-US" sz="1200" b="0" i="0" u="none" strike="noStrike" kern="1200" baseline="0" dirty="0">
                <a:solidFill>
                  <a:schemeClr val="tx1"/>
                </a:solidFill>
                <a:latin typeface="+mn-lt"/>
                <a:ea typeface="+mn-ea"/>
                <a:cs typeface="+mn-cs"/>
              </a:rPr>
              <a:t>a variety of armored personnel carriers (APCs) and infantry fighting vehicles (IFVs) that feature a broad</a:t>
            </a:r>
          </a:p>
          <a:p>
            <a:r>
              <a:rPr lang="en-US" sz="1200" b="0" i="0" u="none" strike="noStrike" kern="1200" baseline="0" dirty="0">
                <a:solidFill>
                  <a:schemeClr val="tx1"/>
                </a:solidFill>
                <a:latin typeface="+mn-lt"/>
                <a:ea typeface="+mn-ea"/>
                <a:cs typeface="+mn-cs"/>
              </a:rPr>
              <a:t>range of firepower and protection; some are tracked, some are wheeled, and there is considerable overlap.</a:t>
            </a:r>
          </a:p>
          <a:p>
            <a:r>
              <a:rPr lang="en-US" sz="1200" b="0" i="0" u="none" strike="noStrike" kern="1200" baseline="0" dirty="0">
                <a:solidFill>
                  <a:schemeClr val="tx1"/>
                </a:solidFill>
                <a:latin typeface="+mn-lt"/>
                <a:ea typeface="+mn-ea"/>
                <a:cs typeface="+mn-cs"/>
              </a:rPr>
              <a:t>As such, one must look at how the unit intends to fight, rather than its composition and equipment, when</a:t>
            </a:r>
          </a:p>
          <a:p>
            <a:r>
              <a:rPr lang="en-US" sz="1200" b="0" i="0" u="none" strike="noStrike" kern="1200" baseline="0" dirty="0">
                <a:solidFill>
                  <a:schemeClr val="tx1"/>
                </a:solidFill>
                <a:latin typeface="+mn-lt"/>
                <a:ea typeface="+mn-ea"/>
                <a:cs typeface="+mn-cs"/>
              </a:rPr>
              <a:t>assessing a unit as motorized versus mechanized. Airborne, mountain, and amphibious CA-BDEs are</a:t>
            </a:r>
          </a:p>
          <a:p>
            <a:r>
              <a:rPr lang="en-US" sz="1200" b="0" i="0" u="none" strike="noStrike" kern="1200" baseline="0" dirty="0">
                <a:solidFill>
                  <a:schemeClr val="tx1"/>
                </a:solidFill>
                <a:latin typeface="+mn-lt"/>
                <a:ea typeface="+mn-ea"/>
                <a:cs typeface="+mn-cs"/>
              </a:rPr>
              <a:t>described as light.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light CA-BDE contains these units—</a:t>
            </a:r>
          </a:p>
          <a:p>
            <a:r>
              <a:rPr lang="en-US" sz="1200" b="0" i="0" u="none" strike="noStrike" kern="1200" baseline="0" dirty="0">
                <a:solidFill>
                  <a:schemeClr val="tx1"/>
                </a:solidFill>
                <a:latin typeface="+mn-lt"/>
                <a:ea typeface="+mn-ea"/>
                <a:cs typeface="+mn-cs"/>
              </a:rPr>
              <a:t>􀁺 Four motorized combined arms battalions (CA-BNs).</a:t>
            </a:r>
          </a:p>
          <a:p>
            <a:r>
              <a:rPr lang="en-US" sz="1200" b="0" i="0" u="none" strike="noStrike" kern="1200" baseline="0" dirty="0">
                <a:solidFill>
                  <a:schemeClr val="tx1"/>
                </a:solidFill>
                <a:latin typeface="+mn-lt"/>
                <a:ea typeface="+mn-ea"/>
                <a:cs typeface="+mn-cs"/>
              </a:rPr>
              <a:t>􀁺 One reconnaissance battalion.</a:t>
            </a:r>
          </a:p>
          <a:p>
            <a:r>
              <a:rPr lang="en-US" sz="1200" b="0" i="0" u="none" strike="noStrike" kern="1200" baseline="0" dirty="0">
                <a:solidFill>
                  <a:schemeClr val="tx1"/>
                </a:solidFill>
                <a:latin typeface="+mn-lt"/>
                <a:ea typeface="+mn-ea"/>
                <a:cs typeface="+mn-cs"/>
              </a:rPr>
              <a:t>􀁺 One artillery battalion.</a:t>
            </a:r>
          </a:p>
          <a:p>
            <a:r>
              <a:rPr lang="en-US" sz="1200" b="0" i="0" u="none" strike="noStrike" kern="1200" baseline="0" dirty="0">
                <a:solidFill>
                  <a:schemeClr val="tx1"/>
                </a:solidFill>
                <a:latin typeface="+mn-lt"/>
                <a:ea typeface="+mn-ea"/>
                <a:cs typeface="+mn-cs"/>
              </a:rPr>
              <a:t>􀁺 One air defense battalion.</a:t>
            </a:r>
          </a:p>
          <a:p>
            <a:r>
              <a:rPr lang="en-US" sz="1200" b="0" i="0" u="none" strike="noStrike" kern="1200" baseline="0" dirty="0">
                <a:solidFill>
                  <a:schemeClr val="tx1"/>
                </a:solidFill>
                <a:latin typeface="+mn-lt"/>
                <a:ea typeface="+mn-ea"/>
                <a:cs typeface="+mn-cs"/>
              </a:rPr>
              <a:t>􀁺 One headquarters unit.</a:t>
            </a:r>
          </a:p>
          <a:p>
            <a:r>
              <a:rPr lang="en-US" sz="1200" b="0" i="0" u="none" strike="noStrike" kern="1200" baseline="0" dirty="0">
                <a:solidFill>
                  <a:schemeClr val="tx1"/>
                </a:solidFill>
                <a:latin typeface="+mn-lt"/>
                <a:ea typeface="+mn-ea"/>
                <a:cs typeface="+mn-cs"/>
              </a:rPr>
              <a:t>􀁺 One operational support battalion.</a:t>
            </a:r>
          </a:p>
          <a:p>
            <a:r>
              <a:rPr lang="en-US" sz="1200" b="0" i="0" u="none" strike="noStrike" kern="1200" baseline="0" dirty="0">
                <a:solidFill>
                  <a:schemeClr val="tx1"/>
                </a:solidFill>
                <a:latin typeface="+mn-lt"/>
                <a:ea typeface="+mn-ea"/>
                <a:cs typeface="+mn-cs"/>
              </a:rPr>
              <a:t>􀁺 One service support battalion.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medium CA-BDE contains these units—</a:t>
            </a:r>
          </a:p>
          <a:p>
            <a:r>
              <a:rPr lang="en-US" sz="1200" b="0" i="0" u="none" strike="noStrike" kern="1200" baseline="0" dirty="0">
                <a:solidFill>
                  <a:schemeClr val="tx1"/>
                </a:solidFill>
                <a:latin typeface="+mn-lt"/>
                <a:ea typeface="+mn-ea"/>
                <a:cs typeface="+mn-cs"/>
              </a:rPr>
              <a:t>􀁺 Four mechanized CA-BNs.</a:t>
            </a:r>
          </a:p>
          <a:p>
            <a:r>
              <a:rPr lang="en-US" sz="1200" b="0" i="0" u="none" strike="noStrike" kern="1200" baseline="0" dirty="0">
                <a:solidFill>
                  <a:schemeClr val="tx1"/>
                </a:solidFill>
                <a:latin typeface="+mn-lt"/>
                <a:ea typeface="+mn-ea"/>
                <a:cs typeface="+mn-cs"/>
              </a:rPr>
              <a:t>􀁺 One reconnaissance battalion.</a:t>
            </a:r>
          </a:p>
          <a:p>
            <a:r>
              <a:rPr lang="en-US" sz="1200" b="0" i="0" u="none" strike="noStrike" kern="1200" baseline="0" dirty="0">
                <a:solidFill>
                  <a:schemeClr val="tx1"/>
                </a:solidFill>
                <a:latin typeface="+mn-lt"/>
                <a:ea typeface="+mn-ea"/>
                <a:cs typeface="+mn-cs"/>
              </a:rPr>
              <a:t>􀁺 One artillery battalion.</a:t>
            </a:r>
          </a:p>
          <a:p>
            <a:r>
              <a:rPr lang="en-US" sz="1200" b="0" i="0" u="none" strike="noStrike" kern="1200" baseline="0" dirty="0">
                <a:solidFill>
                  <a:schemeClr val="tx1"/>
                </a:solidFill>
                <a:latin typeface="+mn-lt"/>
                <a:ea typeface="+mn-ea"/>
                <a:cs typeface="+mn-cs"/>
              </a:rPr>
              <a:t>􀁺 One air defense battalion.</a:t>
            </a:r>
          </a:p>
          <a:p>
            <a:r>
              <a:rPr lang="en-US" sz="1200" b="0" i="0" u="none" strike="noStrike" kern="1200" baseline="0" dirty="0">
                <a:solidFill>
                  <a:schemeClr val="tx1"/>
                </a:solidFill>
                <a:latin typeface="+mn-lt"/>
                <a:ea typeface="+mn-ea"/>
                <a:cs typeface="+mn-cs"/>
              </a:rPr>
              <a:t>􀁺 One headquarters unit.</a:t>
            </a:r>
          </a:p>
          <a:p>
            <a:r>
              <a:rPr lang="en-US" sz="1200" b="0" i="0" u="none" strike="noStrike" kern="1200" baseline="0" dirty="0">
                <a:solidFill>
                  <a:schemeClr val="tx1"/>
                </a:solidFill>
                <a:latin typeface="+mn-lt"/>
                <a:ea typeface="+mn-ea"/>
                <a:cs typeface="+mn-cs"/>
              </a:rPr>
              <a:t>􀁺 One operational support battalion.</a:t>
            </a:r>
          </a:p>
          <a:p>
            <a:r>
              <a:rPr lang="en-US" sz="1200" b="0" i="0" u="none" strike="noStrike" kern="1200" baseline="0" dirty="0">
                <a:solidFill>
                  <a:schemeClr val="tx1"/>
                </a:solidFill>
                <a:latin typeface="+mn-lt"/>
                <a:ea typeface="+mn-ea"/>
                <a:cs typeface="+mn-cs"/>
              </a:rPr>
              <a:t>􀁺 One service support battalion.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heavy CA-BDE contains these units—</a:t>
            </a:r>
          </a:p>
          <a:p>
            <a:r>
              <a:rPr lang="en-US" sz="1200" b="0" i="0" u="none" strike="noStrike" kern="1200" baseline="0" dirty="0">
                <a:solidFill>
                  <a:schemeClr val="tx1"/>
                </a:solidFill>
                <a:latin typeface="+mn-lt"/>
                <a:ea typeface="+mn-ea"/>
                <a:cs typeface="+mn-cs"/>
              </a:rPr>
              <a:t>􀁺 Four armored CA-BNs.</a:t>
            </a:r>
          </a:p>
          <a:p>
            <a:r>
              <a:rPr lang="en-US" sz="1200" b="0" i="0" u="none" strike="noStrike" kern="1200" baseline="0" dirty="0">
                <a:solidFill>
                  <a:schemeClr val="tx1"/>
                </a:solidFill>
                <a:latin typeface="+mn-lt"/>
                <a:ea typeface="+mn-ea"/>
                <a:cs typeface="+mn-cs"/>
              </a:rPr>
              <a:t>􀁺 One reconnaissance battalion.</a:t>
            </a:r>
          </a:p>
          <a:p>
            <a:r>
              <a:rPr lang="en-US" sz="1200" b="0" i="0" u="none" strike="noStrike" kern="1200" baseline="0" dirty="0">
                <a:solidFill>
                  <a:schemeClr val="tx1"/>
                </a:solidFill>
                <a:latin typeface="+mn-lt"/>
                <a:ea typeface="+mn-ea"/>
                <a:cs typeface="+mn-cs"/>
              </a:rPr>
              <a:t>􀁺 One artillery battalion.</a:t>
            </a:r>
          </a:p>
          <a:p>
            <a:r>
              <a:rPr lang="en-US" sz="1200" b="0" i="0" u="none" strike="noStrike" kern="1200" baseline="0" dirty="0">
                <a:solidFill>
                  <a:schemeClr val="tx1"/>
                </a:solidFill>
                <a:latin typeface="+mn-lt"/>
                <a:ea typeface="+mn-ea"/>
                <a:cs typeface="+mn-cs"/>
              </a:rPr>
              <a:t>􀁺 One air defense battalion.</a:t>
            </a:r>
          </a:p>
          <a:p>
            <a:r>
              <a:rPr lang="en-US" sz="1200" b="0" i="0" u="none" strike="noStrike" kern="1200" baseline="0" dirty="0">
                <a:solidFill>
                  <a:schemeClr val="tx1"/>
                </a:solidFill>
                <a:latin typeface="+mn-lt"/>
                <a:ea typeface="+mn-ea"/>
                <a:cs typeface="+mn-cs"/>
              </a:rPr>
              <a:t>􀁺 One headquarters unit.</a:t>
            </a:r>
          </a:p>
          <a:p>
            <a:r>
              <a:rPr lang="en-US" sz="1200" b="0" i="0" u="none" strike="noStrike" kern="1200" baseline="0" dirty="0">
                <a:solidFill>
                  <a:schemeClr val="tx1"/>
                </a:solidFill>
                <a:latin typeface="+mn-lt"/>
                <a:ea typeface="+mn-ea"/>
                <a:cs typeface="+mn-cs"/>
              </a:rPr>
              <a:t>􀁺 One operational support battalion.</a:t>
            </a:r>
          </a:p>
          <a:p>
            <a:r>
              <a:rPr lang="en-US" sz="1200" b="0" i="0" u="none" strike="noStrike" kern="1200" baseline="0" dirty="0">
                <a:solidFill>
                  <a:schemeClr val="tx1"/>
                </a:solidFill>
                <a:latin typeface="+mn-lt"/>
                <a:ea typeface="+mn-ea"/>
                <a:cs typeface="+mn-cs"/>
              </a:rPr>
              <a:t>􀁺 One service support battalion.</a:t>
            </a:r>
          </a:p>
          <a:p>
            <a:endParaRPr lang="en-US" sz="1200" b="0" i="0" u="none" strike="noStrike" kern="1200" baseline="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2860320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29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25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119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229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723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3775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156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665037"/>
          </a:xfrm>
          <a:prstGeom prst="rect">
            <a:avLst/>
          </a:prstGeom>
        </p:spPr>
        <p:txBody>
          <a:bodyPr/>
          <a:lstStyle>
            <a:lvl1pPr>
              <a:defRPr sz="3200"/>
            </a:lvl1pPr>
            <a:lvl2pPr>
              <a:defRPr sz="2800"/>
            </a:lvl2pPr>
            <a:lvl3pPr>
              <a:defRPr sz="24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a:xfrm>
            <a:off x="0" y="0"/>
            <a:ext cx="9144000" cy="791425"/>
          </a:xfrm>
          <a:prstGeom prst="rect">
            <a:avLst/>
          </a:prstGeom>
        </p:spPr>
        <p:txBody>
          <a:bodyPr>
            <a:noAutofit/>
          </a:bodyPr>
          <a:lstStyle>
            <a:lvl1pPr>
              <a:defRPr sz="3400"/>
            </a:lvl1pPr>
          </a:lstStyle>
          <a:p>
            <a:r>
              <a:rPr lang="en-US" dirty="0"/>
              <a:t>Click to edit Master title style</a:t>
            </a:r>
          </a:p>
        </p:txBody>
      </p:sp>
    </p:spTree>
    <p:extLst>
      <p:ext uri="{BB962C8B-B14F-4D97-AF65-F5344CB8AC3E}">
        <p14:creationId xmlns:p14="http://schemas.microsoft.com/office/powerpoint/2010/main" val="398093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prstGeom prst="rect">
            <a:avLst/>
          </a:prstGeom>
        </p:spPr>
        <p:txBody>
          <a:bodyPr/>
          <a:lstStyle>
            <a:lvl1pPr>
              <a:defRPr sz="3200"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AE3FD73-1DEF-45B8-9C90-717408BFDFF7}" type="slidenum">
              <a:rPr lang="en-US" smtClean="0"/>
              <a:t>‹#›</a:t>
            </a:fld>
            <a:endParaRPr lang="en-US"/>
          </a:p>
        </p:txBody>
      </p:sp>
      <p:sp>
        <p:nvSpPr>
          <p:cNvPr id="7" name="Rectangle 6"/>
          <p:cNvSpPr/>
          <p:nvPr userDrawn="1"/>
        </p:nvSpPr>
        <p:spPr>
          <a:xfrm>
            <a:off x="2324100" y="6286502"/>
            <a:ext cx="4699000"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50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97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993531" y="256232"/>
            <a:ext cx="7156938" cy="646921"/>
          </a:xfrm>
          <a:prstGeom prst="rect">
            <a:avLst/>
          </a:prstGeom>
        </p:spPr>
        <p:txBody>
          <a:bodyPr anchor="ctr"/>
          <a:lstStyle>
            <a:lvl1pPr algn="ctr">
              <a:defRPr sz="1800" b="1">
                <a:latin typeface=" Arial"/>
              </a:defRPr>
            </a:lvl1pPr>
          </a:lstStyle>
          <a:p>
            <a:r>
              <a:rPr lang="en-US" dirty="0"/>
              <a:t>Click to edit Master title style</a:t>
            </a:r>
          </a:p>
        </p:txBody>
      </p:sp>
      <p:sp>
        <p:nvSpPr>
          <p:cNvPr id="3" name="Content Placeholder 2"/>
          <p:cNvSpPr>
            <a:spLocks noGrp="1"/>
          </p:cNvSpPr>
          <p:nvPr>
            <p:ph idx="1"/>
          </p:nvPr>
        </p:nvSpPr>
        <p:spPr>
          <a:xfrm>
            <a:off x="162659" y="1143001"/>
            <a:ext cx="8818684" cy="5064369"/>
          </a:xfrm>
          <a:prstGeom prst="rect">
            <a:avLst/>
          </a:prstGeom>
        </p:spPr>
        <p:txBody>
          <a:bodyPr/>
          <a:lstStyle>
            <a:lvl1pPr>
              <a:lnSpc>
                <a:spcPct val="100000"/>
              </a:lnSpc>
              <a:spcBef>
                <a:spcPts val="150"/>
              </a:spcBef>
              <a:defRPr sz="1350">
                <a:latin typeface="Arial" panose="020B0604020202020204" pitchFamily="34" charset="0"/>
                <a:cs typeface="Arial" panose="020B0604020202020204" pitchFamily="34" charset="0"/>
              </a:defRPr>
            </a:lvl1pPr>
            <a:lvl2pPr>
              <a:lnSpc>
                <a:spcPct val="100000"/>
              </a:lnSpc>
              <a:spcBef>
                <a:spcPts val="150"/>
              </a:spcBef>
              <a:defRPr sz="1200">
                <a:latin typeface="Arial" panose="020B0604020202020204" pitchFamily="34" charset="0"/>
                <a:cs typeface="Arial" panose="020B0604020202020204" pitchFamily="34" charset="0"/>
              </a:defRPr>
            </a:lvl2pPr>
            <a:lvl3pPr>
              <a:lnSpc>
                <a:spcPct val="100000"/>
              </a:lnSpc>
              <a:spcBef>
                <a:spcPts val="150"/>
              </a:spcBef>
              <a:defRPr sz="1050">
                <a:latin typeface="Arial" panose="020B0604020202020204" pitchFamily="34" charset="0"/>
                <a:cs typeface="Arial" panose="020B0604020202020204" pitchFamily="34" charset="0"/>
              </a:defRPr>
            </a:lvl3pPr>
            <a:lvl4pPr>
              <a:lnSpc>
                <a:spcPct val="100000"/>
              </a:lnSpc>
              <a:spcBef>
                <a:spcPts val="150"/>
              </a:spcBef>
              <a:defRPr sz="900">
                <a:latin typeface="Arial" panose="020B0604020202020204" pitchFamily="34" charset="0"/>
                <a:cs typeface="Arial" panose="020B0604020202020204" pitchFamily="34" charset="0"/>
              </a:defRPr>
            </a:lvl4pPr>
            <a:lvl5pPr>
              <a:lnSpc>
                <a:spcPct val="100000"/>
              </a:lnSpc>
              <a:spcBef>
                <a:spcPts val="150"/>
              </a:spcBef>
              <a:defRPr sz="825">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15"/>
          <p:cNvSpPr>
            <a:spLocks noGrp="1"/>
          </p:cNvSpPr>
          <p:nvPr>
            <p:ph type="dt" sz="half" idx="10"/>
          </p:nvPr>
        </p:nvSpPr>
        <p:spPr>
          <a:xfrm>
            <a:off x="21173" y="6492877"/>
            <a:ext cx="1004322" cy="365125"/>
          </a:xfrm>
          <a:prstGeom prst="rect">
            <a:avLst/>
          </a:prstGeom>
        </p:spPr>
        <p:txBody>
          <a:bodyPr/>
          <a:lstStyle/>
          <a:p>
            <a:fld id="{10B4EE37-EF5E-49F5-9FE9-01E52D484438}" type="datetime1">
              <a:rPr lang="en-US" smtClean="0"/>
              <a:t>7/7/2022</a:t>
            </a:fld>
            <a:endParaRPr lang="en-US"/>
          </a:p>
        </p:txBody>
      </p:sp>
      <p:sp>
        <p:nvSpPr>
          <p:cNvPr id="18" name="Slide Number Placeholder 17"/>
          <p:cNvSpPr>
            <a:spLocks noGrp="1"/>
          </p:cNvSpPr>
          <p:nvPr>
            <p:ph type="sldNum" sz="quarter" idx="12"/>
          </p:nvPr>
        </p:nvSpPr>
        <p:spPr>
          <a:xfrm>
            <a:off x="7086600" y="6492877"/>
            <a:ext cx="2057400" cy="365125"/>
          </a:xfrm>
          <a:prstGeom prst="rect">
            <a:avLst/>
          </a:prstGeom>
        </p:spPr>
        <p:txBody>
          <a:bodyPr/>
          <a:lstStyle/>
          <a:p>
            <a:fld id="{B601D832-2778-45FB-9D8A-13F17160D584}" type="slidenum">
              <a:rPr lang="en-US" smtClean="0"/>
              <a:t>‹#›</a:t>
            </a:fld>
            <a:endParaRPr lang="en-US"/>
          </a:p>
        </p:txBody>
      </p:sp>
      <p:sp>
        <p:nvSpPr>
          <p:cNvPr id="22" name="Text Placeholder 21"/>
          <p:cNvSpPr>
            <a:spLocks noGrp="1"/>
          </p:cNvSpPr>
          <p:nvPr>
            <p:ph type="body" sz="quarter" idx="13" hasCustomPrompt="1"/>
          </p:nvPr>
        </p:nvSpPr>
        <p:spPr>
          <a:xfrm>
            <a:off x="1735139" y="6492877"/>
            <a:ext cx="2085975" cy="365125"/>
          </a:xfrm>
          <a:prstGeom prst="rect">
            <a:avLst/>
          </a:prstGeom>
        </p:spPr>
        <p:txBody>
          <a:bodyPr anchor="ctr"/>
          <a:lstStyle>
            <a:lvl1pPr marL="0" indent="0">
              <a:buNone/>
              <a:defRPr sz="600" baseline="0">
                <a:latin typeface="Arial" panose="020B0604020202020204" pitchFamily="34" charset="0"/>
                <a:cs typeface="Arial" panose="020B0604020202020204" pitchFamily="34" charset="0"/>
              </a:defRPr>
            </a:lvl1pPr>
          </a:lstStyle>
          <a:p>
            <a:pPr lvl="0"/>
            <a:r>
              <a:rPr lang="en-US" dirty="0"/>
              <a:t>RNK </a:t>
            </a:r>
            <a:r>
              <a:rPr lang="en-US" dirty="0" err="1"/>
              <a:t>LName</a:t>
            </a:r>
            <a:endParaRPr lang="en-US" dirty="0"/>
          </a:p>
        </p:txBody>
      </p:sp>
    </p:spTree>
    <p:extLst>
      <p:ext uri="{BB962C8B-B14F-4D97-AF65-F5344CB8AC3E}">
        <p14:creationId xmlns:p14="http://schemas.microsoft.com/office/powerpoint/2010/main" val="4106067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D24DD07-79D5-4FF2-8130-118F83065BD6}" type="datetimeFigureOut">
              <a:rPr lang="en-US" smtClean="0"/>
              <a:t>7/7/2022</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73F328C6-19FC-4653-A23E-5924D3E54734}" type="slidenum">
              <a:rPr lang="en-US" smtClean="0"/>
              <a:t>‹#›</a:t>
            </a:fld>
            <a:endParaRPr lang="en-US"/>
          </a:p>
        </p:txBody>
      </p:sp>
    </p:spTree>
    <p:extLst>
      <p:ext uri="{BB962C8B-B14F-4D97-AF65-F5344CB8AC3E}">
        <p14:creationId xmlns:p14="http://schemas.microsoft.com/office/powerpoint/2010/main" val="327607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16000" y="139700"/>
            <a:ext cx="7086600" cy="1066800"/>
          </a:xfrm>
          <a:prstGeom prst="rect">
            <a:avLst/>
          </a:prstGeom>
        </p:spPr>
        <p:txBody>
          <a:bodyPr/>
          <a:lstStyle>
            <a:lvl1pPr>
              <a:defRPr u="sng"/>
            </a:lvl1pPr>
          </a:lstStyle>
          <a:p>
            <a:r>
              <a:rPr lang="en-US" dirty="0"/>
              <a:t>CLICK TO EDIT TITLE</a:t>
            </a:r>
          </a:p>
        </p:txBody>
      </p:sp>
      <p:sp>
        <p:nvSpPr>
          <p:cNvPr id="4" name="Content Placeholder 2"/>
          <p:cNvSpPr>
            <a:spLocks noGrp="1"/>
          </p:cNvSpPr>
          <p:nvPr>
            <p:ph idx="1" hasCustomPrompt="1"/>
          </p:nvPr>
        </p:nvSpPr>
        <p:spPr>
          <a:xfrm>
            <a:off x="458788" y="1595438"/>
            <a:ext cx="8229600" cy="4525962"/>
          </a:xfrm>
          <a:prstGeom prst="rect">
            <a:avLst/>
          </a:prstGeom>
        </p:spPr>
        <p:txBody>
          <a:bodyPr/>
          <a:lstStyle>
            <a:lvl1pPr>
              <a:defRPr baseline="0"/>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8249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328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BD 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63080"/>
            <a:ext cx="7772400" cy="1470025"/>
          </a:xfrm>
          <a:prstGeom prst="rect">
            <a:avLst/>
          </a:prstGeom>
          <a:scene3d>
            <a:camera prst="obliqueBottomLeft"/>
            <a:lightRig rig="threePt" dir="t"/>
          </a:scene3d>
        </p:spPr>
        <p:txBody>
          <a:bodyPr/>
          <a:lstStyle/>
          <a:p>
            <a:r>
              <a:rPr lang="en-US" dirty="0"/>
              <a:t>Click to edit Master title style</a:t>
            </a:r>
          </a:p>
        </p:txBody>
      </p:sp>
      <p:sp>
        <p:nvSpPr>
          <p:cNvPr id="5"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0251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D 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130425"/>
            <a:ext cx="7772400" cy="1470025"/>
          </a:xfrm>
          <a:prstGeom prst="rect">
            <a:avLst/>
          </a:prstGeom>
          <a:scene3d>
            <a:camera prst="obliqueBottomLeft"/>
            <a:lightRig rig="threePt" dir="t"/>
          </a:scene3d>
        </p:spPr>
        <p:txBody>
          <a:bodyPr/>
          <a:lstStyle/>
          <a:p>
            <a:r>
              <a:rPr lang="en-US" dirty="0"/>
              <a:t>Click to edit Master title style</a:t>
            </a:r>
          </a:p>
        </p:txBody>
      </p:sp>
      <p:sp>
        <p:nvSpPr>
          <p:cNvPr id="5"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71765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BD 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130425"/>
            <a:ext cx="7772400" cy="1470025"/>
          </a:xfrm>
          <a:prstGeom prst="rect">
            <a:avLst/>
          </a:prstGeom>
          <a:scene3d>
            <a:camera prst="obliqueBottomLeft"/>
            <a:lightRig rig="threePt" dir="t"/>
          </a:scene3d>
        </p:spPr>
        <p:txBody>
          <a:bodyPr/>
          <a:lstStyle/>
          <a:p>
            <a:r>
              <a:rPr lang="en-US" dirty="0"/>
              <a:t>Click to edit Master title style</a:t>
            </a:r>
          </a:p>
        </p:txBody>
      </p:sp>
      <p:sp>
        <p:nvSpPr>
          <p:cNvPr id="5"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0565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27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1"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0">
                <a:solidFill>
                  <a:schemeClr val="bg1"/>
                </a:solidFill>
                <a:latin typeface="Calibri"/>
                <a:cs typeface="Calibri"/>
              </a:defRPr>
            </a:lvl1pPr>
          </a:lstStyle>
          <a:p>
            <a:pPr marL="12700">
              <a:lnSpc>
                <a:spcPts val="1435"/>
              </a:lnSpc>
            </a:pPr>
            <a:r>
              <a:rPr spc="-5" dirty="0"/>
              <a:t>UNCLASSIFIED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7/7/2022</a:t>
            </a:fld>
            <a:endParaRPr lang="en-US"/>
          </a:p>
        </p:txBody>
      </p:sp>
      <p:sp>
        <p:nvSpPr>
          <p:cNvPr id="7" name="Holder 7"/>
          <p:cNvSpPr>
            <a:spLocks noGrp="1"/>
          </p:cNvSpPr>
          <p:nvPr>
            <p:ph type="sldNum" sz="quarter" idx="7"/>
          </p:nvPr>
        </p:nvSpPr>
        <p:spPr/>
        <p:txBody>
          <a:bodyPr lIns="0" tIns="0" rIns="0" bIns="0"/>
          <a:lstStyle>
            <a:lvl1pPr>
              <a:defRPr sz="1800" b="1" i="0">
                <a:solidFill>
                  <a:schemeClr val="tx1"/>
                </a:solidFill>
                <a:latin typeface="Calibri"/>
                <a:cs typeface="Calibri"/>
              </a:defRPr>
            </a:lvl1pPr>
          </a:lstStyle>
          <a:p>
            <a:pPr marL="38100">
              <a:lnSpc>
                <a:spcPts val="1810"/>
              </a:lnSpc>
            </a:pPr>
            <a:fld id="{81D60167-4931-47E6-BA6A-407CBD079E47}" type="slidenum">
              <a:rPr dirty="0"/>
              <a:t>‹#›</a:t>
            </a:fld>
            <a:r>
              <a:rPr spc="-10" dirty="0"/>
              <a:t>f</a:t>
            </a:r>
            <a:r>
              <a:rPr dirty="0"/>
              <a:t>t</a:t>
            </a:r>
          </a:p>
        </p:txBody>
      </p:sp>
    </p:spTree>
    <p:extLst>
      <p:ext uri="{BB962C8B-B14F-4D97-AF65-F5344CB8AC3E}">
        <p14:creationId xmlns:p14="http://schemas.microsoft.com/office/powerpoint/2010/main" val="4080279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67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817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864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84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7086600" y="6492890"/>
            <a:ext cx="2057400" cy="365125"/>
          </a:xfrm>
          <a:prstGeom prst="rect">
            <a:avLst/>
          </a:prstGeom>
        </p:spPr>
        <p:txBody>
          <a:bodyPr vert="horz" lIns="91440" tIns="45720" rIns="91440" bIns="45720" rtlCol="0" anchor="ctr"/>
          <a:lstStyle>
            <a:lvl1pPr algn="r">
              <a:defRPr sz="1200" b="1">
                <a:solidFill>
                  <a:schemeClr val="bg1"/>
                </a:solidFill>
              </a:defRPr>
            </a:lvl1pPr>
          </a:lstStyle>
          <a:p>
            <a:fld id="{3980EC96-6E23-410B-B928-89EEFA0108D4}" type="slidenum">
              <a:rPr lang="en-US" smtClean="0"/>
              <a:pPr/>
              <a:t>‹#›</a:t>
            </a:fld>
            <a:endParaRPr lang="en-US"/>
          </a:p>
        </p:txBody>
      </p:sp>
    </p:spTree>
    <p:extLst>
      <p:ext uri="{BB962C8B-B14F-4D97-AF65-F5344CB8AC3E}">
        <p14:creationId xmlns:p14="http://schemas.microsoft.com/office/powerpoint/2010/main" val="3687889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7086600" y="6492890"/>
            <a:ext cx="2057400" cy="365125"/>
          </a:xfrm>
          <a:prstGeom prst="rect">
            <a:avLst/>
          </a:prstGeom>
        </p:spPr>
        <p:txBody>
          <a:bodyPr vert="horz" lIns="91440" tIns="45720" rIns="91440" bIns="45720" rtlCol="0" anchor="ctr"/>
          <a:lstStyle>
            <a:lvl1pPr algn="r">
              <a:defRPr sz="1200" b="1">
                <a:solidFill>
                  <a:schemeClr val="bg1"/>
                </a:solidFill>
              </a:defRPr>
            </a:lvl1pPr>
          </a:lstStyle>
          <a:p>
            <a:fld id="{3980EC96-6E23-410B-B928-89EEFA0108D4}" type="slidenum">
              <a:rPr lang="en-US" smtClean="0"/>
              <a:pPr/>
              <a:t>‹#›</a:t>
            </a:fld>
            <a:endParaRPr lang="en-US"/>
          </a:p>
        </p:txBody>
      </p:sp>
    </p:spTree>
    <p:extLst>
      <p:ext uri="{BB962C8B-B14F-4D97-AF65-F5344CB8AC3E}">
        <p14:creationId xmlns:p14="http://schemas.microsoft.com/office/powerpoint/2010/main" val="3131579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7086600" y="6492890"/>
            <a:ext cx="2057400" cy="365125"/>
          </a:xfrm>
          <a:prstGeom prst="rect">
            <a:avLst/>
          </a:prstGeom>
        </p:spPr>
        <p:txBody>
          <a:bodyPr vert="horz" lIns="91440" tIns="45720" rIns="91440" bIns="45720" rtlCol="0" anchor="ctr"/>
          <a:lstStyle>
            <a:lvl1pPr algn="r">
              <a:defRPr sz="1200" b="1">
                <a:solidFill>
                  <a:schemeClr val="bg1"/>
                </a:solidFill>
              </a:defRPr>
            </a:lvl1pPr>
          </a:lstStyle>
          <a:p>
            <a:fld id="{3980EC96-6E23-410B-B928-89EEFA0108D4}" type="slidenum">
              <a:rPr lang="en-US" smtClean="0"/>
              <a:pPr/>
              <a:t>‹#›</a:t>
            </a:fld>
            <a:endParaRPr lang="en-US"/>
          </a:p>
        </p:txBody>
      </p:sp>
    </p:spTree>
    <p:extLst>
      <p:ext uri="{BB962C8B-B14F-4D97-AF65-F5344CB8AC3E}">
        <p14:creationId xmlns:p14="http://schemas.microsoft.com/office/powerpoint/2010/main" val="1312480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086600" y="6492890"/>
            <a:ext cx="2057400" cy="365125"/>
          </a:xfrm>
          <a:prstGeom prst="rect">
            <a:avLst/>
          </a:prstGeom>
        </p:spPr>
        <p:txBody>
          <a:bodyPr vert="horz" lIns="91440" tIns="45720" rIns="91440" bIns="45720" rtlCol="0" anchor="ctr"/>
          <a:lstStyle>
            <a:lvl1pPr algn="r">
              <a:defRPr sz="1200" b="1">
                <a:solidFill>
                  <a:schemeClr val="bg1"/>
                </a:solidFill>
              </a:defRPr>
            </a:lvl1pPr>
          </a:lstStyle>
          <a:p>
            <a:fld id="{3980EC96-6E23-410B-B928-89EEFA0108D4}" type="slidenum">
              <a:rPr lang="en-US" smtClean="0"/>
              <a:pPr/>
              <a:t>‹#›</a:t>
            </a:fld>
            <a:endParaRPr lang="en-US"/>
          </a:p>
        </p:txBody>
      </p:sp>
    </p:spTree>
    <p:extLst>
      <p:ext uri="{BB962C8B-B14F-4D97-AF65-F5344CB8AC3E}">
        <p14:creationId xmlns:p14="http://schemas.microsoft.com/office/powerpoint/2010/main" val="506806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086600" y="6492890"/>
            <a:ext cx="2057400" cy="365125"/>
          </a:xfrm>
          <a:prstGeom prst="rect">
            <a:avLst/>
          </a:prstGeom>
        </p:spPr>
        <p:txBody>
          <a:bodyPr vert="horz" lIns="91440" tIns="45720" rIns="91440" bIns="45720" rtlCol="0" anchor="ctr"/>
          <a:lstStyle>
            <a:lvl1pPr algn="r">
              <a:defRPr sz="1200" b="1">
                <a:solidFill>
                  <a:schemeClr val="bg1"/>
                </a:solidFill>
              </a:defRPr>
            </a:lvl1pPr>
          </a:lstStyle>
          <a:p>
            <a:fld id="{3980EC96-6E23-410B-B928-89EEFA0108D4}" type="slidenum">
              <a:rPr lang="en-US" smtClean="0"/>
              <a:pPr/>
              <a:t>‹#›</a:t>
            </a:fld>
            <a:endParaRPr lang="en-US"/>
          </a:p>
        </p:txBody>
      </p:sp>
    </p:spTree>
    <p:extLst>
      <p:ext uri="{BB962C8B-B14F-4D97-AF65-F5344CB8AC3E}">
        <p14:creationId xmlns:p14="http://schemas.microsoft.com/office/powerpoint/2010/main" val="531034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4400" i="0">
                <a:solidFill>
                  <a:srgbClr val="000076"/>
                </a:solidFill>
              </a:defRPr>
            </a:lvl1pPr>
          </a:lstStyle>
          <a:p>
            <a:r>
              <a:rPr lang="en-US" dirty="0"/>
              <a:t>Click to edit Master title style</a:t>
            </a:r>
          </a:p>
        </p:txBody>
      </p:sp>
      <p:sp>
        <p:nvSpPr>
          <p:cNvPr id="3" name="Subtitle 2"/>
          <p:cNvSpPr>
            <a:spLocks noGrp="1"/>
          </p:cNvSpPr>
          <p:nvPr>
            <p:ph type="subTitle" idx="1"/>
          </p:nvPr>
        </p:nvSpPr>
        <p:spPr>
          <a:xfrm>
            <a:off x="1371600" y="3962400"/>
            <a:ext cx="6400800" cy="1752600"/>
          </a:xfrm>
        </p:spPr>
        <p:txBody>
          <a:bodyPr>
            <a:normAutofit/>
          </a:bodyPr>
          <a:lstStyle>
            <a:lvl1pPr marL="0" indent="0" algn="ctr">
              <a:spcBef>
                <a:spcPts val="0"/>
              </a:spcBef>
              <a:spcAft>
                <a:spcPts val="600"/>
              </a:spcAft>
              <a:buNone/>
              <a:defRPr sz="2800" b="1" i="1">
                <a:solidFill>
                  <a:srgbClr val="0000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Rectangle 5"/>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userDrawn="1"/>
        </p:nvSpPr>
        <p:spPr>
          <a:xfrm>
            <a:off x="17252" y="6488494"/>
            <a:ext cx="1604927" cy="338554"/>
          </a:xfrm>
          <a:prstGeom prst="rect">
            <a:avLst/>
          </a:prstGeom>
          <a:noFill/>
        </p:spPr>
        <p:txBody>
          <a:bodyPr wrap="none" rtlCol="0">
            <a:spAutoFit/>
          </a:bodyPr>
          <a:lstStyle/>
          <a:p>
            <a:r>
              <a:rPr lang="en-US" sz="1600" b="1" i="0" dirty="0">
                <a:solidFill>
                  <a:schemeClr val="bg1"/>
                </a:solidFill>
                <a:latin typeface="Agency FB" pitchFamily="34" charset="0"/>
                <a:cs typeface="Arial" pitchFamily="34" charset="0"/>
              </a:rPr>
              <a:t>Victory Starts Here!</a:t>
            </a:r>
          </a:p>
        </p:txBody>
      </p:sp>
      <p:cxnSp>
        <p:nvCxnSpPr>
          <p:cNvPr id="11" name="Straight Connector 10"/>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pic>
        <p:nvPicPr>
          <p:cNvPr id="10" name="Picture 9"/>
          <p:cNvPicPr>
            <a:picLocks noChangeAspect="1"/>
          </p:cNvPicPr>
          <p:nvPr userDrawn="1"/>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229600" y="112272"/>
            <a:ext cx="745731" cy="745731"/>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9075" y="112272"/>
            <a:ext cx="542925" cy="723900"/>
          </a:xfrm>
          <a:prstGeom prst="rect">
            <a:avLst/>
          </a:prstGeom>
        </p:spPr>
      </p:pic>
    </p:spTree>
    <p:extLst>
      <p:ext uri="{BB962C8B-B14F-4D97-AF65-F5344CB8AC3E}">
        <p14:creationId xmlns:p14="http://schemas.microsoft.com/office/powerpoint/2010/main" val="229394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900" b="1" i="1">
                <a:solidFill>
                  <a:schemeClr val="tx1"/>
                </a:solidFill>
                <a:latin typeface="Arial"/>
                <a:cs typeface="Arial"/>
              </a:defRPr>
            </a:lvl1pPr>
          </a:lstStyle>
          <a:p>
            <a:pPr marL="12700">
              <a:lnSpc>
                <a:spcPct val="100000"/>
              </a:lnSpc>
              <a:spcBef>
                <a:spcPts val="15"/>
              </a:spcBef>
            </a:pPr>
            <a:r>
              <a:rPr spc="15" dirty="0"/>
              <a:t>Army</a:t>
            </a:r>
            <a:r>
              <a:rPr spc="-80" dirty="0"/>
              <a:t> </a:t>
            </a:r>
            <a:r>
              <a:rPr spc="-5" dirty="0"/>
              <a:t>Futures</a:t>
            </a:r>
            <a:r>
              <a:rPr spc="-75" dirty="0"/>
              <a:t> </a:t>
            </a:r>
            <a:r>
              <a:rPr spc="5" dirty="0"/>
              <a:t>Command</a:t>
            </a:r>
            <a:r>
              <a:rPr spc="-50" dirty="0"/>
              <a:t> </a:t>
            </a:r>
            <a:r>
              <a:rPr dirty="0"/>
              <a:t>-</a:t>
            </a:r>
            <a:r>
              <a:rPr spc="-25" dirty="0"/>
              <a:t> </a:t>
            </a:r>
            <a:r>
              <a:rPr dirty="0"/>
              <a:t>Team</a:t>
            </a:r>
            <a:r>
              <a:rPr spc="10" dirty="0"/>
              <a:t> </a:t>
            </a:r>
            <a:r>
              <a:rPr spc="-15" dirty="0"/>
              <a:t>of</a:t>
            </a:r>
            <a:r>
              <a:rPr spc="55" dirty="0"/>
              <a:t> </a:t>
            </a:r>
            <a:r>
              <a:rPr spc="-10" dirty="0"/>
              <a:t>Soldiers,</a:t>
            </a:r>
            <a:r>
              <a:rPr spc="-45" dirty="0"/>
              <a:t> </a:t>
            </a:r>
            <a:r>
              <a:rPr spc="-5" dirty="0"/>
              <a:t>Families,</a:t>
            </a:r>
            <a:r>
              <a:rPr spc="-50" dirty="0"/>
              <a:t> </a:t>
            </a:r>
            <a:r>
              <a:rPr spc="-5" dirty="0"/>
              <a:t>and</a:t>
            </a:r>
            <a:r>
              <a:rPr spc="30" dirty="0"/>
              <a:t> </a:t>
            </a:r>
            <a:r>
              <a:rPr spc="-10" dirty="0"/>
              <a:t>Civilians</a:t>
            </a:r>
            <a:r>
              <a:rPr dirty="0"/>
              <a:t> </a:t>
            </a:r>
            <a:r>
              <a:rPr spc="-5" dirty="0"/>
              <a:t>from</a:t>
            </a:r>
            <a:r>
              <a:rPr dirty="0"/>
              <a:t> </a:t>
            </a:r>
            <a:r>
              <a:rPr spc="-10" dirty="0"/>
              <a:t>the</a:t>
            </a:r>
            <a:r>
              <a:rPr dirty="0"/>
              <a:t> </a:t>
            </a:r>
            <a:r>
              <a:rPr spc="-5" dirty="0"/>
              <a:t>Best</a:t>
            </a:r>
            <a:r>
              <a:rPr spc="-15" dirty="0"/>
              <a:t> </a:t>
            </a:r>
            <a:r>
              <a:rPr spc="15" dirty="0"/>
              <a:t>Army</a:t>
            </a:r>
            <a:r>
              <a:rPr spc="-80" dirty="0"/>
              <a:t> </a:t>
            </a:r>
            <a:r>
              <a:rPr spc="-15" dirty="0"/>
              <a:t>in</a:t>
            </a:r>
            <a:r>
              <a:rPr spc="35" dirty="0"/>
              <a:t> </a:t>
            </a:r>
            <a:r>
              <a:rPr spc="-10" dirty="0"/>
              <a:t>the</a:t>
            </a:r>
            <a:r>
              <a:rPr dirty="0"/>
              <a:t> </a:t>
            </a:r>
            <a:r>
              <a:rPr spc="-5" dirty="0"/>
              <a:t>World!</a:t>
            </a:r>
          </a:p>
        </p:txBody>
      </p:sp>
      <p:sp>
        <p:nvSpPr>
          <p:cNvPr id="6" name="Holder 6"/>
          <p:cNvSpPr>
            <a:spLocks noGrp="1"/>
          </p:cNvSpPr>
          <p:nvPr>
            <p:ph type="sldNum" sz="quarter" idx="7"/>
          </p:nvPr>
        </p:nvSpPr>
        <p:spPr>
          <a:xfrm>
            <a:off x="8915400" y="6672780"/>
            <a:ext cx="190500" cy="138499"/>
          </a:xfrm>
        </p:spPr>
        <p:txBody>
          <a:bodyPr lIns="0" tIns="0" rIns="0" bIns="0"/>
          <a:lstStyle>
            <a:lvl1pPr>
              <a:defRPr sz="900" b="0" i="0">
                <a:solidFill>
                  <a:srgbClr val="878787"/>
                </a:solidFill>
                <a:latin typeface="Times New Roman"/>
                <a:cs typeface="Times New Roman"/>
              </a:defRPr>
            </a:lvl1pPr>
          </a:lstStyle>
          <a:p>
            <a:pPr marL="38100"/>
            <a:fld id="{81D60167-4931-47E6-BA6A-407CBD079E47}" type="slidenum">
              <a:rPr lang="en-US" smtClean="0"/>
              <a:pPr marL="38100"/>
              <a:t>‹#›</a:t>
            </a:fld>
            <a:endParaRPr lang="en-US" dirty="0"/>
          </a:p>
        </p:txBody>
      </p:sp>
      <p:sp>
        <p:nvSpPr>
          <p:cNvPr id="9" name="Holder 2"/>
          <p:cNvSpPr>
            <a:spLocks noGrp="1"/>
          </p:cNvSpPr>
          <p:nvPr>
            <p:ph type="title"/>
          </p:nvPr>
        </p:nvSpPr>
        <p:spPr>
          <a:xfrm>
            <a:off x="1994932" y="171579"/>
            <a:ext cx="5154135" cy="391159"/>
          </a:xfrm>
          <a:prstGeom prst="rect">
            <a:avLst/>
          </a:prstGeom>
        </p:spPr>
        <p:txBody>
          <a:bodyPr lIns="0" tIns="0" rIns="0" bIns="0"/>
          <a:lstStyle>
            <a:lvl1pPr algn="ctr">
              <a:defRPr sz="2000" b="1" i="0">
                <a:solidFill>
                  <a:schemeClr val="tx1"/>
                </a:solidFill>
                <a:latin typeface="Arial"/>
                <a:cs typeface="Arial"/>
              </a:defRPr>
            </a:lvl1pPr>
          </a:lstStyle>
          <a:p>
            <a:endParaRPr dirty="0"/>
          </a:p>
        </p:txBody>
      </p:sp>
    </p:spTree>
    <p:extLst>
      <p:ext uri="{BB962C8B-B14F-4D97-AF65-F5344CB8AC3E}">
        <p14:creationId xmlns:p14="http://schemas.microsoft.com/office/powerpoint/2010/main" val="2630542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buFont typeface="Wingdings" pitchFamily="2" charset="2"/>
              <a:buChar char="§"/>
              <a:defRPr sz="2400"/>
            </a:lvl1pPr>
            <a:lvl2pPr>
              <a:buFont typeface="Wingdings" pitchFamily="2" charset="2"/>
              <a:buChar char="§"/>
              <a:defRPr sz="2400"/>
            </a:lvl2pPr>
            <a:lvl3pPr>
              <a:buFont typeface="Wingdings" pitchFamily="2" charset="2"/>
              <a:buChar char="§"/>
              <a:defRPr sz="2400"/>
            </a:lvl3pPr>
            <a:lvl4pPr>
              <a:buFont typeface="Wingdings" pitchFamily="2" charset="2"/>
              <a:buChar char="§"/>
              <a:defRPr sz="2400"/>
            </a:lvl4pPr>
            <a:lvl5pPr>
              <a:buFont typeface="Wingdings" pitchFamily="2"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86106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dirty="0"/>
          </a:p>
        </p:txBody>
      </p:sp>
    </p:spTree>
    <p:extLst>
      <p:ext uri="{BB962C8B-B14F-4D97-AF65-F5344CB8AC3E}">
        <p14:creationId xmlns:p14="http://schemas.microsoft.com/office/powerpoint/2010/main" val="40765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prstClr val="black"/>
              </a:solidFill>
            </a:endParaRPr>
          </a:p>
        </p:txBody>
      </p:sp>
    </p:spTree>
    <p:extLst>
      <p:ext uri="{BB962C8B-B14F-4D97-AF65-F5344CB8AC3E}">
        <p14:creationId xmlns:p14="http://schemas.microsoft.com/office/powerpoint/2010/main" val="207546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467600" cy="792162"/>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normAutofit/>
          </a:bodyPr>
          <a:lstStyle>
            <a:lvl1pPr>
              <a:buFont typeface="Wingdings" pitchFamily="2" charset="2"/>
              <a:buChar char="§"/>
              <a:defRPr sz="2400"/>
            </a:lvl1pPr>
            <a:lvl2pPr>
              <a:buFont typeface="Wingdings" pitchFamily="2" charset="2"/>
              <a:buChar char="§"/>
              <a:defRPr sz="2400"/>
            </a:lvl2pPr>
            <a:lvl3pPr>
              <a:buFont typeface="Wingdings" pitchFamily="2" charset="2"/>
              <a:buChar char="§"/>
              <a:defRPr sz="2400"/>
            </a:lvl3pPr>
            <a:lvl4pPr>
              <a:buFont typeface="Wingdings" pitchFamily="2" charset="2"/>
              <a:buChar char="§"/>
              <a:defRPr sz="2400"/>
            </a:lvl4pPr>
            <a:lvl5pPr>
              <a:buFont typeface="Wingdings"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8610600" y="6526647"/>
            <a:ext cx="533400" cy="288925"/>
          </a:xfrm>
          <a:prstGeom prst="rect">
            <a:avLst/>
          </a:prstGeom>
        </p:spPr>
        <p:txBody>
          <a:bodyPr/>
          <a:lstStyle>
            <a:lvl1pPr algn="ctr">
              <a:defRPr sz="1600">
                <a:solidFill>
                  <a:schemeClr val="bg1"/>
                </a:solidFill>
                <a:latin typeface="Arial" pitchFamily="34" charset="0"/>
                <a:cs typeface="Arial" pitchFamily="34" charset="0"/>
              </a:defRPr>
            </a:lvl1pPr>
          </a:lstStyle>
          <a:p>
            <a:fld id="{4C373DC0-F413-4098-8AFC-675FCCBD90A8}" type="slidenum">
              <a:rPr lang="en-US" smtClean="0"/>
              <a:pPr/>
              <a:t>‹#›</a:t>
            </a:fld>
            <a:endParaRPr lang="en-US"/>
          </a:p>
        </p:txBody>
      </p:sp>
    </p:spTree>
    <p:extLst>
      <p:ext uri="{BB962C8B-B14F-4D97-AF65-F5344CB8AC3E}">
        <p14:creationId xmlns:p14="http://schemas.microsoft.com/office/powerpoint/2010/main" val="209943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113" y="1500188"/>
            <a:ext cx="8229600" cy="4800600"/>
          </a:xfrm>
          <a:prstGeom prst="rect">
            <a:avLst/>
          </a:prstGeom>
          <a:ln>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0" y="367989"/>
            <a:ext cx="9144000" cy="47950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59806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5562600"/>
            <a:ext cx="2133600" cy="365125"/>
          </a:xfrm>
          <a:prstGeom prst="rect">
            <a:avLst/>
          </a:prstGeom>
        </p:spPr>
        <p:txBody>
          <a:bodyPr/>
          <a:lstStyle/>
          <a:p>
            <a:fld id="{8FA59DBE-4DFD-42B7-9EA2-BA370070C3E2}" type="datetime1">
              <a:rPr lang="en-US" smtClean="0"/>
              <a:pPr/>
              <a:t>7/7/2022</a:t>
            </a:fld>
            <a:endParaRPr lang="en-US" dirty="0"/>
          </a:p>
        </p:txBody>
      </p:sp>
      <p:sp>
        <p:nvSpPr>
          <p:cNvPr id="4" name="Footer Placeholder 3"/>
          <p:cNvSpPr>
            <a:spLocks noGrp="1"/>
          </p:cNvSpPr>
          <p:nvPr>
            <p:ph type="ftr" sz="quarter" idx="11"/>
          </p:nvPr>
        </p:nvSpPr>
        <p:spPr>
          <a:xfrm>
            <a:off x="3124200" y="556260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5562600"/>
            <a:ext cx="2133600" cy="365125"/>
          </a:xfrm>
          <a:prstGeom prst="rect">
            <a:avLst/>
          </a:prstGeom>
        </p:spPr>
        <p:txBody>
          <a:bodyPr/>
          <a:lstStyle/>
          <a:p>
            <a:fld id="{B7C08912-DE52-4ECA-B011-01A0F34D8BB5}" type="slidenum">
              <a:rPr lang="en-US" smtClean="0"/>
              <a:pPr/>
              <a:t>‹#›</a:t>
            </a:fld>
            <a:endParaRPr lang="en-US" dirty="0"/>
          </a:p>
        </p:txBody>
      </p:sp>
    </p:spTree>
    <p:extLst>
      <p:ext uri="{BB962C8B-B14F-4D97-AF65-F5344CB8AC3E}">
        <p14:creationId xmlns:p14="http://schemas.microsoft.com/office/powerpoint/2010/main" val="70785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atin typeface=" Aria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atin typeface=" 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2787650" y="6308726"/>
            <a:ext cx="4095750" cy="365125"/>
          </a:xfrm>
          <a:prstGeom prst="rect">
            <a:avLst/>
          </a:prstGeom>
        </p:spPr>
        <p:txBody>
          <a:bodyPr/>
          <a:lstStyle>
            <a:lvl1pPr>
              <a:defRPr>
                <a:latin typeface=" Arial"/>
              </a:defRPr>
            </a:lvl1pPr>
          </a:lstStyle>
          <a:p>
            <a:endParaRPr lang="en-US" dirty="0">
              <a:solidFill>
                <a:prstClr val="black"/>
              </a:solidFill>
            </a:endParaRPr>
          </a:p>
        </p:txBody>
      </p:sp>
      <p:sp>
        <p:nvSpPr>
          <p:cNvPr id="7" name="Rectangle 6"/>
          <p:cNvSpPr/>
          <p:nvPr userDrawn="1"/>
        </p:nvSpPr>
        <p:spPr>
          <a:xfrm>
            <a:off x="2336800" y="6270626"/>
            <a:ext cx="4546600"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 Arial"/>
            </a:endParaRPr>
          </a:p>
        </p:txBody>
      </p:sp>
    </p:spTree>
    <p:extLst>
      <p:ext uri="{BB962C8B-B14F-4D97-AF65-F5344CB8AC3E}">
        <p14:creationId xmlns:p14="http://schemas.microsoft.com/office/powerpoint/2010/main" val="167401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7662" y="218476"/>
            <a:ext cx="7886700" cy="1325563"/>
          </a:xfrm>
          <a:prstGeom prst="rect">
            <a:avLst/>
          </a:prstGeom>
        </p:spPr>
        <p:txBody>
          <a:bodyPr/>
          <a:lstStyle>
            <a:lvl1pPr>
              <a:defRPr sz="4000" b="0">
                <a:latin typeface=" Arial"/>
              </a:defRPr>
            </a:lvl1pPr>
          </a:lstStyle>
          <a:p>
            <a:r>
              <a:rPr lang="en-US" dirty="0"/>
              <a:t>Click to edit Master title style</a:t>
            </a:r>
          </a:p>
        </p:txBody>
      </p:sp>
    </p:spTree>
    <p:extLst>
      <p:ext uri="{BB962C8B-B14F-4D97-AF65-F5344CB8AC3E}">
        <p14:creationId xmlns:p14="http://schemas.microsoft.com/office/powerpoint/2010/main" val="205138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5.png"/><Relationship Id="rId4" Type="http://schemas.openxmlformats.org/officeDocument/2006/relationships/slideLayout" Target="../slideLayouts/slideLayout27.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rmy logo.jpg"/>
          <p:cNvPicPr>
            <a:picLocks noChangeAspect="1"/>
          </p:cNvPicPr>
          <p:nvPr userDrawn="1"/>
        </p:nvPicPr>
        <p:blipFill>
          <a:blip r:embed="rId9" cstate="print"/>
          <a:stretch>
            <a:fillRect/>
          </a:stretch>
        </p:blipFill>
        <p:spPr>
          <a:xfrm>
            <a:off x="48527" y="1"/>
            <a:ext cx="555008" cy="713097"/>
          </a:xfrm>
          <a:prstGeom prst="rect">
            <a:avLst/>
          </a:prstGeom>
        </p:spPr>
      </p:pic>
      <p:grpSp>
        <p:nvGrpSpPr>
          <p:cNvPr id="2" name="Group 9"/>
          <p:cNvGrpSpPr/>
          <p:nvPr userDrawn="1"/>
        </p:nvGrpSpPr>
        <p:grpSpPr>
          <a:xfrm>
            <a:off x="0" y="634998"/>
            <a:ext cx="9144000" cy="200055"/>
            <a:chOff x="0" y="1021687"/>
            <a:chExt cx="9144000" cy="200055"/>
          </a:xfrm>
        </p:grpSpPr>
        <p:sp>
          <p:nvSpPr>
            <p:cNvPr id="11" name="Line 8"/>
            <p:cNvSpPr>
              <a:spLocks noChangeShapeType="1"/>
            </p:cNvSpPr>
            <p:nvPr/>
          </p:nvSpPr>
          <p:spPr bwMode="auto">
            <a:xfrm>
              <a:off x="0" y="1143000"/>
              <a:ext cx="9144000" cy="0"/>
            </a:xfrm>
            <a:prstGeom prst="line">
              <a:avLst/>
            </a:prstGeom>
            <a:noFill/>
            <a:ln w="76200">
              <a:solidFill>
                <a:srgbClr val="164592"/>
              </a:solidFill>
              <a:round/>
              <a:headEnd/>
              <a:tailEnd/>
            </a:ln>
            <a:effectLst/>
          </p:spPr>
          <p:txBody>
            <a:bodyPr/>
            <a:lstStyle/>
            <a:p>
              <a:pPr algn="r" defTabSz="971824">
                <a:defRPr/>
              </a:pPr>
              <a:endParaRPr lang="en-US" sz="1900" dirty="0">
                <a:solidFill>
                  <a:srgbClr val="000000"/>
                </a:solidFill>
                <a:latin typeface="Arial" charset="0"/>
              </a:endParaRPr>
            </a:p>
          </p:txBody>
        </p:sp>
        <p:sp>
          <p:nvSpPr>
            <p:cNvPr id="12" name="Rectangle 11"/>
            <p:cNvSpPr>
              <a:spLocks noChangeArrowheads="1"/>
            </p:cNvSpPr>
            <p:nvPr/>
          </p:nvSpPr>
          <p:spPr bwMode="auto">
            <a:xfrm>
              <a:off x="6858000" y="1021687"/>
              <a:ext cx="1981200" cy="200055"/>
            </a:xfrm>
            <a:prstGeom prst="rect">
              <a:avLst/>
            </a:prstGeom>
            <a:solidFill>
              <a:schemeClr val="bg1"/>
            </a:solidFill>
            <a:ln w="9525">
              <a:noFill/>
              <a:miter lim="800000"/>
              <a:headEnd/>
              <a:tailEnd/>
            </a:ln>
          </p:spPr>
          <p:txBody>
            <a:bodyPr wrap="square" lIns="0" tIns="0" rIns="0" bIns="0">
              <a:spAutoFit/>
            </a:bodyPr>
            <a:lstStyle/>
            <a:p>
              <a:pPr defTabSz="971824">
                <a:defRPr/>
              </a:pPr>
              <a:r>
                <a:rPr lang="en-US" sz="1300" b="1" i="1" dirty="0">
                  <a:solidFill>
                    <a:srgbClr val="000000"/>
                  </a:solidFill>
                  <a:latin typeface="Arial" charset="0"/>
                </a:rPr>
                <a:t>  </a:t>
              </a:r>
              <a:r>
                <a:rPr lang="en-US" sz="900" b="1" i="1" dirty="0">
                  <a:solidFill>
                    <a:srgbClr val="000000"/>
                  </a:solidFill>
                  <a:latin typeface="Arial" charset="0"/>
                </a:rPr>
                <a:t>Fort Benning, Home of the MCoE </a:t>
              </a:r>
              <a:endParaRPr lang="en-US" sz="900" dirty="0">
                <a:solidFill>
                  <a:srgbClr val="000000"/>
                </a:solidFill>
                <a:latin typeface="Arial" charset="0"/>
              </a:endParaRPr>
            </a:p>
          </p:txBody>
        </p:sp>
      </p:grpSp>
      <p:grpSp>
        <p:nvGrpSpPr>
          <p:cNvPr id="3" name="Group 15"/>
          <p:cNvGrpSpPr/>
          <p:nvPr userDrawn="1"/>
        </p:nvGrpSpPr>
        <p:grpSpPr>
          <a:xfrm>
            <a:off x="8293833" y="9160"/>
            <a:ext cx="787054" cy="681530"/>
            <a:chOff x="8818284" y="9526"/>
            <a:chExt cx="850046" cy="708823"/>
          </a:xfrm>
        </p:grpSpPr>
        <p:pic>
          <p:nvPicPr>
            <p:cNvPr id="8" name="Picture 7" descr="TRADOC Patch.png"/>
            <p:cNvPicPr>
              <a:picLocks noChangeAspect="1"/>
            </p:cNvPicPr>
            <p:nvPr userDrawn="1"/>
          </p:nvPicPr>
          <p:blipFill>
            <a:blip r:embed="rId10" cstate="print"/>
            <a:stretch>
              <a:fillRect/>
            </a:stretch>
          </p:blipFill>
          <p:spPr>
            <a:xfrm>
              <a:off x="8818284" y="157485"/>
              <a:ext cx="591977" cy="560864"/>
            </a:xfrm>
            <a:prstGeom prst="rect">
              <a:avLst/>
            </a:prstGeom>
          </p:spPr>
        </p:pic>
        <p:pic>
          <p:nvPicPr>
            <p:cNvPr id="13" name="Picture 2" descr="C:\Users\Bryon.bonnell\Desktop\MCOE Logo- Drum.jpg"/>
            <p:cNvPicPr>
              <a:picLocks noChangeAspect="1" noChangeArrowheads="1"/>
            </p:cNvPicPr>
            <p:nvPr userDrawn="1"/>
          </p:nvPicPr>
          <p:blipFill>
            <a:blip r:embed="rId11" cstate="print">
              <a:clrChange>
                <a:clrFrom>
                  <a:srgbClr val="FFFFFF"/>
                </a:clrFrom>
                <a:clrTo>
                  <a:srgbClr val="FFFFFF">
                    <a:alpha val="0"/>
                  </a:srgbClr>
                </a:clrTo>
              </a:clrChange>
            </a:blip>
            <a:srcRect/>
            <a:stretch>
              <a:fillRect/>
            </a:stretch>
          </p:blipFill>
          <p:spPr bwMode="auto">
            <a:xfrm>
              <a:off x="9052719" y="9526"/>
              <a:ext cx="615611" cy="594875"/>
            </a:xfrm>
            <a:prstGeom prst="rect">
              <a:avLst/>
            </a:prstGeom>
            <a:noFill/>
            <a:ln w="9525">
              <a:noFill/>
              <a:miter lim="800000"/>
              <a:headEnd/>
              <a:tailEnd/>
            </a:ln>
          </p:spPr>
        </p:pic>
      </p:grpSp>
      <p:sp>
        <p:nvSpPr>
          <p:cNvPr id="14" name="Text Box 14"/>
          <p:cNvSpPr txBox="1">
            <a:spLocks noChangeArrowheads="1"/>
          </p:cNvSpPr>
          <p:nvPr userDrawn="1"/>
        </p:nvSpPr>
        <p:spPr bwMode="auto">
          <a:xfrm>
            <a:off x="-16128" y="6669451"/>
            <a:ext cx="6721727" cy="236630"/>
          </a:xfrm>
          <a:prstGeom prst="rect">
            <a:avLst/>
          </a:prstGeom>
          <a:noFill/>
          <a:ln w="9525">
            <a:noFill/>
            <a:miter lim="800000"/>
            <a:headEnd/>
            <a:tailEnd/>
          </a:ln>
          <a:effectLst/>
        </p:spPr>
        <p:txBody>
          <a:bodyPr wrap="square" lIns="97182" tIns="48591" rIns="97182" bIns="48591">
            <a:spAutoFit/>
          </a:bodyPr>
          <a:lstStyle/>
          <a:p>
            <a:pPr defTabSz="971824" eaLnBrk="0" hangingPunct="0">
              <a:defRPr/>
            </a:pPr>
            <a:r>
              <a:rPr lang="en-US" sz="900" b="1" i="1" dirty="0">
                <a:solidFill>
                  <a:srgbClr val="000000"/>
                </a:solidFill>
                <a:latin typeface="Arial" pitchFamily="34" charset="0"/>
                <a:cs typeface="Arial" pitchFamily="34" charset="0"/>
              </a:rPr>
              <a:t>Maneuver Center of Excellence - Team of Soldiers, Families, and Civilians from the Best Army in the World!</a:t>
            </a:r>
          </a:p>
        </p:txBody>
      </p:sp>
      <p:sp>
        <p:nvSpPr>
          <p:cNvPr id="15" name="Title Placeholder 14"/>
          <p:cNvSpPr>
            <a:spLocks noGrp="1"/>
          </p:cNvSpPr>
          <p:nvPr>
            <p:ph type="title"/>
          </p:nvPr>
        </p:nvSpPr>
        <p:spPr>
          <a:xfrm>
            <a:off x="409356" y="2549809"/>
            <a:ext cx="8229746" cy="1143255"/>
          </a:xfrm>
          <a:prstGeom prst="rect">
            <a:avLst/>
          </a:prstGeom>
        </p:spPr>
        <p:txBody>
          <a:bodyPr vert="horz" lIns="91440" tIns="45720" rIns="91440" bIns="45720" rtlCol="0" anchor="ctr">
            <a:normAutofit/>
          </a:bodyPr>
          <a:lstStyle/>
          <a:p>
            <a:r>
              <a:rPr lang="en-US" dirty="0"/>
              <a:t>Click to edit Master title style</a:t>
            </a:r>
          </a:p>
        </p:txBody>
      </p:sp>
      <p:sp>
        <p:nvSpPr>
          <p:cNvPr id="4" name="TextBox 3">
            <a:extLst>
              <a:ext uri="{FF2B5EF4-FFF2-40B4-BE49-F238E27FC236}">
                <a16:creationId xmlns:a16="http://schemas.microsoft.com/office/drawing/2014/main" id="{F81973F8-4B48-4FAE-B1A9-2E76DBC0964E}"/>
              </a:ext>
            </a:extLst>
          </p:cNvPr>
          <p:cNvSpPr txBox="1"/>
          <p:nvPr userDrawn="1"/>
        </p:nvSpPr>
        <p:spPr>
          <a:xfrm>
            <a:off x="3816024" y="-45884"/>
            <a:ext cx="1511952" cy="307777"/>
          </a:xfrm>
          <a:prstGeom prst="rect">
            <a:avLst/>
          </a:prstGeom>
          <a:noFill/>
        </p:spPr>
        <p:txBody>
          <a:bodyPr wrap="none" rtlCol="0">
            <a:spAutoFit/>
          </a:bodyPr>
          <a:lstStyle/>
          <a:p>
            <a:r>
              <a:rPr lang="en-US" sz="1400" b="1" dirty="0">
                <a:solidFill>
                  <a:srgbClr val="00B050"/>
                </a:solidFill>
                <a:latin typeface="+mj-lt"/>
              </a:rPr>
              <a:t>UNCLASSIFIED</a:t>
            </a:r>
          </a:p>
        </p:txBody>
      </p:sp>
      <p:sp>
        <p:nvSpPr>
          <p:cNvPr id="16" name="TextBox 15">
            <a:extLst>
              <a:ext uri="{FF2B5EF4-FFF2-40B4-BE49-F238E27FC236}">
                <a16:creationId xmlns:a16="http://schemas.microsoft.com/office/drawing/2014/main" id="{D77B8E0E-266A-4E28-83E9-E6C2EE2F037D}"/>
              </a:ext>
            </a:extLst>
          </p:cNvPr>
          <p:cNvSpPr txBox="1"/>
          <p:nvPr userDrawn="1"/>
        </p:nvSpPr>
        <p:spPr>
          <a:xfrm>
            <a:off x="3816024" y="6479989"/>
            <a:ext cx="1511952" cy="307777"/>
          </a:xfrm>
          <a:prstGeom prst="rect">
            <a:avLst/>
          </a:prstGeom>
          <a:noFill/>
        </p:spPr>
        <p:txBody>
          <a:bodyPr wrap="none" rtlCol="0">
            <a:spAutoFit/>
          </a:bodyPr>
          <a:lstStyle/>
          <a:p>
            <a:r>
              <a:rPr lang="en-US" sz="1400" b="1" dirty="0">
                <a:solidFill>
                  <a:srgbClr val="00B050"/>
                </a:solidFill>
                <a:latin typeface="+mj-lt"/>
              </a:rPr>
              <a:t>UNCLASSIFIED</a:t>
            </a:r>
          </a:p>
        </p:txBody>
      </p:sp>
    </p:spTree>
    <p:extLst>
      <p:ext uri="{BB962C8B-B14F-4D97-AF65-F5344CB8AC3E}">
        <p14:creationId xmlns:p14="http://schemas.microsoft.com/office/powerpoint/2010/main" val="2227419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93" r:id="rId4"/>
    <p:sldLayoutId id="2147483694" r:id="rId5"/>
    <p:sldLayoutId id="2147483703" r:id="rId6"/>
    <p:sldLayoutId id="2147483704" r:id="rId7"/>
  </p:sldLayoutIdLst>
  <p:hf hdr="0" ftr="0" dt="0"/>
  <p:txStyles>
    <p:titleStyle>
      <a:lvl1pPr algn="ctr" defTabSz="971824" rtl="0" eaLnBrk="1" latinLnBrk="0" hangingPunct="1">
        <a:spcBef>
          <a:spcPct val="0"/>
        </a:spcBef>
        <a:buNone/>
        <a:defRPr sz="3600" kern="1200">
          <a:solidFill>
            <a:schemeClr val="tx1"/>
          </a:solidFill>
          <a:latin typeface="Arial" pitchFamily="34" charset="0"/>
          <a:ea typeface="+mj-ea"/>
          <a:cs typeface="Arial" pitchFamily="34" charset="0"/>
        </a:defRPr>
      </a:lvl1pPr>
    </p:titleStyle>
    <p:bodyStyle>
      <a:lvl1pPr marL="364434" indent="-364434" algn="l" defTabSz="971824" rtl="0" eaLnBrk="1" latinLnBrk="0" hangingPunct="1">
        <a:spcBef>
          <a:spcPct val="20000"/>
        </a:spcBef>
        <a:buFont typeface="Arial" pitchFamily="34" charset="0"/>
        <a:buChar char="•"/>
        <a:defRPr sz="3400" kern="1200">
          <a:solidFill>
            <a:schemeClr val="tx1"/>
          </a:solidFill>
          <a:latin typeface="Arial" pitchFamily="34" charset="0"/>
          <a:ea typeface="+mn-ea"/>
          <a:cs typeface="Arial" pitchFamily="34" charset="0"/>
        </a:defRPr>
      </a:lvl1pPr>
      <a:lvl2pPr marL="789607" indent="-303695" algn="l" defTabSz="971824"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2pPr>
      <a:lvl3pPr marL="1214780" indent="-242956" algn="l" defTabSz="971824"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3pPr>
      <a:lvl4pPr marL="1700693" indent="-242956" algn="l" defTabSz="971824"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4pPr>
      <a:lvl5pPr marL="2186605" indent="-242956" algn="l" defTabSz="971824"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5pPr>
      <a:lvl6pPr marL="2672517"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58429"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44341"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30253"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1824" rtl="0" eaLnBrk="1" latinLnBrk="0" hangingPunct="1">
        <a:defRPr sz="1900" kern="1200">
          <a:solidFill>
            <a:schemeClr val="tx1"/>
          </a:solidFill>
          <a:latin typeface="+mn-lt"/>
          <a:ea typeface="+mn-ea"/>
          <a:cs typeface="+mn-cs"/>
        </a:defRPr>
      </a:lvl1pPr>
      <a:lvl2pPr marL="485912" algn="l" defTabSz="971824" rtl="0" eaLnBrk="1" latinLnBrk="0" hangingPunct="1">
        <a:defRPr sz="1900" kern="1200">
          <a:solidFill>
            <a:schemeClr val="tx1"/>
          </a:solidFill>
          <a:latin typeface="+mn-lt"/>
          <a:ea typeface="+mn-ea"/>
          <a:cs typeface="+mn-cs"/>
        </a:defRPr>
      </a:lvl2pPr>
      <a:lvl3pPr marL="971824" algn="l" defTabSz="971824" rtl="0" eaLnBrk="1" latinLnBrk="0" hangingPunct="1">
        <a:defRPr sz="1900" kern="1200">
          <a:solidFill>
            <a:schemeClr val="tx1"/>
          </a:solidFill>
          <a:latin typeface="+mn-lt"/>
          <a:ea typeface="+mn-ea"/>
          <a:cs typeface="+mn-cs"/>
        </a:defRPr>
      </a:lvl3pPr>
      <a:lvl4pPr marL="1457736" algn="l" defTabSz="971824" rtl="0" eaLnBrk="1" latinLnBrk="0" hangingPunct="1">
        <a:defRPr sz="1900" kern="1200">
          <a:solidFill>
            <a:schemeClr val="tx1"/>
          </a:solidFill>
          <a:latin typeface="+mn-lt"/>
          <a:ea typeface="+mn-ea"/>
          <a:cs typeface="+mn-cs"/>
        </a:defRPr>
      </a:lvl4pPr>
      <a:lvl5pPr marL="1943649" algn="l" defTabSz="971824" rtl="0" eaLnBrk="1" latinLnBrk="0" hangingPunct="1">
        <a:defRPr sz="1900" kern="1200">
          <a:solidFill>
            <a:schemeClr val="tx1"/>
          </a:solidFill>
          <a:latin typeface="+mn-lt"/>
          <a:ea typeface="+mn-ea"/>
          <a:cs typeface="+mn-cs"/>
        </a:defRPr>
      </a:lvl5pPr>
      <a:lvl6pPr marL="2429561" algn="l" defTabSz="971824" rtl="0" eaLnBrk="1" latinLnBrk="0" hangingPunct="1">
        <a:defRPr sz="1900" kern="1200">
          <a:solidFill>
            <a:schemeClr val="tx1"/>
          </a:solidFill>
          <a:latin typeface="+mn-lt"/>
          <a:ea typeface="+mn-ea"/>
          <a:cs typeface="+mn-cs"/>
        </a:defRPr>
      </a:lvl6pPr>
      <a:lvl7pPr marL="2915473" algn="l" defTabSz="971824" rtl="0" eaLnBrk="1" latinLnBrk="0" hangingPunct="1">
        <a:defRPr sz="1900" kern="1200">
          <a:solidFill>
            <a:schemeClr val="tx1"/>
          </a:solidFill>
          <a:latin typeface="+mn-lt"/>
          <a:ea typeface="+mn-ea"/>
          <a:cs typeface="+mn-cs"/>
        </a:defRPr>
      </a:lvl7pPr>
      <a:lvl8pPr marL="3401385" algn="l" defTabSz="971824" rtl="0" eaLnBrk="1" latinLnBrk="0" hangingPunct="1">
        <a:defRPr sz="1900" kern="1200">
          <a:solidFill>
            <a:schemeClr val="tx1"/>
          </a:solidFill>
          <a:latin typeface="+mn-lt"/>
          <a:ea typeface="+mn-ea"/>
          <a:cs typeface="+mn-cs"/>
        </a:defRPr>
      </a:lvl8pPr>
      <a:lvl9pPr marL="3887297" algn="l" defTabSz="9718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744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p:cNvSpPr/>
          <p:nvPr userDrawn="1"/>
        </p:nvSpPr>
        <p:spPr>
          <a:xfrm>
            <a:off x="0" y="6484951"/>
            <a:ext cx="9144000" cy="381000"/>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4" name="TextBox 13"/>
          <p:cNvSpPr txBox="1"/>
          <p:nvPr userDrawn="1"/>
        </p:nvSpPr>
        <p:spPr>
          <a:xfrm>
            <a:off x="17253" y="6488494"/>
            <a:ext cx="1604927" cy="338554"/>
          </a:xfrm>
          <a:prstGeom prst="rect">
            <a:avLst/>
          </a:prstGeom>
          <a:noFill/>
        </p:spPr>
        <p:txBody>
          <a:bodyPr wrap="none" rtlCol="0">
            <a:spAutoFit/>
          </a:bodyPr>
          <a:lstStyle/>
          <a:p>
            <a:r>
              <a:rPr lang="en-US" sz="1600" b="1" i="0" dirty="0">
                <a:solidFill>
                  <a:schemeClr val="bg1"/>
                </a:solidFill>
                <a:latin typeface="Agency FB" pitchFamily="34" charset="0"/>
                <a:cs typeface="Arial" pitchFamily="34" charset="0"/>
              </a:rPr>
              <a:t>Victory Starts Here!</a:t>
            </a:r>
          </a:p>
        </p:txBody>
      </p:sp>
      <p:cxnSp>
        <p:nvCxnSpPr>
          <p:cNvPr id="15" name="Straight Connector 14"/>
          <p:cNvCxnSpPr/>
          <p:nvPr userDrawn="1"/>
        </p:nvCxnSpPr>
        <p:spPr>
          <a:xfrm>
            <a:off x="0" y="6471473"/>
            <a:ext cx="9144000" cy="0"/>
          </a:xfrm>
          <a:prstGeom prst="line">
            <a:avLst/>
          </a:prstGeom>
          <a:ln w="28575">
            <a:solidFill>
              <a:srgbClr val="FFFF00"/>
            </a:solidFill>
          </a:ln>
          <a:effectLst/>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userDrawn="1"/>
        </p:nvCxnSpPr>
        <p:spPr>
          <a:xfrm>
            <a:off x="0" y="6446549"/>
            <a:ext cx="9144000" cy="0"/>
          </a:xfrm>
          <a:prstGeom prst="line">
            <a:avLst/>
          </a:prstGeom>
          <a:ln w="28575">
            <a:solidFill>
              <a:srgbClr val="C00000"/>
            </a:solidFill>
          </a:ln>
          <a:effectLst/>
        </p:spPr>
        <p:style>
          <a:lnRef idx="3">
            <a:schemeClr val="accent4"/>
          </a:lnRef>
          <a:fillRef idx="0">
            <a:schemeClr val="accent4"/>
          </a:fillRef>
          <a:effectRef idx="2">
            <a:schemeClr val="accent4"/>
          </a:effectRef>
          <a:fontRef idx="minor">
            <a:schemeClr val="tx1"/>
          </a:fontRef>
        </p:style>
      </p:cxn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359608" y="112287"/>
            <a:ext cx="577227" cy="577227"/>
          </a:xfrm>
          <a:prstGeom prst="rect">
            <a:avLst/>
          </a:prstGeom>
        </p:spPr>
      </p:pic>
      <p:sp>
        <p:nvSpPr>
          <p:cNvPr id="4" name="Slide Number Placeholder 3"/>
          <p:cNvSpPr>
            <a:spLocks noGrp="1"/>
          </p:cNvSpPr>
          <p:nvPr>
            <p:ph type="sldNum" sz="quarter" idx="4"/>
          </p:nvPr>
        </p:nvSpPr>
        <p:spPr>
          <a:xfrm>
            <a:off x="7086600" y="6492890"/>
            <a:ext cx="2057400" cy="365125"/>
          </a:xfrm>
          <a:prstGeom prst="rect">
            <a:avLst/>
          </a:prstGeom>
        </p:spPr>
        <p:txBody>
          <a:bodyPr vert="horz" lIns="91440" tIns="45720" rIns="91440" bIns="45720" rtlCol="0" anchor="ctr"/>
          <a:lstStyle>
            <a:lvl1pPr algn="r">
              <a:defRPr sz="1200" b="1">
                <a:solidFill>
                  <a:schemeClr val="bg1"/>
                </a:solidFill>
              </a:defRPr>
            </a:lvl1pPr>
          </a:lstStyle>
          <a:p>
            <a:fld id="{3980EC96-6E23-410B-B928-89EEFA0108D4}" type="slidenum">
              <a:rPr lang="en-US" smtClean="0"/>
              <a:pPr/>
              <a:t>‹#›</a:t>
            </a:fld>
            <a:endParaRPr lang="en-US"/>
          </a:p>
        </p:txBody>
      </p:sp>
      <p:sp>
        <p:nvSpPr>
          <p:cNvPr id="11" name="Rectangle 10"/>
          <p:cNvSpPr/>
          <p:nvPr userDrawn="1"/>
        </p:nvSpPr>
        <p:spPr>
          <a:xfrm>
            <a:off x="1" y="2"/>
            <a:ext cx="9143999" cy="200055"/>
          </a:xfrm>
          <a:prstGeom prst="rect">
            <a:avLst/>
          </a:prstGeom>
        </p:spPr>
        <p:txBody>
          <a:bodyPr wrap="square">
            <a:spAutoFit/>
          </a:bodyPr>
          <a:lstStyle/>
          <a:p>
            <a:pPr algn="ctr"/>
            <a:r>
              <a:rPr lang="en-US" sz="700" b="1" dirty="0">
                <a:solidFill>
                  <a:srgbClr val="009900"/>
                </a:solidFill>
                <a:latin typeface="Arial" pitchFamily="34" charset="0"/>
                <a:cs typeface="Arial" pitchFamily="34" charset="0"/>
              </a:rPr>
              <a:t>UNCLASSIFIED</a:t>
            </a:r>
          </a:p>
        </p:txBody>
      </p:sp>
      <p:sp>
        <p:nvSpPr>
          <p:cNvPr id="18" name="Rectangle 17"/>
          <p:cNvSpPr/>
          <p:nvPr userDrawn="1"/>
        </p:nvSpPr>
        <p:spPr>
          <a:xfrm>
            <a:off x="1" y="6657947"/>
            <a:ext cx="9143999" cy="200055"/>
          </a:xfrm>
          <a:prstGeom prst="rect">
            <a:avLst/>
          </a:prstGeom>
        </p:spPr>
        <p:txBody>
          <a:bodyPr wrap="square">
            <a:spAutoFit/>
          </a:bodyPr>
          <a:lstStyle/>
          <a:p>
            <a:pPr algn="ctr"/>
            <a:r>
              <a:rPr lang="en-US" sz="700" b="1" dirty="0">
                <a:solidFill>
                  <a:srgbClr val="009900"/>
                </a:solidFill>
                <a:latin typeface="Arial" pitchFamily="34" charset="0"/>
                <a:cs typeface="Arial" pitchFamily="34" charset="0"/>
              </a:rPr>
              <a:t>UNCLASSIFIED</a:t>
            </a:r>
          </a:p>
        </p:txBody>
      </p:sp>
      <p:pic>
        <p:nvPicPr>
          <p:cNvPr id="19" name="Picture 1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7165" y="112287"/>
            <a:ext cx="432920" cy="577227"/>
          </a:xfrm>
          <a:prstGeom prst="rect">
            <a:avLst/>
          </a:prstGeom>
        </p:spPr>
      </p:pic>
    </p:spTree>
    <p:extLst>
      <p:ext uri="{BB962C8B-B14F-4D97-AF65-F5344CB8AC3E}">
        <p14:creationId xmlns:p14="http://schemas.microsoft.com/office/powerpoint/2010/main" val="175805461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bing.com/videos/search?q=we+will+always+be+there+-+China+PLA&amp;docid=608047934802768431&amp;mid=D36C88C7031C41BDB421D36C88C7031C41BDB421&amp;view=detail&amp;FORM=VIRE"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jp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0.jpg"/><Relationship Id="rId16" Type="http://schemas.openxmlformats.org/officeDocument/2006/relationships/image" Target="../media/image54.png"/><Relationship Id="rId20" Type="http://schemas.openxmlformats.org/officeDocument/2006/relationships/image" Target="../media/image58.jp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6.png"/><Relationship Id="rId3" Type="http://schemas.openxmlformats.org/officeDocument/2006/relationships/image" Target="../media/image60.png"/><Relationship Id="rId21" Type="http://schemas.openxmlformats.org/officeDocument/2006/relationships/image" Target="../media/image78.jpg"/><Relationship Id="rId34" Type="http://schemas.openxmlformats.org/officeDocument/2006/relationships/image" Target="../media/image91.png"/><Relationship Id="rId42" Type="http://schemas.openxmlformats.org/officeDocument/2006/relationships/image" Target="../media/image99.png"/><Relationship Id="rId47" Type="http://schemas.openxmlformats.org/officeDocument/2006/relationships/image" Target="../media/image104.png"/><Relationship Id="rId50" Type="http://schemas.openxmlformats.org/officeDocument/2006/relationships/image" Target="../media/image107.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 Id="rId46" Type="http://schemas.openxmlformats.org/officeDocument/2006/relationships/image" Target="../media/image103.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41"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image" Target="../media/image89.png"/><Relationship Id="rId37" Type="http://schemas.openxmlformats.org/officeDocument/2006/relationships/image" Target="../media/image94.png"/><Relationship Id="rId40" Type="http://schemas.openxmlformats.org/officeDocument/2006/relationships/image" Target="../media/image97.png"/><Relationship Id="rId45" Type="http://schemas.openxmlformats.org/officeDocument/2006/relationships/image" Target="../media/image102.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jpg"/><Relationship Id="rId28" Type="http://schemas.openxmlformats.org/officeDocument/2006/relationships/image" Target="../media/image85.png"/><Relationship Id="rId36" Type="http://schemas.openxmlformats.org/officeDocument/2006/relationships/image" Target="../media/image93.png"/><Relationship Id="rId49" Type="http://schemas.openxmlformats.org/officeDocument/2006/relationships/image" Target="../media/image106.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2.png"/><Relationship Id="rId43" Type="http://schemas.openxmlformats.org/officeDocument/2006/relationships/image" Target="../media/image100.png"/><Relationship Id="rId48" Type="http://schemas.openxmlformats.org/officeDocument/2006/relationships/image" Target="../media/image105.png"/><Relationship Id="rId8" Type="http://schemas.openxmlformats.org/officeDocument/2006/relationships/image" Target="../media/image65.png"/><Relationship Id="rId51" Type="http://schemas.openxmlformats.org/officeDocument/2006/relationships/image" Target="../media/image108.jpg"/></Relationships>
</file>

<file path=ppt/slides/_rels/slide2.xml.rels><?xml version="1.0" encoding="UTF-8" standalone="yes"?>
<Relationships xmlns="http://schemas.openxmlformats.org/package/2006/relationships"><Relationship Id="rId2" Type="http://schemas.openxmlformats.org/officeDocument/2006/relationships/hyperlink" Target="https://www.bing.com/videos/search?q=we+will+always+be+there+-+China+PLA&amp;docid=608047934802768431&amp;mid=D36C88C7031C41BDB421D36C88C7031C41BDB421&amp;view=detail&amp;FORM=VIR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10.png"/><Relationship Id="rId21" Type="http://schemas.openxmlformats.org/officeDocument/2006/relationships/image" Target="../media/image126.png"/><Relationship Id="rId7" Type="http://schemas.openxmlformats.org/officeDocument/2006/relationships/image" Target="../media/image114.jp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image" Target="../media/image109.png"/><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112.png"/><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11.png"/><Relationship Id="rId9" Type="http://schemas.openxmlformats.org/officeDocument/2006/relationships/image" Target="../media/image42.png"/><Relationship Id="rId14" Type="http://schemas.openxmlformats.org/officeDocument/2006/relationships/image" Target="../media/image119.png"/></Relationships>
</file>

<file path=ppt/slides/_rels/slide22.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87.png"/><Relationship Id="rId26" Type="http://schemas.openxmlformats.org/officeDocument/2006/relationships/image" Target="../media/image86.png"/><Relationship Id="rId39" Type="http://schemas.openxmlformats.org/officeDocument/2006/relationships/image" Target="../media/image98.png"/><Relationship Id="rId3" Type="http://schemas.openxmlformats.org/officeDocument/2006/relationships/image" Target="../media/image127.png"/><Relationship Id="rId21" Type="http://schemas.openxmlformats.org/officeDocument/2006/relationships/image" Target="../media/image90.png"/><Relationship Id="rId34" Type="http://schemas.openxmlformats.org/officeDocument/2006/relationships/image" Target="../media/image75.png"/><Relationship Id="rId42" Type="http://schemas.openxmlformats.org/officeDocument/2006/relationships/image" Target="../media/image139.png"/><Relationship Id="rId47" Type="http://schemas.openxmlformats.org/officeDocument/2006/relationships/image" Target="../media/image104.png"/><Relationship Id="rId50" Type="http://schemas.openxmlformats.org/officeDocument/2006/relationships/image" Target="../media/image107.png"/><Relationship Id="rId7" Type="http://schemas.openxmlformats.org/officeDocument/2006/relationships/image" Target="../media/image65.png"/><Relationship Id="rId12" Type="http://schemas.openxmlformats.org/officeDocument/2006/relationships/image" Target="../media/image133.png"/><Relationship Id="rId17" Type="http://schemas.openxmlformats.org/officeDocument/2006/relationships/image" Target="../media/image78.jpg"/><Relationship Id="rId25" Type="http://schemas.openxmlformats.org/officeDocument/2006/relationships/image" Target="../media/image85.png"/><Relationship Id="rId33" Type="http://schemas.openxmlformats.org/officeDocument/2006/relationships/image" Target="../media/image74.png"/><Relationship Id="rId38" Type="http://schemas.openxmlformats.org/officeDocument/2006/relationships/image" Target="../media/image97.png"/><Relationship Id="rId46" Type="http://schemas.openxmlformats.org/officeDocument/2006/relationships/image" Target="../media/image103.png"/><Relationship Id="rId2" Type="http://schemas.openxmlformats.org/officeDocument/2006/relationships/image" Target="../media/image59.png"/><Relationship Id="rId16" Type="http://schemas.openxmlformats.org/officeDocument/2006/relationships/image" Target="../media/image135.png"/><Relationship Id="rId20" Type="http://schemas.openxmlformats.org/officeDocument/2006/relationships/image" Target="../media/image89.png"/><Relationship Id="rId29" Type="http://schemas.openxmlformats.org/officeDocument/2006/relationships/image" Target="../media/image94.png"/><Relationship Id="rId41" Type="http://schemas.openxmlformats.org/officeDocument/2006/relationships/image" Target="../media/image100.png"/><Relationship Id="rId54"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2.png"/><Relationship Id="rId24" Type="http://schemas.openxmlformats.org/officeDocument/2006/relationships/image" Target="../media/image84.png"/><Relationship Id="rId32" Type="http://schemas.openxmlformats.org/officeDocument/2006/relationships/image" Target="../media/image136.png"/><Relationship Id="rId37" Type="http://schemas.openxmlformats.org/officeDocument/2006/relationships/image" Target="../media/image96.png"/><Relationship Id="rId40" Type="http://schemas.openxmlformats.org/officeDocument/2006/relationships/image" Target="../media/image99.png"/><Relationship Id="rId45" Type="http://schemas.openxmlformats.org/officeDocument/2006/relationships/image" Target="../media/image102.png"/><Relationship Id="rId53" Type="http://schemas.openxmlformats.org/officeDocument/2006/relationships/image" Target="../media/image143.png"/><Relationship Id="rId5" Type="http://schemas.openxmlformats.org/officeDocument/2006/relationships/image" Target="../media/image129.png"/><Relationship Id="rId15" Type="http://schemas.openxmlformats.org/officeDocument/2006/relationships/image" Target="../media/image73.png"/><Relationship Id="rId23" Type="http://schemas.openxmlformats.org/officeDocument/2006/relationships/image" Target="../media/image83.png"/><Relationship Id="rId28" Type="http://schemas.openxmlformats.org/officeDocument/2006/relationships/image" Target="../media/image93.png"/><Relationship Id="rId36" Type="http://schemas.openxmlformats.org/officeDocument/2006/relationships/image" Target="../media/image138.png"/><Relationship Id="rId49" Type="http://schemas.openxmlformats.org/officeDocument/2006/relationships/image" Target="../media/image106.png"/><Relationship Id="rId10" Type="http://schemas.openxmlformats.org/officeDocument/2006/relationships/image" Target="../media/image131.png"/><Relationship Id="rId19" Type="http://schemas.openxmlformats.org/officeDocument/2006/relationships/image" Target="../media/image88.png"/><Relationship Id="rId31" Type="http://schemas.openxmlformats.org/officeDocument/2006/relationships/image" Target="../media/image76.png"/><Relationship Id="rId44" Type="http://schemas.openxmlformats.org/officeDocument/2006/relationships/image" Target="../media/image101.png"/><Relationship Id="rId52" Type="http://schemas.openxmlformats.org/officeDocument/2006/relationships/image" Target="../media/image142.png"/><Relationship Id="rId4" Type="http://schemas.openxmlformats.org/officeDocument/2006/relationships/image" Target="../media/image128.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91.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37.png"/><Relationship Id="rId43" Type="http://schemas.openxmlformats.org/officeDocument/2006/relationships/image" Target="../media/image140.png"/><Relationship Id="rId48" Type="http://schemas.openxmlformats.org/officeDocument/2006/relationships/image" Target="../media/image105.png"/><Relationship Id="rId8" Type="http://schemas.openxmlformats.org/officeDocument/2006/relationships/image" Target="../media/image66.png"/><Relationship Id="rId51" Type="http://schemas.openxmlformats.org/officeDocument/2006/relationships/image" Target="../media/image141.png"/></Relationships>
</file>

<file path=ppt/slides/_rels/slide23.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2.pn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image" Target="../media/image151.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150.png"/><Relationship Id="rId5" Type="http://schemas.openxmlformats.org/officeDocument/2006/relationships/image" Target="../media/image41.png"/><Relationship Id="rId15" Type="http://schemas.openxmlformats.org/officeDocument/2006/relationships/image" Target="../media/image154.png"/><Relationship Id="rId10" Type="http://schemas.openxmlformats.org/officeDocument/2006/relationships/image" Target="../media/image113.png"/><Relationship Id="rId4" Type="http://schemas.openxmlformats.org/officeDocument/2006/relationships/image" Target="../media/image147.jpg"/><Relationship Id="rId9" Type="http://schemas.openxmlformats.org/officeDocument/2006/relationships/image" Target="../media/image112.png"/><Relationship Id="rId14" Type="http://schemas.openxmlformats.org/officeDocument/2006/relationships/image" Target="../media/image153.png"/></Relationships>
</file>

<file path=ppt/slides/_rels/slide24.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95.png"/><Relationship Id="rId3" Type="http://schemas.openxmlformats.org/officeDocument/2006/relationships/image" Target="../media/image155.png"/><Relationship Id="rId21" Type="http://schemas.openxmlformats.org/officeDocument/2006/relationships/image" Target="../media/image163.pn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2.png"/><Relationship Id="rId50" Type="http://schemas.openxmlformats.org/officeDocument/2006/relationships/image" Target="../media/image105.png"/><Relationship Id="rId7" Type="http://schemas.openxmlformats.org/officeDocument/2006/relationships/image" Target="../media/image157.png"/><Relationship Id="rId12" Type="http://schemas.openxmlformats.org/officeDocument/2006/relationships/image" Target="../media/image160.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1.png"/><Relationship Id="rId2" Type="http://schemas.openxmlformats.org/officeDocument/2006/relationships/image" Target="../media/image59.png"/><Relationship Id="rId16" Type="http://schemas.openxmlformats.org/officeDocument/2006/relationships/image" Target="../media/image65.png"/><Relationship Id="rId20" Type="http://schemas.openxmlformats.org/officeDocument/2006/relationships/image" Target="../media/image132.png"/><Relationship Id="rId29" Type="http://schemas.openxmlformats.org/officeDocument/2006/relationships/image" Target="../media/image85.png"/><Relationship Id="rId41"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59.png"/><Relationship Id="rId24" Type="http://schemas.openxmlformats.org/officeDocument/2006/relationships/image" Target="../media/image73.png"/><Relationship Id="rId32" Type="http://schemas.openxmlformats.org/officeDocument/2006/relationships/image" Target="../media/image88.png"/><Relationship Id="rId37" Type="http://schemas.openxmlformats.org/officeDocument/2006/relationships/image" Target="../media/image93.png"/><Relationship Id="rId40" Type="http://schemas.openxmlformats.org/officeDocument/2006/relationships/image" Target="../media/image96.png"/><Relationship Id="rId45" Type="http://schemas.openxmlformats.org/officeDocument/2006/relationships/image" Target="../media/image100.png"/><Relationship Id="rId5" Type="http://schemas.openxmlformats.org/officeDocument/2006/relationships/image" Target="../media/image156.png"/><Relationship Id="rId15" Type="http://schemas.openxmlformats.org/officeDocument/2006/relationships/image" Target="../media/image130.png"/><Relationship Id="rId23" Type="http://schemas.openxmlformats.org/officeDocument/2006/relationships/image" Target="../media/image72.pn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4.png"/><Relationship Id="rId10" Type="http://schemas.openxmlformats.org/officeDocument/2006/relationships/image" Target="../media/image78.jpg"/><Relationship Id="rId19" Type="http://schemas.openxmlformats.org/officeDocument/2006/relationships/image" Target="../media/image131.png"/><Relationship Id="rId31" Type="http://schemas.openxmlformats.org/officeDocument/2006/relationships/image" Target="../media/image87.png"/><Relationship Id="rId44" Type="http://schemas.openxmlformats.org/officeDocument/2006/relationships/image" Target="../media/image107.png"/><Relationship Id="rId4" Type="http://schemas.openxmlformats.org/officeDocument/2006/relationships/image" Target="../media/image61.png"/><Relationship Id="rId9" Type="http://schemas.openxmlformats.org/officeDocument/2006/relationships/image" Target="../media/image158.png"/><Relationship Id="rId14" Type="http://schemas.openxmlformats.org/officeDocument/2006/relationships/image" Target="../media/image162.png"/><Relationship Id="rId22" Type="http://schemas.openxmlformats.org/officeDocument/2006/relationships/image" Target="../media/image164.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1.png"/><Relationship Id="rId43" Type="http://schemas.openxmlformats.org/officeDocument/2006/relationships/image" Target="../media/image99.png"/><Relationship Id="rId48" Type="http://schemas.openxmlformats.org/officeDocument/2006/relationships/image" Target="../media/image103.png"/><Relationship Id="rId8" Type="http://schemas.openxmlformats.org/officeDocument/2006/relationships/image" Target="../media/image76.png"/><Relationship Id="rId51"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18" Type="http://schemas.openxmlformats.org/officeDocument/2006/relationships/image" Target="../media/image180.png"/><Relationship Id="rId3" Type="http://schemas.openxmlformats.org/officeDocument/2006/relationships/image" Target="../media/image166.png"/><Relationship Id="rId21" Type="http://schemas.openxmlformats.org/officeDocument/2006/relationships/image" Target="../media/image183.png"/><Relationship Id="rId7" Type="http://schemas.openxmlformats.org/officeDocument/2006/relationships/image" Target="../media/image41.png"/><Relationship Id="rId12" Type="http://schemas.openxmlformats.org/officeDocument/2006/relationships/image" Target="../media/image174.png"/><Relationship Id="rId17" Type="http://schemas.openxmlformats.org/officeDocument/2006/relationships/image" Target="../media/image179.png"/><Relationship Id="rId2" Type="http://schemas.openxmlformats.org/officeDocument/2006/relationships/image" Target="../media/image165.png"/><Relationship Id="rId16" Type="http://schemas.openxmlformats.org/officeDocument/2006/relationships/image" Target="../media/image178.png"/><Relationship Id="rId20" Type="http://schemas.openxmlformats.org/officeDocument/2006/relationships/image" Target="../media/image182.png"/><Relationship Id="rId1" Type="http://schemas.openxmlformats.org/officeDocument/2006/relationships/slideLayout" Target="../slideLayouts/slideLayout1.xml"/><Relationship Id="rId6" Type="http://schemas.openxmlformats.org/officeDocument/2006/relationships/image" Target="../media/image169.jpg"/><Relationship Id="rId11" Type="http://schemas.openxmlformats.org/officeDocument/2006/relationships/image" Target="../media/image173.png"/><Relationship Id="rId5" Type="http://schemas.openxmlformats.org/officeDocument/2006/relationships/image" Target="../media/image168.png"/><Relationship Id="rId15" Type="http://schemas.openxmlformats.org/officeDocument/2006/relationships/image" Target="../media/image177.png"/><Relationship Id="rId10" Type="http://schemas.openxmlformats.org/officeDocument/2006/relationships/image" Target="../media/image172.png"/><Relationship Id="rId19" Type="http://schemas.openxmlformats.org/officeDocument/2006/relationships/image" Target="../media/image181.png"/><Relationship Id="rId4" Type="http://schemas.openxmlformats.org/officeDocument/2006/relationships/image" Target="../media/image167.png"/><Relationship Id="rId9" Type="http://schemas.openxmlformats.org/officeDocument/2006/relationships/image" Target="../media/image171.png"/><Relationship Id="rId14" Type="http://schemas.openxmlformats.org/officeDocument/2006/relationships/image" Target="../media/image176.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90.png"/><Relationship Id="rId18" Type="http://schemas.openxmlformats.org/officeDocument/2006/relationships/image" Target="../media/image192.png"/><Relationship Id="rId26" Type="http://schemas.openxmlformats.org/officeDocument/2006/relationships/image" Target="../media/image99.png"/><Relationship Id="rId3" Type="http://schemas.openxmlformats.org/officeDocument/2006/relationships/image" Target="../media/image184.png"/><Relationship Id="rId21" Type="http://schemas.openxmlformats.org/officeDocument/2006/relationships/image" Target="../media/image195.png"/><Relationship Id="rId34" Type="http://schemas.openxmlformats.org/officeDocument/2006/relationships/image" Target="../media/image205.png"/><Relationship Id="rId7" Type="http://schemas.openxmlformats.org/officeDocument/2006/relationships/image" Target="../media/image186.png"/><Relationship Id="rId12" Type="http://schemas.openxmlformats.org/officeDocument/2006/relationships/image" Target="../media/image189.png"/><Relationship Id="rId17" Type="http://schemas.openxmlformats.org/officeDocument/2006/relationships/image" Target="../media/image75.png"/><Relationship Id="rId25" Type="http://schemas.openxmlformats.org/officeDocument/2006/relationships/image" Target="../media/image97.png"/><Relationship Id="rId33" Type="http://schemas.openxmlformats.org/officeDocument/2006/relationships/image" Target="../media/image204.png"/><Relationship Id="rId2" Type="http://schemas.openxmlformats.org/officeDocument/2006/relationships/image" Target="../media/image59.png"/><Relationship Id="rId16" Type="http://schemas.openxmlformats.org/officeDocument/2006/relationships/image" Target="../media/image74.png"/><Relationship Id="rId20" Type="http://schemas.openxmlformats.org/officeDocument/2006/relationships/image" Target="../media/image194.png"/><Relationship Id="rId29" Type="http://schemas.openxmlformats.org/officeDocument/2006/relationships/image" Target="../media/image200.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88.png"/><Relationship Id="rId24" Type="http://schemas.openxmlformats.org/officeDocument/2006/relationships/image" Target="../media/image96.png"/><Relationship Id="rId32" Type="http://schemas.openxmlformats.org/officeDocument/2006/relationships/image" Target="../media/image203.png"/><Relationship Id="rId37" Type="http://schemas.openxmlformats.org/officeDocument/2006/relationships/image" Target="../media/image208.PNG"/><Relationship Id="rId5" Type="http://schemas.openxmlformats.org/officeDocument/2006/relationships/image" Target="../media/image185.png"/><Relationship Id="rId15" Type="http://schemas.openxmlformats.org/officeDocument/2006/relationships/image" Target="../media/image73.png"/><Relationship Id="rId23" Type="http://schemas.openxmlformats.org/officeDocument/2006/relationships/image" Target="../media/image197.png"/><Relationship Id="rId28" Type="http://schemas.openxmlformats.org/officeDocument/2006/relationships/image" Target="../media/image199.png"/><Relationship Id="rId36" Type="http://schemas.openxmlformats.org/officeDocument/2006/relationships/image" Target="../media/image207.png"/><Relationship Id="rId10" Type="http://schemas.openxmlformats.org/officeDocument/2006/relationships/image" Target="../media/image187.png"/><Relationship Id="rId19" Type="http://schemas.openxmlformats.org/officeDocument/2006/relationships/image" Target="../media/image193.png"/><Relationship Id="rId31" Type="http://schemas.openxmlformats.org/officeDocument/2006/relationships/image" Target="../media/image202.png"/><Relationship Id="rId4" Type="http://schemas.openxmlformats.org/officeDocument/2006/relationships/image" Target="../media/image61.png"/><Relationship Id="rId9" Type="http://schemas.openxmlformats.org/officeDocument/2006/relationships/image" Target="../media/image158.png"/><Relationship Id="rId14" Type="http://schemas.openxmlformats.org/officeDocument/2006/relationships/image" Target="../media/image191.png"/><Relationship Id="rId22" Type="http://schemas.openxmlformats.org/officeDocument/2006/relationships/image" Target="../media/image196.png"/><Relationship Id="rId27" Type="http://schemas.openxmlformats.org/officeDocument/2006/relationships/image" Target="../media/image198.png"/><Relationship Id="rId30" Type="http://schemas.openxmlformats.org/officeDocument/2006/relationships/image" Target="../media/image201.png"/><Relationship Id="rId35" Type="http://schemas.openxmlformats.org/officeDocument/2006/relationships/image" Target="../media/image206.png"/></Relationships>
</file>

<file path=ppt/slides/_rels/slide28.xml.rels><?xml version="1.0" encoding="UTF-8" standalone="yes"?>
<Relationships xmlns="http://schemas.openxmlformats.org/package/2006/relationships"><Relationship Id="rId8" Type="http://schemas.openxmlformats.org/officeDocument/2006/relationships/image" Target="../media/image215.jpg"/><Relationship Id="rId13" Type="http://schemas.openxmlformats.org/officeDocument/2006/relationships/image" Target="../media/image206.png"/><Relationship Id="rId18" Type="http://schemas.openxmlformats.org/officeDocument/2006/relationships/image" Target="../media/image222.png"/><Relationship Id="rId26" Type="http://schemas.openxmlformats.org/officeDocument/2006/relationships/image" Target="../media/image229.png"/><Relationship Id="rId3" Type="http://schemas.openxmlformats.org/officeDocument/2006/relationships/image" Target="../media/image210.jpg"/><Relationship Id="rId21" Type="http://schemas.openxmlformats.org/officeDocument/2006/relationships/image" Target="../media/image225.png"/><Relationship Id="rId34" Type="http://schemas.openxmlformats.org/officeDocument/2006/relationships/image" Target="../media/image237.png"/><Relationship Id="rId7" Type="http://schemas.openxmlformats.org/officeDocument/2006/relationships/image" Target="../media/image214.png"/><Relationship Id="rId12" Type="http://schemas.openxmlformats.org/officeDocument/2006/relationships/image" Target="../media/image202.png"/><Relationship Id="rId17" Type="http://schemas.openxmlformats.org/officeDocument/2006/relationships/image" Target="../media/image221.png"/><Relationship Id="rId25" Type="http://schemas.openxmlformats.org/officeDocument/2006/relationships/image" Target="../media/image228.png"/><Relationship Id="rId33" Type="http://schemas.openxmlformats.org/officeDocument/2006/relationships/image" Target="../media/image236.png"/><Relationship Id="rId2" Type="http://schemas.openxmlformats.org/officeDocument/2006/relationships/image" Target="../media/image209.png"/><Relationship Id="rId16" Type="http://schemas.openxmlformats.org/officeDocument/2006/relationships/image" Target="../media/image220.png"/><Relationship Id="rId20" Type="http://schemas.openxmlformats.org/officeDocument/2006/relationships/image" Target="../media/image224.png"/><Relationship Id="rId29" Type="http://schemas.openxmlformats.org/officeDocument/2006/relationships/image" Target="../media/image232.png"/><Relationship Id="rId1" Type="http://schemas.openxmlformats.org/officeDocument/2006/relationships/slideLayout" Target="../slideLayouts/slideLayout1.xml"/><Relationship Id="rId6" Type="http://schemas.openxmlformats.org/officeDocument/2006/relationships/image" Target="../media/image213.png"/><Relationship Id="rId11" Type="http://schemas.openxmlformats.org/officeDocument/2006/relationships/image" Target="../media/image204.png"/><Relationship Id="rId24" Type="http://schemas.openxmlformats.org/officeDocument/2006/relationships/image" Target="../media/image200.png"/><Relationship Id="rId32" Type="http://schemas.openxmlformats.org/officeDocument/2006/relationships/image" Target="../media/image235.png"/><Relationship Id="rId5" Type="http://schemas.openxmlformats.org/officeDocument/2006/relationships/image" Target="../media/image212.png"/><Relationship Id="rId15" Type="http://schemas.openxmlformats.org/officeDocument/2006/relationships/image" Target="../media/image219.png"/><Relationship Id="rId23" Type="http://schemas.openxmlformats.org/officeDocument/2006/relationships/image" Target="../media/image227.png"/><Relationship Id="rId28" Type="http://schemas.openxmlformats.org/officeDocument/2006/relationships/image" Target="../media/image231.png"/><Relationship Id="rId36" Type="http://schemas.openxmlformats.org/officeDocument/2006/relationships/image" Target="../media/image239.jpg"/><Relationship Id="rId10" Type="http://schemas.openxmlformats.org/officeDocument/2006/relationships/image" Target="../media/image217.png"/><Relationship Id="rId19" Type="http://schemas.openxmlformats.org/officeDocument/2006/relationships/image" Target="../media/image223.png"/><Relationship Id="rId31" Type="http://schemas.openxmlformats.org/officeDocument/2006/relationships/image" Target="../media/image234.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218.png"/><Relationship Id="rId22" Type="http://schemas.openxmlformats.org/officeDocument/2006/relationships/image" Target="../media/image226.png"/><Relationship Id="rId27" Type="http://schemas.openxmlformats.org/officeDocument/2006/relationships/image" Target="../media/image230.png"/><Relationship Id="rId30" Type="http://schemas.openxmlformats.org/officeDocument/2006/relationships/image" Target="../media/image233.png"/><Relationship Id="rId35" Type="http://schemas.openxmlformats.org/officeDocument/2006/relationships/image" Target="../media/image238.png"/></Relationships>
</file>

<file path=ppt/slides/_rels/slide29.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55.jpg"/><Relationship Id="rId26" Type="http://schemas.openxmlformats.org/officeDocument/2006/relationships/image" Target="../media/image263.png"/><Relationship Id="rId3" Type="http://schemas.openxmlformats.org/officeDocument/2006/relationships/image" Target="../media/image160.png"/><Relationship Id="rId21" Type="http://schemas.openxmlformats.org/officeDocument/2006/relationships/image" Target="../media/image258.png"/><Relationship Id="rId34" Type="http://schemas.openxmlformats.org/officeDocument/2006/relationships/image" Target="../media/image271.PN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54.png"/><Relationship Id="rId25" Type="http://schemas.openxmlformats.org/officeDocument/2006/relationships/image" Target="../media/image262.png"/><Relationship Id="rId33" Type="http://schemas.openxmlformats.org/officeDocument/2006/relationships/image" Target="../media/image270.PNG"/><Relationship Id="rId2" Type="http://schemas.openxmlformats.org/officeDocument/2006/relationships/image" Target="../media/image240.png"/><Relationship Id="rId16" Type="http://schemas.openxmlformats.org/officeDocument/2006/relationships/image" Target="../media/image253.png"/><Relationship Id="rId20" Type="http://schemas.openxmlformats.org/officeDocument/2006/relationships/image" Target="../media/image257.png"/><Relationship Id="rId29" Type="http://schemas.openxmlformats.org/officeDocument/2006/relationships/image" Target="../media/image266.jpg"/><Relationship Id="rId1" Type="http://schemas.openxmlformats.org/officeDocument/2006/relationships/slideLayout" Target="../slideLayouts/slideLayout1.xml"/><Relationship Id="rId6" Type="http://schemas.openxmlformats.org/officeDocument/2006/relationships/image" Target="../media/image243.png"/><Relationship Id="rId11" Type="http://schemas.openxmlformats.org/officeDocument/2006/relationships/image" Target="../media/image248.png"/><Relationship Id="rId24" Type="http://schemas.openxmlformats.org/officeDocument/2006/relationships/image" Target="../media/image261.png"/><Relationship Id="rId32" Type="http://schemas.openxmlformats.org/officeDocument/2006/relationships/image" Target="../media/image269.PNG"/><Relationship Id="rId5" Type="http://schemas.openxmlformats.org/officeDocument/2006/relationships/image" Target="../media/image242.png"/><Relationship Id="rId15" Type="http://schemas.openxmlformats.org/officeDocument/2006/relationships/image" Target="../media/image252.png"/><Relationship Id="rId23" Type="http://schemas.openxmlformats.org/officeDocument/2006/relationships/image" Target="../media/image260.png"/><Relationship Id="rId28" Type="http://schemas.openxmlformats.org/officeDocument/2006/relationships/image" Target="../media/image265.jpg"/><Relationship Id="rId10" Type="http://schemas.openxmlformats.org/officeDocument/2006/relationships/image" Target="../media/image247.png"/><Relationship Id="rId19" Type="http://schemas.openxmlformats.org/officeDocument/2006/relationships/image" Target="../media/image256.png"/><Relationship Id="rId31" Type="http://schemas.openxmlformats.org/officeDocument/2006/relationships/image" Target="../media/image268.png"/><Relationship Id="rId4" Type="http://schemas.openxmlformats.org/officeDocument/2006/relationships/image" Target="../media/image241.jpg"/><Relationship Id="rId9" Type="http://schemas.openxmlformats.org/officeDocument/2006/relationships/image" Target="../media/image246.png"/><Relationship Id="rId14" Type="http://schemas.openxmlformats.org/officeDocument/2006/relationships/image" Target="../media/image251.png"/><Relationship Id="rId22" Type="http://schemas.openxmlformats.org/officeDocument/2006/relationships/image" Target="../media/image259.png"/><Relationship Id="rId27" Type="http://schemas.openxmlformats.org/officeDocument/2006/relationships/image" Target="../media/image264.png"/><Relationship Id="rId30" Type="http://schemas.openxmlformats.org/officeDocument/2006/relationships/image" Target="../media/image2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76.jpeg"/><Relationship Id="rId3" Type="http://schemas.openxmlformats.org/officeDocument/2006/relationships/image" Target="../media/image272.jpg"/><Relationship Id="rId7" Type="http://schemas.openxmlformats.org/officeDocument/2006/relationships/image" Target="../media/image27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odin.tradoc.army.mil/WEG/Asset/CH-91_(BZK-008)_Chinese_Unmanned_Aerial_Vehicle_(UAV)" TargetMode="External"/><Relationship Id="rId5" Type="http://schemas.openxmlformats.org/officeDocument/2006/relationships/image" Target="../media/image274.png"/><Relationship Id="rId4" Type="http://schemas.openxmlformats.org/officeDocument/2006/relationships/image" Target="../media/image273.jpg"/></Relationships>
</file>

<file path=ppt/slides/_rels/slide31.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xml"/><Relationship Id="rId4" Type="http://schemas.openxmlformats.org/officeDocument/2006/relationships/image" Target="../media/image280.PNG"/></Relationships>
</file>

<file path=ppt/slides/_rels/slide33.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image" Target="../media/image28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293.png"/><Relationship Id="rId3" Type="http://schemas.openxmlformats.org/officeDocument/2006/relationships/image" Target="../media/image289.png"/><Relationship Id="rId7" Type="http://schemas.openxmlformats.org/officeDocument/2006/relationships/image" Target="../media/image146.png"/><Relationship Id="rId12" Type="http://schemas.openxmlformats.org/officeDocument/2006/relationships/image" Target="../media/image29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291.jpeg"/><Relationship Id="rId5" Type="http://schemas.openxmlformats.org/officeDocument/2006/relationships/image" Target="../media/image110.png"/><Relationship Id="rId10" Type="http://schemas.openxmlformats.org/officeDocument/2006/relationships/image" Target="../media/image290.png"/><Relationship Id="rId4" Type="http://schemas.openxmlformats.org/officeDocument/2006/relationships/image" Target="../media/image109.png"/><Relationship Id="rId9" Type="http://schemas.openxmlformats.org/officeDocument/2006/relationships/image" Target="../media/image183.png"/><Relationship Id="rId14" Type="http://schemas.openxmlformats.org/officeDocument/2006/relationships/image" Target="../media/image294.png"/></Relationships>
</file>

<file path=ppt/slides/_rels/slide4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316.emf"/><Relationship Id="rId3" Type="http://schemas.openxmlformats.org/officeDocument/2006/relationships/image" Target="../media/image311.emf"/><Relationship Id="rId7" Type="http://schemas.openxmlformats.org/officeDocument/2006/relationships/image" Target="../media/image315.png"/><Relationship Id="rId2" Type="http://schemas.openxmlformats.org/officeDocument/2006/relationships/image" Target="../media/image310.png"/><Relationship Id="rId1" Type="http://schemas.openxmlformats.org/officeDocument/2006/relationships/slideLayout" Target="../slideLayouts/slideLayout4.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image" Target="../media/image312.png"/></Relationships>
</file>

<file path=ppt/slides/_rels/slide57.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hyperlink" Target="https://oedata.army.mil/esa/" TargetMode="External"/><Relationship Id="rId18" Type="http://schemas.openxmlformats.org/officeDocument/2006/relationships/hyperlink" Target="https://odin.tradoc.army.mil/VOA" TargetMode="External"/><Relationship Id="rId3" Type="http://schemas.openxmlformats.org/officeDocument/2006/relationships/image" Target="../media/image318.png"/><Relationship Id="rId7" Type="http://schemas.openxmlformats.org/officeDocument/2006/relationships/hyperlink" Target="https://agewebportal.erdc.dren.mil/portal/home/group.html?id=46bf89c6bb2e4c1eb443b0c55d86c57a#overview" TargetMode="External"/><Relationship Id="rId12" Type="http://schemas.openxmlformats.org/officeDocument/2006/relationships/image" Target="../media/image322.jpg"/><Relationship Id="rId17" Type="http://schemas.openxmlformats.org/officeDocument/2006/relationships/hyperlink" Target="https://oedata.army.mil/ion-browser/" TargetMode="External"/><Relationship Id="rId2" Type="http://schemas.openxmlformats.org/officeDocument/2006/relationships/notesSlide" Target="../notesSlides/notesSlide14.xml"/><Relationship Id="rId16" Type="http://schemas.openxmlformats.org/officeDocument/2006/relationships/image" Target="../media/image324.png"/><Relationship Id="rId1" Type="http://schemas.openxmlformats.org/officeDocument/2006/relationships/slideLayout" Target="../slideLayouts/slideLayout5.xml"/><Relationship Id="rId6" Type="http://schemas.openxmlformats.org/officeDocument/2006/relationships/image" Target="../media/image319.png"/><Relationship Id="rId11" Type="http://schemas.openxmlformats.org/officeDocument/2006/relationships/hyperlink" Target="https://odin.tradoc.army.mil/DATEWORLD" TargetMode="External"/><Relationship Id="rId5" Type="http://schemas.openxmlformats.org/officeDocument/2006/relationships/hyperlink" Target="https://odin.tradoc.army.mil/" TargetMode="External"/><Relationship Id="rId15" Type="http://schemas.openxmlformats.org/officeDocument/2006/relationships/hyperlink" Target="https://oe.tradoc.army.mil/net/" TargetMode="External"/><Relationship Id="rId10" Type="http://schemas.openxmlformats.org/officeDocument/2006/relationships/image" Target="../media/image321.jpeg"/><Relationship Id="rId4" Type="http://schemas.openxmlformats.org/officeDocument/2006/relationships/hyperlink" Target="https://oe.tradoc.army.mil/" TargetMode="External"/><Relationship Id="rId9" Type="http://schemas.openxmlformats.org/officeDocument/2006/relationships/hyperlink" Target="https://oegames.tradoc.army.mil/" TargetMode="External"/><Relationship Id="rId14" Type="http://schemas.openxmlformats.org/officeDocument/2006/relationships/image" Target="../media/image323.jpg"/></Relationships>
</file>

<file path=ppt/slides/_rels/slide59.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35.jpeg"/><Relationship Id="rId18" Type="http://schemas.openxmlformats.org/officeDocument/2006/relationships/image" Target="../media/image340.png"/><Relationship Id="rId26" Type="http://schemas.openxmlformats.org/officeDocument/2006/relationships/image" Target="../media/image347.png"/><Relationship Id="rId3" Type="http://schemas.openxmlformats.org/officeDocument/2006/relationships/image" Target="../media/image325.png"/><Relationship Id="rId21" Type="http://schemas.openxmlformats.org/officeDocument/2006/relationships/image" Target="../media/image342.png"/><Relationship Id="rId7" Type="http://schemas.openxmlformats.org/officeDocument/2006/relationships/image" Target="../media/image329.png"/><Relationship Id="rId12" Type="http://schemas.openxmlformats.org/officeDocument/2006/relationships/image" Target="../media/image334.png"/><Relationship Id="rId17" Type="http://schemas.openxmlformats.org/officeDocument/2006/relationships/image" Target="../media/image339.png"/><Relationship Id="rId25" Type="http://schemas.openxmlformats.org/officeDocument/2006/relationships/image" Target="../media/image346.png"/><Relationship Id="rId2" Type="http://schemas.openxmlformats.org/officeDocument/2006/relationships/notesSlide" Target="../notesSlides/notesSlide15.xml"/><Relationship Id="rId16" Type="http://schemas.openxmlformats.org/officeDocument/2006/relationships/image" Target="../media/image338.png"/><Relationship Id="rId20" Type="http://schemas.openxmlformats.org/officeDocument/2006/relationships/image" Target="../media/image341.png"/><Relationship Id="rId1" Type="http://schemas.openxmlformats.org/officeDocument/2006/relationships/slideLayout" Target="../slideLayouts/slideLayout7.xml"/><Relationship Id="rId6" Type="http://schemas.openxmlformats.org/officeDocument/2006/relationships/image" Target="../media/image328.png"/><Relationship Id="rId11" Type="http://schemas.openxmlformats.org/officeDocument/2006/relationships/image" Target="../media/image333.png"/><Relationship Id="rId24" Type="http://schemas.openxmlformats.org/officeDocument/2006/relationships/image" Target="../media/image345.png"/><Relationship Id="rId5" Type="http://schemas.openxmlformats.org/officeDocument/2006/relationships/image" Target="../media/image327.png"/><Relationship Id="rId15" Type="http://schemas.openxmlformats.org/officeDocument/2006/relationships/image" Target="../media/image337.png"/><Relationship Id="rId23" Type="http://schemas.openxmlformats.org/officeDocument/2006/relationships/image" Target="../media/image344.png"/><Relationship Id="rId10" Type="http://schemas.openxmlformats.org/officeDocument/2006/relationships/image" Target="../media/image332.png"/><Relationship Id="rId19" Type="http://schemas.openxmlformats.org/officeDocument/2006/relationships/image" Target="../media/image314.png"/><Relationship Id="rId4" Type="http://schemas.openxmlformats.org/officeDocument/2006/relationships/image" Target="../media/image326.png"/><Relationship Id="rId9" Type="http://schemas.openxmlformats.org/officeDocument/2006/relationships/image" Target="../media/image331.png"/><Relationship Id="rId14" Type="http://schemas.openxmlformats.org/officeDocument/2006/relationships/image" Target="../media/image336.jpeg"/><Relationship Id="rId22" Type="http://schemas.openxmlformats.org/officeDocument/2006/relationships/image" Target="../media/image343.png"/><Relationship Id="rId27" Type="http://schemas.openxmlformats.org/officeDocument/2006/relationships/image" Target="../media/image3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slideLayout" Target="../slideLayouts/slideLayout6.xml"/><Relationship Id="rId5" Type="http://schemas.openxmlformats.org/officeDocument/2006/relationships/hyperlink" Target="https://dod.teams.microsoft.us/l/team/19%3adod%3a61b6278ebb5b4c09a31c34a00e214bc3%40thread.tacv2/conversations?groupId=18cd7ed1-f4f9-4e70-800f-cbd9bdc68448&amp;tenantId=fae6d70f-954b-4811-92b6-0530d6f84c43" TargetMode="External"/><Relationship Id="rId4" Type="http://schemas.openxmlformats.org/officeDocument/2006/relationships/hyperlink" Target="https://community.apan.org/wg/gckn/p/chinaproduct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1.xml"/><Relationship Id="rId5" Type="http://schemas.openxmlformats.org/officeDocument/2006/relationships/image" Target="../media/image354.jpg"/><Relationship Id="rId4" Type="http://schemas.openxmlformats.org/officeDocument/2006/relationships/image" Target="../media/image353.png"/></Relationships>
</file>

<file path=ppt/slides/_rels/slide63.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image" Target="../media/image366.png"/><Relationship Id="rId18" Type="http://schemas.openxmlformats.org/officeDocument/2006/relationships/image" Target="../media/image371.png"/><Relationship Id="rId26" Type="http://schemas.openxmlformats.org/officeDocument/2006/relationships/image" Target="../media/image379.png"/><Relationship Id="rId3" Type="http://schemas.openxmlformats.org/officeDocument/2006/relationships/image" Target="../media/image356.png"/><Relationship Id="rId21" Type="http://schemas.openxmlformats.org/officeDocument/2006/relationships/image" Target="../media/image374.png"/><Relationship Id="rId34" Type="http://schemas.openxmlformats.org/officeDocument/2006/relationships/image" Target="../media/image387.png"/><Relationship Id="rId7" Type="http://schemas.openxmlformats.org/officeDocument/2006/relationships/image" Target="../media/image360.png"/><Relationship Id="rId12" Type="http://schemas.openxmlformats.org/officeDocument/2006/relationships/image" Target="../media/image365.png"/><Relationship Id="rId17" Type="http://schemas.openxmlformats.org/officeDocument/2006/relationships/image" Target="../media/image370.png"/><Relationship Id="rId25" Type="http://schemas.openxmlformats.org/officeDocument/2006/relationships/image" Target="../media/image378.png"/><Relationship Id="rId33" Type="http://schemas.openxmlformats.org/officeDocument/2006/relationships/image" Target="../media/image386.png"/><Relationship Id="rId2" Type="http://schemas.openxmlformats.org/officeDocument/2006/relationships/image" Target="../media/image355.jpg"/><Relationship Id="rId16" Type="http://schemas.openxmlformats.org/officeDocument/2006/relationships/image" Target="../media/image369.png"/><Relationship Id="rId20" Type="http://schemas.openxmlformats.org/officeDocument/2006/relationships/image" Target="../media/image373.png"/><Relationship Id="rId29" Type="http://schemas.openxmlformats.org/officeDocument/2006/relationships/image" Target="../media/image382.png"/><Relationship Id="rId1" Type="http://schemas.openxmlformats.org/officeDocument/2006/relationships/slideLayout" Target="../slideLayouts/slideLayout1.xml"/><Relationship Id="rId6" Type="http://schemas.openxmlformats.org/officeDocument/2006/relationships/image" Target="../media/image359.png"/><Relationship Id="rId11" Type="http://schemas.openxmlformats.org/officeDocument/2006/relationships/image" Target="../media/image364.png"/><Relationship Id="rId24" Type="http://schemas.openxmlformats.org/officeDocument/2006/relationships/image" Target="../media/image377.png"/><Relationship Id="rId32" Type="http://schemas.openxmlformats.org/officeDocument/2006/relationships/image" Target="../media/image385.png"/><Relationship Id="rId5" Type="http://schemas.openxmlformats.org/officeDocument/2006/relationships/image" Target="../media/image358.png"/><Relationship Id="rId15" Type="http://schemas.openxmlformats.org/officeDocument/2006/relationships/image" Target="../media/image368.png"/><Relationship Id="rId23" Type="http://schemas.openxmlformats.org/officeDocument/2006/relationships/image" Target="../media/image376.png"/><Relationship Id="rId28" Type="http://schemas.openxmlformats.org/officeDocument/2006/relationships/image" Target="../media/image381.png"/><Relationship Id="rId10" Type="http://schemas.openxmlformats.org/officeDocument/2006/relationships/image" Target="../media/image363.png"/><Relationship Id="rId19" Type="http://schemas.openxmlformats.org/officeDocument/2006/relationships/image" Target="../media/image372.png"/><Relationship Id="rId31" Type="http://schemas.openxmlformats.org/officeDocument/2006/relationships/image" Target="../media/image384.png"/><Relationship Id="rId4" Type="http://schemas.openxmlformats.org/officeDocument/2006/relationships/image" Target="../media/image357.png"/><Relationship Id="rId9" Type="http://schemas.openxmlformats.org/officeDocument/2006/relationships/image" Target="../media/image362.png"/><Relationship Id="rId14" Type="http://schemas.openxmlformats.org/officeDocument/2006/relationships/image" Target="../media/image367.png"/><Relationship Id="rId22" Type="http://schemas.openxmlformats.org/officeDocument/2006/relationships/image" Target="../media/image375.png"/><Relationship Id="rId27" Type="http://schemas.openxmlformats.org/officeDocument/2006/relationships/image" Target="../media/image380.png"/><Relationship Id="rId30" Type="http://schemas.openxmlformats.org/officeDocument/2006/relationships/image" Target="../media/image383.png"/></Relationships>
</file>

<file path=ppt/slides/_rels/slide64.xml.rels><?xml version="1.0" encoding="UTF-8" standalone="yes"?>
<Relationships xmlns="http://schemas.openxmlformats.org/package/2006/relationships"><Relationship Id="rId8" Type="http://schemas.openxmlformats.org/officeDocument/2006/relationships/image" Target="../media/image362.png"/><Relationship Id="rId13" Type="http://schemas.openxmlformats.org/officeDocument/2006/relationships/image" Target="../media/image397.png"/><Relationship Id="rId18" Type="http://schemas.openxmlformats.org/officeDocument/2006/relationships/image" Target="../media/image402.png"/><Relationship Id="rId26" Type="http://schemas.openxmlformats.org/officeDocument/2006/relationships/image" Target="../media/image360.png"/><Relationship Id="rId3" Type="http://schemas.openxmlformats.org/officeDocument/2006/relationships/image" Target="../media/image389.png"/><Relationship Id="rId21" Type="http://schemas.openxmlformats.org/officeDocument/2006/relationships/image" Target="../media/image405.png"/><Relationship Id="rId34" Type="http://schemas.openxmlformats.org/officeDocument/2006/relationships/image" Target="../media/image415.png"/><Relationship Id="rId7" Type="http://schemas.openxmlformats.org/officeDocument/2006/relationships/image" Target="../media/image393.png"/><Relationship Id="rId12" Type="http://schemas.openxmlformats.org/officeDocument/2006/relationships/image" Target="../media/image396.png"/><Relationship Id="rId17" Type="http://schemas.openxmlformats.org/officeDocument/2006/relationships/image" Target="../media/image401.png"/><Relationship Id="rId25" Type="http://schemas.openxmlformats.org/officeDocument/2006/relationships/image" Target="../media/image409.png"/><Relationship Id="rId33" Type="http://schemas.openxmlformats.org/officeDocument/2006/relationships/image" Target="../media/image414.png"/><Relationship Id="rId2" Type="http://schemas.openxmlformats.org/officeDocument/2006/relationships/image" Target="../media/image388.jpg"/><Relationship Id="rId16" Type="http://schemas.openxmlformats.org/officeDocument/2006/relationships/image" Target="../media/image400.png"/><Relationship Id="rId20" Type="http://schemas.openxmlformats.org/officeDocument/2006/relationships/image" Target="../media/image404.png"/><Relationship Id="rId29" Type="http://schemas.openxmlformats.org/officeDocument/2006/relationships/image" Target="../media/image410.png"/><Relationship Id="rId1" Type="http://schemas.openxmlformats.org/officeDocument/2006/relationships/slideLayout" Target="../slideLayouts/slideLayout1.xml"/><Relationship Id="rId6" Type="http://schemas.openxmlformats.org/officeDocument/2006/relationships/image" Target="../media/image392.png"/><Relationship Id="rId11" Type="http://schemas.openxmlformats.org/officeDocument/2006/relationships/image" Target="../media/image395.png"/><Relationship Id="rId24" Type="http://schemas.openxmlformats.org/officeDocument/2006/relationships/image" Target="../media/image408.png"/><Relationship Id="rId32" Type="http://schemas.openxmlformats.org/officeDocument/2006/relationships/image" Target="../media/image413.png"/><Relationship Id="rId5" Type="http://schemas.openxmlformats.org/officeDocument/2006/relationships/image" Target="../media/image391.png"/><Relationship Id="rId15" Type="http://schemas.openxmlformats.org/officeDocument/2006/relationships/image" Target="../media/image399.png"/><Relationship Id="rId23" Type="http://schemas.openxmlformats.org/officeDocument/2006/relationships/image" Target="../media/image407.png"/><Relationship Id="rId28" Type="http://schemas.openxmlformats.org/officeDocument/2006/relationships/image" Target="../media/image361.png"/><Relationship Id="rId10" Type="http://schemas.openxmlformats.org/officeDocument/2006/relationships/image" Target="../media/image377.png"/><Relationship Id="rId19" Type="http://schemas.openxmlformats.org/officeDocument/2006/relationships/image" Target="../media/image403.png"/><Relationship Id="rId31" Type="http://schemas.openxmlformats.org/officeDocument/2006/relationships/image" Target="../media/image412.png"/><Relationship Id="rId4" Type="http://schemas.openxmlformats.org/officeDocument/2006/relationships/image" Target="../media/image390.png"/><Relationship Id="rId9" Type="http://schemas.openxmlformats.org/officeDocument/2006/relationships/image" Target="../media/image394.png"/><Relationship Id="rId14" Type="http://schemas.openxmlformats.org/officeDocument/2006/relationships/image" Target="../media/image398.png"/><Relationship Id="rId22" Type="http://schemas.openxmlformats.org/officeDocument/2006/relationships/image" Target="../media/image406.png"/><Relationship Id="rId27" Type="http://schemas.openxmlformats.org/officeDocument/2006/relationships/image" Target="../media/image356.png"/><Relationship Id="rId30" Type="http://schemas.openxmlformats.org/officeDocument/2006/relationships/image" Target="../media/image411.png"/></Relationships>
</file>

<file path=ppt/slides/_rels/slide65.xml.rels><?xml version="1.0" encoding="UTF-8" standalone="yes"?>
<Relationships xmlns="http://schemas.openxmlformats.org/package/2006/relationships"><Relationship Id="rId8" Type="http://schemas.openxmlformats.org/officeDocument/2006/relationships/image" Target="../media/image421.png"/><Relationship Id="rId13" Type="http://schemas.openxmlformats.org/officeDocument/2006/relationships/image" Target="../media/image426.png"/><Relationship Id="rId18" Type="http://schemas.openxmlformats.org/officeDocument/2006/relationships/image" Target="../media/image431.png"/><Relationship Id="rId3" Type="http://schemas.openxmlformats.org/officeDocument/2006/relationships/notesSlide" Target="../notesSlides/notesSlide16.xml"/><Relationship Id="rId21" Type="http://schemas.openxmlformats.org/officeDocument/2006/relationships/image" Target="../media/image434.png"/><Relationship Id="rId7" Type="http://schemas.openxmlformats.org/officeDocument/2006/relationships/image" Target="../media/image420.png"/><Relationship Id="rId12" Type="http://schemas.openxmlformats.org/officeDocument/2006/relationships/image" Target="../media/image425.png"/><Relationship Id="rId17" Type="http://schemas.openxmlformats.org/officeDocument/2006/relationships/image" Target="../media/image430.png"/><Relationship Id="rId25" Type="http://schemas.openxmlformats.org/officeDocument/2006/relationships/image" Target="../media/image416.emf"/><Relationship Id="rId2" Type="http://schemas.openxmlformats.org/officeDocument/2006/relationships/slideLayout" Target="../slideLayouts/slideLayout3.xml"/><Relationship Id="rId16" Type="http://schemas.openxmlformats.org/officeDocument/2006/relationships/image" Target="../media/image429.png"/><Relationship Id="rId20" Type="http://schemas.openxmlformats.org/officeDocument/2006/relationships/image" Target="../media/image433.png"/><Relationship Id="rId1" Type="http://schemas.openxmlformats.org/officeDocument/2006/relationships/vmlDrawing" Target="../drawings/vmlDrawing1.vml"/><Relationship Id="rId6" Type="http://schemas.openxmlformats.org/officeDocument/2006/relationships/image" Target="../media/image419.png"/><Relationship Id="rId11" Type="http://schemas.openxmlformats.org/officeDocument/2006/relationships/image" Target="../media/image424.png"/><Relationship Id="rId24" Type="http://schemas.openxmlformats.org/officeDocument/2006/relationships/oleObject" Target="../embeddings/oleObject1.bin"/><Relationship Id="rId5" Type="http://schemas.openxmlformats.org/officeDocument/2006/relationships/image" Target="../media/image418.png"/><Relationship Id="rId15" Type="http://schemas.openxmlformats.org/officeDocument/2006/relationships/image" Target="../media/image428.png"/><Relationship Id="rId23" Type="http://schemas.openxmlformats.org/officeDocument/2006/relationships/image" Target="../media/image436.png"/><Relationship Id="rId10" Type="http://schemas.openxmlformats.org/officeDocument/2006/relationships/image" Target="../media/image423.png"/><Relationship Id="rId19" Type="http://schemas.openxmlformats.org/officeDocument/2006/relationships/image" Target="../media/image432.png"/><Relationship Id="rId4" Type="http://schemas.openxmlformats.org/officeDocument/2006/relationships/image" Target="../media/image417.png"/><Relationship Id="rId9" Type="http://schemas.openxmlformats.org/officeDocument/2006/relationships/image" Target="../media/image422.png"/><Relationship Id="rId14" Type="http://schemas.openxmlformats.org/officeDocument/2006/relationships/image" Target="../media/image427.png"/><Relationship Id="rId22" Type="http://schemas.openxmlformats.org/officeDocument/2006/relationships/image" Target="../media/image435.png"/></Relationships>
</file>

<file path=ppt/slides/_rels/slide66.xml.rels><?xml version="1.0" encoding="UTF-8" standalone="yes"?>
<Relationships xmlns="http://schemas.openxmlformats.org/package/2006/relationships"><Relationship Id="rId8" Type="http://schemas.openxmlformats.org/officeDocument/2006/relationships/hyperlink" Target="https://odin.tradoc.army.mil/WEG/Asset/ZTZ-99A_(Type_99)_Chinese_Main_Battle_Tank_(MBT)" TargetMode="External"/><Relationship Id="rId13" Type="http://schemas.openxmlformats.org/officeDocument/2006/relationships/image" Target="../media/image441.png"/><Relationship Id="rId18" Type="http://schemas.openxmlformats.org/officeDocument/2006/relationships/image" Target="../media/image446.jpg"/><Relationship Id="rId3" Type="http://schemas.openxmlformats.org/officeDocument/2006/relationships/hyperlink" Target="https://odin.tradoc.army.mil/WEG/Asset/Type_59_Chinese_Main_Battle_Tank_(MBT)" TargetMode="External"/><Relationship Id="rId21" Type="http://schemas.openxmlformats.org/officeDocument/2006/relationships/image" Target="../media/image449.png"/><Relationship Id="rId7" Type="http://schemas.openxmlformats.org/officeDocument/2006/relationships/hyperlink" Target="https://odin.tradoc.army.mil/WEG/Asset/Type_96_(ZTZ96)_Chinese_Main_Battle_Tank_(MBT)" TargetMode="External"/><Relationship Id="rId12" Type="http://schemas.openxmlformats.org/officeDocument/2006/relationships/image" Target="../media/image440.jpg"/><Relationship Id="rId17" Type="http://schemas.openxmlformats.org/officeDocument/2006/relationships/image" Target="../media/image445.png"/><Relationship Id="rId2" Type="http://schemas.openxmlformats.org/officeDocument/2006/relationships/hyperlink" Target="https://odin.tradoc.army.mil/WEG/Asset/Type_15_(ZTQ-15)_Chinese_Light_Main_Battle_Tank_(MBT)" TargetMode="External"/><Relationship Id="rId16" Type="http://schemas.openxmlformats.org/officeDocument/2006/relationships/image" Target="../media/image444.png"/><Relationship Id="rId20" Type="http://schemas.openxmlformats.org/officeDocument/2006/relationships/image" Target="../media/image448.jpg"/><Relationship Id="rId1" Type="http://schemas.openxmlformats.org/officeDocument/2006/relationships/slideLayout" Target="../slideLayouts/slideLayout1.xml"/><Relationship Id="rId6" Type="http://schemas.openxmlformats.org/officeDocument/2006/relationships/hyperlink" Target="https://odin.tradoc.army.mil/WEG/Asset/Type_98_Chinese_Main_Battle_Tank" TargetMode="External"/><Relationship Id="rId11" Type="http://schemas.openxmlformats.org/officeDocument/2006/relationships/image" Target="../media/image439.png"/><Relationship Id="rId24" Type="http://schemas.openxmlformats.org/officeDocument/2006/relationships/image" Target="../media/image452.jpg"/><Relationship Id="rId5" Type="http://schemas.openxmlformats.org/officeDocument/2006/relationships/hyperlink" Target="https://odin.tradoc.army.mil/WEG/Asset/ZTD-05_(ZBD-2000)_Chinese_Amphibious_Light_Tank" TargetMode="External"/><Relationship Id="rId15" Type="http://schemas.openxmlformats.org/officeDocument/2006/relationships/image" Target="../media/image443.jpg"/><Relationship Id="rId23" Type="http://schemas.openxmlformats.org/officeDocument/2006/relationships/image" Target="../media/image451.png"/><Relationship Id="rId10" Type="http://schemas.openxmlformats.org/officeDocument/2006/relationships/image" Target="../media/image438.jpg"/><Relationship Id="rId19" Type="http://schemas.openxmlformats.org/officeDocument/2006/relationships/image" Target="../media/image447.png"/><Relationship Id="rId4" Type="http://schemas.openxmlformats.org/officeDocument/2006/relationships/hyperlink" Target="https://odin.tradoc.army.mil/WEG/Asset/Type_80_(ZTZ80)_Chinese_Main_Battle_Tank_(MBT)" TargetMode="External"/><Relationship Id="rId9" Type="http://schemas.openxmlformats.org/officeDocument/2006/relationships/image" Target="../media/image437.png"/><Relationship Id="rId14" Type="http://schemas.openxmlformats.org/officeDocument/2006/relationships/image" Target="../media/image442.png"/><Relationship Id="rId22" Type="http://schemas.openxmlformats.org/officeDocument/2006/relationships/image" Target="../media/image450.jpg"/></Relationships>
</file>

<file path=ppt/slides/_rels/slide67.xml.rels><?xml version="1.0" encoding="UTF-8" standalone="yes"?>
<Relationships xmlns="http://schemas.openxmlformats.org/package/2006/relationships"><Relationship Id="rId8" Type="http://schemas.openxmlformats.org/officeDocument/2006/relationships/image" Target="../media/image453.png"/><Relationship Id="rId13" Type="http://schemas.openxmlformats.org/officeDocument/2006/relationships/image" Target="../media/image458.jpg"/><Relationship Id="rId18" Type="http://schemas.openxmlformats.org/officeDocument/2006/relationships/image" Target="../media/image463.png"/><Relationship Id="rId3" Type="http://schemas.openxmlformats.org/officeDocument/2006/relationships/hyperlink" Target="https://odin.tradoc.army.mil/WEG/Asset/ZBD-04_(Type_04)_Chinese_Amphibious_Infantry_Fighting_Vehicle_(IFV)" TargetMode="External"/><Relationship Id="rId7" Type="http://schemas.openxmlformats.org/officeDocument/2006/relationships/hyperlink" Target="https://odin.tradoc.army.mil/WEG/Asset/ZBD-08_(WZ502G)_Chinese_Infantry_Fighting_Vehicle_(IFV)" TargetMode="External"/><Relationship Id="rId12" Type="http://schemas.openxmlformats.org/officeDocument/2006/relationships/image" Target="../media/image457.png"/><Relationship Id="rId17" Type="http://schemas.openxmlformats.org/officeDocument/2006/relationships/image" Target="../media/image462.jpg"/><Relationship Id="rId2" Type="http://schemas.openxmlformats.org/officeDocument/2006/relationships/hyperlink" Target="https://odin.tradoc.army.mil/WEG/Asset/Type_86_Chinese_Amphibious_Infantry_Fighting_Vehicle" TargetMode="External"/><Relationship Id="rId16" Type="http://schemas.openxmlformats.org/officeDocument/2006/relationships/image" Target="../media/image461.png"/><Relationship Id="rId1" Type="http://schemas.openxmlformats.org/officeDocument/2006/relationships/slideLayout" Target="../slideLayouts/slideLayout1.xml"/><Relationship Id="rId6" Type="http://schemas.openxmlformats.org/officeDocument/2006/relationships/hyperlink" Target="https://odin.tradoc.army.mil/WEG/Asset/ZBD-05_(ZBD-2000)_Chinese_Amphibious_Infantry_Fighting_Vehicle" TargetMode="External"/><Relationship Id="rId11" Type="http://schemas.openxmlformats.org/officeDocument/2006/relationships/image" Target="../media/image456.jpg"/><Relationship Id="rId5" Type="http://schemas.openxmlformats.org/officeDocument/2006/relationships/hyperlink" Target="https://odin.tradoc.army.mil/WEG/Asset/QN-506_Chinese_Infantry_Fighting_Vehicle_(IFV)" TargetMode="External"/><Relationship Id="rId15" Type="http://schemas.openxmlformats.org/officeDocument/2006/relationships/image" Target="../media/image460.jpg"/><Relationship Id="rId10" Type="http://schemas.openxmlformats.org/officeDocument/2006/relationships/image" Target="../media/image455.png"/><Relationship Id="rId19" Type="http://schemas.openxmlformats.org/officeDocument/2006/relationships/image" Target="../media/image464.jpg"/><Relationship Id="rId4" Type="http://schemas.openxmlformats.org/officeDocument/2006/relationships/hyperlink" Target="https://odin.tradoc.army.mil/WEG/Asset/ZBD-03_(WZ-506)_Chinese_Airborne_Infantry_Fighting_Vehicle_(IFV)" TargetMode="External"/><Relationship Id="rId9" Type="http://schemas.openxmlformats.org/officeDocument/2006/relationships/image" Target="../media/image454.jpg"/><Relationship Id="rId14" Type="http://schemas.openxmlformats.org/officeDocument/2006/relationships/image" Target="../media/image459.png"/></Relationships>
</file>

<file path=ppt/slides/_rels/slide68.xml.rels><?xml version="1.0" encoding="UTF-8" standalone="yes"?>
<Relationships xmlns="http://schemas.openxmlformats.org/package/2006/relationships"><Relationship Id="rId8" Type="http://schemas.openxmlformats.org/officeDocument/2006/relationships/image" Target="../media/image466.jpg"/><Relationship Id="rId13" Type="http://schemas.openxmlformats.org/officeDocument/2006/relationships/image" Target="../media/image471.png"/><Relationship Id="rId18" Type="http://schemas.openxmlformats.org/officeDocument/2006/relationships/image" Target="../media/image476.jpg"/><Relationship Id="rId3" Type="http://schemas.openxmlformats.org/officeDocument/2006/relationships/hyperlink" Target="https://odin.tradoc.army.mil/WEG/Asset/ZZH-09_(Type_09)_Chinese_8x8_Amphibious_Armor_Personnel_Carrier_(APC)" TargetMode="External"/><Relationship Id="rId7" Type="http://schemas.openxmlformats.org/officeDocument/2006/relationships/image" Target="../media/image465.png"/><Relationship Id="rId12" Type="http://schemas.openxmlformats.org/officeDocument/2006/relationships/image" Target="../media/image470.jpg"/><Relationship Id="rId17" Type="http://schemas.openxmlformats.org/officeDocument/2006/relationships/image" Target="../media/image475.png"/><Relationship Id="rId2" Type="http://schemas.openxmlformats.org/officeDocument/2006/relationships/hyperlink" Target="https://odin.tradoc.army.mil/WEG/Asset/VN-1_(ZBD-09)_Chinese_8x8_Amphibious_Armored_Personnel_Carrier_(APC)" TargetMode="External"/><Relationship Id="rId16" Type="http://schemas.openxmlformats.org/officeDocument/2006/relationships/image" Target="../media/image474.jpg"/><Relationship Id="rId1" Type="http://schemas.openxmlformats.org/officeDocument/2006/relationships/slideLayout" Target="../slideLayouts/slideLayout1.xml"/><Relationship Id="rId6" Type="http://schemas.openxmlformats.org/officeDocument/2006/relationships/hyperlink" Target="https://odin.tradoc.army.mil/WEG/Asset/ZBL-09_(Type_09)_Chinese_8x8_Amphibious_Armored_Personnel_Carrier_(APC)" TargetMode="External"/><Relationship Id="rId11" Type="http://schemas.openxmlformats.org/officeDocument/2006/relationships/image" Target="../media/image469.png"/><Relationship Id="rId5" Type="http://schemas.openxmlformats.org/officeDocument/2006/relationships/hyperlink" Target="https://odin.tradoc.army.mil/WEG/Asset/Tiger_2065_Chinese_Heavy_4x4_Armored_Personnel_Carrier_(APC)" TargetMode="External"/><Relationship Id="rId15" Type="http://schemas.openxmlformats.org/officeDocument/2006/relationships/image" Target="../media/image473.png"/><Relationship Id="rId10" Type="http://schemas.openxmlformats.org/officeDocument/2006/relationships/image" Target="../media/image468.jpg"/><Relationship Id="rId4" Type="http://schemas.openxmlformats.org/officeDocument/2006/relationships/hyperlink" Target="https://odin.tradoc.army.mil/WEG/Asset/Type_92_(WZ-551)_Chinese_6x6_Amphibious_Armored_Personnel_Carrier_(APC)" TargetMode="External"/><Relationship Id="rId9" Type="http://schemas.openxmlformats.org/officeDocument/2006/relationships/image" Target="../media/image467.png"/><Relationship Id="rId14" Type="http://schemas.openxmlformats.org/officeDocument/2006/relationships/image" Target="../media/image472.jpg"/></Relationships>
</file>

<file path=ppt/slides/_rels/slide69.xml.rels><?xml version="1.0" encoding="UTF-8" standalone="yes"?>
<Relationships xmlns="http://schemas.openxmlformats.org/package/2006/relationships"><Relationship Id="rId8" Type="http://schemas.openxmlformats.org/officeDocument/2006/relationships/image" Target="../media/image477.png"/><Relationship Id="rId13" Type="http://schemas.openxmlformats.org/officeDocument/2006/relationships/image" Target="../media/image482.png"/><Relationship Id="rId18" Type="http://schemas.openxmlformats.org/officeDocument/2006/relationships/image" Target="../media/image487.jpg"/><Relationship Id="rId3" Type="http://schemas.openxmlformats.org/officeDocument/2006/relationships/hyperlink" Target="https://odin.tradoc.army.mil/WEG/Asset/Type_07_(PLZ-07)_Chinese_122mm_Self_Propelled_Howitzer_(SPH)" TargetMode="External"/><Relationship Id="rId21" Type="http://schemas.openxmlformats.org/officeDocument/2006/relationships/image" Target="../media/image490.jpg"/><Relationship Id="rId7" Type="http://schemas.openxmlformats.org/officeDocument/2006/relationships/hyperlink" Target="https://odin.tradoc.army.mil/WEG/Asset/SH-2_Chinese_122mm_Self_Propelled_Howitzer_(SPH)" TargetMode="External"/><Relationship Id="rId12" Type="http://schemas.openxmlformats.org/officeDocument/2006/relationships/image" Target="../media/image481.jpg"/><Relationship Id="rId17" Type="http://schemas.openxmlformats.org/officeDocument/2006/relationships/image" Target="../media/image486.png"/><Relationship Id="rId2" Type="http://schemas.openxmlformats.org/officeDocument/2006/relationships/hyperlink" Target="https://odin.tradoc.army.mil/WEG/Asset/PCL-09_Chinese_122mm_Self-Propelled_Howitzer" TargetMode="External"/><Relationship Id="rId16" Type="http://schemas.openxmlformats.org/officeDocument/2006/relationships/image" Target="../media/image485.png"/><Relationship Id="rId20" Type="http://schemas.openxmlformats.org/officeDocument/2006/relationships/image" Target="../media/image489.png"/><Relationship Id="rId1" Type="http://schemas.openxmlformats.org/officeDocument/2006/relationships/slideLayout" Target="../slideLayouts/slideLayout1.xml"/><Relationship Id="rId6" Type="http://schemas.openxmlformats.org/officeDocument/2006/relationships/hyperlink" Target="https://odin.tradoc.army.mil/WEG/Asset/Type_05_(PLL-05)_Chinese_120mm_Self-Propelled_Mortar_Howitzer_(SPMH)" TargetMode="External"/><Relationship Id="rId11" Type="http://schemas.openxmlformats.org/officeDocument/2006/relationships/image" Target="../media/image480.png"/><Relationship Id="rId5" Type="http://schemas.openxmlformats.org/officeDocument/2006/relationships/hyperlink" Target="https://odin.tradoc.army.mil/WEG/Asset/PLL-09_(Type_09)_Chinese_122mm_Self-Propelled_Howitzer_(SPH)" TargetMode="External"/><Relationship Id="rId15" Type="http://schemas.openxmlformats.org/officeDocument/2006/relationships/image" Target="../media/image484.jpg"/><Relationship Id="rId23" Type="http://schemas.openxmlformats.org/officeDocument/2006/relationships/image" Target="../media/image492.jpg"/><Relationship Id="rId10" Type="http://schemas.openxmlformats.org/officeDocument/2006/relationships/image" Target="../media/image479.png"/><Relationship Id="rId19" Type="http://schemas.openxmlformats.org/officeDocument/2006/relationships/image" Target="../media/image488.png"/><Relationship Id="rId4" Type="http://schemas.openxmlformats.org/officeDocument/2006/relationships/hyperlink" Target="https://odin.tradoc.army.mil/WEG/Asset/Type_05_(PLZ-05)_Chinese_155mm_Self-Propelled_Howitzer_(SPH)" TargetMode="External"/><Relationship Id="rId9" Type="http://schemas.openxmlformats.org/officeDocument/2006/relationships/image" Target="../media/image478.jpg"/><Relationship Id="rId14" Type="http://schemas.openxmlformats.org/officeDocument/2006/relationships/image" Target="../media/image483.png"/><Relationship Id="rId22" Type="http://schemas.openxmlformats.org/officeDocument/2006/relationships/image" Target="../media/image49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8" Type="http://schemas.openxmlformats.org/officeDocument/2006/relationships/image" Target="../media/image497.jpg"/><Relationship Id="rId13" Type="http://schemas.openxmlformats.org/officeDocument/2006/relationships/image" Target="../media/image500.jpg"/><Relationship Id="rId3" Type="http://schemas.openxmlformats.org/officeDocument/2006/relationships/hyperlink" Target="https://odin.tradoc.army.mil/WEG/Asset/PHL-03_Chinese_300mm_Multiple_Rocket_Launcher_(MRL)" TargetMode="External"/><Relationship Id="rId7" Type="http://schemas.openxmlformats.org/officeDocument/2006/relationships/image" Target="../media/image496.png"/><Relationship Id="rId12" Type="http://schemas.openxmlformats.org/officeDocument/2006/relationships/hyperlink" Target="https://odin.tradoc.army.mil/WEG/Asset/WS-3_Chinese_400mm_Guided_Multiple_Launcher_Rocket_System" TargetMode="External"/><Relationship Id="rId2" Type="http://schemas.openxmlformats.org/officeDocument/2006/relationships/image" Target="../media/image493.jpg"/><Relationship Id="rId16" Type="http://schemas.openxmlformats.org/officeDocument/2006/relationships/image" Target="../media/image502.jpg"/><Relationship Id="rId1" Type="http://schemas.openxmlformats.org/officeDocument/2006/relationships/slideLayout" Target="../slideLayouts/slideLayout1.xml"/><Relationship Id="rId6" Type="http://schemas.openxmlformats.org/officeDocument/2006/relationships/hyperlink" Target="https://odin.tradoc.army.mil/WEG/Asset/SR-5_Chinese_Guided_Multiple_Launch_Rocket_System_(GMLRS)" TargetMode="External"/><Relationship Id="rId11" Type="http://schemas.openxmlformats.org/officeDocument/2006/relationships/image" Target="../media/image499.jpg"/><Relationship Id="rId5" Type="http://schemas.openxmlformats.org/officeDocument/2006/relationships/image" Target="../media/image495.jpg"/><Relationship Id="rId15" Type="http://schemas.openxmlformats.org/officeDocument/2006/relationships/image" Target="../media/image501.png"/><Relationship Id="rId10" Type="http://schemas.openxmlformats.org/officeDocument/2006/relationships/image" Target="../media/image498.png"/><Relationship Id="rId4" Type="http://schemas.openxmlformats.org/officeDocument/2006/relationships/image" Target="../media/image494.png"/><Relationship Id="rId9" Type="http://schemas.openxmlformats.org/officeDocument/2006/relationships/hyperlink" Target="https://odin.tradoc.army.mil/WEG/Asset/Type_90B_Chinese_122mm_Self-Propelled_Multiple_Launch_Rocket_System" TargetMode="External"/><Relationship Id="rId14" Type="http://schemas.openxmlformats.org/officeDocument/2006/relationships/hyperlink" Target="https://odin.tradoc.army.mil/WEG/Asset/Type_89_Chinese_120mm_Tank_Destroyer"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505.png"/><Relationship Id="rId13" Type="http://schemas.openxmlformats.org/officeDocument/2006/relationships/image" Target="../media/image510.png"/><Relationship Id="rId18" Type="http://schemas.openxmlformats.org/officeDocument/2006/relationships/image" Target="../media/image515.jpg"/><Relationship Id="rId3" Type="http://schemas.openxmlformats.org/officeDocument/2006/relationships/hyperlink" Target="https://odin.tradoc.army.mil/WEG/Asset/Type_92B_Chinese_4x4_Anti-Tank_Guided_Missile_Carrier" TargetMode="External"/><Relationship Id="rId21" Type="http://schemas.openxmlformats.org/officeDocument/2006/relationships/image" Target="../media/image518.jpg"/><Relationship Id="rId7" Type="http://schemas.openxmlformats.org/officeDocument/2006/relationships/image" Target="../media/image504.jpg"/><Relationship Id="rId12" Type="http://schemas.openxmlformats.org/officeDocument/2006/relationships/image" Target="../media/image509.jpg"/><Relationship Id="rId17" Type="http://schemas.openxmlformats.org/officeDocument/2006/relationships/image" Target="../media/image514.png"/><Relationship Id="rId2" Type="http://schemas.openxmlformats.org/officeDocument/2006/relationships/hyperlink" Target="https://odin.tradoc.army.mil/WEG/Asset/HJ-12_(Red_Arrow_12)_Chinese_Anti-Tank_Guided_Missile_(ATGM)" TargetMode="External"/><Relationship Id="rId16" Type="http://schemas.openxmlformats.org/officeDocument/2006/relationships/image" Target="../media/image513.png"/><Relationship Id="rId20" Type="http://schemas.openxmlformats.org/officeDocument/2006/relationships/image" Target="../media/image517.png"/><Relationship Id="rId1" Type="http://schemas.openxmlformats.org/officeDocument/2006/relationships/slideLayout" Target="../slideLayouts/slideLayout1.xml"/><Relationship Id="rId6" Type="http://schemas.openxmlformats.org/officeDocument/2006/relationships/image" Target="../media/image503.png"/><Relationship Id="rId11" Type="http://schemas.openxmlformats.org/officeDocument/2006/relationships/image" Target="../media/image508.png"/><Relationship Id="rId24" Type="http://schemas.openxmlformats.org/officeDocument/2006/relationships/image" Target="../media/image521.jpg"/><Relationship Id="rId5" Type="http://schemas.openxmlformats.org/officeDocument/2006/relationships/hyperlink" Target="https://odin.tradoc.army.mil/WEG/Asset/PTL02_Chinese_6x6_Armored_Tank_Destroyer" TargetMode="External"/><Relationship Id="rId15" Type="http://schemas.openxmlformats.org/officeDocument/2006/relationships/image" Target="../media/image512.jpg"/><Relationship Id="rId23" Type="http://schemas.openxmlformats.org/officeDocument/2006/relationships/image" Target="../media/image520.png"/><Relationship Id="rId10" Type="http://schemas.openxmlformats.org/officeDocument/2006/relationships/image" Target="../media/image507.png"/><Relationship Id="rId19" Type="http://schemas.openxmlformats.org/officeDocument/2006/relationships/image" Target="../media/image516.png"/><Relationship Id="rId4" Type="http://schemas.openxmlformats.org/officeDocument/2006/relationships/hyperlink" Target="https://odin.tradoc.army.mil/WEG/Asset/ZTL-11_Chinese_105mm_Anti-Tank_Vehicle" TargetMode="External"/><Relationship Id="rId9" Type="http://schemas.openxmlformats.org/officeDocument/2006/relationships/image" Target="../media/image506.jpg"/><Relationship Id="rId14" Type="http://schemas.openxmlformats.org/officeDocument/2006/relationships/image" Target="../media/image511.png"/><Relationship Id="rId22" Type="http://schemas.openxmlformats.org/officeDocument/2006/relationships/image" Target="../media/image519.png"/></Relationships>
</file>

<file path=ppt/slides/_rels/slide72.xml.rels><?xml version="1.0" encoding="UTF-8" standalone="yes"?>
<Relationships xmlns="http://schemas.openxmlformats.org/package/2006/relationships"><Relationship Id="rId8" Type="http://schemas.openxmlformats.org/officeDocument/2006/relationships/hyperlink" Target="https://odin.tradoc.army.mil/WEG/Asset/HQ-22_Chinese_Long-Range_Air_Defense_Missile_System" TargetMode="External"/><Relationship Id="rId13" Type="http://schemas.openxmlformats.org/officeDocument/2006/relationships/image" Target="../media/image525.png"/><Relationship Id="rId18" Type="http://schemas.openxmlformats.org/officeDocument/2006/relationships/image" Target="../media/image530.png"/><Relationship Id="rId26" Type="http://schemas.openxmlformats.org/officeDocument/2006/relationships/image" Target="../media/image538.png"/><Relationship Id="rId3" Type="http://schemas.openxmlformats.org/officeDocument/2006/relationships/hyperlink" Target="https://odin.tradoc.army.mil/WEG/Asset/QW-2_Chinese_Man-Portable_Infrared_Homing_Guided_Surface-to-Air_Missile" TargetMode="External"/><Relationship Id="rId21" Type="http://schemas.openxmlformats.org/officeDocument/2006/relationships/image" Target="../media/image533.png"/><Relationship Id="rId7" Type="http://schemas.openxmlformats.org/officeDocument/2006/relationships/hyperlink" Target="https://odin.tradoc.army.mil/WEG/Asset/HQ-17A_(FM-2000)_Chinese_Short-Range_Air_Defense_Missile_System" TargetMode="External"/><Relationship Id="rId12" Type="http://schemas.openxmlformats.org/officeDocument/2006/relationships/image" Target="../media/image524.png"/><Relationship Id="rId17" Type="http://schemas.openxmlformats.org/officeDocument/2006/relationships/image" Target="../media/image529.jpg"/><Relationship Id="rId25" Type="http://schemas.openxmlformats.org/officeDocument/2006/relationships/image" Target="../media/image537.jpg"/><Relationship Id="rId2" Type="http://schemas.openxmlformats.org/officeDocument/2006/relationships/hyperlink" Target="https://odin.tradoc.army.mil/WEG/Asset/FN-6_Chinese_Man-Portable_Air_Defense_System_(MANPADS)" TargetMode="External"/><Relationship Id="rId16" Type="http://schemas.openxmlformats.org/officeDocument/2006/relationships/image" Target="../media/image528.png"/><Relationship Id="rId20" Type="http://schemas.openxmlformats.org/officeDocument/2006/relationships/image" Target="../media/image532.jpg"/><Relationship Id="rId29" Type="http://schemas.openxmlformats.org/officeDocument/2006/relationships/image" Target="../media/image541.jpg"/><Relationship Id="rId1" Type="http://schemas.openxmlformats.org/officeDocument/2006/relationships/slideLayout" Target="../slideLayouts/slideLayout1.xml"/><Relationship Id="rId6" Type="http://schemas.openxmlformats.org/officeDocument/2006/relationships/hyperlink" Target="https://odin.tradoc.army.mil/WEG/Asset/HQ-16_(HQ-16A)_Chinese_6x6_Medium-Range_Surface-to-Air_Missile_System" TargetMode="External"/><Relationship Id="rId11" Type="http://schemas.openxmlformats.org/officeDocument/2006/relationships/image" Target="../media/image523.jpg"/><Relationship Id="rId24" Type="http://schemas.openxmlformats.org/officeDocument/2006/relationships/image" Target="../media/image536.png"/><Relationship Id="rId5" Type="http://schemas.openxmlformats.org/officeDocument/2006/relationships/hyperlink" Target="https://odin.tradoc.army.mil/WEG/Asset/HQ-7B_(FM-90)_Chinese_6x6_Short-Range_Air_Defense_Missile_System" TargetMode="External"/><Relationship Id="rId15" Type="http://schemas.openxmlformats.org/officeDocument/2006/relationships/image" Target="../media/image527.png"/><Relationship Id="rId23" Type="http://schemas.openxmlformats.org/officeDocument/2006/relationships/image" Target="../media/image535.jpg"/><Relationship Id="rId28" Type="http://schemas.openxmlformats.org/officeDocument/2006/relationships/image" Target="../media/image540.png"/><Relationship Id="rId10" Type="http://schemas.openxmlformats.org/officeDocument/2006/relationships/image" Target="../media/image522.png"/><Relationship Id="rId19" Type="http://schemas.openxmlformats.org/officeDocument/2006/relationships/image" Target="../media/image531.png"/><Relationship Id="rId4" Type="http://schemas.openxmlformats.org/officeDocument/2006/relationships/hyperlink" Target="https://odin.tradoc.army.mil/WEG/Asset/HQ-6D_Chinese_Multiple_Launch_Rocket_System" TargetMode="External"/><Relationship Id="rId9" Type="http://schemas.openxmlformats.org/officeDocument/2006/relationships/hyperlink" Target="https://odin.tradoc.army.mil/WEG/Asset/Yitian_Chinese_6x6_Self-Propelled_Short-Range_Air-Defense_System" TargetMode="External"/><Relationship Id="rId14" Type="http://schemas.openxmlformats.org/officeDocument/2006/relationships/image" Target="../media/image526.jpg"/><Relationship Id="rId22" Type="http://schemas.openxmlformats.org/officeDocument/2006/relationships/image" Target="../media/image534.png"/><Relationship Id="rId27" Type="http://schemas.openxmlformats.org/officeDocument/2006/relationships/image" Target="../media/image539.jpg"/></Relationships>
</file>

<file path=ppt/slides/_rels/slide73.xml.rels><?xml version="1.0" encoding="UTF-8" standalone="yes"?>
<Relationships xmlns="http://schemas.openxmlformats.org/package/2006/relationships"><Relationship Id="rId8" Type="http://schemas.openxmlformats.org/officeDocument/2006/relationships/image" Target="../media/image548.jpg"/><Relationship Id="rId13" Type="http://schemas.openxmlformats.org/officeDocument/2006/relationships/image" Target="../media/image553.jpg"/><Relationship Id="rId18" Type="http://schemas.openxmlformats.org/officeDocument/2006/relationships/hyperlink" Target="https://odin.tradoc.army.mil/WEG/Asset/Z-9_Harbin_(WZ-9)_Chinese_Medium_Multi-Role_Helicopter" TargetMode="External"/><Relationship Id="rId3" Type="http://schemas.openxmlformats.org/officeDocument/2006/relationships/image" Target="../media/image543.png"/><Relationship Id="rId21" Type="http://schemas.openxmlformats.org/officeDocument/2006/relationships/hyperlink" Target="https://odin.tradoc.army.mil/WEG/Asset/Z-20_Chinese_Medium_Transport_Helicopter" TargetMode="External"/><Relationship Id="rId7" Type="http://schemas.openxmlformats.org/officeDocument/2006/relationships/image" Target="../media/image547.png"/><Relationship Id="rId12" Type="http://schemas.openxmlformats.org/officeDocument/2006/relationships/image" Target="../media/image552.png"/><Relationship Id="rId17" Type="http://schemas.openxmlformats.org/officeDocument/2006/relationships/image" Target="../media/image557.jpg"/><Relationship Id="rId2" Type="http://schemas.openxmlformats.org/officeDocument/2006/relationships/image" Target="../media/image542.png"/><Relationship Id="rId16" Type="http://schemas.openxmlformats.org/officeDocument/2006/relationships/image" Target="../media/image556.png"/><Relationship Id="rId20" Type="http://schemas.openxmlformats.org/officeDocument/2006/relationships/hyperlink" Target="https://odin.tradoc.army.mil/WEG/Asset/Z-18_(White_Heron)_Chinese_Medium_Transport_Helicopter" TargetMode="External"/><Relationship Id="rId1" Type="http://schemas.openxmlformats.org/officeDocument/2006/relationships/slideLayout" Target="../slideLayouts/slideLayout1.xml"/><Relationship Id="rId6" Type="http://schemas.openxmlformats.org/officeDocument/2006/relationships/image" Target="../media/image546.jpg"/><Relationship Id="rId11" Type="http://schemas.openxmlformats.org/officeDocument/2006/relationships/image" Target="../media/image551.png"/><Relationship Id="rId5" Type="http://schemas.openxmlformats.org/officeDocument/2006/relationships/image" Target="../media/image545.png"/><Relationship Id="rId15" Type="http://schemas.openxmlformats.org/officeDocument/2006/relationships/image" Target="../media/image555.jpg"/><Relationship Id="rId23" Type="http://schemas.openxmlformats.org/officeDocument/2006/relationships/image" Target="../media/image558.png"/><Relationship Id="rId10" Type="http://schemas.openxmlformats.org/officeDocument/2006/relationships/image" Target="../media/image550.jpg"/><Relationship Id="rId19" Type="http://schemas.openxmlformats.org/officeDocument/2006/relationships/hyperlink" Target="https://odin.tradoc.army.mil/WEG/Asset/Z-10_(WZ-10)_Chinese_Attack_Helicopter" TargetMode="External"/><Relationship Id="rId4" Type="http://schemas.openxmlformats.org/officeDocument/2006/relationships/image" Target="../media/image544.png"/><Relationship Id="rId9" Type="http://schemas.openxmlformats.org/officeDocument/2006/relationships/image" Target="../media/image549.png"/><Relationship Id="rId14" Type="http://schemas.openxmlformats.org/officeDocument/2006/relationships/image" Target="../media/image554.png"/><Relationship Id="rId22" Type="http://schemas.openxmlformats.org/officeDocument/2006/relationships/hyperlink" Target="https://odin.tradoc.army.mil/WEG/Asset/Mi-171_Russian_Medium_Transport_Helicopter"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odin.tradoc.army.mil/WEG/Asset/QBU-88_Chinese_5.8mm_Sniper_Rifle" TargetMode="External"/><Relationship Id="rId13" Type="http://schemas.openxmlformats.org/officeDocument/2006/relationships/image" Target="../media/image563.png"/><Relationship Id="rId18" Type="http://schemas.openxmlformats.org/officeDocument/2006/relationships/image" Target="../media/image568.png"/><Relationship Id="rId26" Type="http://schemas.openxmlformats.org/officeDocument/2006/relationships/image" Target="../media/image576.png"/><Relationship Id="rId3" Type="http://schemas.openxmlformats.org/officeDocument/2006/relationships/hyperlink" Target="https://odin.tradoc.army.mil/WEG/Asset/QBZ-95_Chinese_5.8mm_Bullpup-Style_Assault_Rifle" TargetMode="External"/><Relationship Id="rId21" Type="http://schemas.openxmlformats.org/officeDocument/2006/relationships/image" Target="../media/image571.png"/><Relationship Id="rId7" Type="http://schemas.openxmlformats.org/officeDocument/2006/relationships/hyperlink" Target="https://odin.tradoc.army.mil/WEG/Asset/Type_81_Chinese_7.62mm_Assault_Rifle" TargetMode="External"/><Relationship Id="rId12" Type="http://schemas.openxmlformats.org/officeDocument/2006/relationships/image" Target="../media/image562.png"/><Relationship Id="rId17" Type="http://schemas.openxmlformats.org/officeDocument/2006/relationships/image" Target="../media/image567.jpg"/><Relationship Id="rId25" Type="http://schemas.openxmlformats.org/officeDocument/2006/relationships/image" Target="../media/image575.jpg"/><Relationship Id="rId2" Type="http://schemas.openxmlformats.org/officeDocument/2006/relationships/hyperlink" Target="https://odin.tradoc.army.mil/WEG/Asset/QSZ-92_(Type_92)_Chinese_9mm_Semi-Automatic_Pistol" TargetMode="External"/><Relationship Id="rId16" Type="http://schemas.openxmlformats.org/officeDocument/2006/relationships/image" Target="../media/image566.png"/><Relationship Id="rId20" Type="http://schemas.openxmlformats.org/officeDocument/2006/relationships/image" Target="../media/image570.jpg"/><Relationship Id="rId29" Type="http://schemas.openxmlformats.org/officeDocument/2006/relationships/image" Target="../media/image579.png"/><Relationship Id="rId1" Type="http://schemas.openxmlformats.org/officeDocument/2006/relationships/slideLayout" Target="../slideLayouts/slideLayout1.xml"/><Relationship Id="rId6" Type="http://schemas.openxmlformats.org/officeDocument/2006/relationships/hyperlink" Target="https://odin.tradoc.army.mil/WEG/Asset/QJZ-89_(Type_89)_Chinese_12.7mm_Heavy_Machine_Gun" TargetMode="External"/><Relationship Id="rId11" Type="http://schemas.openxmlformats.org/officeDocument/2006/relationships/image" Target="../media/image561.jpg"/><Relationship Id="rId24" Type="http://schemas.openxmlformats.org/officeDocument/2006/relationships/image" Target="../media/image574.png"/><Relationship Id="rId5" Type="http://schemas.openxmlformats.org/officeDocument/2006/relationships/hyperlink" Target="https://odin.tradoc.army.mil/WEG/Asset/QBZ-191_Chinese_5.8mm_Assault_Rifle" TargetMode="External"/><Relationship Id="rId15" Type="http://schemas.openxmlformats.org/officeDocument/2006/relationships/image" Target="../media/image565.png"/><Relationship Id="rId23" Type="http://schemas.openxmlformats.org/officeDocument/2006/relationships/image" Target="../media/image573.jpg"/><Relationship Id="rId28" Type="http://schemas.openxmlformats.org/officeDocument/2006/relationships/image" Target="../media/image578.jpg"/><Relationship Id="rId10" Type="http://schemas.openxmlformats.org/officeDocument/2006/relationships/image" Target="../media/image560.png"/><Relationship Id="rId19" Type="http://schemas.openxmlformats.org/officeDocument/2006/relationships/image" Target="../media/image569.png"/><Relationship Id="rId31" Type="http://schemas.openxmlformats.org/officeDocument/2006/relationships/image" Target="../media/image581.jpg"/><Relationship Id="rId4" Type="http://schemas.openxmlformats.org/officeDocument/2006/relationships/hyperlink" Target="https://odin.tradoc.army.mil/WEG/Asset/Type_56_Chinese_7.62mm_Assault_Rifle" TargetMode="External"/><Relationship Id="rId9" Type="http://schemas.openxmlformats.org/officeDocument/2006/relationships/image" Target="../media/image559.png"/><Relationship Id="rId14" Type="http://schemas.openxmlformats.org/officeDocument/2006/relationships/image" Target="../media/image564.jpg"/><Relationship Id="rId22" Type="http://schemas.openxmlformats.org/officeDocument/2006/relationships/image" Target="../media/image572.png"/><Relationship Id="rId27" Type="http://schemas.openxmlformats.org/officeDocument/2006/relationships/image" Target="../media/image577.png"/><Relationship Id="rId30" Type="http://schemas.openxmlformats.org/officeDocument/2006/relationships/image" Target="../media/image580.png"/></Relationships>
</file>

<file path=ppt/slides/_rels/slide75.xml.rels><?xml version="1.0" encoding="UTF-8" standalone="yes"?>
<Relationships xmlns="http://schemas.openxmlformats.org/package/2006/relationships"><Relationship Id="rId3" Type="http://schemas.openxmlformats.org/officeDocument/2006/relationships/image" Target="../media/image582.png"/><Relationship Id="rId7" Type="http://schemas.openxmlformats.org/officeDocument/2006/relationships/image" Target="../media/image58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5.png"/><Relationship Id="rId5" Type="http://schemas.openxmlformats.org/officeDocument/2006/relationships/image" Target="../media/image584.jpg"/><Relationship Id="rId4" Type="http://schemas.openxmlformats.org/officeDocument/2006/relationships/image" Target="../media/image583.png"/></Relationships>
</file>

<file path=ppt/slides/_rels/slide76.xml.rels><?xml version="1.0" encoding="UTF-8" standalone="yes"?>
<Relationships xmlns="http://schemas.openxmlformats.org/package/2006/relationships"><Relationship Id="rId8" Type="http://schemas.openxmlformats.org/officeDocument/2006/relationships/image" Target="../media/image592.png"/><Relationship Id="rId13" Type="http://schemas.openxmlformats.org/officeDocument/2006/relationships/image" Target="../media/image597.jpg"/><Relationship Id="rId3" Type="http://schemas.openxmlformats.org/officeDocument/2006/relationships/image" Target="../media/image587.png"/><Relationship Id="rId7" Type="http://schemas.openxmlformats.org/officeDocument/2006/relationships/image" Target="../media/image591.png"/><Relationship Id="rId12" Type="http://schemas.openxmlformats.org/officeDocument/2006/relationships/image" Target="../media/image59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0.jpg"/><Relationship Id="rId11" Type="http://schemas.openxmlformats.org/officeDocument/2006/relationships/image" Target="../media/image595.jpg"/><Relationship Id="rId5" Type="http://schemas.openxmlformats.org/officeDocument/2006/relationships/image" Target="../media/image589.png"/><Relationship Id="rId10" Type="http://schemas.openxmlformats.org/officeDocument/2006/relationships/image" Target="../media/image594.png"/><Relationship Id="rId4" Type="http://schemas.openxmlformats.org/officeDocument/2006/relationships/image" Target="../media/image588.jpg"/><Relationship Id="rId9" Type="http://schemas.openxmlformats.org/officeDocument/2006/relationships/image" Target="../media/image593.jpg"/></Relationships>
</file>

<file path=ppt/slides/_rels/slide77.xml.rels><?xml version="1.0" encoding="UTF-8" standalone="yes"?>
<Relationships xmlns="http://schemas.openxmlformats.org/package/2006/relationships"><Relationship Id="rId8" Type="http://schemas.openxmlformats.org/officeDocument/2006/relationships/image" Target="../media/image604.png"/><Relationship Id="rId3" Type="http://schemas.openxmlformats.org/officeDocument/2006/relationships/image" Target="../media/image599.jpg"/><Relationship Id="rId7" Type="http://schemas.openxmlformats.org/officeDocument/2006/relationships/image" Target="../media/image603.png"/><Relationship Id="rId2" Type="http://schemas.openxmlformats.org/officeDocument/2006/relationships/image" Target="../media/image598.jpg"/><Relationship Id="rId1" Type="http://schemas.openxmlformats.org/officeDocument/2006/relationships/slideLayout" Target="../slideLayouts/slideLayout1.xml"/><Relationship Id="rId6" Type="http://schemas.openxmlformats.org/officeDocument/2006/relationships/image" Target="../media/image602.png"/><Relationship Id="rId5" Type="http://schemas.openxmlformats.org/officeDocument/2006/relationships/image" Target="../media/image601.png"/><Relationship Id="rId4" Type="http://schemas.openxmlformats.org/officeDocument/2006/relationships/image" Target="../media/image600.png"/><Relationship Id="rId9" Type="http://schemas.openxmlformats.org/officeDocument/2006/relationships/image" Target="../media/image605.png"/></Relationships>
</file>

<file path=ppt/slides/_rels/slide78.xml.rels><?xml version="1.0" encoding="UTF-8" standalone="yes"?>
<Relationships xmlns="http://schemas.openxmlformats.org/package/2006/relationships"><Relationship Id="rId3" Type="http://schemas.openxmlformats.org/officeDocument/2006/relationships/image" Target="../media/image607.jpg"/><Relationship Id="rId2" Type="http://schemas.openxmlformats.org/officeDocument/2006/relationships/image" Target="../media/image606.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09.jpg"/><Relationship Id="rId2" Type="http://schemas.openxmlformats.org/officeDocument/2006/relationships/image" Target="../media/image608.jpg"/><Relationship Id="rId1" Type="http://schemas.openxmlformats.org/officeDocument/2006/relationships/slideLayout" Target="../slideLayouts/slideLayout1.xml"/><Relationship Id="rId4" Type="http://schemas.openxmlformats.org/officeDocument/2006/relationships/image" Target="../media/image610.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l="-11000" r="-1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1" i="0" u="none" strike="noStrike" kern="1200" cap="none" spc="0" normalizeH="0" baseline="0" noProof="0" smtClean="0">
                <a:ln>
                  <a:noFill/>
                </a:ln>
                <a:solidFill>
                  <a:prstClr val="white"/>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600" b="1" i="0" u="none" strike="noStrike" kern="1200" cap="none" spc="0" normalizeH="0" baseline="0" noProof="0" dirty="0">
              <a:ln>
                <a:noFill/>
              </a:ln>
              <a:solidFill>
                <a:prstClr val="white"/>
              </a:solidFill>
              <a:effectLst/>
              <a:uLnTx/>
              <a:uFillTx/>
            </a:endParaRPr>
          </a:p>
        </p:txBody>
      </p:sp>
      <p:sp>
        <p:nvSpPr>
          <p:cNvPr id="6" name="Content Placeholder 2"/>
          <p:cNvSpPr txBox="1">
            <a:spLocks/>
          </p:cNvSpPr>
          <p:nvPr/>
        </p:nvSpPr>
        <p:spPr>
          <a:xfrm>
            <a:off x="242796" y="737065"/>
            <a:ext cx="4273296" cy="5151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1400" b="0"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1400" b="0" i="0" u="none" strike="noStrike" kern="1200" cap="none" spc="0" normalizeH="0" baseline="0" noProof="0" dirty="0">
              <a:ln>
                <a:noFill/>
              </a:ln>
              <a:solidFill>
                <a:prstClr val="black"/>
              </a:solidFill>
              <a:effectLst/>
              <a:uLnTx/>
              <a:uFillTx/>
            </a:endParaRPr>
          </a:p>
        </p:txBody>
      </p:sp>
      <p:sp>
        <p:nvSpPr>
          <p:cNvPr id="10" name="Title 3"/>
          <p:cNvSpPr>
            <a:spLocks noGrp="1"/>
          </p:cNvSpPr>
          <p:nvPr>
            <p:ph type="title"/>
          </p:nvPr>
        </p:nvSpPr>
        <p:spPr>
          <a:xfrm>
            <a:off x="0" y="101755"/>
            <a:ext cx="9144000" cy="1057275"/>
          </a:xfrm>
        </p:spPr>
        <p:txBody>
          <a:bodyPr>
            <a:normAutofit fontScale="90000"/>
          </a:bodyPr>
          <a:lstStyle/>
          <a:p>
            <a:r>
              <a:rPr lang="en-US" b="1" dirty="0">
                <a:latin typeface="Arial" panose="020B0604020202020204" pitchFamily="34" charset="0"/>
                <a:cs typeface="Arial" panose="020B0604020202020204" pitchFamily="34" charset="0"/>
              </a:rPr>
              <a:t>Chinese Tactics: How they Fight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grpSp>
        <p:nvGrpSpPr>
          <p:cNvPr id="14" name="object 15"/>
          <p:cNvGrpSpPr/>
          <p:nvPr/>
        </p:nvGrpSpPr>
        <p:grpSpPr>
          <a:xfrm>
            <a:off x="97340" y="651727"/>
            <a:ext cx="3004567" cy="2306574"/>
            <a:chOff x="6768083" y="3084576"/>
            <a:chExt cx="1870075" cy="1306195"/>
          </a:xfrm>
        </p:grpSpPr>
        <p:pic>
          <p:nvPicPr>
            <p:cNvPr id="15" name="object 16"/>
            <p:cNvPicPr/>
            <p:nvPr/>
          </p:nvPicPr>
          <p:blipFill>
            <a:blip r:embed="rId4" cstate="print"/>
            <a:stretch>
              <a:fillRect/>
            </a:stretch>
          </p:blipFill>
          <p:spPr>
            <a:xfrm>
              <a:off x="6768083" y="3084576"/>
              <a:ext cx="1869946" cy="1306067"/>
            </a:xfrm>
            <a:prstGeom prst="rect">
              <a:avLst/>
            </a:prstGeom>
          </p:spPr>
        </p:pic>
        <p:pic>
          <p:nvPicPr>
            <p:cNvPr id="16" name="object 17"/>
            <p:cNvPicPr/>
            <p:nvPr/>
          </p:nvPicPr>
          <p:blipFill>
            <a:blip r:embed="rId5" cstate="print"/>
            <a:stretch>
              <a:fillRect/>
            </a:stretch>
          </p:blipFill>
          <p:spPr>
            <a:xfrm>
              <a:off x="6850379" y="3162300"/>
              <a:ext cx="1705355" cy="1150606"/>
            </a:xfrm>
            <a:prstGeom prst="rect">
              <a:avLst/>
            </a:prstGeom>
          </p:spPr>
        </p:pic>
      </p:grpSp>
      <p:grpSp>
        <p:nvGrpSpPr>
          <p:cNvPr id="17" name="object 19"/>
          <p:cNvGrpSpPr/>
          <p:nvPr/>
        </p:nvGrpSpPr>
        <p:grpSpPr>
          <a:xfrm>
            <a:off x="6050715" y="3788763"/>
            <a:ext cx="2039494" cy="865180"/>
            <a:chOff x="8752331" y="1048511"/>
            <a:chExt cx="2633980" cy="1022985"/>
          </a:xfrm>
        </p:grpSpPr>
        <p:pic>
          <p:nvPicPr>
            <p:cNvPr id="18" name="object 20"/>
            <p:cNvPicPr/>
            <p:nvPr/>
          </p:nvPicPr>
          <p:blipFill>
            <a:blip r:embed="rId6" cstate="print"/>
            <a:stretch>
              <a:fillRect/>
            </a:stretch>
          </p:blipFill>
          <p:spPr>
            <a:xfrm>
              <a:off x="8752331" y="1048511"/>
              <a:ext cx="2633471" cy="1022603"/>
            </a:xfrm>
            <a:prstGeom prst="rect">
              <a:avLst/>
            </a:prstGeom>
          </p:spPr>
        </p:pic>
        <p:pic>
          <p:nvPicPr>
            <p:cNvPr id="19" name="object 21"/>
            <p:cNvPicPr/>
            <p:nvPr/>
          </p:nvPicPr>
          <p:blipFill>
            <a:blip r:embed="rId7" cstate="print"/>
            <a:stretch>
              <a:fillRect/>
            </a:stretch>
          </p:blipFill>
          <p:spPr>
            <a:xfrm>
              <a:off x="8842247" y="1123187"/>
              <a:ext cx="2453639" cy="873251"/>
            </a:xfrm>
            <a:prstGeom prst="rect">
              <a:avLst/>
            </a:prstGeom>
          </p:spPr>
        </p:pic>
      </p:grpSp>
      <p:sp>
        <p:nvSpPr>
          <p:cNvPr id="20" name="object 18"/>
          <p:cNvSpPr txBox="1"/>
          <p:nvPr/>
        </p:nvSpPr>
        <p:spPr>
          <a:xfrm>
            <a:off x="197548" y="2922000"/>
            <a:ext cx="3942584" cy="289823"/>
          </a:xfrm>
          <a:prstGeom prst="rect">
            <a:avLst/>
          </a:prstGeom>
        </p:spPr>
        <p:txBody>
          <a:bodyPr vert="horz" wrap="square" lIns="0" tIns="12700" rIns="0" bIns="0" rtlCol="0">
            <a:spAutoFit/>
          </a:bodyPr>
          <a:lstStyle/>
          <a:p>
            <a:pPr marL="12700">
              <a:lnSpc>
                <a:spcPct val="100000"/>
              </a:lnSpc>
              <a:spcBef>
                <a:spcPts val="100"/>
              </a:spcBef>
            </a:pPr>
            <a:r>
              <a:rPr lang="en-US" spc="-5" dirty="0">
                <a:latin typeface="Arial" panose="020B0604020202020204" pitchFamily="34" charset="0"/>
                <a:cs typeface="Arial" panose="020B0604020202020204" pitchFamily="34" charset="0"/>
              </a:rPr>
              <a:t>People’s Liberation Army (PLA)  </a:t>
            </a:r>
            <a:endParaRPr dirty="0">
              <a:latin typeface="Arial" panose="020B0604020202020204" pitchFamily="34" charset="0"/>
              <a:cs typeface="Arial" panose="020B0604020202020204" pitchFamily="34" charset="0"/>
            </a:endParaRPr>
          </a:p>
        </p:txBody>
      </p:sp>
      <p:sp>
        <p:nvSpPr>
          <p:cNvPr id="21" name="object 18"/>
          <p:cNvSpPr txBox="1"/>
          <p:nvPr/>
        </p:nvSpPr>
        <p:spPr>
          <a:xfrm>
            <a:off x="5696451" y="4601524"/>
            <a:ext cx="3147442" cy="289823"/>
          </a:xfrm>
          <a:prstGeom prst="rect">
            <a:avLst/>
          </a:prstGeom>
        </p:spPr>
        <p:txBody>
          <a:bodyPr vert="horz" wrap="square" lIns="0" tIns="12700" rIns="0" bIns="0" rtlCol="0">
            <a:spAutoFit/>
          </a:bodyPr>
          <a:lstStyle/>
          <a:p>
            <a:pPr marL="12700">
              <a:lnSpc>
                <a:spcPct val="100000"/>
              </a:lnSpc>
              <a:spcBef>
                <a:spcPts val="100"/>
              </a:spcBef>
            </a:pPr>
            <a:r>
              <a:rPr lang="en-US" spc="-5" dirty="0">
                <a:latin typeface="Arial" panose="020B0604020202020204" pitchFamily="34" charset="0"/>
                <a:cs typeface="Arial" panose="020B0604020202020204" pitchFamily="34" charset="0"/>
              </a:rPr>
              <a:t>PLA Ground Forces emblem </a:t>
            </a:r>
            <a:endParaRPr dirty="0">
              <a:latin typeface="Arial" panose="020B0604020202020204" pitchFamily="34" charset="0"/>
              <a:cs typeface="Arial" panose="020B0604020202020204" pitchFamily="34" charset="0"/>
            </a:endParaRPr>
          </a:p>
        </p:txBody>
      </p:sp>
      <p:grpSp>
        <p:nvGrpSpPr>
          <p:cNvPr id="22" name="object 11"/>
          <p:cNvGrpSpPr/>
          <p:nvPr/>
        </p:nvGrpSpPr>
        <p:grpSpPr>
          <a:xfrm>
            <a:off x="6215771" y="707647"/>
            <a:ext cx="1868805" cy="1295400"/>
            <a:chOff x="9439656" y="3086100"/>
            <a:chExt cx="1868805" cy="1295400"/>
          </a:xfrm>
        </p:grpSpPr>
        <p:pic>
          <p:nvPicPr>
            <p:cNvPr id="23" name="object 12"/>
            <p:cNvPicPr/>
            <p:nvPr/>
          </p:nvPicPr>
          <p:blipFill>
            <a:blip r:embed="rId8" cstate="print"/>
            <a:stretch>
              <a:fillRect/>
            </a:stretch>
          </p:blipFill>
          <p:spPr>
            <a:xfrm>
              <a:off x="9439656" y="3086100"/>
              <a:ext cx="1868423" cy="1295399"/>
            </a:xfrm>
            <a:prstGeom prst="rect">
              <a:avLst/>
            </a:prstGeom>
          </p:spPr>
        </p:pic>
        <p:pic>
          <p:nvPicPr>
            <p:cNvPr id="24" name="object 13"/>
            <p:cNvPicPr/>
            <p:nvPr/>
          </p:nvPicPr>
          <p:blipFill>
            <a:blip r:embed="rId9" cstate="print"/>
            <a:stretch>
              <a:fillRect/>
            </a:stretch>
          </p:blipFill>
          <p:spPr>
            <a:xfrm>
              <a:off x="9521952" y="3162300"/>
              <a:ext cx="1703819" cy="1142999"/>
            </a:xfrm>
            <a:prstGeom prst="rect">
              <a:avLst/>
            </a:prstGeom>
          </p:spPr>
        </p:pic>
      </p:grpSp>
      <p:sp>
        <p:nvSpPr>
          <p:cNvPr id="25" name="object 18"/>
          <p:cNvSpPr txBox="1"/>
          <p:nvPr/>
        </p:nvSpPr>
        <p:spPr>
          <a:xfrm>
            <a:off x="5144386" y="1966563"/>
            <a:ext cx="4410600" cy="289823"/>
          </a:xfrm>
          <a:prstGeom prst="rect">
            <a:avLst/>
          </a:prstGeom>
        </p:spPr>
        <p:txBody>
          <a:bodyPr vert="horz" wrap="square" lIns="0" tIns="12700" rIns="0" bIns="0" rtlCol="0">
            <a:spAutoFit/>
          </a:bodyPr>
          <a:lstStyle/>
          <a:p>
            <a:pPr marL="12700">
              <a:lnSpc>
                <a:spcPct val="100000"/>
              </a:lnSpc>
              <a:spcBef>
                <a:spcPts val="100"/>
              </a:spcBef>
            </a:pPr>
            <a:r>
              <a:rPr lang="en-US" spc="-5" dirty="0">
                <a:latin typeface="Arial" panose="020B0604020202020204" pitchFamily="34" charset="0"/>
                <a:cs typeface="Arial" panose="020B0604020202020204" pitchFamily="34" charset="0"/>
              </a:rPr>
              <a:t>People’s Liberation Army-Army (PLAA)  </a:t>
            </a:r>
            <a:endParaRPr dirty="0">
              <a:latin typeface="Arial" panose="020B0604020202020204" pitchFamily="34" charset="0"/>
              <a:cs typeface="Arial" panose="020B0604020202020204" pitchFamily="34" charset="0"/>
            </a:endParaRPr>
          </a:p>
        </p:txBody>
      </p:sp>
      <p:sp>
        <p:nvSpPr>
          <p:cNvPr id="26" name="Rectangle 27"/>
          <p:cNvSpPr>
            <a:spLocks noChangeArrowheads="1"/>
          </p:cNvSpPr>
          <p:nvPr/>
        </p:nvSpPr>
        <p:spPr bwMode="auto">
          <a:xfrm>
            <a:off x="97340" y="5073740"/>
            <a:ext cx="9144000" cy="307777"/>
          </a:xfrm>
          <a:prstGeom prst="rect">
            <a:avLst/>
          </a:prstGeom>
          <a:noFill/>
          <a:ln w="9525" algn="ctr">
            <a:noFill/>
            <a:miter lim="800000"/>
            <a:headEnd/>
            <a:tailEnd/>
          </a:ln>
          <a:effectLst/>
        </p:spPr>
        <p:txBody>
          <a:bodyPr wrap="square" tIns="0" bIns="0" anchor="ctr" anchorCtr="1">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2000" b="1" dirty="0">
                <a:solidFill>
                  <a:srgbClr val="006600"/>
                </a:solidFill>
                <a:latin typeface="Arial" panose="020B0604020202020204" pitchFamily="34" charset="0"/>
                <a:cs typeface="Arial" panose="020B0604020202020204" pitchFamily="34" charset="0"/>
              </a:rPr>
              <a:t>The</a:t>
            </a:r>
            <a:r>
              <a:rPr lang="en-US" sz="2000" b="1" baseline="0" dirty="0">
                <a:solidFill>
                  <a:srgbClr val="006600"/>
                </a:solidFill>
                <a:latin typeface="Arial" panose="020B0604020202020204" pitchFamily="34" charset="0"/>
                <a:cs typeface="Arial" panose="020B0604020202020204" pitchFamily="34" charset="0"/>
              </a:rPr>
              <a:t> overall classification of this briefing is: </a:t>
            </a:r>
            <a:r>
              <a:rPr lang="en-US" sz="2000" b="1" dirty="0">
                <a:solidFill>
                  <a:srgbClr val="006600"/>
                </a:solidFill>
                <a:latin typeface="Arial" panose="020B0604020202020204" pitchFamily="34" charset="0"/>
                <a:cs typeface="Arial" panose="020B0604020202020204" pitchFamily="34" charset="0"/>
              </a:rPr>
              <a:t>UNCLASSIFIED</a:t>
            </a:r>
          </a:p>
        </p:txBody>
      </p:sp>
    </p:spTree>
    <p:extLst>
      <p:ext uri="{BB962C8B-B14F-4D97-AF65-F5344CB8AC3E}">
        <p14:creationId xmlns:p14="http://schemas.microsoft.com/office/powerpoint/2010/main" val="933625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3333" y="937079"/>
            <a:ext cx="3113679" cy="2098850"/>
          </a:xfrm>
          <a:prstGeom prst="rect">
            <a:avLst/>
          </a:prstGeom>
          <a:ln w="15875">
            <a:solidFill>
              <a:schemeClr val="tx1"/>
            </a:solidFill>
          </a:ln>
        </p:spPr>
      </p:pic>
      <p:cxnSp>
        <p:nvCxnSpPr>
          <p:cNvPr id="25" name="Straight Connector 24"/>
          <p:cNvCxnSpPr/>
          <p:nvPr/>
        </p:nvCxnSpPr>
        <p:spPr>
          <a:xfrm>
            <a:off x="228600" y="3352000"/>
            <a:ext cx="4190999" cy="19775"/>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fld id="{4C373DC0-F413-4098-8AFC-675FCCBD90A8}" type="slidenum">
              <a:rPr lang="en-US" smtClean="0"/>
              <a:pPr/>
              <a:t>10</a:t>
            </a:fld>
            <a:endParaRPr lang="en-US"/>
          </a:p>
        </p:txBody>
      </p:sp>
      <p:sp>
        <p:nvSpPr>
          <p:cNvPr id="16" name="Rectangle 15"/>
          <p:cNvSpPr/>
          <p:nvPr/>
        </p:nvSpPr>
        <p:spPr>
          <a:xfrm>
            <a:off x="-509955" y="1377246"/>
            <a:ext cx="4261547" cy="2108269"/>
          </a:xfrm>
          <a:prstGeom prst="rect">
            <a:avLst/>
          </a:prstGeom>
        </p:spPr>
        <p:txBody>
          <a:bodyPr wrap="square">
            <a:spAutoFit/>
          </a:bodyPr>
          <a:lstStyle/>
          <a:p>
            <a:pPr marL="685800" lvl="1" indent="-228600">
              <a:spcAft>
                <a:spcPts val="600"/>
              </a:spcAft>
              <a:buFont typeface="+mj-lt"/>
              <a:buAutoNum type="arabicPeriod"/>
            </a:pPr>
            <a:r>
              <a:rPr lang="en-US" sz="1050" b="1" u="sng" dirty="0">
                <a:latin typeface="Arial" panose="020B0604020202020204" pitchFamily="34" charset="0"/>
                <a:cs typeface="Arial" panose="020B0604020202020204" pitchFamily="34" charset="0"/>
              </a:rPr>
              <a:t>Class 1: OE Overview </a:t>
            </a:r>
          </a:p>
          <a:p>
            <a:pPr marL="1085850" lvl="2" indent="-171450">
              <a:spcAft>
                <a:spcPts val="600"/>
              </a:spcAft>
              <a:buFont typeface="Arial" panose="020B0604020202020204" pitchFamily="34" charset="0"/>
              <a:buChar char="•"/>
            </a:pPr>
            <a:r>
              <a:rPr lang="en-US" sz="1050" b="1" dirty="0">
                <a:latin typeface="Arial" panose="020B0604020202020204" pitchFamily="34" charset="0"/>
                <a:cs typeface="Arial" panose="020B0604020202020204" pitchFamily="34" charset="0"/>
              </a:rPr>
              <a:t>Frame the OE &amp; Purpose </a:t>
            </a:r>
          </a:p>
          <a:p>
            <a:pPr marL="1085850" lvl="2" indent="-171450">
              <a:spcAft>
                <a:spcPts val="600"/>
              </a:spcAft>
              <a:buFont typeface="Arial" panose="020B0604020202020204" pitchFamily="34" charset="0"/>
              <a:buChar char="•"/>
            </a:pPr>
            <a:r>
              <a:rPr lang="en-US" sz="1050" b="1" dirty="0">
                <a:latin typeface="Arial" panose="020B0604020202020204" pitchFamily="34" charset="0"/>
                <a:cs typeface="Arial" panose="020B0604020202020204" pitchFamily="34" charset="0"/>
              </a:rPr>
              <a:t>Intro PLAA: Mindset – People’s War to Intel-War</a:t>
            </a:r>
          </a:p>
          <a:p>
            <a:pPr marL="1085850" lvl="2" indent="-171450">
              <a:spcAft>
                <a:spcPts val="600"/>
              </a:spcAft>
              <a:buFont typeface="Arial" panose="020B0604020202020204" pitchFamily="34" charset="0"/>
              <a:buChar char="•"/>
            </a:pPr>
            <a:r>
              <a:rPr lang="en-US" sz="1050" b="1" dirty="0">
                <a:latin typeface="Arial" panose="020B0604020202020204" pitchFamily="34" charset="0"/>
                <a:cs typeface="Arial" panose="020B0604020202020204" pitchFamily="34" charset="0"/>
              </a:rPr>
              <a:t>Conscription / NCOs / POs</a:t>
            </a:r>
          </a:p>
          <a:p>
            <a:pPr marL="685800" lvl="1" indent="-228600">
              <a:spcAft>
                <a:spcPts val="600"/>
              </a:spcAft>
              <a:buFont typeface="+mj-lt"/>
              <a:buAutoNum type="arabicPeriod"/>
            </a:pPr>
            <a:r>
              <a:rPr lang="en-US" sz="1050" b="1" u="sng" dirty="0">
                <a:latin typeface="Arial" panose="020B0604020202020204" pitchFamily="34" charset="0"/>
                <a:cs typeface="Arial" panose="020B0604020202020204" pitchFamily="34" charset="0"/>
              </a:rPr>
              <a:t>Class 2: PLA Force Structure / Overview </a:t>
            </a:r>
          </a:p>
          <a:p>
            <a:pPr marL="1143000" lvl="2" indent="-228600">
              <a:spcAft>
                <a:spcPts val="600"/>
              </a:spcAft>
              <a:buFont typeface="Arial" panose="020B0604020202020204" pitchFamily="34" charset="0"/>
              <a:buChar char="•"/>
            </a:pPr>
            <a:r>
              <a:rPr lang="en-US" sz="1050" b="1" dirty="0">
                <a:latin typeface="Arial" panose="020B0604020202020204" pitchFamily="34" charset="0"/>
                <a:cs typeface="Arial" panose="020B0604020202020204" pitchFamily="34" charset="0"/>
              </a:rPr>
              <a:t>PLAA BDE / BN Types</a:t>
            </a:r>
          </a:p>
          <a:p>
            <a:pPr marL="1143000" lvl="2" indent="-228600">
              <a:spcAft>
                <a:spcPts val="600"/>
              </a:spcAft>
              <a:buFont typeface="Arial" panose="020B0604020202020204" pitchFamily="34" charset="0"/>
              <a:buChar char="•"/>
            </a:pPr>
            <a:r>
              <a:rPr lang="en-US" sz="1050" b="1" dirty="0">
                <a:latin typeface="Arial" panose="020B0604020202020204" pitchFamily="34" charset="0"/>
                <a:cs typeface="Arial" panose="020B0604020202020204" pitchFamily="34" charset="0"/>
              </a:rPr>
              <a:t>Unpack CO/PLTs down to SQD Level</a:t>
            </a:r>
          </a:p>
          <a:p>
            <a:pPr marL="628650" lvl="1" indent="-171450">
              <a:spcAft>
                <a:spcPts val="6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
        <p:nvSpPr>
          <p:cNvPr id="17" name="Rectangle 16"/>
          <p:cNvSpPr/>
          <p:nvPr/>
        </p:nvSpPr>
        <p:spPr>
          <a:xfrm>
            <a:off x="-1" y="866262"/>
            <a:ext cx="4795935"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MCCC Chinese Tactics Series  </a:t>
            </a:r>
            <a:br>
              <a:rPr lang="en-US" sz="1600" b="1"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Military Overview </a:t>
            </a:r>
            <a:endParaRPr lang="en-US" b="1" i="1" dirty="0">
              <a:latin typeface="Arial" panose="020B0604020202020204" pitchFamily="34" charset="0"/>
              <a:cs typeface="Arial" panose="020B0604020202020204" pitchFamily="34" charset="0"/>
            </a:endParaRPr>
          </a:p>
        </p:txBody>
      </p:sp>
      <p:sp>
        <p:nvSpPr>
          <p:cNvPr id="21" name="Title 1"/>
          <p:cNvSpPr txBox="1">
            <a:spLocks/>
          </p:cNvSpPr>
          <p:nvPr/>
        </p:nvSpPr>
        <p:spPr>
          <a:xfrm>
            <a:off x="676243" y="100880"/>
            <a:ext cx="7719646" cy="646331"/>
          </a:xfrm>
          <a:prstGeom prst="rect">
            <a:avLst/>
          </a:prstGeom>
        </p:spPr>
        <p:txBody>
          <a:bodyPr vert="horz" lIns="91440" tIns="45720" rIns="91440" bIns="45720" rtlCol="0" anchor="ctr">
            <a:noAutofit/>
          </a:bodyPr>
          <a:lstStyle>
            <a:lvl1pPr algn="ctr" rtl="0" eaLnBrk="0" fontAlgn="base" hangingPunct="0">
              <a:spcBef>
                <a:spcPct val="0"/>
              </a:spcBef>
              <a:spcAft>
                <a:spcPct val="0"/>
              </a:spcAft>
              <a:defRPr sz="2800">
                <a:solidFill>
                  <a:schemeClr val="tx1"/>
                </a:solidFill>
                <a:latin typeface="Arial Black" panose="020B0A04020102020204" pitchFamily="34" charset="0"/>
                <a:ea typeface="+mj-ea"/>
                <a:cs typeface="+mj-cs"/>
              </a:defRPr>
            </a:lvl1pPr>
            <a:lvl2pPr algn="ctr" rtl="0" eaLnBrk="0" fontAlgn="base" hangingPunct="0">
              <a:spcBef>
                <a:spcPct val="0"/>
              </a:spcBef>
              <a:spcAft>
                <a:spcPct val="0"/>
              </a:spcAft>
              <a:defRPr sz="4400">
                <a:solidFill>
                  <a:srgbClr val="0000FF"/>
                </a:solidFill>
                <a:latin typeface="Arial" charset="0"/>
              </a:defRPr>
            </a:lvl2pPr>
            <a:lvl3pPr algn="ctr" rtl="0" eaLnBrk="0" fontAlgn="base" hangingPunct="0">
              <a:spcBef>
                <a:spcPct val="0"/>
              </a:spcBef>
              <a:spcAft>
                <a:spcPct val="0"/>
              </a:spcAft>
              <a:defRPr sz="4400">
                <a:solidFill>
                  <a:srgbClr val="0000FF"/>
                </a:solidFill>
                <a:latin typeface="Arial" charset="0"/>
              </a:defRPr>
            </a:lvl3pPr>
            <a:lvl4pPr algn="ctr" rtl="0" eaLnBrk="0" fontAlgn="base" hangingPunct="0">
              <a:spcBef>
                <a:spcPct val="0"/>
              </a:spcBef>
              <a:spcAft>
                <a:spcPct val="0"/>
              </a:spcAft>
              <a:defRPr sz="4400">
                <a:solidFill>
                  <a:srgbClr val="0000FF"/>
                </a:solidFill>
                <a:latin typeface="Arial" charset="0"/>
              </a:defRPr>
            </a:lvl4pPr>
            <a:lvl5pPr algn="ctr" rtl="0" eaLnBrk="0" fontAlgn="base" hangingPunct="0">
              <a:spcBef>
                <a:spcPct val="0"/>
              </a:spcBef>
              <a:spcAft>
                <a:spcPct val="0"/>
              </a:spcAft>
              <a:defRPr sz="4400">
                <a:solidFill>
                  <a:srgbClr val="0000FF"/>
                </a:solidFill>
                <a:latin typeface="Arial" charset="0"/>
              </a:defRPr>
            </a:lvl5pPr>
            <a:lvl6pPr marL="457200" algn="ctr" rtl="0" fontAlgn="base">
              <a:spcBef>
                <a:spcPct val="0"/>
              </a:spcBef>
              <a:spcAft>
                <a:spcPct val="0"/>
              </a:spcAft>
              <a:defRPr sz="4400">
                <a:solidFill>
                  <a:srgbClr val="0000FF"/>
                </a:solidFill>
                <a:latin typeface="Arial" charset="0"/>
              </a:defRPr>
            </a:lvl6pPr>
            <a:lvl7pPr marL="914400" algn="ctr" rtl="0" fontAlgn="base">
              <a:spcBef>
                <a:spcPct val="0"/>
              </a:spcBef>
              <a:spcAft>
                <a:spcPct val="0"/>
              </a:spcAft>
              <a:defRPr sz="4400">
                <a:solidFill>
                  <a:srgbClr val="0000FF"/>
                </a:solidFill>
                <a:latin typeface="Arial" charset="0"/>
              </a:defRPr>
            </a:lvl7pPr>
            <a:lvl8pPr marL="1371600" algn="ctr" rtl="0" fontAlgn="base">
              <a:spcBef>
                <a:spcPct val="0"/>
              </a:spcBef>
              <a:spcAft>
                <a:spcPct val="0"/>
              </a:spcAft>
              <a:defRPr sz="4400">
                <a:solidFill>
                  <a:srgbClr val="0000FF"/>
                </a:solidFill>
                <a:latin typeface="Arial" charset="0"/>
              </a:defRPr>
            </a:lvl8pPr>
            <a:lvl9pPr marL="1828800" algn="ctr" rtl="0" fontAlgn="base">
              <a:spcBef>
                <a:spcPct val="0"/>
              </a:spcBef>
              <a:spcAft>
                <a:spcPct val="0"/>
              </a:spcAft>
              <a:defRPr sz="4400">
                <a:solidFill>
                  <a:srgbClr val="0000FF"/>
                </a:solidFill>
                <a:latin typeface="Arial" charset="0"/>
              </a:defRPr>
            </a:lvl9pPr>
          </a:lstStyle>
          <a:p>
            <a:pPr lvl="0" defTabSz="914400" eaLnBrk="1" fontAlgn="auto" hangingPunct="1">
              <a:spcBef>
                <a:spcPts val="0"/>
              </a:spcBef>
              <a:spcAft>
                <a:spcPts val="0"/>
              </a:spcAft>
              <a:defRPr/>
            </a:pPr>
            <a:r>
              <a:rPr lang="en-US" sz="3200" b="1" dirty="0">
                <a:solidFill>
                  <a:prstClr val="black"/>
                </a:solidFill>
                <a:latin typeface="Arial"/>
                <a:cs typeface="Arial" panose="020B0604020202020204" pitchFamily="34" charset="0"/>
              </a:rPr>
              <a:t>MCCC </a:t>
            </a:r>
            <a:r>
              <a:rPr lang="en-US" sz="3200" b="1" i="1" dirty="0">
                <a:solidFill>
                  <a:prstClr val="black"/>
                </a:solidFill>
                <a:latin typeface="Arial"/>
                <a:cs typeface="Arial" panose="020B0604020202020204" pitchFamily="34" charset="0"/>
              </a:rPr>
              <a:t>Chinese Tactics </a:t>
            </a:r>
            <a:r>
              <a:rPr lang="en-US" sz="3200" b="1" dirty="0">
                <a:solidFill>
                  <a:prstClr val="black"/>
                </a:solidFill>
                <a:latin typeface="Arial"/>
                <a:cs typeface="Arial" panose="020B0604020202020204" pitchFamily="34" charset="0"/>
              </a:rPr>
              <a:t>Series </a:t>
            </a:r>
          </a:p>
        </p:txBody>
      </p:sp>
      <p:sp>
        <p:nvSpPr>
          <p:cNvPr id="33" name="Rectangle 32"/>
          <p:cNvSpPr/>
          <p:nvPr/>
        </p:nvSpPr>
        <p:spPr>
          <a:xfrm>
            <a:off x="0" y="3371775"/>
            <a:ext cx="4404112"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MCCC Chinese Tactics Series  </a:t>
            </a:r>
            <a:br>
              <a:rPr lang="en-US" sz="1600" b="1" dirty="0">
                <a:latin typeface="Arial" panose="020B0604020202020204" pitchFamily="34" charset="0"/>
                <a:cs typeface="Arial" panose="020B0604020202020204" pitchFamily="34" charset="0"/>
              </a:rPr>
            </a:br>
            <a:r>
              <a:rPr lang="en-US" sz="1600" b="1" i="1" dirty="0">
                <a:latin typeface="Arial" panose="020B0604020202020204" pitchFamily="34" charset="0"/>
                <a:cs typeface="Arial" panose="020B0604020202020204" pitchFamily="34" charset="0"/>
              </a:rPr>
              <a:t>Tactics Applied to MCCC Scenarios </a:t>
            </a:r>
          </a:p>
        </p:txBody>
      </p:sp>
      <p:sp>
        <p:nvSpPr>
          <p:cNvPr id="36" name="Rectangle 35"/>
          <p:cNvSpPr/>
          <p:nvPr/>
        </p:nvSpPr>
        <p:spPr>
          <a:xfrm>
            <a:off x="-509955" y="3913783"/>
            <a:ext cx="2862723" cy="2893100"/>
          </a:xfrm>
          <a:prstGeom prst="rect">
            <a:avLst/>
          </a:prstGeom>
        </p:spPr>
        <p:txBody>
          <a:bodyPr wrap="square" lIns="91440" tIns="45720" rIns="91440" bIns="45720" anchor="t">
            <a:spAutoFit/>
          </a:bodyPr>
          <a:lstStyle/>
          <a:p>
            <a:pPr marL="685800" lvl="1" indent="-228600">
              <a:spcAft>
                <a:spcPts val="600"/>
              </a:spcAft>
              <a:buFont typeface="+mj-lt"/>
              <a:buAutoNum type="arabicPeriod" startAt="3"/>
            </a:pPr>
            <a:r>
              <a:rPr lang="en-US" sz="1050" b="1" u="sng" dirty="0">
                <a:latin typeface="Arial"/>
                <a:cs typeface="Arial"/>
              </a:rPr>
              <a:t>Class 3: Offense Tactics </a:t>
            </a:r>
            <a:endParaRPr lang="en-US" sz="1050" b="1" u="sng" dirty="0">
              <a:latin typeface="Arial" panose="020B0604020202020204" pitchFamily="34" charset="0"/>
              <a:cs typeface="Arial" panose="020B0604020202020204" pitchFamily="34" charset="0"/>
            </a:endParaRPr>
          </a:p>
          <a:p>
            <a:pPr marL="1085850" lvl="2" indent="-171450">
              <a:spcAft>
                <a:spcPts val="600"/>
              </a:spcAft>
              <a:buFont typeface="Arial" panose="020B0604020202020204" pitchFamily="34" charset="0"/>
              <a:buChar char="•"/>
            </a:pPr>
            <a:r>
              <a:rPr lang="en-US" sz="1050" b="1" dirty="0">
                <a:latin typeface="Arial"/>
                <a:cs typeface="Arial"/>
              </a:rPr>
              <a:t>OP Framework</a:t>
            </a:r>
          </a:p>
          <a:p>
            <a:pPr marL="1085850" lvl="2" indent="-171450">
              <a:spcAft>
                <a:spcPts val="600"/>
              </a:spcAft>
              <a:buFont typeface="Arial" panose="020B0604020202020204" pitchFamily="34" charset="0"/>
              <a:buChar char="•"/>
            </a:pPr>
            <a:r>
              <a:rPr lang="en-US" sz="1050" b="1" dirty="0">
                <a:latin typeface="Arial"/>
                <a:cs typeface="Arial"/>
              </a:rPr>
              <a:t>(Task) Groups </a:t>
            </a:r>
          </a:p>
          <a:p>
            <a:pPr marL="1085850" lvl="2" indent="-171450">
              <a:spcAft>
                <a:spcPts val="600"/>
              </a:spcAft>
              <a:buFont typeface="Arial" panose="020B0604020202020204" pitchFamily="34" charset="0"/>
              <a:buChar char="•"/>
            </a:pPr>
            <a:r>
              <a:rPr lang="en-US" sz="1050" b="1" dirty="0">
                <a:latin typeface="Arial"/>
                <a:cs typeface="Arial"/>
              </a:rPr>
              <a:t>Examples </a:t>
            </a:r>
            <a:endParaRPr lang="en-US" sz="1200" dirty="0">
              <a:latin typeface="Arial"/>
              <a:cs typeface="Arial"/>
            </a:endParaRPr>
          </a:p>
          <a:p>
            <a:pPr marL="685800" lvl="1" indent="-228600">
              <a:spcAft>
                <a:spcPts val="600"/>
              </a:spcAft>
              <a:buFont typeface="+mj-lt"/>
              <a:buAutoNum type="arabicPeriod" startAt="4"/>
            </a:pPr>
            <a:r>
              <a:rPr lang="en-US" sz="1050" b="1" u="sng" dirty="0">
                <a:latin typeface="Arial"/>
                <a:cs typeface="Arial"/>
              </a:rPr>
              <a:t>Class 4: Defense Tactics </a:t>
            </a:r>
            <a:r>
              <a:rPr lang="en-US" sz="1050" b="1" dirty="0">
                <a:latin typeface="Arial"/>
                <a:cs typeface="Arial"/>
              </a:rPr>
              <a:t> </a:t>
            </a:r>
          </a:p>
          <a:p>
            <a:pPr marL="1085850" lvl="2" indent="-171450">
              <a:spcAft>
                <a:spcPts val="600"/>
              </a:spcAft>
              <a:buFont typeface="Arial" panose="020B0604020202020204" pitchFamily="34" charset="0"/>
              <a:buChar char="•"/>
            </a:pPr>
            <a:r>
              <a:rPr lang="en-US" sz="1050" b="1" dirty="0">
                <a:cs typeface="Arial"/>
              </a:rPr>
              <a:t>OP Framework</a:t>
            </a:r>
          </a:p>
          <a:p>
            <a:pPr marL="1085850" lvl="2" indent="-171450">
              <a:spcAft>
                <a:spcPts val="600"/>
              </a:spcAft>
              <a:buFont typeface="Arial" panose="020B0604020202020204" pitchFamily="34" charset="0"/>
              <a:buChar char="•"/>
            </a:pPr>
            <a:r>
              <a:rPr lang="en-US" sz="1050" b="1" dirty="0">
                <a:cs typeface="Arial"/>
              </a:rPr>
              <a:t>(Task) Groups </a:t>
            </a:r>
          </a:p>
          <a:p>
            <a:pPr marL="1085850" lvl="2" indent="-171450">
              <a:spcAft>
                <a:spcPts val="600"/>
              </a:spcAft>
              <a:buFont typeface="Arial" panose="020B0604020202020204" pitchFamily="34" charset="0"/>
              <a:buChar char="•"/>
            </a:pPr>
            <a:r>
              <a:rPr lang="en-US" sz="1050" b="1" dirty="0">
                <a:cs typeface="Arial"/>
              </a:rPr>
              <a:t>Examples </a:t>
            </a:r>
            <a:endParaRPr lang="en-US" sz="1050" b="1" dirty="0">
              <a:latin typeface="Arial" panose="020B0604020202020204" pitchFamily="34" charset="0"/>
              <a:cs typeface="Arial" panose="020B0604020202020204" pitchFamily="34" charset="0"/>
            </a:endParaRPr>
          </a:p>
          <a:p>
            <a:pPr marL="685800" lvl="1" indent="-228600">
              <a:spcAft>
                <a:spcPts val="600"/>
              </a:spcAft>
              <a:buFont typeface="+mj-lt"/>
              <a:buAutoNum type="arabicPeriod" startAt="5"/>
            </a:pPr>
            <a:r>
              <a:rPr lang="en-US" sz="1050" b="1" u="sng" dirty="0">
                <a:latin typeface="Arial"/>
                <a:cs typeface="Arial"/>
              </a:rPr>
              <a:t>Class 5: R&amp;S </a:t>
            </a:r>
          </a:p>
          <a:p>
            <a:pPr marL="1143000" lvl="2" indent="-228600">
              <a:spcAft>
                <a:spcPts val="600"/>
              </a:spcAft>
              <a:buFont typeface="Arial" panose="020B0604020202020204" pitchFamily="34" charset="0"/>
              <a:buChar char="•"/>
            </a:pPr>
            <a:r>
              <a:rPr lang="en-US" sz="1050" b="1" dirty="0">
                <a:latin typeface="Arial"/>
                <a:cs typeface="Arial"/>
              </a:rPr>
              <a:t>Same as above </a:t>
            </a:r>
          </a:p>
          <a:p>
            <a:pPr marL="1143000" lvl="2" indent="-228600">
              <a:spcAft>
                <a:spcPts val="600"/>
              </a:spcAft>
              <a:buFont typeface="Arial" panose="020B0604020202020204" pitchFamily="34" charset="0"/>
              <a:buChar char="•"/>
            </a:pPr>
            <a:r>
              <a:rPr lang="en-US" sz="1050" b="1" dirty="0">
                <a:latin typeface="Arial"/>
                <a:cs typeface="Arial"/>
              </a:rPr>
              <a:t>Could also be grouped with classes 4 &amp; 5 </a:t>
            </a:r>
            <a:endParaRPr lang="en-US" sz="105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2050" y="2831577"/>
            <a:ext cx="2807570" cy="2064943"/>
          </a:xfrm>
          <a:prstGeom prst="rect">
            <a:avLst/>
          </a:prstGeom>
          <a:ln w="12700">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9921" y="4798932"/>
            <a:ext cx="2347785" cy="1727715"/>
          </a:xfrm>
          <a:prstGeom prst="rect">
            <a:avLst/>
          </a:prstGeom>
          <a:ln w="12700">
            <a:solidFill>
              <a:schemeClr val="tx1"/>
            </a:solidFill>
          </a:ln>
        </p:spPr>
      </p:pic>
    </p:spTree>
    <p:extLst>
      <p:ext uri="{BB962C8B-B14F-4D97-AF65-F5344CB8AC3E}">
        <p14:creationId xmlns:p14="http://schemas.microsoft.com/office/powerpoint/2010/main" val="4007442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3880" y="1014608"/>
            <a:ext cx="6562981" cy="3666470"/>
          </a:xfrm>
          <a:prstGeom prst="rect">
            <a:avLst/>
          </a:prstGeom>
        </p:spPr>
      </p:pic>
      <p:sp>
        <p:nvSpPr>
          <p:cNvPr id="5" name="Rectangle 4"/>
          <p:cNvSpPr/>
          <p:nvPr/>
        </p:nvSpPr>
        <p:spPr>
          <a:xfrm>
            <a:off x="663880" y="4681078"/>
            <a:ext cx="6914366" cy="1200329"/>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“We Will Always Be Here” </a:t>
            </a:r>
          </a:p>
          <a:p>
            <a:endParaRPr lang="en-US" b="1" dirty="0">
              <a:latin typeface="Arial" panose="020B0604020202020204" pitchFamily="34" charset="0"/>
              <a:cs typeface="Arial" panose="020B0604020202020204" pitchFamily="34" charset="0"/>
            </a:endParaRPr>
          </a:p>
          <a:p>
            <a:r>
              <a:rPr lang="en-US" dirty="0">
                <a:latin typeface="+mj-lt"/>
                <a:hlinkClick r:id="rId3"/>
              </a:rPr>
              <a:t>Chinese Military Promotional Video</a:t>
            </a:r>
          </a:p>
          <a:p>
            <a:endParaRPr lang="en-US" dirty="0">
              <a:latin typeface="+mj-lt"/>
              <a:hlinkClick r:id="rId3"/>
            </a:endParaRPr>
          </a:p>
        </p:txBody>
      </p:sp>
    </p:spTree>
    <p:extLst>
      <p:ext uri="{BB962C8B-B14F-4D97-AF65-F5344CB8AC3E}">
        <p14:creationId xmlns:p14="http://schemas.microsoft.com/office/powerpoint/2010/main" val="23702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6" y="1309925"/>
            <a:ext cx="8922937" cy="4889907"/>
          </a:xfrm>
          <a:prstGeom prst="rect">
            <a:avLst/>
          </a:prstGeom>
          <a:ln w="15875">
            <a:solidFill>
              <a:schemeClr val="tx1"/>
            </a:solidFill>
          </a:ln>
        </p:spPr>
      </p:pic>
      <p:sp>
        <p:nvSpPr>
          <p:cNvPr id="6" name="object 9"/>
          <p:cNvSpPr txBox="1">
            <a:spLocks noGrp="1"/>
          </p:cNvSpPr>
          <p:nvPr>
            <p:ph type="title"/>
          </p:nvPr>
        </p:nvSpPr>
        <p:spPr>
          <a:xfrm>
            <a:off x="251209" y="207895"/>
            <a:ext cx="8480810" cy="443070"/>
          </a:xfrm>
          <a:prstGeom prst="rect">
            <a:avLst/>
          </a:prstGeom>
        </p:spPr>
        <p:txBody>
          <a:bodyPr vert="horz" wrap="square" lIns="0" tIns="12065" rIns="0" bIns="0" rtlCol="0">
            <a:spAutoFit/>
          </a:bodyPr>
          <a:lstStyle/>
          <a:p>
            <a:pPr marL="12700">
              <a:lnSpc>
                <a:spcPct val="100000"/>
              </a:lnSpc>
              <a:spcBef>
                <a:spcPts val="95"/>
              </a:spcBef>
            </a:pPr>
            <a:r>
              <a:rPr lang="en-US" sz="2800" b="1" i="0" spc="-10" dirty="0">
                <a:latin typeface="Arial"/>
                <a:cs typeface="Arial"/>
              </a:rPr>
              <a:t>PLAA Force Structure – down to SQD </a:t>
            </a:r>
            <a:endParaRPr sz="2800" b="1" dirty="0">
              <a:latin typeface="Arial"/>
              <a:cs typeface="Arial"/>
            </a:endParaRPr>
          </a:p>
        </p:txBody>
      </p:sp>
    </p:spTree>
    <p:extLst>
      <p:ext uri="{BB962C8B-B14F-4D97-AF65-F5344CB8AC3E}">
        <p14:creationId xmlns:p14="http://schemas.microsoft.com/office/powerpoint/2010/main" val="490398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113" y="6523126"/>
            <a:ext cx="142748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Agency FB"/>
                <a:cs typeface="Agency FB"/>
              </a:rPr>
              <a:t>Victory</a:t>
            </a:r>
            <a:r>
              <a:rPr sz="1600" b="1" spc="-20" dirty="0">
                <a:solidFill>
                  <a:srgbClr val="FFFFFF"/>
                </a:solidFill>
                <a:latin typeface="Agency FB"/>
                <a:cs typeface="Agency FB"/>
              </a:rPr>
              <a:t> </a:t>
            </a:r>
            <a:r>
              <a:rPr sz="1600" b="1" spc="-5" dirty="0">
                <a:solidFill>
                  <a:srgbClr val="FFFFFF"/>
                </a:solidFill>
                <a:latin typeface="Agency FB"/>
                <a:cs typeface="Agency FB"/>
              </a:rPr>
              <a:t>Starts</a:t>
            </a:r>
            <a:r>
              <a:rPr sz="1600" b="1" spc="-30" dirty="0">
                <a:solidFill>
                  <a:srgbClr val="FFFFFF"/>
                </a:solidFill>
                <a:latin typeface="Agency FB"/>
                <a:cs typeface="Agency FB"/>
              </a:rPr>
              <a:t> </a:t>
            </a:r>
            <a:r>
              <a:rPr sz="1600" b="1" spc="-10" dirty="0">
                <a:solidFill>
                  <a:srgbClr val="FFFFFF"/>
                </a:solidFill>
                <a:latin typeface="Agency FB"/>
                <a:cs typeface="Agency FB"/>
              </a:rPr>
              <a:t>Here!</a:t>
            </a:r>
            <a:endParaRPr sz="1600">
              <a:latin typeface="Agency FB"/>
              <a:cs typeface="Agency FB"/>
            </a:endParaRPr>
          </a:p>
        </p:txBody>
      </p:sp>
      <p:sp>
        <p:nvSpPr>
          <p:cNvPr id="9" name="object 9"/>
          <p:cNvSpPr txBox="1">
            <a:spLocks noGrp="1"/>
          </p:cNvSpPr>
          <p:nvPr>
            <p:ph type="title"/>
          </p:nvPr>
        </p:nvSpPr>
        <p:spPr>
          <a:xfrm>
            <a:off x="3225129" y="127508"/>
            <a:ext cx="2884747" cy="443070"/>
          </a:xfrm>
          <a:prstGeom prst="rect">
            <a:avLst/>
          </a:prstGeom>
        </p:spPr>
        <p:txBody>
          <a:bodyPr vert="horz" wrap="square" lIns="0" tIns="12065" rIns="0" bIns="0" rtlCol="0">
            <a:spAutoFit/>
          </a:bodyPr>
          <a:lstStyle/>
          <a:p>
            <a:pPr marL="12700">
              <a:lnSpc>
                <a:spcPct val="100000"/>
              </a:lnSpc>
              <a:spcBef>
                <a:spcPts val="95"/>
              </a:spcBef>
            </a:pPr>
            <a:r>
              <a:rPr sz="2800" i="0" spc="-10" dirty="0">
                <a:latin typeface="Arial"/>
                <a:cs typeface="Arial"/>
              </a:rPr>
              <a:t>PLA</a:t>
            </a:r>
            <a:r>
              <a:rPr lang="en-US" sz="2800" i="0" spc="-10" dirty="0">
                <a:latin typeface="Arial"/>
                <a:cs typeface="Arial"/>
              </a:rPr>
              <a:t>A</a:t>
            </a:r>
            <a:r>
              <a:rPr sz="2800" i="0" spc="-160" dirty="0">
                <a:latin typeface="Arial"/>
                <a:cs typeface="Arial"/>
              </a:rPr>
              <a:t> </a:t>
            </a:r>
            <a:r>
              <a:rPr sz="2800" i="0" spc="-5" dirty="0">
                <a:latin typeface="Arial"/>
                <a:cs typeface="Arial"/>
              </a:rPr>
              <a:t>Structure</a:t>
            </a:r>
            <a:endParaRPr sz="2800" dirty="0">
              <a:latin typeface="Arial"/>
              <a:cs typeface="Arial"/>
            </a:endParaRPr>
          </a:p>
        </p:txBody>
      </p:sp>
      <p:sp>
        <p:nvSpPr>
          <p:cNvPr id="10" name="object 10"/>
          <p:cNvSpPr txBox="1"/>
          <p:nvPr/>
        </p:nvSpPr>
        <p:spPr>
          <a:xfrm>
            <a:off x="3540252" y="5544311"/>
            <a:ext cx="5577840" cy="832485"/>
          </a:xfrm>
          <a:prstGeom prst="rect">
            <a:avLst/>
          </a:prstGeom>
          <a:solidFill>
            <a:srgbClr val="FFC000"/>
          </a:solidFill>
          <a:ln w="9144">
            <a:solidFill>
              <a:srgbClr val="000000"/>
            </a:solidFill>
          </a:ln>
        </p:spPr>
        <p:txBody>
          <a:bodyPr vert="horz" wrap="square" lIns="0" tIns="42544" rIns="0" bIns="0" rtlCol="0">
            <a:spAutoFit/>
          </a:bodyPr>
          <a:lstStyle/>
          <a:p>
            <a:pPr marL="314325" marR="306070" algn="ctr">
              <a:lnSpc>
                <a:spcPct val="100000"/>
              </a:lnSpc>
              <a:spcBef>
                <a:spcPts val="334"/>
              </a:spcBef>
            </a:pPr>
            <a:r>
              <a:rPr sz="1600" b="1" i="1" spc="-5" dirty="0">
                <a:latin typeface="Arial"/>
                <a:cs typeface="Arial"/>
              </a:rPr>
              <a:t>PLA</a:t>
            </a:r>
            <a:r>
              <a:rPr sz="1600" b="1" i="1" spc="-70" dirty="0">
                <a:latin typeface="Arial"/>
                <a:cs typeface="Arial"/>
              </a:rPr>
              <a:t> </a:t>
            </a:r>
            <a:r>
              <a:rPr sz="1600" b="1" i="1" spc="-5" dirty="0">
                <a:latin typeface="Arial"/>
                <a:cs typeface="Arial"/>
              </a:rPr>
              <a:t>has</a:t>
            </a:r>
            <a:r>
              <a:rPr sz="1600" b="1" i="1" spc="5" dirty="0">
                <a:latin typeface="Arial"/>
                <a:cs typeface="Arial"/>
              </a:rPr>
              <a:t> </a:t>
            </a:r>
            <a:r>
              <a:rPr sz="1600" b="1" i="1" spc="-5" dirty="0">
                <a:latin typeface="Arial"/>
                <a:cs typeface="Arial"/>
              </a:rPr>
              <a:t>heavily</a:t>
            </a:r>
            <a:r>
              <a:rPr sz="1600" b="1" i="1" spc="10" dirty="0">
                <a:latin typeface="Arial"/>
                <a:cs typeface="Arial"/>
              </a:rPr>
              <a:t> </a:t>
            </a:r>
            <a:r>
              <a:rPr sz="1600" b="1" i="1" spc="-5" dirty="0">
                <a:latin typeface="Arial"/>
                <a:cs typeface="Arial"/>
              </a:rPr>
              <a:t>reinforced</a:t>
            </a:r>
            <a:r>
              <a:rPr sz="1600" b="1" i="1" spc="25" dirty="0">
                <a:latin typeface="Arial"/>
                <a:cs typeface="Arial"/>
              </a:rPr>
              <a:t> </a:t>
            </a:r>
            <a:r>
              <a:rPr sz="1600" b="1" i="1" spc="-5" dirty="0">
                <a:latin typeface="Arial"/>
                <a:cs typeface="Arial"/>
              </a:rPr>
              <a:t>and</a:t>
            </a:r>
            <a:r>
              <a:rPr sz="1600" b="1" i="1" spc="5" dirty="0">
                <a:latin typeface="Arial"/>
                <a:cs typeface="Arial"/>
              </a:rPr>
              <a:t> </a:t>
            </a:r>
            <a:r>
              <a:rPr sz="1600" b="1" i="1" spc="-5" dirty="0">
                <a:latin typeface="Arial"/>
                <a:cs typeface="Arial"/>
              </a:rPr>
              <a:t>integrated</a:t>
            </a:r>
            <a:r>
              <a:rPr sz="1600" b="1" i="1" spc="25" dirty="0">
                <a:latin typeface="Arial"/>
                <a:cs typeface="Arial"/>
              </a:rPr>
              <a:t> </a:t>
            </a:r>
            <a:r>
              <a:rPr sz="1600" b="1" i="1" spc="-5" dirty="0">
                <a:latin typeface="Arial"/>
                <a:cs typeface="Arial"/>
              </a:rPr>
              <a:t>CABs</a:t>
            </a:r>
            <a:r>
              <a:rPr sz="1600" b="1" i="1" spc="10" dirty="0">
                <a:latin typeface="Arial"/>
                <a:cs typeface="Arial"/>
              </a:rPr>
              <a:t> </a:t>
            </a:r>
            <a:r>
              <a:rPr sz="1600" b="1" i="1" spc="-10" dirty="0">
                <a:latin typeface="Arial"/>
                <a:cs typeface="Arial"/>
              </a:rPr>
              <a:t>as </a:t>
            </a:r>
            <a:r>
              <a:rPr sz="1600" b="1" i="1" spc="-430" dirty="0">
                <a:latin typeface="Arial"/>
                <a:cs typeface="Arial"/>
              </a:rPr>
              <a:t> </a:t>
            </a:r>
            <a:r>
              <a:rPr sz="1600" b="1" i="1" spc="-5" dirty="0">
                <a:latin typeface="Arial"/>
                <a:cs typeface="Arial"/>
              </a:rPr>
              <a:t>their</a:t>
            </a:r>
            <a:r>
              <a:rPr sz="1600" b="1" i="1" spc="20" dirty="0">
                <a:latin typeface="Arial"/>
                <a:cs typeface="Arial"/>
              </a:rPr>
              <a:t> </a:t>
            </a:r>
            <a:r>
              <a:rPr sz="1600" b="1" i="1" spc="-5" dirty="0">
                <a:latin typeface="Arial"/>
                <a:cs typeface="Arial"/>
              </a:rPr>
              <a:t>primary</a:t>
            </a:r>
            <a:r>
              <a:rPr sz="1600" b="1" i="1" spc="20" dirty="0">
                <a:latin typeface="Arial"/>
                <a:cs typeface="Arial"/>
              </a:rPr>
              <a:t> </a:t>
            </a:r>
            <a:r>
              <a:rPr sz="1600" b="1" i="1" spc="-5" dirty="0">
                <a:latin typeface="Arial"/>
                <a:cs typeface="Arial"/>
              </a:rPr>
              <a:t>fighting</a:t>
            </a:r>
            <a:r>
              <a:rPr sz="1600" b="1" i="1" spc="35" dirty="0">
                <a:latin typeface="Arial"/>
                <a:cs typeface="Arial"/>
              </a:rPr>
              <a:t> </a:t>
            </a:r>
            <a:r>
              <a:rPr sz="1600" b="1" i="1" spc="-5" dirty="0">
                <a:latin typeface="Arial"/>
                <a:cs typeface="Arial"/>
              </a:rPr>
              <a:t>force;</a:t>
            </a:r>
            <a:r>
              <a:rPr sz="1600" b="1" i="1" spc="30" dirty="0">
                <a:latin typeface="Arial"/>
                <a:cs typeface="Arial"/>
              </a:rPr>
              <a:t> </a:t>
            </a:r>
            <a:r>
              <a:rPr sz="1600" b="1" i="1" spc="-10" dirty="0">
                <a:latin typeface="Arial"/>
                <a:cs typeface="Arial"/>
              </a:rPr>
              <a:t>now</a:t>
            </a:r>
            <a:r>
              <a:rPr sz="1600" b="1" i="1" spc="10" dirty="0">
                <a:latin typeface="Arial"/>
                <a:cs typeface="Arial"/>
              </a:rPr>
              <a:t> </a:t>
            </a:r>
            <a:r>
              <a:rPr sz="1600" b="1" i="1" spc="-5" dirty="0">
                <a:latin typeface="Arial"/>
                <a:cs typeface="Arial"/>
              </a:rPr>
              <a:t>part</a:t>
            </a:r>
            <a:r>
              <a:rPr sz="1600" b="1" i="1" spc="20" dirty="0">
                <a:latin typeface="Arial"/>
                <a:cs typeface="Arial"/>
              </a:rPr>
              <a:t> </a:t>
            </a:r>
            <a:r>
              <a:rPr sz="1600" b="1" i="1" spc="-5" dirty="0">
                <a:latin typeface="Arial"/>
                <a:cs typeface="Arial"/>
              </a:rPr>
              <a:t>of</a:t>
            </a:r>
            <a:r>
              <a:rPr sz="1600" b="1" i="1" spc="15" dirty="0">
                <a:latin typeface="Arial"/>
                <a:cs typeface="Arial"/>
              </a:rPr>
              <a:t> </a:t>
            </a:r>
            <a:r>
              <a:rPr sz="1600" b="1" i="1" spc="-5" dirty="0">
                <a:latin typeface="Arial"/>
                <a:cs typeface="Arial"/>
              </a:rPr>
              <a:t>a</a:t>
            </a:r>
            <a:r>
              <a:rPr sz="1600" b="1" i="1" dirty="0">
                <a:latin typeface="Arial"/>
                <a:cs typeface="Arial"/>
              </a:rPr>
              <a:t> </a:t>
            </a:r>
            <a:r>
              <a:rPr sz="1600" b="1" i="1" spc="-5" dirty="0">
                <a:latin typeface="Arial"/>
                <a:cs typeface="Arial"/>
              </a:rPr>
              <a:t>joint </a:t>
            </a:r>
            <a:r>
              <a:rPr sz="1600" b="1" i="1" dirty="0">
                <a:latin typeface="Arial"/>
                <a:cs typeface="Arial"/>
              </a:rPr>
              <a:t> </a:t>
            </a:r>
            <a:r>
              <a:rPr sz="1600" b="1" i="1" spc="-5" dirty="0">
                <a:latin typeface="Arial"/>
                <a:cs typeface="Arial"/>
              </a:rPr>
              <a:t>organization</a:t>
            </a:r>
            <a:r>
              <a:rPr sz="1600" b="1" i="1" spc="25" dirty="0">
                <a:latin typeface="Arial"/>
                <a:cs typeface="Arial"/>
              </a:rPr>
              <a:t> </a:t>
            </a:r>
            <a:r>
              <a:rPr sz="1600" b="1" i="1" spc="-5" dirty="0">
                <a:latin typeface="Arial"/>
                <a:cs typeface="Arial"/>
              </a:rPr>
              <a:t>with</a:t>
            </a:r>
            <a:r>
              <a:rPr sz="1600" b="1" i="1" spc="25" dirty="0">
                <a:latin typeface="Arial"/>
                <a:cs typeface="Arial"/>
              </a:rPr>
              <a:t> </a:t>
            </a:r>
            <a:r>
              <a:rPr sz="1600" b="1" i="1" spc="-5" dirty="0">
                <a:latin typeface="Arial"/>
                <a:cs typeface="Arial"/>
              </a:rPr>
              <a:t>greater</a:t>
            </a:r>
            <a:r>
              <a:rPr sz="1600" b="1" i="1" spc="20" dirty="0">
                <a:latin typeface="Arial"/>
                <a:cs typeface="Arial"/>
              </a:rPr>
              <a:t> </a:t>
            </a:r>
            <a:r>
              <a:rPr sz="1600" b="1" i="1" spc="-5" dirty="0">
                <a:latin typeface="Arial"/>
                <a:cs typeface="Arial"/>
              </a:rPr>
              <a:t>capabilities</a:t>
            </a:r>
            <a:endParaRPr sz="1600" dirty="0">
              <a:latin typeface="Arial"/>
              <a:cs typeface="Arial"/>
            </a:endParaRPr>
          </a:p>
        </p:txBody>
      </p:sp>
      <p:sp>
        <p:nvSpPr>
          <p:cNvPr id="11" name="object 11"/>
          <p:cNvSpPr txBox="1"/>
          <p:nvPr/>
        </p:nvSpPr>
        <p:spPr>
          <a:xfrm>
            <a:off x="8899652" y="6585305"/>
            <a:ext cx="165735" cy="177800"/>
          </a:xfrm>
          <a:prstGeom prst="rect">
            <a:avLst/>
          </a:prstGeom>
        </p:spPr>
        <p:txBody>
          <a:bodyPr vert="horz" wrap="square" lIns="0" tIns="12065" rIns="0" bIns="0" rtlCol="0">
            <a:spAutoFit/>
          </a:bodyPr>
          <a:lstStyle/>
          <a:p>
            <a:pPr marL="12700">
              <a:lnSpc>
                <a:spcPct val="100000"/>
              </a:lnSpc>
              <a:spcBef>
                <a:spcPts val="95"/>
              </a:spcBef>
            </a:pPr>
            <a:r>
              <a:rPr sz="1000" b="1" spc="-10" dirty="0">
                <a:solidFill>
                  <a:srgbClr val="FFFFFF"/>
                </a:solidFill>
                <a:latin typeface="Arial"/>
                <a:cs typeface="Arial"/>
              </a:rPr>
              <a:t>36</a:t>
            </a:r>
            <a:endParaRPr sz="1000">
              <a:latin typeface="Arial"/>
              <a:cs typeface="Arial"/>
            </a:endParaRPr>
          </a:p>
        </p:txBody>
      </p:sp>
      <p:grpSp>
        <p:nvGrpSpPr>
          <p:cNvPr id="12" name="object 12"/>
          <p:cNvGrpSpPr/>
          <p:nvPr/>
        </p:nvGrpSpPr>
        <p:grpSpPr>
          <a:xfrm>
            <a:off x="82288" y="566927"/>
            <a:ext cx="9062085" cy="5908675"/>
            <a:chOff x="82288" y="566927"/>
            <a:chExt cx="9062085" cy="5908675"/>
          </a:xfrm>
        </p:grpSpPr>
        <p:pic>
          <p:nvPicPr>
            <p:cNvPr id="13" name="object 13"/>
            <p:cNvPicPr/>
            <p:nvPr/>
          </p:nvPicPr>
          <p:blipFill>
            <a:blip r:embed="rId2" cstate="print"/>
            <a:stretch>
              <a:fillRect/>
            </a:stretch>
          </p:blipFill>
          <p:spPr>
            <a:xfrm>
              <a:off x="82288" y="650709"/>
              <a:ext cx="3718574" cy="3631749"/>
            </a:xfrm>
            <a:prstGeom prst="rect">
              <a:avLst/>
            </a:prstGeom>
          </p:spPr>
        </p:pic>
        <p:pic>
          <p:nvPicPr>
            <p:cNvPr id="14" name="object 14"/>
            <p:cNvPicPr/>
            <p:nvPr/>
          </p:nvPicPr>
          <p:blipFill>
            <a:blip r:embed="rId3" cstate="print"/>
            <a:stretch>
              <a:fillRect/>
            </a:stretch>
          </p:blipFill>
          <p:spPr>
            <a:xfrm>
              <a:off x="108203" y="667511"/>
              <a:ext cx="3616452" cy="3538728"/>
            </a:xfrm>
            <a:prstGeom prst="rect">
              <a:avLst/>
            </a:prstGeom>
          </p:spPr>
        </p:pic>
        <p:sp>
          <p:nvSpPr>
            <p:cNvPr id="15" name="object 15"/>
            <p:cNvSpPr/>
            <p:nvPr/>
          </p:nvSpPr>
          <p:spPr>
            <a:xfrm>
              <a:off x="103631" y="662939"/>
              <a:ext cx="3625850" cy="3548379"/>
            </a:xfrm>
            <a:custGeom>
              <a:avLst/>
              <a:gdLst/>
              <a:ahLst/>
              <a:cxnLst/>
              <a:rect l="l" t="t" r="r" b="b"/>
              <a:pathLst>
                <a:path w="3625850" h="3548379">
                  <a:moveTo>
                    <a:pt x="0" y="3547872"/>
                  </a:moveTo>
                  <a:lnTo>
                    <a:pt x="3625596" y="3547872"/>
                  </a:lnTo>
                  <a:lnTo>
                    <a:pt x="3625596" y="0"/>
                  </a:lnTo>
                  <a:lnTo>
                    <a:pt x="0" y="0"/>
                  </a:lnTo>
                  <a:lnTo>
                    <a:pt x="0" y="3547872"/>
                  </a:lnTo>
                  <a:close/>
                </a:path>
              </a:pathLst>
            </a:custGeom>
            <a:ln w="9144">
              <a:solidFill>
                <a:srgbClr val="00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135635" y="4261104"/>
              <a:ext cx="3403091" cy="2214372"/>
            </a:xfrm>
            <a:prstGeom prst="rect">
              <a:avLst/>
            </a:prstGeom>
          </p:spPr>
        </p:pic>
        <p:pic>
          <p:nvPicPr>
            <p:cNvPr id="17" name="object 17"/>
            <p:cNvPicPr/>
            <p:nvPr/>
          </p:nvPicPr>
          <p:blipFill>
            <a:blip r:embed="rId5" cstate="print"/>
            <a:stretch>
              <a:fillRect/>
            </a:stretch>
          </p:blipFill>
          <p:spPr>
            <a:xfrm>
              <a:off x="262127" y="4375404"/>
              <a:ext cx="3154680" cy="1990344"/>
            </a:xfrm>
            <a:prstGeom prst="rect">
              <a:avLst/>
            </a:prstGeom>
          </p:spPr>
        </p:pic>
        <p:sp>
          <p:nvSpPr>
            <p:cNvPr id="18" name="object 18"/>
            <p:cNvSpPr/>
            <p:nvPr/>
          </p:nvSpPr>
          <p:spPr>
            <a:xfrm>
              <a:off x="247650" y="4360925"/>
              <a:ext cx="3183890" cy="2019300"/>
            </a:xfrm>
            <a:custGeom>
              <a:avLst/>
              <a:gdLst/>
              <a:ahLst/>
              <a:cxnLst/>
              <a:rect l="l" t="t" r="r" b="b"/>
              <a:pathLst>
                <a:path w="3183890" h="2019300">
                  <a:moveTo>
                    <a:pt x="0" y="2019300"/>
                  </a:moveTo>
                  <a:lnTo>
                    <a:pt x="3183636" y="2019300"/>
                  </a:lnTo>
                  <a:lnTo>
                    <a:pt x="3183636" y="0"/>
                  </a:lnTo>
                  <a:lnTo>
                    <a:pt x="0" y="0"/>
                  </a:lnTo>
                  <a:lnTo>
                    <a:pt x="0" y="2019300"/>
                  </a:lnTo>
                  <a:close/>
                </a:path>
              </a:pathLst>
            </a:custGeom>
            <a:ln w="28956">
              <a:solidFill>
                <a:srgbClr val="FFFF00"/>
              </a:solidFill>
            </a:ln>
          </p:spPr>
          <p:txBody>
            <a:bodyPr wrap="square" lIns="0" tIns="0" rIns="0" bIns="0" rtlCol="0"/>
            <a:lstStyle/>
            <a:p>
              <a:endParaRPr/>
            </a:p>
          </p:txBody>
        </p:sp>
        <p:sp>
          <p:nvSpPr>
            <p:cNvPr id="19" name="object 19"/>
            <p:cNvSpPr/>
            <p:nvPr/>
          </p:nvSpPr>
          <p:spPr>
            <a:xfrm>
              <a:off x="136397" y="3819906"/>
              <a:ext cx="628015" cy="355600"/>
            </a:xfrm>
            <a:custGeom>
              <a:avLst/>
              <a:gdLst/>
              <a:ahLst/>
              <a:cxnLst/>
              <a:rect l="l" t="t" r="r" b="b"/>
              <a:pathLst>
                <a:path w="628015" h="355600">
                  <a:moveTo>
                    <a:pt x="0" y="355092"/>
                  </a:moveTo>
                  <a:lnTo>
                    <a:pt x="627888" y="355092"/>
                  </a:lnTo>
                  <a:lnTo>
                    <a:pt x="627888" y="0"/>
                  </a:lnTo>
                  <a:lnTo>
                    <a:pt x="0" y="0"/>
                  </a:lnTo>
                  <a:lnTo>
                    <a:pt x="0" y="355092"/>
                  </a:lnTo>
                  <a:close/>
                </a:path>
              </a:pathLst>
            </a:custGeom>
            <a:ln w="25908">
              <a:solidFill>
                <a:srgbClr val="FFFF00"/>
              </a:solidFill>
            </a:ln>
          </p:spPr>
          <p:txBody>
            <a:bodyPr wrap="square" lIns="0" tIns="0" rIns="0" bIns="0" rtlCol="0"/>
            <a:lstStyle/>
            <a:p>
              <a:endParaRPr/>
            </a:p>
          </p:txBody>
        </p:sp>
        <p:sp>
          <p:nvSpPr>
            <p:cNvPr id="20" name="object 20"/>
            <p:cNvSpPr/>
            <p:nvPr/>
          </p:nvSpPr>
          <p:spPr>
            <a:xfrm>
              <a:off x="139446" y="3819906"/>
              <a:ext cx="3278504" cy="2569210"/>
            </a:xfrm>
            <a:custGeom>
              <a:avLst/>
              <a:gdLst/>
              <a:ahLst/>
              <a:cxnLst/>
              <a:rect l="l" t="t" r="r" b="b"/>
              <a:pathLst>
                <a:path w="3278504" h="2569210">
                  <a:moveTo>
                    <a:pt x="627888" y="0"/>
                  </a:moveTo>
                  <a:lnTo>
                    <a:pt x="3277996" y="533400"/>
                  </a:lnTo>
                </a:path>
                <a:path w="3278504" h="2569210">
                  <a:moveTo>
                    <a:pt x="0" y="355092"/>
                  </a:moveTo>
                  <a:lnTo>
                    <a:pt x="123139" y="2568930"/>
                  </a:lnTo>
                </a:path>
              </a:pathLst>
            </a:custGeom>
            <a:ln w="19812">
              <a:solidFill>
                <a:srgbClr val="FFFF00"/>
              </a:solidFill>
            </a:ln>
          </p:spPr>
          <p:txBody>
            <a:bodyPr wrap="square" lIns="0" tIns="0" rIns="0" bIns="0" rtlCol="0"/>
            <a:lstStyle/>
            <a:p>
              <a:endParaRPr/>
            </a:p>
          </p:txBody>
        </p:sp>
        <p:sp>
          <p:nvSpPr>
            <p:cNvPr id="21" name="object 21"/>
            <p:cNvSpPr/>
            <p:nvPr/>
          </p:nvSpPr>
          <p:spPr>
            <a:xfrm>
              <a:off x="1509521" y="2878073"/>
              <a:ext cx="810895" cy="567055"/>
            </a:xfrm>
            <a:custGeom>
              <a:avLst/>
              <a:gdLst/>
              <a:ahLst/>
              <a:cxnLst/>
              <a:rect l="l" t="t" r="r" b="b"/>
              <a:pathLst>
                <a:path w="810894" h="567054">
                  <a:moveTo>
                    <a:pt x="0" y="566927"/>
                  </a:moveTo>
                  <a:lnTo>
                    <a:pt x="810767" y="566927"/>
                  </a:lnTo>
                  <a:lnTo>
                    <a:pt x="810767" y="0"/>
                  </a:lnTo>
                  <a:lnTo>
                    <a:pt x="0" y="0"/>
                  </a:lnTo>
                  <a:lnTo>
                    <a:pt x="0" y="566927"/>
                  </a:lnTo>
                  <a:close/>
                </a:path>
              </a:pathLst>
            </a:custGeom>
            <a:ln w="25908">
              <a:solidFill>
                <a:srgbClr val="000000"/>
              </a:solidFill>
            </a:ln>
          </p:spPr>
          <p:txBody>
            <a:bodyPr wrap="square" lIns="0" tIns="0" rIns="0" bIns="0" rtlCol="0"/>
            <a:lstStyle/>
            <a:p>
              <a:endParaRPr/>
            </a:p>
          </p:txBody>
        </p:sp>
        <p:sp>
          <p:nvSpPr>
            <p:cNvPr id="22" name="object 22"/>
            <p:cNvSpPr/>
            <p:nvPr/>
          </p:nvSpPr>
          <p:spPr>
            <a:xfrm>
              <a:off x="1508760" y="667511"/>
              <a:ext cx="2995930" cy="3025140"/>
            </a:xfrm>
            <a:custGeom>
              <a:avLst/>
              <a:gdLst/>
              <a:ahLst/>
              <a:cxnLst/>
              <a:rect l="l" t="t" r="r" b="b"/>
              <a:pathLst>
                <a:path w="2995929" h="3025140">
                  <a:moveTo>
                    <a:pt x="0" y="2209673"/>
                  </a:moveTo>
                  <a:lnTo>
                    <a:pt x="2995422" y="0"/>
                  </a:lnTo>
                </a:path>
                <a:path w="2995929" h="3025140">
                  <a:moveTo>
                    <a:pt x="0" y="2776728"/>
                  </a:moveTo>
                  <a:lnTo>
                    <a:pt x="2995422" y="3024632"/>
                  </a:lnTo>
                </a:path>
              </a:pathLst>
            </a:custGeom>
            <a:ln w="12192">
              <a:solidFill>
                <a:srgbClr val="000000"/>
              </a:solidFill>
            </a:ln>
          </p:spPr>
          <p:txBody>
            <a:bodyPr wrap="square" lIns="0" tIns="0" rIns="0" bIns="0" rtlCol="0"/>
            <a:lstStyle/>
            <a:p>
              <a:endParaRPr/>
            </a:p>
          </p:txBody>
        </p:sp>
        <p:pic>
          <p:nvPicPr>
            <p:cNvPr id="23" name="object 23"/>
            <p:cNvPicPr/>
            <p:nvPr/>
          </p:nvPicPr>
          <p:blipFill>
            <a:blip r:embed="rId6" cstate="print"/>
            <a:stretch>
              <a:fillRect/>
            </a:stretch>
          </p:blipFill>
          <p:spPr>
            <a:xfrm>
              <a:off x="3822176" y="3782471"/>
              <a:ext cx="5303551" cy="1700928"/>
            </a:xfrm>
            <a:prstGeom prst="rect">
              <a:avLst/>
            </a:prstGeom>
          </p:spPr>
        </p:pic>
        <p:pic>
          <p:nvPicPr>
            <p:cNvPr id="24" name="object 24"/>
            <p:cNvPicPr/>
            <p:nvPr/>
          </p:nvPicPr>
          <p:blipFill>
            <a:blip r:embed="rId7" cstate="print"/>
            <a:stretch>
              <a:fillRect/>
            </a:stretch>
          </p:blipFill>
          <p:spPr>
            <a:xfrm>
              <a:off x="3848100" y="3799332"/>
              <a:ext cx="5201411" cy="1607819"/>
            </a:xfrm>
            <a:prstGeom prst="rect">
              <a:avLst/>
            </a:prstGeom>
          </p:spPr>
        </p:pic>
        <p:sp>
          <p:nvSpPr>
            <p:cNvPr id="25" name="object 25"/>
            <p:cNvSpPr/>
            <p:nvPr/>
          </p:nvSpPr>
          <p:spPr>
            <a:xfrm>
              <a:off x="3843527" y="3794760"/>
              <a:ext cx="5210810" cy="1617345"/>
            </a:xfrm>
            <a:custGeom>
              <a:avLst/>
              <a:gdLst/>
              <a:ahLst/>
              <a:cxnLst/>
              <a:rect l="l" t="t" r="r" b="b"/>
              <a:pathLst>
                <a:path w="5210809" h="1617345">
                  <a:moveTo>
                    <a:pt x="0" y="1616964"/>
                  </a:moveTo>
                  <a:lnTo>
                    <a:pt x="5210556" y="1616964"/>
                  </a:lnTo>
                  <a:lnTo>
                    <a:pt x="5210556" y="0"/>
                  </a:lnTo>
                  <a:lnTo>
                    <a:pt x="0" y="0"/>
                  </a:lnTo>
                  <a:lnTo>
                    <a:pt x="0" y="1616964"/>
                  </a:lnTo>
                  <a:close/>
                </a:path>
              </a:pathLst>
            </a:custGeom>
            <a:ln w="9144">
              <a:solidFill>
                <a:srgbClr val="000000"/>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4468368" y="632459"/>
              <a:ext cx="4675632" cy="3147060"/>
            </a:xfrm>
            <a:prstGeom prst="rect">
              <a:avLst/>
            </a:prstGeom>
          </p:spPr>
        </p:pic>
        <p:pic>
          <p:nvPicPr>
            <p:cNvPr id="27" name="object 27"/>
            <p:cNvPicPr/>
            <p:nvPr/>
          </p:nvPicPr>
          <p:blipFill>
            <a:blip r:embed="rId9" cstate="print"/>
            <a:stretch>
              <a:fillRect/>
            </a:stretch>
          </p:blipFill>
          <p:spPr>
            <a:xfrm>
              <a:off x="4503419" y="667511"/>
              <a:ext cx="4564380" cy="3026664"/>
            </a:xfrm>
            <a:prstGeom prst="rect">
              <a:avLst/>
            </a:prstGeom>
          </p:spPr>
        </p:pic>
        <p:sp>
          <p:nvSpPr>
            <p:cNvPr id="28" name="object 28"/>
            <p:cNvSpPr/>
            <p:nvPr/>
          </p:nvSpPr>
          <p:spPr>
            <a:xfrm>
              <a:off x="4498848" y="662939"/>
              <a:ext cx="4573905" cy="3035935"/>
            </a:xfrm>
            <a:custGeom>
              <a:avLst/>
              <a:gdLst/>
              <a:ahLst/>
              <a:cxnLst/>
              <a:rect l="l" t="t" r="r" b="b"/>
              <a:pathLst>
                <a:path w="4573905" h="3035935">
                  <a:moveTo>
                    <a:pt x="0" y="3035807"/>
                  </a:moveTo>
                  <a:lnTo>
                    <a:pt x="4573524" y="3035807"/>
                  </a:lnTo>
                  <a:lnTo>
                    <a:pt x="4573524" y="0"/>
                  </a:lnTo>
                  <a:lnTo>
                    <a:pt x="0" y="0"/>
                  </a:lnTo>
                  <a:lnTo>
                    <a:pt x="0" y="3035807"/>
                  </a:lnTo>
                  <a:close/>
                </a:path>
              </a:pathLst>
            </a:custGeom>
            <a:ln w="9144">
              <a:solidFill>
                <a:srgbClr val="000000"/>
              </a:solidFill>
            </a:ln>
          </p:spPr>
          <p:txBody>
            <a:bodyPr wrap="square" lIns="0" tIns="0" rIns="0" bIns="0" rtlCol="0"/>
            <a:lstStyle/>
            <a:p>
              <a:endParaRPr/>
            </a:p>
          </p:txBody>
        </p:sp>
        <p:pic>
          <p:nvPicPr>
            <p:cNvPr id="29" name="object 29"/>
            <p:cNvPicPr/>
            <p:nvPr/>
          </p:nvPicPr>
          <p:blipFill>
            <a:blip r:embed="rId10" cstate="print"/>
            <a:stretch>
              <a:fillRect/>
            </a:stretch>
          </p:blipFill>
          <p:spPr>
            <a:xfrm>
              <a:off x="3732275" y="566927"/>
              <a:ext cx="3096768" cy="1719072"/>
            </a:xfrm>
            <a:prstGeom prst="rect">
              <a:avLst/>
            </a:prstGeom>
          </p:spPr>
        </p:pic>
        <p:pic>
          <p:nvPicPr>
            <p:cNvPr id="30" name="object 30"/>
            <p:cNvPicPr/>
            <p:nvPr/>
          </p:nvPicPr>
          <p:blipFill>
            <a:blip r:embed="rId11" cstate="print"/>
            <a:stretch>
              <a:fillRect/>
            </a:stretch>
          </p:blipFill>
          <p:spPr>
            <a:xfrm>
              <a:off x="3825239" y="646175"/>
              <a:ext cx="2913125" cy="1562862"/>
            </a:xfrm>
            <a:prstGeom prst="rect">
              <a:avLst/>
            </a:prstGeom>
          </p:spPr>
        </p:pic>
        <p:sp>
          <p:nvSpPr>
            <p:cNvPr id="31" name="object 31"/>
            <p:cNvSpPr/>
            <p:nvPr/>
          </p:nvSpPr>
          <p:spPr>
            <a:xfrm>
              <a:off x="3966463" y="2128392"/>
              <a:ext cx="701040" cy="13970"/>
            </a:xfrm>
            <a:custGeom>
              <a:avLst/>
              <a:gdLst/>
              <a:ahLst/>
              <a:cxnLst/>
              <a:rect l="l" t="t" r="r" b="b"/>
              <a:pathLst>
                <a:path w="701039" h="13969">
                  <a:moveTo>
                    <a:pt x="701039" y="0"/>
                  </a:moveTo>
                  <a:lnTo>
                    <a:pt x="0" y="0"/>
                  </a:lnTo>
                  <a:lnTo>
                    <a:pt x="0" y="13716"/>
                  </a:lnTo>
                  <a:lnTo>
                    <a:pt x="701039" y="13716"/>
                  </a:lnTo>
                  <a:lnTo>
                    <a:pt x="701039" y="0"/>
                  </a:lnTo>
                  <a:close/>
                </a:path>
              </a:pathLst>
            </a:custGeom>
            <a:solidFill>
              <a:srgbClr val="FFFFFF"/>
            </a:solidFill>
          </p:spPr>
          <p:txBody>
            <a:bodyPr wrap="square" lIns="0" tIns="0" rIns="0" bIns="0" rtlCol="0"/>
            <a:lstStyle/>
            <a:p>
              <a:endParaRPr/>
            </a:p>
          </p:txBody>
        </p:sp>
      </p:grpSp>
      <p:sp>
        <p:nvSpPr>
          <p:cNvPr id="32" name="object 32"/>
          <p:cNvSpPr txBox="1"/>
          <p:nvPr/>
        </p:nvSpPr>
        <p:spPr>
          <a:xfrm>
            <a:off x="3910076" y="680465"/>
            <a:ext cx="2727325" cy="1474470"/>
          </a:xfrm>
          <a:prstGeom prst="rect">
            <a:avLst/>
          </a:prstGeom>
        </p:spPr>
        <p:txBody>
          <a:bodyPr vert="horz" wrap="square" lIns="0" tIns="13335" rIns="0" bIns="0" rtlCol="0">
            <a:spAutoFit/>
          </a:bodyPr>
          <a:lstStyle/>
          <a:p>
            <a:pPr marL="22860" algn="ctr">
              <a:lnSpc>
                <a:spcPct val="100000"/>
              </a:lnSpc>
              <a:spcBef>
                <a:spcPts val="105"/>
              </a:spcBef>
            </a:pPr>
            <a:r>
              <a:rPr sz="1100" b="1" u="sng" dirty="0">
                <a:solidFill>
                  <a:srgbClr val="FFFFFF"/>
                </a:solidFill>
                <a:uFill>
                  <a:solidFill>
                    <a:srgbClr val="FFFFFF"/>
                  </a:solidFill>
                </a:uFill>
                <a:latin typeface="Arial"/>
                <a:cs typeface="Arial"/>
              </a:rPr>
              <a:t>PLA</a:t>
            </a:r>
            <a:endParaRPr sz="1100">
              <a:latin typeface="Arial"/>
              <a:cs typeface="Arial"/>
            </a:endParaRPr>
          </a:p>
          <a:p>
            <a:pPr marL="12700" marR="246379">
              <a:lnSpc>
                <a:spcPct val="100000"/>
              </a:lnSpc>
            </a:pPr>
            <a:r>
              <a:rPr sz="1050" b="1" dirty="0">
                <a:solidFill>
                  <a:srgbClr val="FFFFFF"/>
                </a:solidFill>
                <a:latin typeface="Arial"/>
                <a:cs typeface="Arial"/>
              </a:rPr>
              <a:t>-5</a:t>
            </a:r>
            <a:r>
              <a:rPr sz="1050" b="1" spc="-10" dirty="0">
                <a:solidFill>
                  <a:srgbClr val="FFFFFF"/>
                </a:solidFill>
                <a:latin typeface="Arial"/>
                <a:cs typeface="Arial"/>
              </a:rPr>
              <a:t> </a:t>
            </a:r>
            <a:r>
              <a:rPr sz="1050" b="1" dirty="0">
                <a:solidFill>
                  <a:srgbClr val="FFFFFF"/>
                </a:solidFill>
                <a:latin typeface="Arial"/>
                <a:cs typeface="Arial"/>
              </a:rPr>
              <a:t>Theater</a:t>
            </a:r>
            <a:r>
              <a:rPr sz="1050" b="1" spc="-30" dirty="0">
                <a:solidFill>
                  <a:srgbClr val="FFFFFF"/>
                </a:solidFill>
                <a:latin typeface="Arial"/>
                <a:cs typeface="Arial"/>
              </a:rPr>
              <a:t> </a:t>
            </a:r>
            <a:r>
              <a:rPr sz="1050" b="1" dirty="0">
                <a:solidFill>
                  <a:srgbClr val="FFFFFF"/>
                </a:solidFill>
                <a:latin typeface="Arial"/>
                <a:cs typeface="Arial"/>
              </a:rPr>
              <a:t>Commands</a:t>
            </a:r>
            <a:r>
              <a:rPr sz="1050" b="1" spc="-40" dirty="0">
                <a:solidFill>
                  <a:srgbClr val="FFFFFF"/>
                </a:solidFill>
                <a:latin typeface="Arial"/>
                <a:cs typeface="Arial"/>
              </a:rPr>
              <a:t> </a:t>
            </a:r>
            <a:r>
              <a:rPr sz="1050" b="1" dirty="0">
                <a:solidFill>
                  <a:srgbClr val="FFFFFF"/>
                </a:solidFill>
                <a:latin typeface="Arial"/>
                <a:cs typeface="Arial"/>
              </a:rPr>
              <a:t>comprised</a:t>
            </a:r>
            <a:r>
              <a:rPr sz="1050" b="1" spc="-45" dirty="0">
                <a:solidFill>
                  <a:srgbClr val="FFFFFF"/>
                </a:solidFill>
                <a:latin typeface="Arial"/>
                <a:cs typeface="Arial"/>
              </a:rPr>
              <a:t> </a:t>
            </a:r>
            <a:r>
              <a:rPr sz="1050" b="1" dirty="0">
                <a:solidFill>
                  <a:srgbClr val="FFFFFF"/>
                </a:solidFill>
                <a:latin typeface="Arial"/>
                <a:cs typeface="Arial"/>
              </a:rPr>
              <a:t>of</a:t>
            </a:r>
            <a:r>
              <a:rPr sz="1050" b="1" spc="-5" dirty="0">
                <a:solidFill>
                  <a:srgbClr val="FFFFFF"/>
                </a:solidFill>
                <a:latin typeface="Arial"/>
                <a:cs typeface="Arial"/>
              </a:rPr>
              <a:t> </a:t>
            </a:r>
            <a:r>
              <a:rPr sz="1050" b="1" dirty="0">
                <a:solidFill>
                  <a:srgbClr val="FFFFFF"/>
                </a:solidFill>
                <a:latin typeface="Arial"/>
                <a:cs typeface="Arial"/>
              </a:rPr>
              <a:t>16 </a:t>
            </a:r>
            <a:r>
              <a:rPr sz="1050" b="1" spc="-275" dirty="0">
                <a:solidFill>
                  <a:srgbClr val="FFFFFF"/>
                </a:solidFill>
                <a:latin typeface="Arial"/>
                <a:cs typeface="Arial"/>
              </a:rPr>
              <a:t> </a:t>
            </a:r>
            <a:r>
              <a:rPr sz="1050" b="1" dirty="0">
                <a:solidFill>
                  <a:srgbClr val="FFFFFF"/>
                </a:solidFill>
                <a:latin typeface="Arial"/>
                <a:cs typeface="Arial"/>
              </a:rPr>
              <a:t>Group</a:t>
            </a:r>
            <a:r>
              <a:rPr sz="1050" b="1" spc="-45" dirty="0">
                <a:solidFill>
                  <a:srgbClr val="FFFFFF"/>
                </a:solidFill>
                <a:latin typeface="Arial"/>
                <a:cs typeface="Arial"/>
              </a:rPr>
              <a:t> </a:t>
            </a:r>
            <a:r>
              <a:rPr sz="1050" b="1" spc="-10" dirty="0">
                <a:solidFill>
                  <a:srgbClr val="FFFFFF"/>
                </a:solidFill>
                <a:latin typeface="Arial"/>
                <a:cs typeface="Arial"/>
              </a:rPr>
              <a:t>Armies</a:t>
            </a:r>
            <a:endParaRPr sz="1050">
              <a:latin typeface="Arial"/>
              <a:cs typeface="Arial"/>
            </a:endParaRPr>
          </a:p>
          <a:p>
            <a:pPr marL="12700" marR="74930">
              <a:lnSpc>
                <a:spcPct val="100000"/>
              </a:lnSpc>
            </a:pPr>
            <a:r>
              <a:rPr sz="1050" b="1" dirty="0">
                <a:solidFill>
                  <a:srgbClr val="FFFFFF"/>
                </a:solidFill>
                <a:latin typeface="Arial"/>
                <a:cs typeface="Arial"/>
              </a:rPr>
              <a:t>-6</a:t>
            </a:r>
            <a:r>
              <a:rPr sz="1050" b="1" spc="-10" dirty="0">
                <a:solidFill>
                  <a:srgbClr val="FFFFFF"/>
                </a:solidFill>
                <a:latin typeface="Arial"/>
                <a:cs typeface="Arial"/>
              </a:rPr>
              <a:t> </a:t>
            </a:r>
            <a:r>
              <a:rPr sz="1050" b="1" dirty="0">
                <a:solidFill>
                  <a:srgbClr val="FFFFFF"/>
                </a:solidFill>
                <a:latin typeface="Arial"/>
                <a:cs typeface="Arial"/>
              </a:rPr>
              <a:t>x</a:t>
            </a:r>
            <a:r>
              <a:rPr sz="1050" b="1" spc="-10" dirty="0">
                <a:solidFill>
                  <a:srgbClr val="FFFFFF"/>
                </a:solidFill>
                <a:latin typeface="Arial"/>
                <a:cs typeface="Arial"/>
              </a:rPr>
              <a:t> </a:t>
            </a:r>
            <a:r>
              <a:rPr sz="1050" b="1" dirty="0">
                <a:solidFill>
                  <a:srgbClr val="FFFFFF"/>
                </a:solidFill>
                <a:latin typeface="Arial"/>
                <a:cs typeface="Arial"/>
              </a:rPr>
              <a:t>Maneuver</a:t>
            </a:r>
            <a:r>
              <a:rPr sz="1050" b="1" spc="-30" dirty="0">
                <a:solidFill>
                  <a:srgbClr val="FFFFFF"/>
                </a:solidFill>
                <a:latin typeface="Arial"/>
                <a:cs typeface="Arial"/>
              </a:rPr>
              <a:t> </a:t>
            </a:r>
            <a:r>
              <a:rPr sz="1050" b="1" dirty="0">
                <a:solidFill>
                  <a:srgbClr val="FFFFFF"/>
                </a:solidFill>
                <a:latin typeface="Arial"/>
                <a:cs typeface="Arial"/>
              </a:rPr>
              <a:t>BDEs</a:t>
            </a:r>
            <a:r>
              <a:rPr sz="1050" b="1" spc="-25" dirty="0">
                <a:solidFill>
                  <a:srgbClr val="FFFFFF"/>
                </a:solidFill>
                <a:latin typeface="Arial"/>
                <a:cs typeface="Arial"/>
              </a:rPr>
              <a:t> </a:t>
            </a:r>
            <a:r>
              <a:rPr sz="1050" b="1" dirty="0">
                <a:solidFill>
                  <a:srgbClr val="FFFFFF"/>
                </a:solidFill>
                <a:latin typeface="Arial"/>
                <a:cs typeface="Arial"/>
              </a:rPr>
              <a:t>&amp;</a:t>
            </a:r>
            <a:r>
              <a:rPr sz="1050" b="1" spc="-15" dirty="0">
                <a:solidFill>
                  <a:srgbClr val="FFFFFF"/>
                </a:solidFill>
                <a:latin typeface="Arial"/>
                <a:cs typeface="Arial"/>
              </a:rPr>
              <a:t> </a:t>
            </a:r>
            <a:r>
              <a:rPr sz="1050" b="1" dirty="0">
                <a:solidFill>
                  <a:srgbClr val="FFFFFF"/>
                </a:solidFill>
                <a:latin typeface="Arial"/>
                <a:cs typeface="Arial"/>
              </a:rPr>
              <a:t>6</a:t>
            </a:r>
            <a:r>
              <a:rPr sz="1050" b="1" spc="-10" dirty="0">
                <a:solidFill>
                  <a:srgbClr val="FFFFFF"/>
                </a:solidFill>
                <a:latin typeface="Arial"/>
                <a:cs typeface="Arial"/>
              </a:rPr>
              <a:t> </a:t>
            </a:r>
            <a:r>
              <a:rPr sz="1050" b="1" dirty="0">
                <a:solidFill>
                  <a:srgbClr val="FFFFFF"/>
                </a:solidFill>
                <a:latin typeface="Arial"/>
                <a:cs typeface="Arial"/>
              </a:rPr>
              <a:t>x</a:t>
            </a:r>
            <a:r>
              <a:rPr sz="1050" b="1" spc="-5" dirty="0">
                <a:solidFill>
                  <a:srgbClr val="FFFFFF"/>
                </a:solidFill>
                <a:latin typeface="Arial"/>
                <a:cs typeface="Arial"/>
              </a:rPr>
              <a:t> </a:t>
            </a:r>
            <a:r>
              <a:rPr sz="1050" b="1" dirty="0">
                <a:solidFill>
                  <a:srgbClr val="FFFFFF"/>
                </a:solidFill>
                <a:latin typeface="Arial"/>
                <a:cs typeface="Arial"/>
              </a:rPr>
              <a:t>Enabling</a:t>
            </a:r>
            <a:r>
              <a:rPr sz="1050" b="1" spc="-55" dirty="0">
                <a:solidFill>
                  <a:srgbClr val="FFFFFF"/>
                </a:solidFill>
                <a:latin typeface="Arial"/>
                <a:cs typeface="Arial"/>
              </a:rPr>
              <a:t> </a:t>
            </a:r>
            <a:r>
              <a:rPr sz="1050" b="1" dirty="0">
                <a:solidFill>
                  <a:srgbClr val="FFFFFF"/>
                </a:solidFill>
                <a:latin typeface="Arial"/>
                <a:cs typeface="Arial"/>
              </a:rPr>
              <a:t>BDEs </a:t>
            </a:r>
            <a:r>
              <a:rPr sz="1050" b="1" spc="-275" dirty="0">
                <a:solidFill>
                  <a:srgbClr val="FFFFFF"/>
                </a:solidFill>
                <a:latin typeface="Arial"/>
                <a:cs typeface="Arial"/>
              </a:rPr>
              <a:t> </a:t>
            </a:r>
            <a:r>
              <a:rPr sz="1050" b="1" dirty="0">
                <a:solidFill>
                  <a:srgbClr val="FFFFFF"/>
                </a:solidFill>
                <a:latin typeface="Arial"/>
                <a:cs typeface="Arial"/>
              </a:rPr>
              <a:t>per</a:t>
            </a:r>
            <a:r>
              <a:rPr sz="1050" b="1" spc="-25" dirty="0">
                <a:solidFill>
                  <a:srgbClr val="FFFFFF"/>
                </a:solidFill>
                <a:latin typeface="Arial"/>
                <a:cs typeface="Arial"/>
              </a:rPr>
              <a:t> </a:t>
            </a:r>
            <a:r>
              <a:rPr sz="1050" b="1" dirty="0">
                <a:solidFill>
                  <a:srgbClr val="FFFFFF"/>
                </a:solidFill>
                <a:latin typeface="Arial"/>
                <a:cs typeface="Arial"/>
              </a:rPr>
              <a:t>Group</a:t>
            </a:r>
            <a:r>
              <a:rPr sz="1050" b="1" spc="-25" dirty="0">
                <a:solidFill>
                  <a:srgbClr val="FFFFFF"/>
                </a:solidFill>
                <a:latin typeface="Arial"/>
                <a:cs typeface="Arial"/>
              </a:rPr>
              <a:t> </a:t>
            </a:r>
            <a:r>
              <a:rPr sz="1050" b="1" spc="-10" dirty="0">
                <a:solidFill>
                  <a:srgbClr val="FFFFFF"/>
                </a:solidFill>
                <a:latin typeface="Arial"/>
                <a:cs typeface="Arial"/>
              </a:rPr>
              <a:t>Army</a:t>
            </a:r>
            <a:endParaRPr sz="1050">
              <a:latin typeface="Arial"/>
              <a:cs typeface="Arial"/>
            </a:endParaRPr>
          </a:p>
          <a:p>
            <a:pPr marL="12700">
              <a:lnSpc>
                <a:spcPct val="100000"/>
              </a:lnSpc>
            </a:pPr>
            <a:r>
              <a:rPr sz="1050" b="1" dirty="0">
                <a:solidFill>
                  <a:srgbClr val="FFFFFF"/>
                </a:solidFill>
                <a:latin typeface="Arial"/>
                <a:cs typeface="Arial"/>
              </a:rPr>
              <a:t>-No</a:t>
            </a:r>
            <a:r>
              <a:rPr sz="1050" b="1" spc="-45" dirty="0">
                <a:solidFill>
                  <a:srgbClr val="FFFFFF"/>
                </a:solidFill>
                <a:latin typeface="Arial"/>
                <a:cs typeface="Arial"/>
              </a:rPr>
              <a:t> </a:t>
            </a:r>
            <a:r>
              <a:rPr sz="1050" b="1" spc="-5" dirty="0">
                <a:solidFill>
                  <a:srgbClr val="FFFFFF"/>
                </a:solidFill>
                <a:latin typeface="Arial"/>
                <a:cs typeface="Arial"/>
              </a:rPr>
              <a:t>Divisions</a:t>
            </a:r>
            <a:endParaRPr sz="1050">
              <a:latin typeface="Arial"/>
              <a:cs typeface="Arial"/>
            </a:endParaRPr>
          </a:p>
          <a:p>
            <a:pPr algn="ctr">
              <a:lnSpc>
                <a:spcPct val="100000"/>
              </a:lnSpc>
            </a:pPr>
            <a:r>
              <a:rPr sz="1050" b="1" dirty="0">
                <a:solidFill>
                  <a:srgbClr val="FFFFFF"/>
                </a:solidFill>
                <a:latin typeface="Arial"/>
                <a:cs typeface="Arial"/>
              </a:rPr>
              <a:t>-Extensive</a:t>
            </a:r>
            <a:r>
              <a:rPr sz="1050" b="1" spc="-25" dirty="0">
                <a:solidFill>
                  <a:srgbClr val="FFFFFF"/>
                </a:solidFill>
                <a:latin typeface="Arial"/>
                <a:cs typeface="Arial"/>
              </a:rPr>
              <a:t> </a:t>
            </a:r>
            <a:r>
              <a:rPr sz="1050" b="1" dirty="0">
                <a:solidFill>
                  <a:srgbClr val="FFFFFF"/>
                </a:solidFill>
                <a:latin typeface="Arial"/>
                <a:cs typeface="Arial"/>
              </a:rPr>
              <a:t>ground</a:t>
            </a:r>
            <a:r>
              <a:rPr sz="1050" b="1" spc="-50" dirty="0">
                <a:solidFill>
                  <a:srgbClr val="FFFFFF"/>
                </a:solidFill>
                <a:latin typeface="Arial"/>
                <a:cs typeface="Arial"/>
              </a:rPr>
              <a:t> </a:t>
            </a:r>
            <a:r>
              <a:rPr sz="1050" b="1" dirty="0">
                <a:solidFill>
                  <a:srgbClr val="FFFFFF"/>
                </a:solidFill>
                <a:latin typeface="Arial"/>
                <a:cs typeface="Arial"/>
              </a:rPr>
              <a:t>based</a:t>
            </a:r>
            <a:r>
              <a:rPr sz="1050" b="1" spc="-10" dirty="0">
                <a:solidFill>
                  <a:srgbClr val="FFFFFF"/>
                </a:solidFill>
                <a:latin typeface="Arial"/>
                <a:cs typeface="Arial"/>
              </a:rPr>
              <a:t> </a:t>
            </a:r>
            <a:r>
              <a:rPr sz="1050" b="1" u="sng" spc="-10" dirty="0">
                <a:solidFill>
                  <a:srgbClr val="FFFFFF"/>
                </a:solidFill>
                <a:uFill>
                  <a:solidFill>
                    <a:srgbClr val="FFFFFF"/>
                  </a:solidFill>
                </a:uFill>
                <a:latin typeface="Arial"/>
                <a:cs typeface="Arial"/>
              </a:rPr>
              <a:t>AD,</a:t>
            </a:r>
            <a:r>
              <a:rPr sz="1050" b="1" u="sng" spc="10" dirty="0">
                <a:solidFill>
                  <a:srgbClr val="FFFFFF"/>
                </a:solidFill>
                <a:uFill>
                  <a:solidFill>
                    <a:srgbClr val="FFFFFF"/>
                  </a:solidFill>
                </a:uFill>
                <a:latin typeface="Arial"/>
                <a:cs typeface="Arial"/>
              </a:rPr>
              <a:t> </a:t>
            </a:r>
            <a:r>
              <a:rPr sz="1050" b="1" u="sng" dirty="0">
                <a:solidFill>
                  <a:srgbClr val="FFFFFF"/>
                </a:solidFill>
                <a:uFill>
                  <a:solidFill>
                    <a:srgbClr val="FFFFFF"/>
                  </a:solidFill>
                </a:uFill>
                <a:latin typeface="Arial"/>
                <a:cs typeface="Arial"/>
              </a:rPr>
              <a:t>FIRES,</a:t>
            </a:r>
            <a:r>
              <a:rPr sz="1050" b="1" u="sng" spc="-45" dirty="0">
                <a:solidFill>
                  <a:srgbClr val="FFFFFF"/>
                </a:solidFill>
                <a:uFill>
                  <a:solidFill>
                    <a:srgbClr val="FFFFFF"/>
                  </a:solidFill>
                </a:uFill>
                <a:latin typeface="Arial"/>
                <a:cs typeface="Arial"/>
              </a:rPr>
              <a:t> </a:t>
            </a:r>
            <a:r>
              <a:rPr sz="1050" b="1" u="sng" dirty="0">
                <a:solidFill>
                  <a:srgbClr val="FFFFFF"/>
                </a:solidFill>
                <a:uFill>
                  <a:solidFill>
                    <a:srgbClr val="FFFFFF"/>
                  </a:solidFill>
                </a:uFill>
                <a:latin typeface="Arial"/>
                <a:cs typeface="Arial"/>
              </a:rPr>
              <a:t>&amp;</a:t>
            </a:r>
            <a:r>
              <a:rPr sz="1050" b="1" u="sng" spc="-20" dirty="0">
                <a:solidFill>
                  <a:srgbClr val="FFFFFF"/>
                </a:solidFill>
                <a:uFill>
                  <a:solidFill>
                    <a:srgbClr val="FFFFFF"/>
                  </a:solidFill>
                </a:uFill>
                <a:latin typeface="Arial"/>
                <a:cs typeface="Arial"/>
              </a:rPr>
              <a:t> </a:t>
            </a:r>
            <a:r>
              <a:rPr sz="1050" b="1" u="sng" dirty="0">
                <a:solidFill>
                  <a:srgbClr val="FFFFFF"/>
                </a:solidFill>
                <a:uFill>
                  <a:solidFill>
                    <a:srgbClr val="FFFFFF"/>
                  </a:solidFill>
                </a:uFill>
                <a:latin typeface="Arial"/>
                <a:cs typeface="Arial"/>
              </a:rPr>
              <a:t>EW</a:t>
            </a:r>
            <a:endParaRPr sz="1050">
              <a:latin typeface="Arial"/>
              <a:cs typeface="Arial"/>
            </a:endParaRPr>
          </a:p>
          <a:p>
            <a:pPr marL="12700">
              <a:lnSpc>
                <a:spcPct val="100000"/>
              </a:lnSpc>
            </a:pPr>
            <a:r>
              <a:rPr sz="1050" b="1" dirty="0">
                <a:solidFill>
                  <a:srgbClr val="FFFFFF"/>
                </a:solidFill>
                <a:latin typeface="Arial"/>
                <a:cs typeface="Arial"/>
              </a:rPr>
              <a:t>-</a:t>
            </a:r>
            <a:r>
              <a:rPr sz="1050" b="1" u="sng" dirty="0">
                <a:solidFill>
                  <a:srgbClr val="FFFFFF"/>
                </a:solidFill>
                <a:uFill>
                  <a:solidFill>
                    <a:srgbClr val="FFFFFF"/>
                  </a:solidFill>
                </a:uFill>
                <a:latin typeface="Arial"/>
                <a:cs typeface="Arial"/>
              </a:rPr>
              <a:t>Recon</a:t>
            </a:r>
            <a:r>
              <a:rPr sz="1050" b="1" spc="-35" dirty="0">
                <a:solidFill>
                  <a:srgbClr val="FFFFFF"/>
                </a:solidFill>
                <a:latin typeface="Arial"/>
                <a:cs typeface="Arial"/>
              </a:rPr>
              <a:t> </a:t>
            </a:r>
            <a:r>
              <a:rPr sz="1050" b="1" dirty="0">
                <a:solidFill>
                  <a:srgbClr val="FFFFFF"/>
                </a:solidFill>
                <a:latin typeface="Arial"/>
                <a:cs typeface="Arial"/>
              </a:rPr>
              <a:t>with</a:t>
            </a:r>
            <a:r>
              <a:rPr sz="1050" b="1" spc="-45" dirty="0">
                <a:solidFill>
                  <a:srgbClr val="FFFFFF"/>
                </a:solidFill>
                <a:latin typeface="Arial"/>
                <a:cs typeface="Arial"/>
              </a:rPr>
              <a:t> </a:t>
            </a:r>
            <a:r>
              <a:rPr sz="1050" b="1" dirty="0">
                <a:solidFill>
                  <a:srgbClr val="FFFFFF"/>
                </a:solidFill>
                <a:latin typeface="Arial"/>
                <a:cs typeface="Arial"/>
              </a:rPr>
              <a:t>organic</a:t>
            </a:r>
            <a:r>
              <a:rPr sz="1050" b="1" spc="-50" dirty="0">
                <a:solidFill>
                  <a:srgbClr val="FFFFFF"/>
                </a:solidFill>
                <a:latin typeface="Arial"/>
                <a:cs typeface="Arial"/>
              </a:rPr>
              <a:t> </a:t>
            </a:r>
            <a:r>
              <a:rPr sz="1050" b="1" u="sng" spc="-5" dirty="0">
                <a:solidFill>
                  <a:srgbClr val="FFFFFF"/>
                </a:solidFill>
                <a:uFill>
                  <a:solidFill>
                    <a:srgbClr val="FFFFFF"/>
                  </a:solidFill>
                </a:uFill>
                <a:latin typeface="Arial"/>
                <a:cs typeface="Arial"/>
              </a:rPr>
              <a:t>UAVs</a:t>
            </a:r>
            <a:endParaRPr sz="1050">
              <a:latin typeface="Arial"/>
              <a:cs typeface="Arial"/>
            </a:endParaRPr>
          </a:p>
          <a:p>
            <a:pPr marL="12700">
              <a:lnSpc>
                <a:spcPct val="100000"/>
              </a:lnSpc>
            </a:pPr>
            <a:r>
              <a:rPr sz="1050" b="1" dirty="0">
                <a:solidFill>
                  <a:srgbClr val="FFFFFF"/>
                </a:solidFill>
                <a:latin typeface="Arial"/>
                <a:cs typeface="Arial"/>
              </a:rPr>
              <a:t>-Reinforced</a:t>
            </a:r>
            <a:r>
              <a:rPr sz="1050" b="1" spc="-35" dirty="0">
                <a:solidFill>
                  <a:srgbClr val="FFFFFF"/>
                </a:solidFill>
                <a:latin typeface="Arial"/>
                <a:cs typeface="Arial"/>
              </a:rPr>
              <a:t> </a:t>
            </a:r>
            <a:r>
              <a:rPr sz="1050" b="1" dirty="0">
                <a:solidFill>
                  <a:srgbClr val="FFFFFF"/>
                </a:solidFill>
                <a:latin typeface="Arial"/>
                <a:cs typeface="Arial"/>
              </a:rPr>
              <a:t>with</a:t>
            </a:r>
            <a:r>
              <a:rPr sz="1050" b="1" spc="-40" dirty="0">
                <a:solidFill>
                  <a:srgbClr val="FFFFFF"/>
                </a:solidFill>
                <a:latin typeface="Arial"/>
                <a:cs typeface="Arial"/>
              </a:rPr>
              <a:t> </a:t>
            </a:r>
            <a:r>
              <a:rPr sz="1050" b="1" u="sng" dirty="0">
                <a:solidFill>
                  <a:srgbClr val="FFFFFF"/>
                </a:solidFill>
                <a:uFill>
                  <a:solidFill>
                    <a:srgbClr val="FFFFFF"/>
                  </a:solidFill>
                </a:uFill>
                <a:latin typeface="Arial"/>
                <a:cs typeface="Arial"/>
              </a:rPr>
              <a:t>Group</a:t>
            </a:r>
            <a:r>
              <a:rPr sz="1050" b="1" u="sng" spc="-25" dirty="0">
                <a:solidFill>
                  <a:srgbClr val="FFFFFF"/>
                </a:solidFill>
                <a:uFill>
                  <a:solidFill>
                    <a:srgbClr val="FFFFFF"/>
                  </a:solidFill>
                </a:uFill>
                <a:latin typeface="Arial"/>
                <a:cs typeface="Arial"/>
              </a:rPr>
              <a:t> </a:t>
            </a:r>
            <a:r>
              <a:rPr sz="1050" b="1" u="sng" spc="-10" dirty="0">
                <a:solidFill>
                  <a:srgbClr val="FFFFFF"/>
                </a:solidFill>
                <a:uFill>
                  <a:solidFill>
                    <a:srgbClr val="FFFFFF"/>
                  </a:solidFill>
                </a:uFill>
                <a:latin typeface="Arial"/>
                <a:cs typeface="Arial"/>
              </a:rPr>
              <a:t>Army</a:t>
            </a:r>
            <a:r>
              <a:rPr sz="1050" b="1" u="sng" spc="30" dirty="0">
                <a:solidFill>
                  <a:srgbClr val="FFFFFF"/>
                </a:solidFill>
                <a:uFill>
                  <a:solidFill>
                    <a:srgbClr val="FFFFFF"/>
                  </a:solidFill>
                </a:uFill>
                <a:latin typeface="Arial"/>
                <a:cs typeface="Arial"/>
              </a:rPr>
              <a:t> </a:t>
            </a:r>
            <a:r>
              <a:rPr sz="1050" b="1" u="sng" spc="-5" dirty="0">
                <a:solidFill>
                  <a:srgbClr val="FFFFFF"/>
                </a:solidFill>
                <a:uFill>
                  <a:solidFill>
                    <a:srgbClr val="FFFFFF"/>
                  </a:solidFill>
                </a:uFill>
                <a:latin typeface="Arial"/>
                <a:cs typeface="Arial"/>
              </a:rPr>
              <a:t>capabilities</a:t>
            </a:r>
            <a:endParaRPr sz="1050">
              <a:latin typeface="Arial"/>
              <a:cs typeface="Arial"/>
            </a:endParaRPr>
          </a:p>
        </p:txBody>
      </p:sp>
    </p:spTree>
    <p:extLst>
      <p:ext uri="{BB962C8B-B14F-4D97-AF65-F5344CB8AC3E}">
        <p14:creationId xmlns:p14="http://schemas.microsoft.com/office/powerpoint/2010/main" val="114549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sz="2800" i="0" spc="-5" dirty="0">
                <a:latin typeface="Arial"/>
                <a:cs typeface="Arial"/>
              </a:rPr>
              <a:t>Combined</a:t>
            </a:r>
            <a:r>
              <a:rPr sz="2800" i="0" spc="-120" dirty="0">
                <a:latin typeface="Arial"/>
                <a:cs typeface="Arial"/>
              </a:rPr>
              <a:t> </a:t>
            </a:r>
            <a:r>
              <a:rPr sz="2800" i="0" spc="-5" dirty="0">
                <a:latin typeface="Arial"/>
                <a:cs typeface="Arial"/>
              </a:rPr>
              <a:t>Arms</a:t>
            </a:r>
            <a:r>
              <a:rPr sz="2800" i="0" spc="-10" dirty="0">
                <a:latin typeface="Arial"/>
                <a:cs typeface="Arial"/>
              </a:rPr>
              <a:t> </a:t>
            </a:r>
            <a:r>
              <a:rPr sz="2800" i="0" spc="-5" dirty="0">
                <a:latin typeface="Arial"/>
                <a:cs typeface="Arial"/>
              </a:rPr>
              <a:t>Brigades </a:t>
            </a:r>
            <a:r>
              <a:rPr lang="en-US" sz="2800" i="0" spc="-5" dirty="0">
                <a:latin typeface="Arial"/>
                <a:cs typeface="Arial"/>
              </a:rPr>
              <a:t>(CA-BDE)</a:t>
            </a:r>
            <a:endParaRPr sz="2800" dirty="0">
              <a:latin typeface="Arial"/>
              <a:cs typeface="Arial"/>
            </a:endParaRPr>
          </a:p>
        </p:txBody>
      </p:sp>
      <p:sp>
        <p:nvSpPr>
          <p:cNvPr id="112" name="object 112"/>
          <p:cNvSpPr txBox="1"/>
          <p:nvPr/>
        </p:nvSpPr>
        <p:spPr>
          <a:xfrm>
            <a:off x="8890" y="5573886"/>
            <a:ext cx="9135110" cy="898323"/>
          </a:xfrm>
          <a:prstGeom prst="rect">
            <a:avLst/>
          </a:prstGeom>
          <a:solidFill>
            <a:srgbClr val="FFC000"/>
          </a:solidFill>
        </p:spPr>
        <p:txBody>
          <a:bodyPr vert="horz" wrap="square" lIns="0" tIns="36195" rIns="0" bIns="0" rtlCol="0">
            <a:spAutoFit/>
          </a:bodyPr>
          <a:lstStyle/>
          <a:p>
            <a:pPr algn="ctr">
              <a:lnSpc>
                <a:spcPct val="100000"/>
              </a:lnSpc>
              <a:spcBef>
                <a:spcPts val="285"/>
              </a:spcBef>
            </a:pPr>
            <a:r>
              <a:rPr sz="1400" b="1" i="1" spc="-5" dirty="0">
                <a:latin typeface="Arial"/>
                <a:cs typeface="Arial"/>
              </a:rPr>
              <a:t>There </a:t>
            </a:r>
            <a:r>
              <a:rPr sz="1400" b="1" i="1" dirty="0">
                <a:latin typeface="Arial"/>
                <a:cs typeface="Arial"/>
              </a:rPr>
              <a:t>are</a:t>
            </a:r>
            <a:r>
              <a:rPr sz="1400" b="1" i="1" spc="-5" dirty="0">
                <a:latin typeface="Arial"/>
                <a:cs typeface="Arial"/>
              </a:rPr>
              <a:t> </a:t>
            </a:r>
            <a:r>
              <a:rPr sz="1400" b="1" i="1" dirty="0">
                <a:latin typeface="Arial"/>
                <a:cs typeface="Arial"/>
              </a:rPr>
              <a:t>three</a:t>
            </a:r>
            <a:r>
              <a:rPr sz="1400" b="1" i="1" spc="-10" dirty="0">
                <a:latin typeface="Arial"/>
                <a:cs typeface="Arial"/>
              </a:rPr>
              <a:t> </a:t>
            </a:r>
            <a:r>
              <a:rPr sz="1400" b="1" i="1" dirty="0">
                <a:latin typeface="Arial"/>
                <a:cs typeface="Arial"/>
              </a:rPr>
              <a:t>distinct</a:t>
            </a:r>
            <a:r>
              <a:rPr sz="1400" b="1" i="1" spc="-35" dirty="0">
                <a:latin typeface="Arial"/>
                <a:cs typeface="Arial"/>
              </a:rPr>
              <a:t> </a:t>
            </a:r>
            <a:r>
              <a:rPr sz="1400" b="1" i="1" dirty="0">
                <a:latin typeface="Arial"/>
                <a:cs typeface="Arial"/>
              </a:rPr>
              <a:t>types</a:t>
            </a:r>
            <a:r>
              <a:rPr sz="1400" b="1" i="1" spc="-20" dirty="0">
                <a:latin typeface="Arial"/>
                <a:cs typeface="Arial"/>
              </a:rPr>
              <a:t> </a:t>
            </a:r>
            <a:r>
              <a:rPr sz="1400" b="1" i="1" spc="-5" dirty="0">
                <a:latin typeface="Arial"/>
                <a:cs typeface="Arial"/>
              </a:rPr>
              <a:t>of</a:t>
            </a:r>
            <a:r>
              <a:rPr sz="1400" b="1" i="1" spc="15" dirty="0">
                <a:latin typeface="Arial"/>
                <a:cs typeface="Arial"/>
              </a:rPr>
              <a:t> </a:t>
            </a:r>
            <a:r>
              <a:rPr sz="1400" b="1" i="1" spc="-5" dirty="0">
                <a:latin typeface="Arial"/>
                <a:cs typeface="Arial"/>
              </a:rPr>
              <a:t>CA-BDEs:</a:t>
            </a:r>
            <a:r>
              <a:rPr sz="1400" b="1" i="1" spc="5" dirty="0">
                <a:latin typeface="Arial"/>
                <a:cs typeface="Arial"/>
              </a:rPr>
              <a:t> </a:t>
            </a:r>
            <a:r>
              <a:rPr sz="1400" b="1" i="1" spc="-5" dirty="0">
                <a:latin typeface="Arial"/>
                <a:cs typeface="Arial"/>
              </a:rPr>
              <a:t>heavy (armored),</a:t>
            </a:r>
            <a:r>
              <a:rPr sz="1400" b="1" i="1" spc="-10" dirty="0">
                <a:latin typeface="Arial"/>
                <a:cs typeface="Arial"/>
              </a:rPr>
              <a:t> </a:t>
            </a:r>
            <a:r>
              <a:rPr sz="1400" b="1" i="1" spc="-5" dirty="0">
                <a:latin typeface="Arial"/>
                <a:cs typeface="Arial"/>
              </a:rPr>
              <a:t>medium (mechanized),</a:t>
            </a:r>
            <a:r>
              <a:rPr sz="1400" b="1" i="1" spc="-25" dirty="0">
                <a:latin typeface="Arial"/>
                <a:cs typeface="Arial"/>
              </a:rPr>
              <a:t> </a:t>
            </a:r>
            <a:r>
              <a:rPr sz="1400" b="1" i="1" dirty="0">
                <a:latin typeface="Arial"/>
                <a:cs typeface="Arial"/>
              </a:rPr>
              <a:t>and</a:t>
            </a:r>
            <a:r>
              <a:rPr sz="1400" b="1" i="1" spc="-10" dirty="0">
                <a:latin typeface="Arial"/>
                <a:cs typeface="Arial"/>
              </a:rPr>
              <a:t> </a:t>
            </a:r>
            <a:r>
              <a:rPr sz="1400" b="1" i="1" spc="-5" dirty="0">
                <a:latin typeface="Arial"/>
                <a:cs typeface="Arial"/>
              </a:rPr>
              <a:t>light</a:t>
            </a:r>
            <a:r>
              <a:rPr sz="1400" b="1" i="1" spc="-15" dirty="0">
                <a:latin typeface="Arial"/>
                <a:cs typeface="Arial"/>
              </a:rPr>
              <a:t> </a:t>
            </a:r>
            <a:r>
              <a:rPr sz="1400" b="1" i="1" spc="-5" dirty="0">
                <a:latin typeface="Arial"/>
                <a:cs typeface="Arial"/>
              </a:rPr>
              <a:t>(motorized).</a:t>
            </a:r>
            <a:endParaRPr sz="1400" dirty="0">
              <a:latin typeface="Arial"/>
              <a:cs typeface="Arial"/>
            </a:endParaRPr>
          </a:p>
          <a:p>
            <a:pPr marL="178435" marR="173355" algn="ctr">
              <a:lnSpc>
                <a:spcPct val="100000"/>
              </a:lnSpc>
              <a:spcBef>
                <a:spcPts val="5"/>
              </a:spcBef>
            </a:pPr>
            <a:r>
              <a:rPr sz="1400" b="1" i="1" spc="-5" dirty="0">
                <a:latin typeface="Arial"/>
                <a:cs typeface="Arial"/>
              </a:rPr>
              <a:t>The PLAA </a:t>
            </a:r>
            <a:r>
              <a:rPr sz="1400" b="1" i="1" dirty="0">
                <a:latin typeface="Arial"/>
                <a:cs typeface="Arial"/>
              </a:rPr>
              <a:t>describes </a:t>
            </a:r>
            <a:r>
              <a:rPr sz="1400" b="1" i="1" spc="-5" dirty="0">
                <a:latin typeface="Arial"/>
                <a:cs typeface="Arial"/>
              </a:rPr>
              <a:t>the differences </a:t>
            </a:r>
            <a:r>
              <a:rPr sz="1400" b="1" i="1" dirty="0">
                <a:latin typeface="Arial"/>
                <a:cs typeface="Arial"/>
              </a:rPr>
              <a:t>between </a:t>
            </a:r>
            <a:r>
              <a:rPr sz="1400" b="1" i="1" spc="-5" dirty="0">
                <a:latin typeface="Arial"/>
                <a:cs typeface="Arial"/>
              </a:rPr>
              <a:t>motorized and </a:t>
            </a:r>
            <a:r>
              <a:rPr sz="1400" b="1" i="1" dirty="0">
                <a:latin typeface="Arial"/>
                <a:cs typeface="Arial"/>
              </a:rPr>
              <a:t>mechanized </a:t>
            </a:r>
            <a:r>
              <a:rPr sz="1400" b="1" i="1" spc="-5" dirty="0">
                <a:latin typeface="Arial"/>
                <a:cs typeface="Arial"/>
              </a:rPr>
              <a:t>infantry </a:t>
            </a:r>
            <a:r>
              <a:rPr sz="1400" b="1" i="1" dirty="0">
                <a:latin typeface="Arial"/>
                <a:cs typeface="Arial"/>
              </a:rPr>
              <a:t>in </a:t>
            </a:r>
            <a:r>
              <a:rPr sz="1400" b="1" i="1" spc="-5" dirty="0">
                <a:latin typeface="Arial"/>
                <a:cs typeface="Arial"/>
              </a:rPr>
              <a:t>how supporting </a:t>
            </a:r>
            <a:r>
              <a:rPr sz="1400" b="1" i="1" dirty="0">
                <a:latin typeface="Arial"/>
                <a:cs typeface="Arial"/>
              </a:rPr>
              <a:t> vehicles</a:t>
            </a:r>
            <a:r>
              <a:rPr sz="1400" b="1" i="1" spc="-40" dirty="0">
                <a:latin typeface="Arial"/>
                <a:cs typeface="Arial"/>
              </a:rPr>
              <a:t> </a:t>
            </a:r>
            <a:r>
              <a:rPr sz="1400" b="1" i="1" dirty="0">
                <a:latin typeface="Arial"/>
                <a:cs typeface="Arial"/>
              </a:rPr>
              <a:t>are</a:t>
            </a:r>
            <a:r>
              <a:rPr sz="1400" b="1" i="1" spc="-10" dirty="0">
                <a:latin typeface="Arial"/>
                <a:cs typeface="Arial"/>
              </a:rPr>
              <a:t> </a:t>
            </a:r>
            <a:r>
              <a:rPr sz="1400" b="1" i="1" spc="-5" dirty="0">
                <a:latin typeface="Arial"/>
                <a:cs typeface="Arial"/>
              </a:rPr>
              <a:t>employed,</a:t>
            </a:r>
            <a:r>
              <a:rPr sz="1400" b="1" i="1" spc="-35" dirty="0">
                <a:latin typeface="Arial"/>
                <a:cs typeface="Arial"/>
              </a:rPr>
              <a:t> </a:t>
            </a:r>
            <a:r>
              <a:rPr sz="1400" b="1" i="1" spc="-5" dirty="0">
                <a:latin typeface="Arial"/>
                <a:cs typeface="Arial"/>
              </a:rPr>
              <a:t>deploying</a:t>
            </a:r>
            <a:r>
              <a:rPr sz="1400" b="1" i="1" spc="-25" dirty="0">
                <a:latin typeface="Arial"/>
                <a:cs typeface="Arial"/>
              </a:rPr>
              <a:t> </a:t>
            </a:r>
            <a:r>
              <a:rPr sz="1400" b="1" i="1" dirty="0">
                <a:latin typeface="Arial"/>
                <a:cs typeface="Arial"/>
              </a:rPr>
              <a:t>a variety</a:t>
            </a:r>
            <a:r>
              <a:rPr sz="1400" b="1" i="1" spc="-25" dirty="0">
                <a:latin typeface="Arial"/>
                <a:cs typeface="Arial"/>
              </a:rPr>
              <a:t> </a:t>
            </a:r>
            <a:r>
              <a:rPr sz="1400" b="1" i="1" spc="-5" dirty="0">
                <a:latin typeface="Arial"/>
                <a:cs typeface="Arial"/>
              </a:rPr>
              <a:t>of</a:t>
            </a:r>
            <a:r>
              <a:rPr sz="1400" b="1" i="1" spc="-55" dirty="0">
                <a:latin typeface="Arial"/>
                <a:cs typeface="Arial"/>
              </a:rPr>
              <a:t> </a:t>
            </a:r>
            <a:r>
              <a:rPr sz="1400" b="1" i="1" spc="-5" dirty="0">
                <a:latin typeface="Arial"/>
                <a:cs typeface="Arial"/>
              </a:rPr>
              <a:t>APCs</a:t>
            </a:r>
            <a:r>
              <a:rPr sz="1400" b="1" i="1" spc="10" dirty="0">
                <a:latin typeface="Arial"/>
                <a:cs typeface="Arial"/>
              </a:rPr>
              <a:t> </a:t>
            </a:r>
            <a:r>
              <a:rPr sz="1400" b="1" i="1" spc="-5" dirty="0">
                <a:latin typeface="Arial"/>
                <a:cs typeface="Arial"/>
              </a:rPr>
              <a:t>and</a:t>
            </a:r>
            <a:r>
              <a:rPr sz="1400" b="1" i="1" spc="-15" dirty="0">
                <a:latin typeface="Arial"/>
                <a:cs typeface="Arial"/>
              </a:rPr>
              <a:t> </a:t>
            </a:r>
            <a:r>
              <a:rPr sz="1400" b="1" i="1" spc="-5" dirty="0">
                <a:latin typeface="Arial"/>
                <a:cs typeface="Arial"/>
              </a:rPr>
              <a:t>IFVs</a:t>
            </a:r>
            <a:r>
              <a:rPr sz="1400" b="1" i="1" spc="-10" dirty="0">
                <a:latin typeface="Arial"/>
                <a:cs typeface="Arial"/>
              </a:rPr>
              <a:t> </a:t>
            </a:r>
            <a:r>
              <a:rPr sz="1400" b="1" i="1" spc="-5" dirty="0">
                <a:latin typeface="Arial"/>
                <a:cs typeface="Arial"/>
              </a:rPr>
              <a:t>that</a:t>
            </a:r>
            <a:r>
              <a:rPr sz="1400" b="1" i="1" spc="-15" dirty="0">
                <a:latin typeface="Arial"/>
                <a:cs typeface="Arial"/>
              </a:rPr>
              <a:t> </a:t>
            </a:r>
            <a:r>
              <a:rPr sz="1400" b="1" i="1" dirty="0">
                <a:latin typeface="Arial"/>
                <a:cs typeface="Arial"/>
              </a:rPr>
              <a:t>feature</a:t>
            </a:r>
            <a:r>
              <a:rPr sz="1400" b="1" i="1" spc="-20" dirty="0">
                <a:latin typeface="Arial"/>
                <a:cs typeface="Arial"/>
              </a:rPr>
              <a:t> </a:t>
            </a:r>
            <a:r>
              <a:rPr sz="1400" b="1" i="1" dirty="0">
                <a:latin typeface="Arial"/>
                <a:cs typeface="Arial"/>
              </a:rPr>
              <a:t>a </a:t>
            </a:r>
            <a:r>
              <a:rPr sz="1400" b="1" i="1" spc="-5" dirty="0">
                <a:latin typeface="Arial"/>
                <a:cs typeface="Arial"/>
              </a:rPr>
              <a:t>broad</a:t>
            </a:r>
            <a:r>
              <a:rPr sz="1400" b="1" i="1" spc="-20" dirty="0">
                <a:latin typeface="Arial"/>
                <a:cs typeface="Arial"/>
              </a:rPr>
              <a:t> </a:t>
            </a:r>
            <a:r>
              <a:rPr sz="1400" b="1" i="1" spc="-5" dirty="0">
                <a:latin typeface="Arial"/>
                <a:cs typeface="Arial"/>
              </a:rPr>
              <a:t>range</a:t>
            </a:r>
            <a:r>
              <a:rPr sz="1400" b="1" i="1" spc="-10" dirty="0">
                <a:latin typeface="Arial"/>
                <a:cs typeface="Arial"/>
              </a:rPr>
              <a:t> </a:t>
            </a:r>
            <a:r>
              <a:rPr sz="1400" b="1" i="1" spc="-5" dirty="0">
                <a:latin typeface="Arial"/>
                <a:cs typeface="Arial"/>
              </a:rPr>
              <a:t>of</a:t>
            </a:r>
            <a:r>
              <a:rPr sz="1400" b="1" i="1" spc="5" dirty="0">
                <a:latin typeface="Arial"/>
                <a:cs typeface="Arial"/>
              </a:rPr>
              <a:t> </a:t>
            </a:r>
            <a:r>
              <a:rPr sz="1400" b="1" i="1" spc="-5" dirty="0">
                <a:latin typeface="Arial"/>
                <a:cs typeface="Arial"/>
              </a:rPr>
              <a:t>firepower</a:t>
            </a:r>
            <a:r>
              <a:rPr sz="1400" b="1" i="1" spc="-35" dirty="0">
                <a:latin typeface="Arial"/>
                <a:cs typeface="Arial"/>
              </a:rPr>
              <a:t> </a:t>
            </a:r>
            <a:r>
              <a:rPr sz="1400" b="1" i="1" spc="-5" dirty="0">
                <a:latin typeface="Arial"/>
                <a:cs typeface="Arial"/>
              </a:rPr>
              <a:t>and </a:t>
            </a:r>
            <a:r>
              <a:rPr sz="1400" b="1" i="1" spc="-375" dirty="0">
                <a:latin typeface="Arial"/>
                <a:cs typeface="Arial"/>
              </a:rPr>
              <a:t> </a:t>
            </a:r>
            <a:r>
              <a:rPr sz="1400" b="1" i="1" spc="-5" dirty="0">
                <a:latin typeface="Arial"/>
                <a:cs typeface="Arial"/>
              </a:rPr>
              <a:t>protection;</a:t>
            </a:r>
            <a:r>
              <a:rPr sz="1400" b="1" i="1" spc="-45" dirty="0">
                <a:latin typeface="Arial"/>
                <a:cs typeface="Arial"/>
              </a:rPr>
              <a:t> </a:t>
            </a:r>
            <a:r>
              <a:rPr sz="1400" b="1" i="1" dirty="0">
                <a:latin typeface="Arial"/>
                <a:cs typeface="Arial"/>
              </a:rPr>
              <a:t>some</a:t>
            </a:r>
            <a:r>
              <a:rPr sz="1400" b="1" i="1" spc="-20" dirty="0">
                <a:latin typeface="Arial"/>
                <a:cs typeface="Arial"/>
              </a:rPr>
              <a:t> </a:t>
            </a:r>
            <a:r>
              <a:rPr sz="1400" b="1" i="1" dirty="0">
                <a:latin typeface="Arial"/>
                <a:cs typeface="Arial"/>
              </a:rPr>
              <a:t>are</a:t>
            </a:r>
            <a:r>
              <a:rPr sz="1400" b="1" i="1" spc="-15" dirty="0">
                <a:latin typeface="Arial"/>
                <a:cs typeface="Arial"/>
              </a:rPr>
              <a:t> </a:t>
            </a:r>
            <a:r>
              <a:rPr sz="1400" b="1" i="1" dirty="0">
                <a:latin typeface="Arial"/>
                <a:cs typeface="Arial"/>
              </a:rPr>
              <a:t>tracked,</a:t>
            </a:r>
            <a:r>
              <a:rPr sz="1400" b="1" i="1" spc="-40" dirty="0">
                <a:latin typeface="Arial"/>
                <a:cs typeface="Arial"/>
              </a:rPr>
              <a:t> </a:t>
            </a:r>
            <a:r>
              <a:rPr sz="1400" b="1" i="1" dirty="0">
                <a:latin typeface="Arial"/>
                <a:cs typeface="Arial"/>
              </a:rPr>
              <a:t>some</a:t>
            </a:r>
            <a:r>
              <a:rPr sz="1400" b="1" i="1" spc="-5" dirty="0">
                <a:latin typeface="Arial"/>
                <a:cs typeface="Arial"/>
              </a:rPr>
              <a:t> </a:t>
            </a:r>
            <a:r>
              <a:rPr sz="1400" b="1" i="1" dirty="0">
                <a:latin typeface="Arial"/>
                <a:cs typeface="Arial"/>
              </a:rPr>
              <a:t>are</a:t>
            </a:r>
            <a:r>
              <a:rPr sz="1400" b="1" i="1" spc="-20" dirty="0">
                <a:latin typeface="Arial"/>
                <a:cs typeface="Arial"/>
              </a:rPr>
              <a:t> </a:t>
            </a:r>
            <a:r>
              <a:rPr sz="1400" b="1" i="1" spc="-5" dirty="0">
                <a:latin typeface="Arial"/>
                <a:cs typeface="Arial"/>
              </a:rPr>
              <a:t>wheeled,</a:t>
            </a:r>
            <a:r>
              <a:rPr sz="1400" b="1" i="1" spc="-35" dirty="0">
                <a:latin typeface="Arial"/>
                <a:cs typeface="Arial"/>
              </a:rPr>
              <a:t> </a:t>
            </a:r>
            <a:r>
              <a:rPr sz="1400" b="1" i="1" spc="-5" dirty="0">
                <a:latin typeface="Arial"/>
                <a:cs typeface="Arial"/>
              </a:rPr>
              <a:t>and</a:t>
            </a:r>
            <a:r>
              <a:rPr sz="1400" b="1" i="1" spc="-10" dirty="0">
                <a:latin typeface="Arial"/>
                <a:cs typeface="Arial"/>
              </a:rPr>
              <a:t> </a:t>
            </a:r>
            <a:r>
              <a:rPr sz="1400" b="1" i="1" spc="-5" dirty="0">
                <a:latin typeface="Arial"/>
                <a:cs typeface="Arial"/>
              </a:rPr>
              <a:t>there</a:t>
            </a:r>
            <a:r>
              <a:rPr sz="1400" b="1" i="1" spc="-30" dirty="0">
                <a:latin typeface="Arial"/>
                <a:cs typeface="Arial"/>
              </a:rPr>
              <a:t> </a:t>
            </a:r>
            <a:r>
              <a:rPr sz="1400" b="1" i="1" dirty="0">
                <a:latin typeface="Arial"/>
                <a:cs typeface="Arial"/>
              </a:rPr>
              <a:t>is</a:t>
            </a:r>
            <a:r>
              <a:rPr sz="1400" b="1" i="1" spc="-15" dirty="0">
                <a:latin typeface="Arial"/>
                <a:cs typeface="Arial"/>
              </a:rPr>
              <a:t> </a:t>
            </a:r>
            <a:r>
              <a:rPr sz="1400" b="1" i="1" spc="-5" dirty="0">
                <a:latin typeface="Arial"/>
                <a:cs typeface="Arial"/>
              </a:rPr>
              <a:t>considerable</a:t>
            </a:r>
            <a:r>
              <a:rPr sz="1400" b="1" i="1" spc="-55" dirty="0">
                <a:latin typeface="Arial"/>
                <a:cs typeface="Arial"/>
              </a:rPr>
              <a:t> </a:t>
            </a:r>
            <a:r>
              <a:rPr sz="1400" b="1" i="1" spc="-5" dirty="0">
                <a:latin typeface="Arial"/>
                <a:cs typeface="Arial"/>
              </a:rPr>
              <a:t>overlap.</a:t>
            </a:r>
            <a:endParaRPr sz="1400" dirty="0">
              <a:latin typeface="Arial"/>
              <a:cs typeface="Arial"/>
            </a:endParaRPr>
          </a:p>
        </p:txBody>
      </p:sp>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6" y="959556"/>
            <a:ext cx="9063006" cy="4496699"/>
          </a:xfrm>
          <a:prstGeom prst="rect">
            <a:avLst/>
          </a:prstGeom>
        </p:spPr>
      </p:pic>
    </p:spTree>
    <p:extLst>
      <p:ext uri="{BB962C8B-B14F-4D97-AF65-F5344CB8AC3E}">
        <p14:creationId xmlns:p14="http://schemas.microsoft.com/office/powerpoint/2010/main" val="100806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123" y="791425"/>
            <a:ext cx="6331752" cy="2803080"/>
          </a:xfrm>
        </p:spPr>
      </p:pic>
      <p:sp>
        <p:nvSpPr>
          <p:cNvPr id="3" name="Title 2"/>
          <p:cNvSpPr>
            <a:spLocks noGrp="1"/>
          </p:cNvSpPr>
          <p:nvPr>
            <p:ph type="title"/>
          </p:nvPr>
        </p:nvSpPr>
        <p:spPr/>
        <p:txBody>
          <a:bodyPr/>
          <a:lstStyle/>
          <a:p>
            <a:r>
              <a:rPr lang="en-US" dirty="0"/>
              <a:t>CA-BDE Enablers </a:t>
            </a:r>
          </a:p>
        </p:txBody>
      </p:sp>
      <p:sp>
        <p:nvSpPr>
          <p:cNvPr id="6" name="TextBox 5"/>
          <p:cNvSpPr txBox="1"/>
          <p:nvPr/>
        </p:nvSpPr>
        <p:spPr>
          <a:xfrm>
            <a:off x="1406123" y="3657797"/>
            <a:ext cx="6290443" cy="338554"/>
          </a:xfrm>
          <a:prstGeom prst="rect">
            <a:avLst/>
          </a:prstGeom>
          <a:solidFill>
            <a:schemeClr val="accent3">
              <a:lumMod val="60000"/>
              <a:lumOff val="40000"/>
            </a:schemeClr>
          </a:solidFill>
          <a:ln>
            <a:solidFill>
              <a:schemeClr val="tx1"/>
            </a:solidFill>
          </a:ln>
        </p:spPr>
        <p:txBody>
          <a:bodyPr wrap="square" rtlCol="0">
            <a:spAutoFit/>
          </a:bodyPr>
          <a:lstStyle/>
          <a:p>
            <a:r>
              <a:rPr lang="en-US" sz="1600" b="1" dirty="0">
                <a:latin typeface="+mj-lt"/>
              </a:rPr>
              <a:t>Group Army attachments </a:t>
            </a:r>
            <a:r>
              <a:rPr lang="en-US" sz="1600" dirty="0">
                <a:latin typeface="+mj-lt"/>
              </a:rPr>
              <a:t>to CA-BDE (mission / task dependent)</a:t>
            </a:r>
          </a:p>
        </p:txBody>
      </p:sp>
      <p:sp>
        <p:nvSpPr>
          <p:cNvPr id="7" name="TextBox 6"/>
          <p:cNvSpPr txBox="1"/>
          <p:nvPr/>
        </p:nvSpPr>
        <p:spPr>
          <a:xfrm>
            <a:off x="1406123" y="3996351"/>
            <a:ext cx="2901374" cy="1323439"/>
          </a:xfrm>
          <a:prstGeom prst="rect">
            <a:avLst/>
          </a:prstGeom>
          <a:solidFill>
            <a:schemeClr val="accent3">
              <a:lumMod val="60000"/>
              <a:lumOff val="40000"/>
            </a:schemeClr>
          </a:solidFill>
          <a:ln>
            <a:solidFill>
              <a:schemeClr val="tx1"/>
            </a:solidFill>
          </a:ln>
        </p:spPr>
        <p:txBody>
          <a:bodyPr wrap="square" rtlCol="0">
            <a:spAutoFit/>
          </a:bodyPr>
          <a:lstStyle/>
          <a:p>
            <a:r>
              <a:rPr lang="en-US" sz="1600" dirty="0">
                <a:latin typeface="+mj-lt"/>
              </a:rPr>
              <a:t>1 x UAS section</a:t>
            </a:r>
          </a:p>
          <a:p>
            <a:r>
              <a:rPr lang="en-US" sz="1600" dirty="0">
                <a:latin typeface="+mj-lt"/>
              </a:rPr>
              <a:t>1 x SOF company</a:t>
            </a:r>
          </a:p>
          <a:p>
            <a:r>
              <a:rPr lang="en-US" sz="1600" dirty="0">
                <a:latin typeface="+mj-lt"/>
              </a:rPr>
              <a:t>1 x Scout helicopter Company </a:t>
            </a:r>
          </a:p>
          <a:p>
            <a:r>
              <a:rPr lang="en-US" sz="1600" dirty="0">
                <a:latin typeface="+mj-lt"/>
              </a:rPr>
              <a:t>1 x Heavy MLRS Battery</a:t>
            </a:r>
          </a:p>
          <a:p>
            <a:r>
              <a:rPr lang="en-US" sz="1600" dirty="0">
                <a:latin typeface="+mj-lt"/>
              </a:rPr>
              <a:t>1 x Light MLRS Battery </a:t>
            </a:r>
          </a:p>
        </p:txBody>
      </p:sp>
      <p:sp>
        <p:nvSpPr>
          <p:cNvPr id="8" name="TextBox 7"/>
          <p:cNvSpPr txBox="1"/>
          <p:nvPr/>
        </p:nvSpPr>
        <p:spPr>
          <a:xfrm>
            <a:off x="4307497" y="3996351"/>
            <a:ext cx="3389069" cy="1323439"/>
          </a:xfrm>
          <a:prstGeom prst="rect">
            <a:avLst/>
          </a:prstGeom>
          <a:solidFill>
            <a:schemeClr val="accent3">
              <a:lumMod val="60000"/>
              <a:lumOff val="40000"/>
            </a:schemeClr>
          </a:solidFill>
          <a:ln>
            <a:solidFill>
              <a:schemeClr val="tx1"/>
            </a:solidFill>
          </a:ln>
        </p:spPr>
        <p:txBody>
          <a:bodyPr wrap="none" rtlCol="0">
            <a:spAutoFit/>
          </a:bodyPr>
          <a:lstStyle/>
          <a:p>
            <a:r>
              <a:rPr lang="en-US" sz="1600" dirty="0">
                <a:latin typeface="+mj-lt"/>
              </a:rPr>
              <a:t>1 x Attack Helicopter Company </a:t>
            </a:r>
          </a:p>
          <a:p>
            <a:r>
              <a:rPr lang="en-US" sz="1600" dirty="0">
                <a:latin typeface="+mj-lt"/>
              </a:rPr>
              <a:t>1 x Medium lift helicopter Company</a:t>
            </a:r>
          </a:p>
          <a:p>
            <a:r>
              <a:rPr lang="en-US" sz="1600" dirty="0">
                <a:latin typeface="+mj-lt"/>
              </a:rPr>
              <a:t>1 x Heavy SPAAG Battery</a:t>
            </a:r>
          </a:p>
          <a:p>
            <a:r>
              <a:rPr lang="en-US" sz="1600" dirty="0">
                <a:latin typeface="+mj-lt"/>
              </a:rPr>
              <a:t>1 x Medium-SAM Battery </a:t>
            </a:r>
          </a:p>
          <a:p>
            <a:r>
              <a:rPr lang="en-US" sz="1600" dirty="0">
                <a:latin typeface="+mj-lt"/>
              </a:rPr>
              <a:t>1 x Electronic Air Defense Battery </a:t>
            </a:r>
          </a:p>
        </p:txBody>
      </p:sp>
      <p:sp>
        <p:nvSpPr>
          <p:cNvPr id="9" name="object 112"/>
          <p:cNvSpPr txBox="1"/>
          <p:nvPr/>
        </p:nvSpPr>
        <p:spPr>
          <a:xfrm>
            <a:off x="8890" y="5400177"/>
            <a:ext cx="9135110" cy="1267655"/>
          </a:xfrm>
          <a:prstGeom prst="rect">
            <a:avLst/>
          </a:prstGeom>
          <a:solidFill>
            <a:srgbClr val="FFC000"/>
          </a:solidFill>
        </p:spPr>
        <p:txBody>
          <a:bodyPr vert="horz" wrap="square" lIns="0" tIns="36195" rIns="0" bIns="0" rtlCol="0">
            <a:spAutoFit/>
          </a:bodyPr>
          <a:lstStyle/>
          <a:p>
            <a:r>
              <a:rPr lang="en-US" sz="1600" b="1" i="1" dirty="0">
                <a:latin typeface="Arial" panose="020B0604020202020204" pitchFamily="34" charset="0"/>
                <a:cs typeface="Arial" panose="020B0604020202020204" pitchFamily="34" charset="0"/>
              </a:rPr>
              <a:t>PLAA doctrine is designed to defeat, suppress, or neutralize enemy maneuver units </a:t>
            </a:r>
            <a:r>
              <a:rPr lang="en-US" sz="1600" b="1" i="1" u="sng" dirty="0">
                <a:latin typeface="Arial" panose="020B0604020202020204" pitchFamily="34" charset="0"/>
                <a:cs typeface="Arial" panose="020B0604020202020204" pitchFamily="34" charset="0"/>
              </a:rPr>
              <a:t>before close contact occurs</a:t>
            </a:r>
            <a:r>
              <a:rPr lang="en-US" sz="1600" b="1" i="1" dirty="0">
                <a:latin typeface="Arial" panose="020B0604020202020204" pitchFamily="34" charset="0"/>
                <a:cs typeface="Arial" panose="020B0604020202020204" pitchFamily="34" charset="0"/>
              </a:rPr>
              <a:t>. Therefore, each Group Army task-organizes elements from:  the Artillery BDE, Air Defense BDE, Engineer &amp; </a:t>
            </a:r>
            <a:r>
              <a:rPr lang="en-US" sz="1600" b="1" i="1" dirty="0" err="1">
                <a:latin typeface="Arial" panose="020B0604020202020204" pitchFamily="34" charset="0"/>
                <a:cs typeface="Arial" panose="020B0604020202020204" pitchFamily="34" charset="0"/>
              </a:rPr>
              <a:t>Chem</a:t>
            </a:r>
            <a:r>
              <a:rPr lang="en-US" sz="1600" b="1" i="1" dirty="0">
                <a:latin typeface="Arial" panose="020B0604020202020204" pitchFamily="34" charset="0"/>
                <a:cs typeface="Arial" panose="020B0604020202020204" pitchFamily="34" charset="0"/>
              </a:rPr>
              <a:t> Defense BDE, Service Support BDE, Aviation BDE, and SOF BDE. Of note, Artillery BDEs organically own 1 x UAS Co and 4 x AT Companies. The EW BN (Service Support BDE) is designed to conduct EM recon, attack, and support targeting. </a:t>
            </a:r>
            <a:endParaRPr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09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sz="2800" i="0" spc="-5" dirty="0">
                <a:latin typeface="Arial"/>
                <a:cs typeface="Arial"/>
              </a:rPr>
              <a:t>Combined</a:t>
            </a:r>
            <a:r>
              <a:rPr sz="2800" i="0" spc="-120" dirty="0">
                <a:latin typeface="Arial"/>
                <a:cs typeface="Arial"/>
              </a:rPr>
              <a:t> </a:t>
            </a:r>
            <a:r>
              <a:rPr sz="2800" i="0" spc="-5" dirty="0">
                <a:latin typeface="Arial"/>
                <a:cs typeface="Arial"/>
              </a:rPr>
              <a:t>Arms</a:t>
            </a:r>
            <a:r>
              <a:rPr sz="2800" i="0" spc="-10" dirty="0">
                <a:latin typeface="Arial"/>
                <a:cs typeface="Arial"/>
              </a:rPr>
              <a:t> </a:t>
            </a:r>
            <a:r>
              <a:rPr lang="en-US" sz="2800" i="0" spc="-5" dirty="0">
                <a:latin typeface="Arial"/>
                <a:cs typeface="Arial"/>
              </a:rPr>
              <a:t>Battalion (CA-BN)</a:t>
            </a:r>
            <a:endParaRPr sz="2800" dirty="0">
              <a:latin typeface="Arial"/>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802" y="721315"/>
            <a:ext cx="2682911" cy="16867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609" y="2408040"/>
            <a:ext cx="3376104" cy="15369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676" y="3944961"/>
            <a:ext cx="3592390" cy="1630434"/>
          </a:xfrm>
          <a:prstGeom prst="rect">
            <a:avLst/>
          </a:prstGeom>
        </p:spPr>
      </p:pic>
      <p:sp>
        <p:nvSpPr>
          <p:cNvPr id="10" name="TextBox 9"/>
          <p:cNvSpPr txBox="1"/>
          <p:nvPr/>
        </p:nvSpPr>
        <p:spPr>
          <a:xfrm>
            <a:off x="0" y="848067"/>
            <a:ext cx="5521466" cy="4247317"/>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j-lt"/>
              </a:rPr>
              <a:t>Very new development in the PLAA</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Basic combined arms approach to build CA-BDEs</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Appear to only combine maneuver elements with short-range fires (assault guns and mortars)</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CA-BDEs will attach elements to enable the CA-BN</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Each CA-BN houses MANPADS (at least 4)</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Small staff limits its ability to function independently </a:t>
            </a:r>
          </a:p>
        </p:txBody>
      </p:sp>
      <p:sp>
        <p:nvSpPr>
          <p:cNvPr id="11" name="object 112"/>
          <p:cNvSpPr txBox="1"/>
          <p:nvPr/>
        </p:nvSpPr>
        <p:spPr>
          <a:xfrm>
            <a:off x="0" y="5590345"/>
            <a:ext cx="9135110" cy="1267655"/>
          </a:xfrm>
          <a:prstGeom prst="rect">
            <a:avLst/>
          </a:prstGeom>
          <a:solidFill>
            <a:srgbClr val="FFC000"/>
          </a:solidFill>
        </p:spPr>
        <p:txBody>
          <a:bodyPr vert="horz" wrap="square" lIns="0" tIns="36195" rIns="0" bIns="0" rtlCol="0">
            <a:spAutoFit/>
          </a:bodyPr>
          <a:lstStyle/>
          <a:p>
            <a:r>
              <a:rPr lang="en-US" sz="1600" b="1" i="1" dirty="0">
                <a:latin typeface="+mj-lt"/>
              </a:rPr>
              <a:t>At the tactical level, groups are formed and referred to as combat teams or combat groups. The PLAA recognizes that the less radical the reorganization / task-org, the more cohesive the unit will be. The CA-BN structure is intended to reflect this – the CA-BN is intended to be employed in something close to its organize configuration (with small degrees of augmentation) </a:t>
            </a:r>
            <a:endParaRPr sz="1400" b="1" i="1" dirty="0">
              <a:latin typeface="+mj-lt"/>
              <a:cs typeface="Arial" panose="020B0604020202020204" pitchFamily="34" charset="0"/>
            </a:endParaRPr>
          </a:p>
        </p:txBody>
      </p:sp>
    </p:spTree>
    <p:extLst>
      <p:ext uri="{BB962C8B-B14F-4D97-AF65-F5344CB8AC3E}">
        <p14:creationId xmlns:p14="http://schemas.microsoft.com/office/powerpoint/2010/main" val="417221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i="0" spc="-5" dirty="0">
                <a:latin typeface="Arial"/>
                <a:cs typeface="Arial"/>
              </a:rPr>
              <a:t>Light CA-BN (Doctrinal)</a:t>
            </a:r>
            <a:endParaRPr sz="2800" dirty="0">
              <a:latin typeface="Arial"/>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57" y="1640391"/>
            <a:ext cx="4751954" cy="2987516"/>
          </a:xfrm>
          <a:prstGeom prst="rect">
            <a:avLst/>
          </a:prstGeom>
        </p:spPr>
      </p:pic>
      <p:sp>
        <p:nvSpPr>
          <p:cNvPr id="3" name="TextBox 2"/>
          <p:cNvSpPr txBox="1"/>
          <p:nvPr/>
        </p:nvSpPr>
        <p:spPr>
          <a:xfrm>
            <a:off x="5087329" y="1895487"/>
            <a:ext cx="3597310" cy="1569660"/>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dirty="0">
                <a:latin typeface="+mj-lt"/>
              </a:rPr>
              <a:t>A </a:t>
            </a:r>
            <a:r>
              <a:rPr lang="en-US" sz="1200" b="1" dirty="0">
                <a:latin typeface="+mj-lt"/>
              </a:rPr>
              <a:t>light </a:t>
            </a:r>
            <a:r>
              <a:rPr lang="en-US" sz="1200" dirty="0">
                <a:latin typeface="+mj-lt"/>
              </a:rPr>
              <a:t>infantry CA-BN contains—</a:t>
            </a:r>
          </a:p>
          <a:p>
            <a:pPr marL="285750" indent="-285750">
              <a:buFont typeface="Arial" panose="020B0604020202020204" pitchFamily="34" charset="0"/>
              <a:buChar char="•"/>
            </a:pPr>
            <a:r>
              <a:rPr lang="en-US" sz="1200" b="1" dirty="0">
                <a:latin typeface="+mj-lt"/>
              </a:rPr>
              <a:t>3 x motorized infantry companies </a:t>
            </a:r>
            <a:r>
              <a:rPr lang="en-US" sz="1200" dirty="0">
                <a:latin typeface="+mj-lt"/>
              </a:rPr>
              <a:t>(10 light wheeled vehicles or APCs per company).</a:t>
            </a:r>
          </a:p>
          <a:p>
            <a:pPr marL="285750" indent="-285750">
              <a:buFont typeface="Arial" panose="020B0604020202020204" pitchFamily="34" charset="0"/>
              <a:buChar char="•"/>
            </a:pPr>
            <a:r>
              <a:rPr lang="en-US" sz="1200" b="1" dirty="0">
                <a:latin typeface="+mj-lt"/>
              </a:rPr>
              <a:t>1 x firepower company </a:t>
            </a:r>
            <a:r>
              <a:rPr lang="en-US" sz="1200" dirty="0">
                <a:latin typeface="+mj-lt"/>
              </a:rPr>
              <a:t>(six to nine rapid-fire 81-mm mortars, the form of man-portable air defense, and crew-served weapons).</a:t>
            </a:r>
          </a:p>
          <a:p>
            <a:pPr marL="285750" indent="-285750">
              <a:buFont typeface="Arial" panose="020B0604020202020204" pitchFamily="34" charset="0"/>
              <a:buChar char="•"/>
            </a:pPr>
            <a:r>
              <a:rPr lang="en-US" sz="1200" b="1" dirty="0">
                <a:latin typeface="+mj-lt"/>
              </a:rPr>
              <a:t>1 x headquarters </a:t>
            </a:r>
            <a:r>
              <a:rPr lang="en-US" sz="1200" dirty="0">
                <a:latin typeface="+mj-lt"/>
              </a:rPr>
              <a:t>unit.</a:t>
            </a:r>
          </a:p>
          <a:p>
            <a:pPr marL="285750" indent="-285750">
              <a:buFont typeface="Arial" panose="020B0604020202020204" pitchFamily="34" charset="0"/>
              <a:buChar char="•"/>
            </a:pPr>
            <a:r>
              <a:rPr lang="en-US" sz="1200" b="1" dirty="0">
                <a:latin typeface="+mj-lt"/>
              </a:rPr>
              <a:t>1 x service support </a:t>
            </a:r>
            <a:r>
              <a:rPr lang="en-US" sz="1200" dirty="0">
                <a:latin typeface="+mj-lt"/>
              </a:rPr>
              <a:t>company.</a:t>
            </a:r>
          </a:p>
        </p:txBody>
      </p:sp>
      <p:sp>
        <p:nvSpPr>
          <p:cNvPr id="10" name="object 112"/>
          <p:cNvSpPr txBox="1"/>
          <p:nvPr/>
        </p:nvSpPr>
        <p:spPr>
          <a:xfrm>
            <a:off x="8890" y="5433853"/>
            <a:ext cx="9135110" cy="1513876"/>
          </a:xfrm>
          <a:prstGeom prst="rect">
            <a:avLst/>
          </a:prstGeom>
          <a:solidFill>
            <a:srgbClr val="FFC000"/>
          </a:solidFill>
        </p:spPr>
        <p:txBody>
          <a:bodyPr vert="horz" wrap="square" lIns="0" tIns="36195" rIns="0" bIns="0" rtlCol="0">
            <a:spAutoFit/>
          </a:bodyPr>
          <a:lstStyle/>
          <a:p>
            <a:r>
              <a:rPr lang="en-US" sz="1600" b="1" i="1" dirty="0">
                <a:latin typeface="+mj-lt"/>
              </a:rPr>
              <a:t>Army Aviation Brigades train more frequently with light CA-BDEs and BNs than they do medium and heavy – as one of the primary missions of the light units are to provide security (“cover”) operations. A cover is a force that conducts independent R &amp; S and can sustain itself and conduct a full range of operations – dozens of </a:t>
            </a:r>
            <a:r>
              <a:rPr lang="en-US" sz="1600" b="1" i="1" dirty="0" err="1">
                <a:latin typeface="+mj-lt"/>
              </a:rPr>
              <a:t>kms</a:t>
            </a:r>
            <a:r>
              <a:rPr lang="en-US" sz="1600" b="1" i="1" dirty="0">
                <a:latin typeface="+mj-lt"/>
              </a:rPr>
              <a:t> ahead of the main body. It does not withdraw unless tactically necessary and does not allow ENY units to bypass without resistance.  </a:t>
            </a:r>
            <a:endParaRPr sz="1400" b="1" i="1" dirty="0">
              <a:latin typeface="+mj-lt"/>
              <a:cs typeface="Arial" panose="020B0604020202020204" pitchFamily="34" charset="0"/>
            </a:endParaRPr>
          </a:p>
        </p:txBody>
      </p:sp>
    </p:spTree>
    <p:extLst>
      <p:ext uri="{BB962C8B-B14F-4D97-AF65-F5344CB8AC3E}">
        <p14:creationId xmlns:p14="http://schemas.microsoft.com/office/powerpoint/2010/main" val="3559653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3892296" y="847344"/>
            <a:ext cx="5251703" cy="3826763"/>
            <a:chOff x="3892296" y="847344"/>
            <a:chExt cx="5251703" cy="3826763"/>
          </a:xfrm>
        </p:grpSpPr>
        <p:pic>
          <p:nvPicPr>
            <p:cNvPr id="9" name="object 9"/>
            <p:cNvPicPr/>
            <p:nvPr/>
          </p:nvPicPr>
          <p:blipFill>
            <a:blip r:embed="rId2" cstate="print"/>
            <a:stretch>
              <a:fillRect/>
            </a:stretch>
          </p:blipFill>
          <p:spPr>
            <a:xfrm>
              <a:off x="3892296" y="847344"/>
              <a:ext cx="5251703" cy="3755135"/>
            </a:xfrm>
            <a:prstGeom prst="rect">
              <a:avLst/>
            </a:prstGeom>
          </p:spPr>
        </p:pic>
        <p:pic>
          <p:nvPicPr>
            <p:cNvPr id="10" name="object 10"/>
            <p:cNvPicPr/>
            <p:nvPr/>
          </p:nvPicPr>
          <p:blipFill>
            <a:blip r:embed="rId3" cstate="print"/>
            <a:stretch>
              <a:fillRect/>
            </a:stretch>
          </p:blipFill>
          <p:spPr>
            <a:xfrm>
              <a:off x="7495031" y="4107192"/>
              <a:ext cx="1648968" cy="490715"/>
            </a:xfrm>
            <a:prstGeom prst="rect">
              <a:avLst/>
            </a:prstGeom>
          </p:spPr>
        </p:pic>
        <p:pic>
          <p:nvPicPr>
            <p:cNvPr id="11" name="object 11"/>
            <p:cNvPicPr/>
            <p:nvPr/>
          </p:nvPicPr>
          <p:blipFill>
            <a:blip r:embed="rId4" cstate="print"/>
            <a:stretch>
              <a:fillRect/>
            </a:stretch>
          </p:blipFill>
          <p:spPr>
            <a:xfrm>
              <a:off x="7458456" y="4091952"/>
              <a:ext cx="1685543" cy="582155"/>
            </a:xfrm>
            <a:prstGeom prst="rect">
              <a:avLst/>
            </a:prstGeom>
          </p:spPr>
        </p:pic>
        <p:sp>
          <p:nvSpPr>
            <p:cNvPr id="12" name="object 12"/>
            <p:cNvSpPr/>
            <p:nvPr/>
          </p:nvSpPr>
          <p:spPr>
            <a:xfrm>
              <a:off x="6500621" y="2398013"/>
              <a:ext cx="1805939" cy="277495"/>
            </a:xfrm>
            <a:custGeom>
              <a:avLst/>
              <a:gdLst/>
              <a:ahLst/>
              <a:cxnLst/>
              <a:rect l="l" t="t" r="r" b="b"/>
              <a:pathLst>
                <a:path w="1805940" h="277494">
                  <a:moveTo>
                    <a:pt x="0" y="277367"/>
                  </a:moveTo>
                  <a:lnTo>
                    <a:pt x="1805939" y="277367"/>
                  </a:lnTo>
                  <a:lnTo>
                    <a:pt x="1805939" y="0"/>
                  </a:lnTo>
                  <a:lnTo>
                    <a:pt x="0" y="0"/>
                  </a:lnTo>
                  <a:lnTo>
                    <a:pt x="0" y="277367"/>
                  </a:lnTo>
                  <a:close/>
                </a:path>
              </a:pathLst>
            </a:custGeom>
            <a:ln w="19811">
              <a:solidFill>
                <a:srgbClr val="FF0000"/>
              </a:solidFill>
            </a:ln>
          </p:spPr>
          <p:txBody>
            <a:bodyPr wrap="square" lIns="0" tIns="0" rIns="0" bIns="0" rtlCol="0"/>
            <a:lstStyle/>
            <a:p>
              <a:endParaRPr/>
            </a:p>
          </p:txBody>
        </p:sp>
        <p:pic>
          <p:nvPicPr>
            <p:cNvPr id="13" name="object 13"/>
            <p:cNvPicPr/>
            <p:nvPr/>
          </p:nvPicPr>
          <p:blipFill>
            <a:blip r:embed="rId5" cstate="print"/>
            <a:stretch>
              <a:fillRect/>
            </a:stretch>
          </p:blipFill>
          <p:spPr>
            <a:xfrm>
              <a:off x="4986528" y="2641092"/>
              <a:ext cx="2479548" cy="1658111"/>
            </a:xfrm>
            <a:prstGeom prst="rect">
              <a:avLst/>
            </a:prstGeom>
          </p:spPr>
        </p:pic>
        <p:sp>
          <p:nvSpPr>
            <p:cNvPr id="14" name="object 14"/>
            <p:cNvSpPr/>
            <p:nvPr/>
          </p:nvSpPr>
          <p:spPr>
            <a:xfrm>
              <a:off x="5022341" y="2675382"/>
              <a:ext cx="2362835" cy="1538605"/>
            </a:xfrm>
            <a:custGeom>
              <a:avLst/>
              <a:gdLst/>
              <a:ahLst/>
              <a:cxnLst/>
              <a:rect l="l" t="t" r="r" b="b"/>
              <a:pathLst>
                <a:path w="2362834" h="1538604">
                  <a:moveTo>
                    <a:pt x="2362327" y="0"/>
                  </a:moveTo>
                  <a:lnTo>
                    <a:pt x="0" y="1538223"/>
                  </a:lnTo>
                </a:path>
              </a:pathLst>
            </a:custGeom>
            <a:ln w="19812">
              <a:solidFill>
                <a:srgbClr val="FF0000"/>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4050791" y="4181855"/>
              <a:ext cx="1993391" cy="388619"/>
            </a:xfrm>
            <a:prstGeom prst="rect">
              <a:avLst/>
            </a:prstGeom>
          </p:spPr>
        </p:pic>
        <p:pic>
          <p:nvPicPr>
            <p:cNvPr id="16" name="object 16"/>
            <p:cNvPicPr/>
            <p:nvPr/>
          </p:nvPicPr>
          <p:blipFill>
            <a:blip r:embed="rId7" cstate="print"/>
            <a:stretch>
              <a:fillRect/>
            </a:stretch>
          </p:blipFill>
          <p:spPr>
            <a:xfrm>
              <a:off x="4055364" y="4187913"/>
              <a:ext cx="1965960" cy="422186"/>
            </a:xfrm>
            <a:prstGeom prst="rect">
              <a:avLst/>
            </a:prstGeom>
          </p:spPr>
        </p:pic>
        <p:sp>
          <p:nvSpPr>
            <p:cNvPr id="17" name="object 17"/>
            <p:cNvSpPr/>
            <p:nvPr/>
          </p:nvSpPr>
          <p:spPr>
            <a:xfrm>
              <a:off x="4081271" y="4212335"/>
              <a:ext cx="1882139" cy="277495"/>
            </a:xfrm>
            <a:custGeom>
              <a:avLst/>
              <a:gdLst/>
              <a:ahLst/>
              <a:cxnLst/>
              <a:rect l="l" t="t" r="r" b="b"/>
              <a:pathLst>
                <a:path w="1882139" h="277495">
                  <a:moveTo>
                    <a:pt x="1882139" y="0"/>
                  </a:moveTo>
                  <a:lnTo>
                    <a:pt x="0" y="0"/>
                  </a:lnTo>
                  <a:lnTo>
                    <a:pt x="0" y="277368"/>
                  </a:lnTo>
                  <a:lnTo>
                    <a:pt x="1882139" y="277368"/>
                  </a:lnTo>
                  <a:lnTo>
                    <a:pt x="1882139" y="0"/>
                  </a:lnTo>
                  <a:close/>
                </a:path>
              </a:pathLst>
            </a:custGeom>
            <a:solidFill>
              <a:srgbClr val="FFFFFF">
                <a:alpha val="50195"/>
              </a:srgbClr>
            </a:solidFill>
          </p:spPr>
          <p:txBody>
            <a:bodyPr wrap="square" lIns="0" tIns="0" rIns="0" bIns="0" rtlCol="0"/>
            <a:lstStyle/>
            <a:p>
              <a:endParaRPr/>
            </a:p>
          </p:txBody>
        </p:sp>
        <p:sp>
          <p:nvSpPr>
            <p:cNvPr id="18" name="object 18"/>
            <p:cNvSpPr/>
            <p:nvPr/>
          </p:nvSpPr>
          <p:spPr>
            <a:xfrm>
              <a:off x="4081271" y="4212335"/>
              <a:ext cx="1882139" cy="277495"/>
            </a:xfrm>
            <a:custGeom>
              <a:avLst/>
              <a:gdLst/>
              <a:ahLst/>
              <a:cxnLst/>
              <a:rect l="l" t="t" r="r" b="b"/>
              <a:pathLst>
                <a:path w="1882139" h="277495">
                  <a:moveTo>
                    <a:pt x="0" y="277368"/>
                  </a:moveTo>
                  <a:lnTo>
                    <a:pt x="1882139" y="277368"/>
                  </a:lnTo>
                  <a:lnTo>
                    <a:pt x="1882139" y="0"/>
                  </a:lnTo>
                  <a:lnTo>
                    <a:pt x="0" y="0"/>
                  </a:lnTo>
                  <a:lnTo>
                    <a:pt x="0" y="277368"/>
                  </a:lnTo>
                  <a:close/>
                </a:path>
              </a:pathLst>
            </a:custGeom>
            <a:ln w="9144">
              <a:solidFill>
                <a:srgbClr val="000000"/>
              </a:solidFill>
            </a:ln>
          </p:spPr>
          <p:txBody>
            <a:bodyPr wrap="square" lIns="0" tIns="0" rIns="0" bIns="0" rtlCol="0"/>
            <a:lstStyle/>
            <a:p>
              <a:endParaRPr/>
            </a:p>
          </p:txBody>
        </p:sp>
        <p:pic>
          <p:nvPicPr>
            <p:cNvPr id="19" name="object 19"/>
            <p:cNvPicPr/>
            <p:nvPr/>
          </p:nvPicPr>
          <p:blipFill>
            <a:blip r:embed="rId8" cstate="print"/>
            <a:stretch>
              <a:fillRect/>
            </a:stretch>
          </p:blipFill>
          <p:spPr>
            <a:xfrm>
              <a:off x="6551676" y="931164"/>
              <a:ext cx="1037844" cy="1437131"/>
            </a:xfrm>
            <a:prstGeom prst="rect">
              <a:avLst/>
            </a:prstGeom>
          </p:spPr>
        </p:pic>
        <p:sp>
          <p:nvSpPr>
            <p:cNvPr id="20" name="object 20"/>
            <p:cNvSpPr/>
            <p:nvPr/>
          </p:nvSpPr>
          <p:spPr>
            <a:xfrm>
              <a:off x="6590410" y="970153"/>
              <a:ext cx="911225" cy="1309370"/>
            </a:xfrm>
            <a:custGeom>
              <a:avLst/>
              <a:gdLst/>
              <a:ahLst/>
              <a:cxnLst/>
              <a:rect l="l" t="t" r="r" b="b"/>
              <a:pathLst>
                <a:path w="911225" h="1309370">
                  <a:moveTo>
                    <a:pt x="289052" y="1309370"/>
                  </a:moveTo>
                  <a:lnTo>
                    <a:pt x="0" y="1153541"/>
                  </a:lnTo>
                  <a:lnTo>
                    <a:pt x="622046" y="0"/>
                  </a:lnTo>
                  <a:lnTo>
                    <a:pt x="911098" y="155829"/>
                  </a:lnTo>
                  <a:lnTo>
                    <a:pt x="289052" y="1309370"/>
                  </a:lnTo>
                  <a:close/>
                </a:path>
              </a:pathLst>
            </a:custGeom>
            <a:ln w="19050">
              <a:solidFill>
                <a:srgbClr val="FF0000"/>
              </a:solidFill>
            </a:ln>
          </p:spPr>
          <p:txBody>
            <a:bodyPr wrap="square" lIns="0" tIns="0" rIns="0" bIns="0" rtlCol="0"/>
            <a:lstStyle/>
            <a:p>
              <a:endParaRPr/>
            </a:p>
          </p:txBody>
        </p:sp>
        <p:pic>
          <p:nvPicPr>
            <p:cNvPr id="21" name="object 21"/>
            <p:cNvPicPr/>
            <p:nvPr/>
          </p:nvPicPr>
          <p:blipFill>
            <a:blip r:embed="rId9" cstate="print"/>
            <a:stretch>
              <a:fillRect/>
            </a:stretch>
          </p:blipFill>
          <p:spPr>
            <a:xfrm>
              <a:off x="7161276" y="1179576"/>
              <a:ext cx="1277112" cy="608076"/>
            </a:xfrm>
            <a:prstGeom prst="rect">
              <a:avLst/>
            </a:prstGeom>
          </p:spPr>
        </p:pic>
        <p:sp>
          <p:nvSpPr>
            <p:cNvPr id="22" name="object 22"/>
            <p:cNvSpPr/>
            <p:nvPr/>
          </p:nvSpPr>
          <p:spPr>
            <a:xfrm>
              <a:off x="7190993" y="1215390"/>
              <a:ext cx="1161415" cy="488315"/>
            </a:xfrm>
            <a:custGeom>
              <a:avLst/>
              <a:gdLst/>
              <a:ahLst/>
              <a:cxnLst/>
              <a:rect l="l" t="t" r="r" b="b"/>
              <a:pathLst>
                <a:path w="1161415" h="488314">
                  <a:moveTo>
                    <a:pt x="0" y="488188"/>
                  </a:moveTo>
                  <a:lnTo>
                    <a:pt x="1161033" y="0"/>
                  </a:lnTo>
                </a:path>
              </a:pathLst>
            </a:custGeom>
            <a:ln w="19812">
              <a:solidFill>
                <a:srgbClr val="FF0000"/>
              </a:solidFill>
            </a:ln>
          </p:spPr>
          <p:txBody>
            <a:bodyPr wrap="square" lIns="0" tIns="0" rIns="0" bIns="0" rtlCol="0"/>
            <a:lstStyle/>
            <a:p>
              <a:endParaRPr/>
            </a:p>
          </p:txBody>
        </p:sp>
        <p:pic>
          <p:nvPicPr>
            <p:cNvPr id="23" name="object 23"/>
            <p:cNvPicPr/>
            <p:nvPr/>
          </p:nvPicPr>
          <p:blipFill>
            <a:blip r:embed="rId10" cstate="print"/>
            <a:stretch>
              <a:fillRect/>
            </a:stretch>
          </p:blipFill>
          <p:spPr>
            <a:xfrm>
              <a:off x="7632192" y="906780"/>
              <a:ext cx="1488948" cy="388620"/>
            </a:xfrm>
            <a:prstGeom prst="rect">
              <a:avLst/>
            </a:prstGeom>
          </p:spPr>
        </p:pic>
        <p:pic>
          <p:nvPicPr>
            <p:cNvPr id="24" name="object 24"/>
            <p:cNvPicPr/>
            <p:nvPr/>
          </p:nvPicPr>
          <p:blipFill>
            <a:blip r:embed="rId11" cstate="print"/>
            <a:stretch>
              <a:fillRect/>
            </a:stretch>
          </p:blipFill>
          <p:spPr>
            <a:xfrm>
              <a:off x="7636764" y="912837"/>
              <a:ext cx="1466087" cy="422186"/>
            </a:xfrm>
            <a:prstGeom prst="rect">
              <a:avLst/>
            </a:prstGeom>
          </p:spPr>
        </p:pic>
        <p:sp>
          <p:nvSpPr>
            <p:cNvPr id="25" name="object 25"/>
            <p:cNvSpPr/>
            <p:nvPr/>
          </p:nvSpPr>
          <p:spPr>
            <a:xfrm>
              <a:off x="7662671" y="937260"/>
              <a:ext cx="1377950" cy="277495"/>
            </a:xfrm>
            <a:custGeom>
              <a:avLst/>
              <a:gdLst/>
              <a:ahLst/>
              <a:cxnLst/>
              <a:rect l="l" t="t" r="r" b="b"/>
              <a:pathLst>
                <a:path w="1377950" h="277494">
                  <a:moveTo>
                    <a:pt x="1377696" y="0"/>
                  </a:moveTo>
                  <a:lnTo>
                    <a:pt x="0" y="0"/>
                  </a:lnTo>
                  <a:lnTo>
                    <a:pt x="0" y="277367"/>
                  </a:lnTo>
                  <a:lnTo>
                    <a:pt x="1377696" y="277367"/>
                  </a:lnTo>
                  <a:lnTo>
                    <a:pt x="1377696" y="0"/>
                  </a:lnTo>
                  <a:close/>
                </a:path>
              </a:pathLst>
            </a:custGeom>
            <a:solidFill>
              <a:srgbClr val="FFFFFF">
                <a:alpha val="50195"/>
              </a:srgbClr>
            </a:solidFill>
          </p:spPr>
          <p:txBody>
            <a:bodyPr wrap="square" lIns="0" tIns="0" rIns="0" bIns="0" rtlCol="0"/>
            <a:lstStyle/>
            <a:p>
              <a:endParaRPr/>
            </a:p>
          </p:txBody>
        </p:sp>
        <p:sp>
          <p:nvSpPr>
            <p:cNvPr id="26" name="object 26"/>
            <p:cNvSpPr/>
            <p:nvPr/>
          </p:nvSpPr>
          <p:spPr>
            <a:xfrm>
              <a:off x="7662671" y="937260"/>
              <a:ext cx="1377950" cy="277495"/>
            </a:xfrm>
            <a:custGeom>
              <a:avLst/>
              <a:gdLst/>
              <a:ahLst/>
              <a:cxnLst/>
              <a:rect l="l" t="t" r="r" b="b"/>
              <a:pathLst>
                <a:path w="1377950" h="277494">
                  <a:moveTo>
                    <a:pt x="0" y="277367"/>
                  </a:moveTo>
                  <a:lnTo>
                    <a:pt x="1377696" y="277367"/>
                  </a:lnTo>
                  <a:lnTo>
                    <a:pt x="1377696" y="0"/>
                  </a:lnTo>
                  <a:lnTo>
                    <a:pt x="0" y="0"/>
                  </a:lnTo>
                  <a:lnTo>
                    <a:pt x="0" y="277367"/>
                  </a:lnTo>
                  <a:close/>
                </a:path>
              </a:pathLst>
            </a:custGeom>
            <a:ln w="9144">
              <a:solidFill>
                <a:srgbClr val="000000"/>
              </a:solidFill>
            </a:ln>
          </p:spPr>
          <p:txBody>
            <a:bodyPr wrap="square" lIns="0" tIns="0" rIns="0" bIns="0" rtlCol="0"/>
            <a:lstStyle/>
            <a:p>
              <a:endParaRPr/>
            </a:p>
          </p:txBody>
        </p:sp>
      </p:grpSp>
      <p:sp>
        <p:nvSpPr>
          <p:cNvPr id="28" name="object 28"/>
          <p:cNvSpPr txBox="1"/>
          <p:nvPr/>
        </p:nvSpPr>
        <p:spPr>
          <a:xfrm>
            <a:off x="778366" y="171844"/>
            <a:ext cx="8013942" cy="566822"/>
          </a:xfrm>
          <a:prstGeom prst="rect">
            <a:avLst/>
          </a:prstGeom>
        </p:spPr>
        <p:txBody>
          <a:bodyPr vert="horz" wrap="square" lIns="0" tIns="12700" rIns="0" bIns="0" rtlCol="0">
            <a:spAutoFit/>
          </a:bodyPr>
          <a:lstStyle/>
          <a:p>
            <a:pPr marL="12700">
              <a:lnSpc>
                <a:spcPct val="100000"/>
              </a:lnSpc>
              <a:spcBef>
                <a:spcPts val="100"/>
              </a:spcBef>
            </a:pPr>
            <a:r>
              <a:rPr sz="3600" spc="-5" dirty="0">
                <a:latin typeface="+mj-lt"/>
                <a:cs typeface="Calibri"/>
              </a:rPr>
              <a:t>CSK-</a:t>
            </a:r>
            <a:r>
              <a:rPr lang="en-US" sz="3600" spc="-5" dirty="0">
                <a:latin typeface="+mj-lt"/>
                <a:cs typeface="Calibri"/>
              </a:rPr>
              <a:t>131&amp;141 </a:t>
            </a:r>
            <a:r>
              <a:rPr lang="en-US" sz="3600" b="1" spc="-5" dirty="0">
                <a:latin typeface="+mj-lt"/>
                <a:cs typeface="Calibri"/>
              </a:rPr>
              <a:t>Light Infantry Squad  </a:t>
            </a:r>
            <a:endParaRPr sz="3600" b="1" dirty="0">
              <a:latin typeface="+mj-lt"/>
              <a:cs typeface="Calibri"/>
            </a:endParaRPr>
          </a:p>
        </p:txBody>
      </p:sp>
      <p:sp>
        <p:nvSpPr>
          <p:cNvPr id="30" name="object 30"/>
          <p:cNvSpPr txBox="1"/>
          <p:nvPr/>
        </p:nvSpPr>
        <p:spPr>
          <a:xfrm>
            <a:off x="54864" y="4713732"/>
            <a:ext cx="3801110" cy="1897955"/>
          </a:xfrm>
          <a:prstGeom prst="rect">
            <a:avLst/>
          </a:prstGeom>
          <a:solidFill>
            <a:srgbClr val="000000">
              <a:alpha val="50195"/>
            </a:srgbClr>
          </a:solidFill>
          <a:ln w="12192">
            <a:solidFill>
              <a:srgbClr val="000000"/>
            </a:solidFill>
          </a:ln>
        </p:spPr>
        <p:txBody>
          <a:bodyPr vert="horz" wrap="square" lIns="0" tIns="0" rIns="0" bIns="0" rtlCol="0">
            <a:spAutoFit/>
          </a:bodyPr>
          <a:lstStyle/>
          <a:p>
            <a:pPr marL="263525" indent="-172720">
              <a:lnSpc>
                <a:spcPct val="100000"/>
              </a:lnSpc>
              <a:buFont typeface="Arial"/>
              <a:buChar char="•"/>
              <a:tabLst>
                <a:tab pos="264160" algn="l"/>
              </a:tabLst>
            </a:pPr>
            <a:r>
              <a:rPr sz="1200" b="1" u="sng" dirty="0">
                <a:solidFill>
                  <a:srgbClr val="FFFFFF"/>
                </a:solidFill>
                <a:uFill>
                  <a:solidFill>
                    <a:srgbClr val="FFFFFF"/>
                  </a:solidFill>
                </a:uFill>
                <a:latin typeface="Calibri"/>
                <a:cs typeface="Calibri"/>
              </a:rPr>
              <a:t>The</a:t>
            </a:r>
            <a:r>
              <a:rPr sz="1200" b="1" u="sng" spc="-15" dirty="0">
                <a:solidFill>
                  <a:srgbClr val="FFFFFF"/>
                </a:solidFill>
                <a:uFill>
                  <a:solidFill>
                    <a:srgbClr val="FFFFFF"/>
                  </a:solidFill>
                </a:uFill>
                <a:latin typeface="Calibri"/>
                <a:cs typeface="Calibri"/>
              </a:rPr>
              <a:t> </a:t>
            </a:r>
            <a:r>
              <a:rPr sz="1200" b="1" u="sng" dirty="0">
                <a:solidFill>
                  <a:srgbClr val="FFFFFF"/>
                </a:solidFill>
                <a:uFill>
                  <a:solidFill>
                    <a:srgbClr val="FFFFFF"/>
                  </a:solidFill>
                </a:uFill>
                <a:latin typeface="Calibri"/>
                <a:cs typeface="Calibri"/>
              </a:rPr>
              <a:t>CSK-131 </a:t>
            </a:r>
            <a:r>
              <a:rPr sz="1200" b="1" u="sng" spc="-5" dirty="0">
                <a:solidFill>
                  <a:srgbClr val="FFFFFF"/>
                </a:solidFill>
                <a:uFill>
                  <a:solidFill>
                    <a:srgbClr val="FFFFFF"/>
                  </a:solidFill>
                </a:uFill>
                <a:latin typeface="Calibri"/>
                <a:cs typeface="Calibri"/>
              </a:rPr>
              <a:t>and</a:t>
            </a:r>
            <a:r>
              <a:rPr sz="1200" b="1" u="sng" spc="5" dirty="0">
                <a:solidFill>
                  <a:srgbClr val="FFFFFF"/>
                </a:solidFill>
                <a:uFill>
                  <a:solidFill>
                    <a:srgbClr val="FFFFFF"/>
                  </a:solidFill>
                </a:uFill>
                <a:latin typeface="Calibri"/>
                <a:cs typeface="Calibri"/>
              </a:rPr>
              <a:t> </a:t>
            </a:r>
            <a:r>
              <a:rPr sz="1200" b="1" u="sng" dirty="0">
                <a:solidFill>
                  <a:srgbClr val="FFFFFF"/>
                </a:solidFill>
                <a:uFill>
                  <a:solidFill>
                    <a:srgbClr val="FFFFFF"/>
                  </a:solidFill>
                </a:uFill>
                <a:latin typeface="Calibri"/>
                <a:cs typeface="Calibri"/>
              </a:rPr>
              <a:t>-141</a:t>
            </a:r>
            <a:r>
              <a:rPr sz="1200" b="1" u="sng" spc="-10" dirty="0">
                <a:solidFill>
                  <a:srgbClr val="FFFFFF"/>
                </a:solidFill>
                <a:uFill>
                  <a:solidFill>
                    <a:srgbClr val="FFFFFF"/>
                  </a:solidFill>
                </a:uFill>
                <a:latin typeface="Calibri"/>
                <a:cs typeface="Calibri"/>
              </a:rPr>
              <a:t> are</a:t>
            </a:r>
            <a:r>
              <a:rPr sz="1200" b="1" u="sng" spc="-20" dirty="0">
                <a:solidFill>
                  <a:srgbClr val="FFFFFF"/>
                </a:solidFill>
                <a:uFill>
                  <a:solidFill>
                    <a:srgbClr val="FFFFFF"/>
                  </a:solidFill>
                </a:uFill>
                <a:latin typeface="Calibri"/>
                <a:cs typeface="Calibri"/>
              </a:rPr>
              <a:t> </a:t>
            </a:r>
            <a:r>
              <a:rPr sz="1200" b="1" u="sng" dirty="0">
                <a:solidFill>
                  <a:srgbClr val="FFFFFF"/>
                </a:solidFill>
                <a:uFill>
                  <a:solidFill>
                    <a:srgbClr val="FFFFFF"/>
                  </a:solidFill>
                </a:uFill>
                <a:latin typeface="Calibri"/>
                <a:cs typeface="Calibri"/>
              </a:rPr>
              <a:t>the</a:t>
            </a:r>
            <a:r>
              <a:rPr sz="1200" b="1" u="sng" spc="-10"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PLA</a:t>
            </a:r>
            <a:r>
              <a:rPr sz="1200" b="1" u="sng"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HMMWV</a:t>
            </a:r>
            <a:endParaRPr sz="1200" dirty="0">
              <a:latin typeface="Calibri"/>
              <a:cs typeface="Calibri"/>
            </a:endParaRPr>
          </a:p>
          <a:p>
            <a:pPr marL="263525">
              <a:lnSpc>
                <a:spcPct val="100000"/>
              </a:lnSpc>
              <a:spcBef>
                <a:spcPts val="5"/>
              </a:spcBef>
            </a:pPr>
            <a:r>
              <a:rPr sz="1200" b="1" u="sng" spc="-5" dirty="0">
                <a:solidFill>
                  <a:srgbClr val="FFFFFF"/>
                </a:solidFill>
                <a:uFill>
                  <a:solidFill>
                    <a:srgbClr val="FFFFFF"/>
                  </a:solidFill>
                </a:uFill>
                <a:latin typeface="Calibri"/>
                <a:cs typeface="Calibri"/>
              </a:rPr>
              <a:t>equivalent.</a:t>
            </a:r>
            <a:endParaRPr sz="1200" dirty="0">
              <a:latin typeface="Calibri"/>
              <a:cs typeface="Calibri"/>
            </a:endParaRPr>
          </a:p>
          <a:p>
            <a:pPr marL="263525" marR="158750" indent="-172720">
              <a:lnSpc>
                <a:spcPct val="100000"/>
              </a:lnSpc>
              <a:buFont typeface="Arial"/>
              <a:buChar char="•"/>
              <a:tabLst>
                <a:tab pos="264160" algn="l"/>
              </a:tabLst>
            </a:pPr>
            <a:r>
              <a:rPr sz="1200" b="1" spc="-5" dirty="0">
                <a:solidFill>
                  <a:srgbClr val="FFFFFF"/>
                </a:solidFill>
                <a:latin typeface="Calibri"/>
                <a:cs typeface="Calibri"/>
              </a:rPr>
              <a:t>Constitutes </a:t>
            </a:r>
            <a:r>
              <a:rPr sz="1200" b="1" dirty="0">
                <a:solidFill>
                  <a:srgbClr val="FFFFFF"/>
                </a:solidFill>
                <a:latin typeface="Calibri"/>
                <a:cs typeface="Calibri"/>
              </a:rPr>
              <a:t>the </a:t>
            </a:r>
            <a:r>
              <a:rPr sz="1200" b="1" spc="-5" dirty="0">
                <a:solidFill>
                  <a:srgbClr val="FFFFFF"/>
                </a:solidFill>
                <a:latin typeface="Calibri"/>
                <a:cs typeface="Calibri"/>
              </a:rPr>
              <a:t>most </a:t>
            </a:r>
            <a:r>
              <a:rPr sz="1200" b="1" spc="-10" dirty="0">
                <a:solidFill>
                  <a:srgbClr val="FFFFFF"/>
                </a:solidFill>
                <a:latin typeface="Calibri"/>
                <a:cs typeface="Calibri"/>
              </a:rPr>
              <a:t>proliferated </a:t>
            </a:r>
            <a:r>
              <a:rPr sz="1200" b="1" spc="-5" dirty="0">
                <a:solidFill>
                  <a:srgbClr val="FFFFFF"/>
                </a:solidFill>
                <a:latin typeface="Calibri"/>
                <a:cs typeface="Calibri"/>
              </a:rPr>
              <a:t>up-armored vehicle </a:t>
            </a:r>
            <a:r>
              <a:rPr sz="1200" b="1" spc="-260" dirty="0">
                <a:solidFill>
                  <a:srgbClr val="FFFFFF"/>
                </a:solidFill>
                <a:latin typeface="Calibri"/>
                <a:cs typeface="Calibri"/>
              </a:rPr>
              <a:t> </a:t>
            </a:r>
            <a:r>
              <a:rPr sz="1200" b="1" spc="-5" dirty="0">
                <a:solidFill>
                  <a:srgbClr val="FFFFFF"/>
                </a:solidFill>
                <a:latin typeface="Calibri"/>
                <a:cs typeface="Calibri"/>
              </a:rPr>
              <a:t>variants</a:t>
            </a:r>
            <a:r>
              <a:rPr sz="1200" b="1" spc="-25" dirty="0">
                <a:solidFill>
                  <a:srgbClr val="FFFFFF"/>
                </a:solidFill>
                <a:latin typeface="Calibri"/>
                <a:cs typeface="Calibri"/>
              </a:rPr>
              <a:t> </a:t>
            </a:r>
            <a:r>
              <a:rPr sz="1200" b="1" spc="-5" dirty="0">
                <a:solidFill>
                  <a:srgbClr val="FFFFFF"/>
                </a:solidFill>
                <a:latin typeface="Calibri"/>
                <a:cs typeface="Calibri"/>
              </a:rPr>
              <a:t>for</a:t>
            </a:r>
            <a:r>
              <a:rPr sz="1200" b="1" spc="-20" dirty="0">
                <a:solidFill>
                  <a:srgbClr val="FFFFFF"/>
                </a:solidFill>
                <a:latin typeface="Calibri"/>
                <a:cs typeface="Calibri"/>
              </a:rPr>
              <a:t> </a:t>
            </a:r>
            <a:r>
              <a:rPr sz="1200" b="1" spc="-10" dirty="0">
                <a:solidFill>
                  <a:srgbClr val="FFFFFF"/>
                </a:solidFill>
                <a:latin typeface="Calibri"/>
                <a:cs typeface="Calibri"/>
              </a:rPr>
              <a:t>motorized</a:t>
            </a:r>
            <a:r>
              <a:rPr sz="1200" b="1" spc="-5" dirty="0">
                <a:solidFill>
                  <a:srgbClr val="FFFFFF"/>
                </a:solidFill>
                <a:latin typeface="Calibri"/>
                <a:cs typeface="Calibri"/>
              </a:rPr>
              <a:t> </a:t>
            </a:r>
            <a:r>
              <a:rPr sz="1200" b="1" spc="-15" dirty="0">
                <a:solidFill>
                  <a:srgbClr val="FFFFFF"/>
                </a:solidFill>
                <a:latin typeface="Calibri"/>
                <a:cs typeface="Calibri"/>
              </a:rPr>
              <a:t>infantry.</a:t>
            </a:r>
            <a:endParaRPr sz="1200" dirty="0">
              <a:latin typeface="Calibri"/>
              <a:cs typeface="Calibri"/>
            </a:endParaRPr>
          </a:p>
          <a:p>
            <a:pPr marL="263525" marR="207645" indent="-172720">
              <a:lnSpc>
                <a:spcPct val="100000"/>
              </a:lnSpc>
              <a:buFont typeface="Arial"/>
              <a:buChar char="•"/>
              <a:tabLst>
                <a:tab pos="264160" algn="l"/>
              </a:tabLst>
            </a:pPr>
            <a:r>
              <a:rPr sz="1200" b="1" spc="-5" dirty="0">
                <a:solidFill>
                  <a:srgbClr val="FFFFFF"/>
                </a:solidFill>
                <a:latin typeface="Calibri"/>
                <a:cs typeface="Calibri"/>
              </a:rPr>
              <a:t>Reported to </a:t>
            </a:r>
            <a:r>
              <a:rPr sz="1200" b="1" spc="-10" dirty="0">
                <a:solidFill>
                  <a:srgbClr val="FFFFFF"/>
                </a:solidFill>
                <a:latin typeface="Calibri"/>
                <a:cs typeface="Calibri"/>
              </a:rPr>
              <a:t>have</a:t>
            </a:r>
            <a:r>
              <a:rPr sz="1200" b="1" dirty="0">
                <a:solidFill>
                  <a:srgbClr val="FFFFFF"/>
                </a:solidFill>
                <a:latin typeface="Calibri"/>
                <a:cs typeface="Calibri"/>
              </a:rPr>
              <a:t> a </a:t>
            </a:r>
            <a:r>
              <a:rPr sz="1200" b="1" spc="-5" dirty="0">
                <a:solidFill>
                  <a:srgbClr val="FFFFFF"/>
                </a:solidFill>
                <a:latin typeface="Calibri"/>
                <a:cs typeface="Calibri"/>
              </a:rPr>
              <a:t>night</a:t>
            </a:r>
            <a:r>
              <a:rPr sz="1200" b="1" spc="5" dirty="0">
                <a:solidFill>
                  <a:srgbClr val="FFFFFF"/>
                </a:solidFill>
                <a:latin typeface="Calibri"/>
                <a:cs typeface="Calibri"/>
              </a:rPr>
              <a:t> </a:t>
            </a:r>
            <a:r>
              <a:rPr sz="1200" b="1" spc="-5" dirty="0">
                <a:solidFill>
                  <a:srgbClr val="FFFFFF"/>
                </a:solidFill>
                <a:latin typeface="Calibri"/>
                <a:cs typeface="Calibri"/>
              </a:rPr>
              <a:t>vision</a:t>
            </a:r>
            <a:r>
              <a:rPr sz="1200" b="1" spc="5" dirty="0">
                <a:solidFill>
                  <a:srgbClr val="FFFFFF"/>
                </a:solidFill>
                <a:latin typeface="Calibri"/>
                <a:cs typeface="Calibri"/>
              </a:rPr>
              <a:t> </a:t>
            </a:r>
            <a:r>
              <a:rPr sz="1200" b="1" spc="-5" dirty="0">
                <a:solidFill>
                  <a:srgbClr val="FFFFFF"/>
                </a:solidFill>
                <a:latin typeface="Calibri"/>
                <a:cs typeface="Calibri"/>
              </a:rPr>
              <a:t>device</a:t>
            </a:r>
            <a:r>
              <a:rPr sz="1200" b="1" spc="-10" dirty="0">
                <a:solidFill>
                  <a:srgbClr val="FFFFFF"/>
                </a:solidFill>
                <a:latin typeface="Calibri"/>
                <a:cs typeface="Calibri"/>
              </a:rPr>
              <a:t> </a:t>
            </a:r>
            <a:r>
              <a:rPr sz="1200" b="1" spc="-5" dirty="0">
                <a:solidFill>
                  <a:srgbClr val="FFFFFF"/>
                </a:solidFill>
                <a:latin typeface="Calibri"/>
                <a:cs typeface="Calibri"/>
              </a:rPr>
              <a:t>for</a:t>
            </a:r>
            <a:r>
              <a:rPr sz="1200" b="1" spc="-20" dirty="0">
                <a:solidFill>
                  <a:srgbClr val="FFFFFF"/>
                </a:solidFill>
                <a:latin typeface="Calibri"/>
                <a:cs typeface="Calibri"/>
              </a:rPr>
              <a:t> </a:t>
            </a:r>
            <a:r>
              <a:rPr sz="1200" b="1" dirty="0">
                <a:solidFill>
                  <a:srgbClr val="FFFFFF"/>
                </a:solidFill>
                <a:latin typeface="Calibri"/>
                <a:cs typeface="Calibri"/>
              </a:rPr>
              <a:t>the </a:t>
            </a:r>
            <a:r>
              <a:rPr sz="1200" b="1" spc="-15" dirty="0">
                <a:solidFill>
                  <a:srgbClr val="FFFFFF"/>
                </a:solidFill>
                <a:latin typeface="Calibri"/>
                <a:cs typeface="Calibri"/>
              </a:rPr>
              <a:t>driver, </a:t>
            </a:r>
            <a:r>
              <a:rPr sz="1200" b="1" spc="-260" dirty="0">
                <a:solidFill>
                  <a:srgbClr val="FFFFFF"/>
                </a:solidFill>
                <a:latin typeface="Calibri"/>
                <a:cs typeface="Calibri"/>
              </a:rPr>
              <a:t> </a:t>
            </a:r>
            <a:r>
              <a:rPr sz="1200" b="1" spc="-5" dirty="0">
                <a:solidFill>
                  <a:srgbClr val="FFFFFF"/>
                </a:solidFill>
                <a:latin typeface="Calibri"/>
                <a:cs typeface="Calibri"/>
              </a:rPr>
              <a:t>rear</a:t>
            </a:r>
            <a:r>
              <a:rPr sz="1200" b="1" spc="-15" dirty="0">
                <a:solidFill>
                  <a:srgbClr val="FFFFFF"/>
                </a:solidFill>
                <a:latin typeface="Calibri"/>
                <a:cs typeface="Calibri"/>
              </a:rPr>
              <a:t> door,</a:t>
            </a:r>
            <a:r>
              <a:rPr sz="1200" b="1" spc="-5" dirty="0">
                <a:solidFill>
                  <a:srgbClr val="FFFFFF"/>
                </a:solidFill>
                <a:latin typeface="Calibri"/>
                <a:cs typeface="Calibri"/>
              </a:rPr>
              <a:t> </a:t>
            </a:r>
            <a:r>
              <a:rPr sz="1200" b="1" dirty="0">
                <a:solidFill>
                  <a:srgbClr val="FFFFFF"/>
                </a:solidFill>
                <a:latin typeface="Calibri"/>
                <a:cs typeface="Calibri"/>
              </a:rPr>
              <a:t>and</a:t>
            </a:r>
            <a:r>
              <a:rPr sz="1200" b="1" spc="5" dirty="0">
                <a:solidFill>
                  <a:srgbClr val="FFFFFF"/>
                </a:solidFill>
                <a:latin typeface="Calibri"/>
                <a:cs typeface="Calibri"/>
              </a:rPr>
              <a:t> </a:t>
            </a:r>
            <a:r>
              <a:rPr sz="1200" b="1" spc="-5" dirty="0">
                <a:solidFill>
                  <a:srgbClr val="FFFFFF"/>
                </a:solidFill>
                <a:latin typeface="Calibri"/>
                <a:cs typeface="Calibri"/>
              </a:rPr>
              <a:t>digital</a:t>
            </a:r>
            <a:r>
              <a:rPr sz="1200" b="1" spc="15" dirty="0">
                <a:solidFill>
                  <a:srgbClr val="FFFFFF"/>
                </a:solidFill>
                <a:latin typeface="Calibri"/>
                <a:cs typeface="Calibri"/>
              </a:rPr>
              <a:t> </a:t>
            </a:r>
            <a:r>
              <a:rPr sz="1200" b="1" spc="-5" dirty="0">
                <a:solidFill>
                  <a:srgbClr val="FFFFFF"/>
                </a:solidFill>
                <a:latin typeface="Calibri"/>
                <a:cs typeface="Calibri"/>
              </a:rPr>
              <a:t>map</a:t>
            </a:r>
            <a:r>
              <a:rPr sz="1200" b="1" dirty="0">
                <a:solidFill>
                  <a:srgbClr val="FFFFFF"/>
                </a:solidFill>
                <a:latin typeface="Calibri"/>
                <a:cs typeface="Calibri"/>
              </a:rPr>
              <a:t> </a:t>
            </a:r>
            <a:r>
              <a:rPr sz="1200" b="1" spc="-5" dirty="0">
                <a:solidFill>
                  <a:srgbClr val="FFFFFF"/>
                </a:solidFill>
                <a:latin typeface="Calibri"/>
                <a:cs typeface="Calibri"/>
              </a:rPr>
              <a:t>software</a:t>
            </a:r>
            <a:endParaRPr lang="en-US" sz="1200" b="1" spc="-5" dirty="0">
              <a:solidFill>
                <a:srgbClr val="FFFFFF"/>
              </a:solidFill>
              <a:latin typeface="Calibri"/>
              <a:cs typeface="Calibri"/>
            </a:endParaRPr>
          </a:p>
          <a:p>
            <a:pPr marL="263525" marR="199390" indent="-172720">
              <a:spcBef>
                <a:spcPts val="170"/>
              </a:spcBef>
              <a:buFont typeface="Arial"/>
              <a:buChar char="•"/>
              <a:tabLst>
                <a:tab pos="264160" algn="l"/>
              </a:tabLst>
            </a:pPr>
            <a:r>
              <a:rPr lang="en-US" sz="1200" b="1" dirty="0">
                <a:solidFill>
                  <a:srgbClr val="FFFFFF"/>
                </a:solidFill>
                <a:uFill>
                  <a:solidFill>
                    <a:srgbClr val="FFFFFF"/>
                  </a:solidFill>
                </a:uFill>
                <a:latin typeface="Calibri"/>
                <a:cs typeface="Calibri"/>
              </a:rPr>
              <a:t>Dismounts are lead by an assistant squad leader (CPL) </a:t>
            </a:r>
          </a:p>
          <a:p>
            <a:pPr marL="263525" marR="199390" indent="-172720">
              <a:spcBef>
                <a:spcPts val="170"/>
              </a:spcBef>
              <a:buFont typeface="Arial"/>
              <a:buChar char="•"/>
              <a:tabLst>
                <a:tab pos="264160" algn="l"/>
              </a:tabLst>
            </a:pPr>
            <a:r>
              <a:rPr lang="en-US" sz="1200" b="1" dirty="0">
                <a:solidFill>
                  <a:srgbClr val="FFFFFF"/>
                </a:solidFill>
                <a:uFill>
                  <a:solidFill>
                    <a:srgbClr val="FFFFFF"/>
                  </a:solidFill>
                </a:uFill>
                <a:latin typeface="Calibri"/>
                <a:cs typeface="Calibri"/>
              </a:rPr>
              <a:t>Dismounts have 1 x PF98 (ATRL), QBB-95, 4 x assault rifles </a:t>
            </a:r>
            <a:endParaRPr sz="1200" dirty="0">
              <a:latin typeface="Calibri"/>
              <a:cs typeface="Calibri"/>
            </a:endParaRPr>
          </a:p>
        </p:txBody>
      </p:sp>
      <p:grpSp>
        <p:nvGrpSpPr>
          <p:cNvPr id="31" name="object 31"/>
          <p:cNvGrpSpPr/>
          <p:nvPr/>
        </p:nvGrpSpPr>
        <p:grpSpPr>
          <a:xfrm>
            <a:off x="7520940" y="4133088"/>
            <a:ext cx="1571625" cy="388620"/>
            <a:chOff x="7520940" y="4133088"/>
            <a:chExt cx="1571625" cy="388620"/>
          </a:xfrm>
        </p:grpSpPr>
        <p:sp>
          <p:nvSpPr>
            <p:cNvPr id="32" name="object 32"/>
            <p:cNvSpPr/>
            <p:nvPr/>
          </p:nvSpPr>
          <p:spPr>
            <a:xfrm>
              <a:off x="7530846" y="4142994"/>
              <a:ext cx="1551940" cy="368935"/>
            </a:xfrm>
            <a:custGeom>
              <a:avLst/>
              <a:gdLst/>
              <a:ahLst/>
              <a:cxnLst/>
              <a:rect l="l" t="t" r="r" b="b"/>
              <a:pathLst>
                <a:path w="1551940" h="368935">
                  <a:moveTo>
                    <a:pt x="1551431" y="0"/>
                  </a:moveTo>
                  <a:lnTo>
                    <a:pt x="0" y="0"/>
                  </a:lnTo>
                  <a:lnTo>
                    <a:pt x="0" y="368807"/>
                  </a:lnTo>
                  <a:lnTo>
                    <a:pt x="1551431" y="368807"/>
                  </a:lnTo>
                  <a:lnTo>
                    <a:pt x="1551431" y="0"/>
                  </a:lnTo>
                  <a:close/>
                </a:path>
              </a:pathLst>
            </a:custGeom>
            <a:solidFill>
              <a:srgbClr val="6FAC46">
                <a:alpha val="50195"/>
              </a:srgbClr>
            </a:solidFill>
          </p:spPr>
          <p:txBody>
            <a:bodyPr wrap="square" lIns="0" tIns="0" rIns="0" bIns="0" rtlCol="0"/>
            <a:lstStyle/>
            <a:p>
              <a:endParaRPr/>
            </a:p>
          </p:txBody>
        </p:sp>
        <p:sp>
          <p:nvSpPr>
            <p:cNvPr id="33" name="object 33"/>
            <p:cNvSpPr/>
            <p:nvPr/>
          </p:nvSpPr>
          <p:spPr>
            <a:xfrm>
              <a:off x="7530846" y="4142994"/>
              <a:ext cx="1551940" cy="368935"/>
            </a:xfrm>
            <a:custGeom>
              <a:avLst/>
              <a:gdLst/>
              <a:ahLst/>
              <a:cxnLst/>
              <a:rect l="l" t="t" r="r" b="b"/>
              <a:pathLst>
                <a:path w="1551940" h="368935">
                  <a:moveTo>
                    <a:pt x="0" y="368807"/>
                  </a:moveTo>
                  <a:lnTo>
                    <a:pt x="1551431" y="368807"/>
                  </a:lnTo>
                  <a:lnTo>
                    <a:pt x="1551431" y="0"/>
                  </a:lnTo>
                  <a:lnTo>
                    <a:pt x="0" y="0"/>
                  </a:lnTo>
                  <a:lnTo>
                    <a:pt x="0" y="368807"/>
                  </a:lnTo>
                  <a:close/>
                </a:path>
              </a:pathLst>
            </a:custGeom>
            <a:ln w="19812">
              <a:solidFill>
                <a:srgbClr val="000000"/>
              </a:solidFill>
            </a:ln>
          </p:spPr>
          <p:txBody>
            <a:bodyPr wrap="square" lIns="0" tIns="0" rIns="0" bIns="0" rtlCol="0"/>
            <a:lstStyle/>
            <a:p>
              <a:endParaRPr/>
            </a:p>
          </p:txBody>
        </p:sp>
      </p:grpSp>
      <p:grpSp>
        <p:nvGrpSpPr>
          <p:cNvPr id="34" name="object 34"/>
          <p:cNvGrpSpPr/>
          <p:nvPr/>
        </p:nvGrpSpPr>
        <p:grpSpPr>
          <a:xfrm>
            <a:off x="4046220" y="906792"/>
            <a:ext cx="1835150" cy="1641475"/>
            <a:chOff x="4046220" y="906792"/>
            <a:chExt cx="1835150" cy="1641475"/>
          </a:xfrm>
        </p:grpSpPr>
        <p:sp>
          <p:nvSpPr>
            <p:cNvPr id="35" name="object 35"/>
            <p:cNvSpPr/>
            <p:nvPr/>
          </p:nvSpPr>
          <p:spPr>
            <a:xfrm>
              <a:off x="4940046" y="1399794"/>
              <a:ext cx="130175" cy="1138555"/>
            </a:xfrm>
            <a:custGeom>
              <a:avLst/>
              <a:gdLst/>
              <a:ahLst/>
              <a:cxnLst/>
              <a:rect l="l" t="t" r="r" b="b"/>
              <a:pathLst>
                <a:path w="130175" h="1138555">
                  <a:moveTo>
                    <a:pt x="0" y="0"/>
                  </a:moveTo>
                  <a:lnTo>
                    <a:pt x="130175" y="1138301"/>
                  </a:lnTo>
                </a:path>
              </a:pathLst>
            </a:custGeom>
            <a:ln w="19812">
              <a:solidFill>
                <a:srgbClr val="FF0000"/>
              </a:solidFill>
            </a:ln>
          </p:spPr>
          <p:txBody>
            <a:bodyPr wrap="square" lIns="0" tIns="0" rIns="0" bIns="0" rtlCol="0"/>
            <a:lstStyle/>
            <a:p>
              <a:endParaRPr/>
            </a:p>
          </p:txBody>
        </p:sp>
        <p:pic>
          <p:nvPicPr>
            <p:cNvPr id="36" name="object 36"/>
            <p:cNvPicPr/>
            <p:nvPr/>
          </p:nvPicPr>
          <p:blipFill>
            <a:blip r:embed="rId12" cstate="print"/>
            <a:stretch>
              <a:fillRect/>
            </a:stretch>
          </p:blipFill>
          <p:spPr>
            <a:xfrm>
              <a:off x="4046220" y="906792"/>
              <a:ext cx="1834896" cy="573011"/>
            </a:xfrm>
            <a:prstGeom prst="rect">
              <a:avLst/>
            </a:prstGeom>
          </p:spPr>
        </p:pic>
        <p:pic>
          <p:nvPicPr>
            <p:cNvPr id="37" name="object 37"/>
            <p:cNvPicPr/>
            <p:nvPr/>
          </p:nvPicPr>
          <p:blipFill>
            <a:blip r:embed="rId13" cstate="print"/>
            <a:stretch>
              <a:fillRect/>
            </a:stretch>
          </p:blipFill>
          <p:spPr>
            <a:xfrm>
              <a:off x="4050792" y="912850"/>
              <a:ext cx="1808988" cy="605053"/>
            </a:xfrm>
            <a:prstGeom prst="rect">
              <a:avLst/>
            </a:prstGeom>
          </p:spPr>
        </p:pic>
        <p:sp>
          <p:nvSpPr>
            <p:cNvPr id="38" name="object 38"/>
            <p:cNvSpPr/>
            <p:nvPr/>
          </p:nvSpPr>
          <p:spPr>
            <a:xfrm>
              <a:off x="4076700" y="937260"/>
              <a:ext cx="1724025" cy="462280"/>
            </a:xfrm>
            <a:custGeom>
              <a:avLst/>
              <a:gdLst/>
              <a:ahLst/>
              <a:cxnLst/>
              <a:rect l="l" t="t" r="r" b="b"/>
              <a:pathLst>
                <a:path w="1724025" h="462280">
                  <a:moveTo>
                    <a:pt x="1723644" y="0"/>
                  </a:moveTo>
                  <a:lnTo>
                    <a:pt x="0" y="0"/>
                  </a:lnTo>
                  <a:lnTo>
                    <a:pt x="0" y="461772"/>
                  </a:lnTo>
                  <a:lnTo>
                    <a:pt x="1723644" y="461772"/>
                  </a:lnTo>
                  <a:lnTo>
                    <a:pt x="1723644" y="0"/>
                  </a:lnTo>
                  <a:close/>
                </a:path>
              </a:pathLst>
            </a:custGeom>
            <a:solidFill>
              <a:srgbClr val="FFFFFF">
                <a:alpha val="50195"/>
              </a:srgbClr>
            </a:solidFill>
          </p:spPr>
          <p:txBody>
            <a:bodyPr wrap="square" lIns="0" tIns="0" rIns="0" bIns="0" rtlCol="0"/>
            <a:lstStyle/>
            <a:p>
              <a:endParaRPr/>
            </a:p>
          </p:txBody>
        </p:sp>
        <p:sp>
          <p:nvSpPr>
            <p:cNvPr id="39" name="object 39"/>
            <p:cNvSpPr/>
            <p:nvPr/>
          </p:nvSpPr>
          <p:spPr>
            <a:xfrm>
              <a:off x="4076700" y="937260"/>
              <a:ext cx="1724025" cy="462280"/>
            </a:xfrm>
            <a:custGeom>
              <a:avLst/>
              <a:gdLst/>
              <a:ahLst/>
              <a:cxnLst/>
              <a:rect l="l" t="t" r="r" b="b"/>
              <a:pathLst>
                <a:path w="1724025" h="462280">
                  <a:moveTo>
                    <a:pt x="0" y="461772"/>
                  </a:moveTo>
                  <a:lnTo>
                    <a:pt x="1723644" y="461772"/>
                  </a:lnTo>
                  <a:lnTo>
                    <a:pt x="1723644" y="0"/>
                  </a:lnTo>
                  <a:lnTo>
                    <a:pt x="0" y="0"/>
                  </a:lnTo>
                  <a:lnTo>
                    <a:pt x="0" y="461772"/>
                  </a:lnTo>
                  <a:close/>
                </a:path>
              </a:pathLst>
            </a:custGeom>
            <a:ln w="9144">
              <a:solidFill>
                <a:srgbClr val="000000"/>
              </a:solidFill>
            </a:ln>
          </p:spPr>
          <p:txBody>
            <a:bodyPr wrap="square" lIns="0" tIns="0" rIns="0" bIns="0" rtlCol="0"/>
            <a:lstStyle/>
            <a:p>
              <a:endParaRPr/>
            </a:p>
          </p:txBody>
        </p:sp>
      </p:grpSp>
      <p:graphicFrame>
        <p:nvGraphicFramePr>
          <p:cNvPr id="40" name="object 40"/>
          <p:cNvGraphicFramePr>
            <a:graphicFrameLocks noGrp="1"/>
          </p:cNvGraphicFramePr>
          <p:nvPr>
            <p:extLst>
              <p:ext uri="{D42A27DB-BD31-4B8C-83A1-F6EECF244321}">
                <p14:modId xmlns:p14="http://schemas.microsoft.com/office/powerpoint/2010/main" val="462327462"/>
              </p:ext>
            </p:extLst>
          </p:nvPr>
        </p:nvGraphicFramePr>
        <p:xfrm>
          <a:off x="-6350" y="803148"/>
          <a:ext cx="9144634" cy="3799205"/>
        </p:xfrm>
        <a:graphic>
          <a:graphicData uri="http://schemas.openxmlformats.org/drawingml/2006/table">
            <a:tbl>
              <a:tblPr firstRow="1" bandRow="1">
                <a:tableStyleId>{2D5ABB26-0587-4C30-8999-92F81FD0307C}</a:tableStyleId>
              </a:tblPr>
              <a:tblGrid>
                <a:gridCol w="1358265">
                  <a:extLst>
                    <a:ext uri="{9D8B030D-6E8A-4147-A177-3AD203B41FA5}">
                      <a16:colId xmlns:a16="http://schemas.microsoft.com/office/drawing/2014/main" val="20000"/>
                    </a:ext>
                  </a:extLst>
                </a:gridCol>
                <a:gridCol w="2527935">
                  <a:extLst>
                    <a:ext uri="{9D8B030D-6E8A-4147-A177-3AD203B41FA5}">
                      <a16:colId xmlns:a16="http://schemas.microsoft.com/office/drawing/2014/main" val="20001"/>
                    </a:ext>
                  </a:extLst>
                </a:gridCol>
                <a:gridCol w="5258434">
                  <a:extLst>
                    <a:ext uri="{9D8B030D-6E8A-4147-A177-3AD203B41FA5}">
                      <a16:colId xmlns:a16="http://schemas.microsoft.com/office/drawing/2014/main" val="20002"/>
                    </a:ext>
                  </a:extLst>
                </a:gridCol>
              </a:tblGrid>
              <a:tr h="532130">
                <a:tc>
                  <a:txBody>
                    <a:bodyPr/>
                    <a:lstStyle/>
                    <a:p>
                      <a:pPr marL="389890" marR="382905" indent="80645">
                        <a:lnSpc>
                          <a:spcPct val="100000"/>
                        </a:lnSpc>
                        <a:spcBef>
                          <a:spcPts val="530"/>
                        </a:spcBef>
                      </a:pPr>
                      <a:r>
                        <a:rPr sz="1200" b="1" spc="-5" dirty="0">
                          <a:latin typeface="Calibri"/>
                          <a:cs typeface="Calibri"/>
                        </a:rPr>
                        <a:t>Across </a:t>
                      </a:r>
                      <a:r>
                        <a:rPr sz="1200" b="1" dirty="0">
                          <a:latin typeface="Calibri"/>
                          <a:cs typeface="Calibri"/>
                        </a:rPr>
                        <a:t> B</a:t>
                      </a:r>
                      <a:r>
                        <a:rPr sz="1200" b="1" spc="-20" dirty="0">
                          <a:latin typeface="Calibri"/>
                          <a:cs typeface="Calibri"/>
                        </a:rPr>
                        <a:t>r</a:t>
                      </a:r>
                      <a:r>
                        <a:rPr sz="1200" b="1" spc="-5" dirty="0">
                          <a:latin typeface="Calibri"/>
                          <a:cs typeface="Calibri"/>
                        </a:rPr>
                        <a:t>a</a:t>
                      </a:r>
                      <a:r>
                        <a:rPr sz="1200" b="1" dirty="0">
                          <a:latin typeface="Calibri"/>
                          <a:cs typeface="Calibri"/>
                        </a:rPr>
                        <a:t>n</a:t>
                      </a:r>
                      <a:r>
                        <a:rPr sz="1200" b="1" spc="-5" dirty="0">
                          <a:latin typeface="Calibri"/>
                          <a:cs typeface="Calibri"/>
                        </a:rPr>
                        <a:t>c</a:t>
                      </a:r>
                      <a:r>
                        <a:rPr sz="1200" b="1" dirty="0">
                          <a:latin typeface="Calibri"/>
                          <a:cs typeface="Calibri"/>
                        </a:rPr>
                        <a:t>h</a:t>
                      </a:r>
                      <a:r>
                        <a:rPr sz="1200" b="1" spc="-5" dirty="0">
                          <a:latin typeface="Calibri"/>
                          <a:cs typeface="Calibri"/>
                        </a:rPr>
                        <a:t>e</a:t>
                      </a:r>
                      <a:r>
                        <a:rPr sz="1200" b="1" dirty="0">
                          <a:latin typeface="Calibri"/>
                          <a:cs typeface="Calibri"/>
                        </a:rPr>
                        <a:t>s</a:t>
                      </a:r>
                      <a:endParaRPr sz="1200">
                        <a:latin typeface="Calibri"/>
                        <a:cs typeface="Calibri"/>
                      </a:endParaRPr>
                    </a:p>
                  </a:txBody>
                  <a:tcPr marL="0" marR="0" marT="67310" marB="0">
                    <a:lnL w="12700">
                      <a:solidFill>
                        <a:srgbClr val="FFFFFF"/>
                      </a:solidFill>
                      <a:prstDash val="solid"/>
                    </a:lnL>
                    <a:lnR w="12700">
                      <a:solidFill>
                        <a:srgbClr val="FFFFFF"/>
                      </a:solidFill>
                      <a:prstDash val="solid"/>
                    </a:lnR>
                    <a:lnT w="57150">
                      <a:solidFill>
                        <a:srgbClr val="FF0000"/>
                      </a:solidFill>
                      <a:prstDash val="solid"/>
                    </a:lnT>
                    <a:lnB w="38100">
                      <a:solidFill>
                        <a:srgbClr val="FFFFFF"/>
                      </a:solidFill>
                      <a:prstDash val="solid"/>
                    </a:lnB>
                    <a:solidFill>
                      <a:srgbClr val="A4A4A4"/>
                    </a:solidFill>
                  </a:tcPr>
                </a:tc>
                <a:tc>
                  <a:txBody>
                    <a:bodyPr/>
                    <a:lstStyle/>
                    <a:p>
                      <a:pPr marL="652780" marR="638810" indent="196215">
                        <a:lnSpc>
                          <a:spcPct val="100000"/>
                        </a:lnSpc>
                        <a:spcBef>
                          <a:spcPts val="530"/>
                        </a:spcBef>
                      </a:pPr>
                      <a:r>
                        <a:rPr sz="1200" b="1" spc="-5" dirty="0">
                          <a:latin typeface="Calibri"/>
                          <a:cs typeface="Calibri"/>
                        </a:rPr>
                        <a:t>Equivalent to </a:t>
                      </a:r>
                      <a:r>
                        <a:rPr sz="1200" b="1" dirty="0">
                          <a:latin typeface="Calibri"/>
                          <a:cs typeface="Calibri"/>
                        </a:rPr>
                        <a:t> A</a:t>
                      </a:r>
                      <a:r>
                        <a:rPr sz="1200" b="1" spc="-5" dirty="0">
                          <a:latin typeface="Calibri"/>
                          <a:cs typeface="Calibri"/>
                        </a:rPr>
                        <a:t>me</a:t>
                      </a:r>
                      <a:r>
                        <a:rPr sz="1200" b="1" dirty="0">
                          <a:latin typeface="Calibri"/>
                          <a:cs typeface="Calibri"/>
                        </a:rPr>
                        <a:t>ri</a:t>
                      </a:r>
                      <a:r>
                        <a:rPr sz="1200" b="1" spc="-15" dirty="0">
                          <a:latin typeface="Calibri"/>
                          <a:cs typeface="Calibri"/>
                        </a:rPr>
                        <a:t>c</a:t>
                      </a:r>
                      <a:r>
                        <a:rPr sz="1200" b="1" spc="-5" dirty="0">
                          <a:latin typeface="Calibri"/>
                          <a:cs typeface="Calibri"/>
                        </a:rPr>
                        <a:t>a</a:t>
                      </a:r>
                      <a:r>
                        <a:rPr sz="1200" b="1" dirty="0">
                          <a:latin typeface="Calibri"/>
                          <a:cs typeface="Calibri"/>
                        </a:rPr>
                        <a:t>n</a:t>
                      </a:r>
                      <a:r>
                        <a:rPr sz="1200" b="1" spc="-5" dirty="0">
                          <a:latin typeface="Calibri"/>
                          <a:cs typeface="Calibri"/>
                        </a:rPr>
                        <a:t> </a:t>
                      </a:r>
                      <a:r>
                        <a:rPr sz="1200" b="1" dirty="0">
                          <a:latin typeface="Calibri"/>
                          <a:cs typeface="Calibri"/>
                        </a:rPr>
                        <a:t>H</a:t>
                      </a:r>
                      <a:r>
                        <a:rPr sz="1200" b="1" spc="-10" dirty="0">
                          <a:latin typeface="Calibri"/>
                          <a:cs typeface="Calibri"/>
                        </a:rPr>
                        <a:t>M</a:t>
                      </a:r>
                      <a:r>
                        <a:rPr sz="1200" b="1" spc="-5" dirty="0">
                          <a:latin typeface="Calibri"/>
                          <a:cs typeface="Calibri"/>
                        </a:rPr>
                        <a:t>M</a:t>
                      </a:r>
                      <a:r>
                        <a:rPr sz="1200" b="1" dirty="0">
                          <a:latin typeface="Calibri"/>
                          <a:cs typeface="Calibri"/>
                        </a:rPr>
                        <a:t>WV</a:t>
                      </a:r>
                      <a:endParaRPr sz="1200" dirty="0">
                        <a:latin typeface="Calibri"/>
                        <a:cs typeface="Calibri"/>
                      </a:endParaRPr>
                    </a:p>
                  </a:txBody>
                  <a:tcPr marL="0" marR="0" marT="67310" marB="0">
                    <a:lnL w="12700">
                      <a:solidFill>
                        <a:srgbClr val="FFFFFF"/>
                      </a:solidFill>
                      <a:prstDash val="solid"/>
                    </a:lnL>
                    <a:lnR w="28575">
                      <a:solidFill>
                        <a:srgbClr val="000000"/>
                      </a:solidFill>
                      <a:prstDash val="solid"/>
                    </a:lnR>
                    <a:lnT w="57150">
                      <a:solidFill>
                        <a:srgbClr val="FF0000"/>
                      </a:solidFill>
                      <a:prstDash val="solid"/>
                    </a:lnT>
                    <a:lnB w="38100">
                      <a:solidFill>
                        <a:srgbClr val="FFFFFF"/>
                      </a:solidFill>
                      <a:prstDash val="solid"/>
                    </a:lnB>
                    <a:solidFill>
                      <a:srgbClr val="A4A4A4"/>
                    </a:solidFill>
                  </a:tcPr>
                </a:tc>
                <a:tc rowSpan="8">
                  <a:txBody>
                    <a:bodyPr/>
                    <a:lstStyle/>
                    <a:p>
                      <a:pPr>
                        <a:lnSpc>
                          <a:spcPct val="100000"/>
                        </a:lnSpc>
                        <a:spcBef>
                          <a:spcPts val="15"/>
                        </a:spcBef>
                      </a:pPr>
                      <a:endParaRPr sz="1000" dirty="0">
                        <a:latin typeface="Times New Roman"/>
                        <a:cs typeface="Times New Roman"/>
                      </a:endParaRPr>
                    </a:p>
                    <a:p>
                      <a:pPr marL="283210">
                        <a:lnSpc>
                          <a:spcPct val="100000"/>
                        </a:lnSpc>
                        <a:spcBef>
                          <a:spcPts val="5"/>
                        </a:spcBef>
                        <a:tabLst>
                          <a:tab pos="3869690" algn="l"/>
                        </a:tabLst>
                      </a:pPr>
                      <a:r>
                        <a:rPr sz="1200" b="1" spc="-5" dirty="0">
                          <a:latin typeface="Calibri"/>
                          <a:cs typeface="Calibri"/>
                        </a:rPr>
                        <a:t>Extended</a:t>
                      </a:r>
                      <a:r>
                        <a:rPr sz="1200" b="1" spc="5" dirty="0">
                          <a:latin typeface="Calibri"/>
                          <a:cs typeface="Calibri"/>
                        </a:rPr>
                        <a:t> </a:t>
                      </a:r>
                      <a:r>
                        <a:rPr sz="1200" b="1" spc="-5" dirty="0">
                          <a:latin typeface="Calibri"/>
                          <a:cs typeface="Calibri"/>
                        </a:rPr>
                        <a:t>Armored</a:t>
                      </a:r>
                      <a:r>
                        <a:rPr sz="1200" b="1" spc="5" dirty="0">
                          <a:latin typeface="Calibri"/>
                          <a:cs typeface="Calibri"/>
                        </a:rPr>
                        <a:t> </a:t>
                      </a:r>
                      <a:r>
                        <a:rPr sz="1200" b="1" spc="-5" dirty="0">
                          <a:latin typeface="Calibri"/>
                          <a:cs typeface="Calibri"/>
                        </a:rPr>
                        <a:t>Cab	</a:t>
                      </a:r>
                      <a:r>
                        <a:rPr sz="1200" b="1" dirty="0">
                          <a:latin typeface="Calibri"/>
                          <a:cs typeface="Calibri"/>
                        </a:rPr>
                        <a:t>12.7mm</a:t>
                      </a:r>
                      <a:r>
                        <a:rPr sz="1200" b="1" spc="-25" dirty="0">
                          <a:latin typeface="Calibri"/>
                          <a:cs typeface="Calibri"/>
                        </a:rPr>
                        <a:t> </a:t>
                      </a:r>
                      <a:r>
                        <a:rPr sz="1200" b="1" spc="-5" dirty="0">
                          <a:latin typeface="Calibri"/>
                          <a:cs typeface="Calibri"/>
                        </a:rPr>
                        <a:t>Mounted</a:t>
                      </a:r>
                      <a:endParaRPr sz="1200" dirty="0">
                        <a:latin typeface="Calibri"/>
                        <a:cs typeface="Calibri"/>
                      </a:endParaRPr>
                    </a:p>
                    <a:p>
                      <a:pPr marL="283210">
                        <a:lnSpc>
                          <a:spcPct val="100000"/>
                        </a:lnSpc>
                      </a:pPr>
                      <a:r>
                        <a:rPr sz="1200" b="1" dirty="0">
                          <a:latin typeface="Calibri"/>
                          <a:cs typeface="Calibri"/>
                        </a:rPr>
                        <a:t>with</a:t>
                      </a:r>
                      <a:r>
                        <a:rPr sz="1200" b="1" spc="-20" dirty="0">
                          <a:latin typeface="Calibri"/>
                          <a:cs typeface="Calibri"/>
                        </a:rPr>
                        <a:t> </a:t>
                      </a:r>
                      <a:r>
                        <a:rPr sz="1200" b="1" spc="-5" dirty="0">
                          <a:latin typeface="Calibri"/>
                          <a:cs typeface="Calibri"/>
                        </a:rPr>
                        <a:t>“Clam</a:t>
                      </a:r>
                      <a:r>
                        <a:rPr sz="1200" b="1" spc="-15" dirty="0">
                          <a:latin typeface="Calibri"/>
                          <a:cs typeface="Calibri"/>
                        </a:rPr>
                        <a:t> </a:t>
                      </a:r>
                      <a:r>
                        <a:rPr sz="1200" b="1" spc="-5" dirty="0">
                          <a:latin typeface="Calibri"/>
                          <a:cs typeface="Calibri"/>
                        </a:rPr>
                        <a:t>Shell</a:t>
                      </a:r>
                      <a:r>
                        <a:rPr sz="1200" b="1" spc="-10" dirty="0">
                          <a:latin typeface="Calibri"/>
                          <a:cs typeface="Calibri"/>
                        </a:rPr>
                        <a:t> </a:t>
                      </a:r>
                      <a:r>
                        <a:rPr sz="1200" b="1" spc="-5" dirty="0">
                          <a:latin typeface="Calibri"/>
                          <a:cs typeface="Calibri"/>
                        </a:rPr>
                        <a:t>Doors”</a:t>
                      </a:r>
                      <a:endParaRPr sz="1200" dirty="0">
                        <a:latin typeface="Calibri"/>
                        <a:cs typeface="Calibri"/>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400" dirty="0">
                        <a:latin typeface="Times New Roman"/>
                        <a:cs typeface="Times New Roman"/>
                      </a:endParaRPr>
                    </a:p>
                    <a:p>
                      <a:pPr marL="287020">
                        <a:lnSpc>
                          <a:spcPct val="100000"/>
                        </a:lnSpc>
                        <a:tabLst>
                          <a:tab pos="3736975" algn="l"/>
                        </a:tabLst>
                      </a:pPr>
                      <a:r>
                        <a:rPr sz="1200" b="1" spc="-5" dirty="0">
                          <a:latin typeface="Calibri"/>
                          <a:cs typeface="Calibri"/>
                        </a:rPr>
                        <a:t>Drop-down</a:t>
                      </a:r>
                      <a:r>
                        <a:rPr sz="1200" b="1" spc="5" dirty="0">
                          <a:latin typeface="Calibri"/>
                          <a:cs typeface="Calibri"/>
                        </a:rPr>
                        <a:t> </a:t>
                      </a:r>
                      <a:r>
                        <a:rPr sz="1200" b="1" spc="-5" dirty="0">
                          <a:latin typeface="Calibri"/>
                          <a:cs typeface="Calibri"/>
                        </a:rPr>
                        <a:t>Armored</a:t>
                      </a:r>
                      <a:r>
                        <a:rPr sz="1200" b="1" spc="10" dirty="0">
                          <a:latin typeface="Calibri"/>
                          <a:cs typeface="Calibri"/>
                        </a:rPr>
                        <a:t> </a:t>
                      </a:r>
                      <a:r>
                        <a:rPr sz="1200" b="1" spc="-5" dirty="0">
                          <a:latin typeface="Calibri"/>
                          <a:cs typeface="Calibri"/>
                        </a:rPr>
                        <a:t>Visor	</a:t>
                      </a:r>
                      <a:endParaRPr sz="1800" dirty="0">
                        <a:latin typeface="Calibri"/>
                        <a:cs typeface="Calibri"/>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0"/>
                  </a:ext>
                </a:extLst>
              </a:tr>
              <a:tr h="389255">
                <a:tc>
                  <a:txBody>
                    <a:bodyPr/>
                    <a:lstStyle/>
                    <a:p>
                      <a:pPr algn="ctr">
                        <a:lnSpc>
                          <a:spcPct val="100000"/>
                        </a:lnSpc>
                        <a:spcBef>
                          <a:spcPts val="290"/>
                        </a:spcBef>
                      </a:pPr>
                      <a:r>
                        <a:rPr sz="1200" b="1" spc="-5" dirty="0">
                          <a:latin typeface="Calibri"/>
                          <a:cs typeface="Calibri"/>
                        </a:rPr>
                        <a:t>CREW</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lang="en-US" sz="1200" spc="0" dirty="0">
                          <a:latin typeface="Calibri"/>
                          <a:cs typeface="Calibri"/>
                        </a:rPr>
                        <a:t>2</a:t>
                      </a:r>
                      <a:r>
                        <a:rPr sz="1200" spc="-20" dirty="0">
                          <a:latin typeface="Calibri"/>
                          <a:cs typeface="Calibri"/>
                        </a:rPr>
                        <a:t> </a:t>
                      </a:r>
                      <a:r>
                        <a:rPr sz="1200" dirty="0">
                          <a:latin typeface="Calibri"/>
                          <a:cs typeface="Calibri"/>
                        </a:rPr>
                        <a:t>+</a:t>
                      </a:r>
                      <a:r>
                        <a:rPr sz="1200" spc="-15" dirty="0">
                          <a:latin typeface="Calibri"/>
                          <a:cs typeface="Calibri"/>
                        </a:rPr>
                        <a:t> </a:t>
                      </a:r>
                      <a:r>
                        <a:rPr lang="en-US" sz="1200" spc="-15" dirty="0">
                          <a:latin typeface="Calibri"/>
                          <a:cs typeface="Calibri"/>
                        </a:rPr>
                        <a:t>7</a:t>
                      </a:r>
                      <a:r>
                        <a:rPr sz="1200" spc="-20" dirty="0">
                          <a:latin typeface="Calibri"/>
                          <a:cs typeface="Calibri"/>
                        </a:rPr>
                        <a:t> </a:t>
                      </a:r>
                      <a:r>
                        <a:rPr sz="1200" spc="-5" dirty="0">
                          <a:latin typeface="Calibri"/>
                          <a:cs typeface="Calibri"/>
                        </a:rPr>
                        <a:t>Passengers</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381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1"/>
                  </a:ext>
                </a:extLst>
              </a:tr>
              <a:tr h="501650">
                <a:tc>
                  <a:txBody>
                    <a:bodyPr/>
                    <a:lstStyle/>
                    <a:p>
                      <a:pPr marL="285115" marR="278130" indent="210185">
                        <a:lnSpc>
                          <a:spcPct val="100000"/>
                        </a:lnSpc>
                        <a:spcBef>
                          <a:spcPts val="290"/>
                        </a:spcBef>
                      </a:pPr>
                      <a:r>
                        <a:rPr sz="1200" b="1" spc="-5" dirty="0">
                          <a:latin typeface="Calibri"/>
                          <a:cs typeface="Calibri"/>
                        </a:rPr>
                        <a:t>MAIN </a:t>
                      </a:r>
                      <a:r>
                        <a:rPr sz="1200" b="1" dirty="0">
                          <a:latin typeface="Calibri"/>
                          <a:cs typeface="Calibri"/>
                        </a:rPr>
                        <a:t>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spc="-5" dirty="0">
                          <a:latin typeface="Calibri"/>
                          <a:cs typeface="Calibri"/>
                        </a:rPr>
                        <a:t>12.7mm HMG</a:t>
                      </a:r>
                      <a:r>
                        <a:rPr sz="1200" dirty="0">
                          <a:latin typeface="Calibri"/>
                          <a:cs typeface="Calibri"/>
                        </a:rPr>
                        <a:t> </a:t>
                      </a:r>
                      <a:r>
                        <a:rPr sz="1200" spc="-5" dirty="0">
                          <a:latin typeface="Calibri"/>
                          <a:cs typeface="Calibri"/>
                        </a:rPr>
                        <a:t>or</a:t>
                      </a:r>
                      <a:r>
                        <a:rPr sz="1200" spc="-15" dirty="0">
                          <a:latin typeface="Calibri"/>
                          <a:cs typeface="Calibri"/>
                        </a:rPr>
                        <a:t> </a:t>
                      </a:r>
                      <a:r>
                        <a:rPr sz="1200" dirty="0">
                          <a:latin typeface="Calibri"/>
                          <a:cs typeface="Calibri"/>
                        </a:rPr>
                        <a:t>QLZ-87 35mm</a:t>
                      </a:r>
                      <a:r>
                        <a:rPr sz="1200" spc="-5" dirty="0">
                          <a:latin typeface="Calibri"/>
                          <a:cs typeface="Calibri"/>
                        </a:rPr>
                        <a:t> AGL</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2"/>
                  </a:ext>
                </a:extLst>
              </a:tr>
              <a:tr h="501650">
                <a:tc>
                  <a:txBody>
                    <a:bodyPr/>
                    <a:lstStyle/>
                    <a:p>
                      <a:pPr marL="285115" marR="278130" indent="5715">
                        <a:lnSpc>
                          <a:spcPct val="100000"/>
                        </a:lnSpc>
                        <a:spcBef>
                          <a:spcPts val="290"/>
                        </a:spcBef>
                      </a:pPr>
                      <a:r>
                        <a:rPr sz="1200" b="1" dirty="0">
                          <a:latin typeface="Calibri"/>
                          <a:cs typeface="Calibri"/>
                        </a:rPr>
                        <a:t>S</a:t>
                      </a:r>
                      <a:r>
                        <a:rPr sz="1200" b="1" spc="-15" dirty="0">
                          <a:latin typeface="Calibri"/>
                          <a:cs typeface="Calibri"/>
                        </a:rPr>
                        <a:t>EC</a:t>
                      </a:r>
                      <a:r>
                        <a:rPr sz="1200" b="1" dirty="0">
                          <a:latin typeface="Calibri"/>
                          <a:cs typeface="Calibri"/>
                        </a:rPr>
                        <a:t>ON</a:t>
                      </a:r>
                      <a:r>
                        <a:rPr sz="1200" b="1" spc="-25" dirty="0">
                          <a:latin typeface="Calibri"/>
                          <a:cs typeface="Calibri"/>
                        </a:rPr>
                        <a:t>D</a:t>
                      </a:r>
                      <a:r>
                        <a:rPr sz="1200" b="1" dirty="0">
                          <a:latin typeface="Calibri"/>
                          <a:cs typeface="Calibri"/>
                        </a:rPr>
                        <a:t>A</a:t>
                      </a:r>
                      <a:r>
                        <a:rPr sz="1200" b="1" spc="-30" dirty="0">
                          <a:latin typeface="Calibri"/>
                          <a:cs typeface="Calibri"/>
                        </a:rPr>
                        <a:t>R</a:t>
                      </a:r>
                      <a:r>
                        <a:rPr sz="1200" b="1" dirty="0">
                          <a:latin typeface="Calibri"/>
                          <a:cs typeface="Calibri"/>
                        </a:rPr>
                        <a:t>Y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sz="1200" spc="5" dirty="0">
                          <a:latin typeface="Calibri"/>
                          <a:cs typeface="Calibri"/>
                        </a:rPr>
                        <a:t>NA</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3"/>
                  </a:ext>
                </a:extLst>
              </a:tr>
              <a:tr h="501650">
                <a:tc>
                  <a:txBody>
                    <a:bodyPr/>
                    <a:lstStyle/>
                    <a:p>
                      <a:pPr algn="ctr">
                        <a:lnSpc>
                          <a:spcPct val="100000"/>
                        </a:lnSpc>
                        <a:spcBef>
                          <a:spcPts val="290"/>
                        </a:spcBef>
                      </a:pPr>
                      <a:r>
                        <a:rPr sz="1200" b="1" spc="-5" dirty="0">
                          <a:latin typeface="Calibri"/>
                          <a:cs typeface="Calibri"/>
                        </a:rPr>
                        <a:t>WEAPON</a:t>
                      </a:r>
                      <a:r>
                        <a:rPr sz="1200" b="1" spc="-50" dirty="0">
                          <a:latin typeface="Calibri"/>
                          <a:cs typeface="Calibri"/>
                        </a:rPr>
                        <a:t>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dirty="0">
                          <a:latin typeface="Calibri"/>
                          <a:cs typeface="Calibri"/>
                        </a:rPr>
                        <a:t>1800m</a:t>
                      </a:r>
                      <a:r>
                        <a:rPr sz="1200" spc="-30" dirty="0">
                          <a:latin typeface="Calibri"/>
                          <a:cs typeface="Calibri"/>
                        </a:rPr>
                        <a:t> </a:t>
                      </a:r>
                      <a:r>
                        <a:rPr sz="1200" spc="-5" dirty="0">
                          <a:latin typeface="Calibri"/>
                          <a:cs typeface="Calibri"/>
                        </a:rPr>
                        <a:t>(HMG)</a:t>
                      </a:r>
                      <a:endParaRPr sz="1200">
                        <a:latin typeface="Calibri"/>
                        <a:cs typeface="Calibri"/>
                      </a:endParaRPr>
                    </a:p>
                    <a:p>
                      <a:pPr marL="91440">
                        <a:lnSpc>
                          <a:spcPct val="100000"/>
                        </a:lnSpc>
                      </a:pPr>
                      <a:r>
                        <a:rPr sz="1200" dirty="0">
                          <a:latin typeface="Calibri"/>
                          <a:cs typeface="Calibri"/>
                        </a:rPr>
                        <a:t>1700m</a:t>
                      </a:r>
                      <a:r>
                        <a:rPr sz="1200" spc="-30" dirty="0">
                          <a:latin typeface="Calibri"/>
                          <a:cs typeface="Calibri"/>
                        </a:rPr>
                        <a:t> </a:t>
                      </a:r>
                      <a:r>
                        <a:rPr sz="1200" spc="-5" dirty="0">
                          <a:latin typeface="Calibri"/>
                          <a:cs typeface="Calibri"/>
                        </a:rPr>
                        <a:t>(AGL)</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4"/>
                  </a:ext>
                </a:extLst>
              </a:tr>
              <a:tr h="501650">
                <a:tc>
                  <a:txBody>
                    <a:bodyPr/>
                    <a:lstStyle/>
                    <a:p>
                      <a:pPr algn="ctr">
                        <a:lnSpc>
                          <a:spcPct val="100000"/>
                        </a:lnSpc>
                        <a:spcBef>
                          <a:spcPts val="290"/>
                        </a:spcBef>
                      </a:pPr>
                      <a:r>
                        <a:rPr sz="1200" b="1" spc="-5" dirty="0">
                          <a:latin typeface="Calibri"/>
                          <a:cs typeface="Calibri"/>
                        </a:rPr>
                        <a:t>ARMOR</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sz="1200" dirty="0">
                          <a:latin typeface="Calibri"/>
                          <a:cs typeface="Calibri"/>
                        </a:rPr>
                        <a:t>7.62mm</a:t>
                      </a:r>
                      <a:r>
                        <a:rPr sz="1200" spc="-25" dirty="0">
                          <a:latin typeface="Calibri"/>
                          <a:cs typeface="Calibri"/>
                        </a:rPr>
                        <a:t> </a:t>
                      </a:r>
                      <a:r>
                        <a:rPr sz="1200" spc="-5" dirty="0">
                          <a:latin typeface="Calibri"/>
                          <a:cs typeface="Calibri"/>
                        </a:rPr>
                        <a:t>all-around</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5"/>
                  </a:ext>
                </a:extLst>
              </a:tr>
              <a:tr h="501650">
                <a:tc>
                  <a:txBody>
                    <a:bodyPr/>
                    <a:lstStyle/>
                    <a:p>
                      <a:pPr marL="452755" marR="219710" indent="-226060">
                        <a:lnSpc>
                          <a:spcPct val="100000"/>
                        </a:lnSpc>
                        <a:spcBef>
                          <a:spcPts val="290"/>
                        </a:spcBef>
                      </a:pPr>
                      <a:r>
                        <a:rPr sz="1200" b="1" dirty="0">
                          <a:latin typeface="Calibri"/>
                          <a:cs typeface="Calibri"/>
                        </a:rPr>
                        <a:t>O</a:t>
                      </a:r>
                      <a:r>
                        <a:rPr sz="1200" b="1" spc="-5" dirty="0">
                          <a:latin typeface="Calibri"/>
                          <a:cs typeface="Calibri"/>
                        </a:rPr>
                        <a:t>PER</a:t>
                      </a:r>
                      <a:r>
                        <a:rPr sz="1200" b="1" spc="-95" dirty="0">
                          <a:latin typeface="Calibri"/>
                          <a:cs typeface="Calibri"/>
                        </a:rPr>
                        <a:t>A</a:t>
                      </a:r>
                      <a:r>
                        <a:rPr sz="1200" b="1" dirty="0">
                          <a:latin typeface="Calibri"/>
                          <a:cs typeface="Calibri"/>
                        </a:rPr>
                        <a:t>TION</a:t>
                      </a:r>
                      <a:r>
                        <a:rPr sz="1200" b="1" spc="5" dirty="0">
                          <a:latin typeface="Calibri"/>
                          <a:cs typeface="Calibri"/>
                        </a:rPr>
                        <a:t>A</a:t>
                      </a:r>
                      <a:r>
                        <a:rPr sz="1200" b="1" dirty="0">
                          <a:latin typeface="Calibri"/>
                          <a:cs typeface="Calibri"/>
                        </a:rPr>
                        <a:t>L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dirty="0">
                          <a:latin typeface="Calibri"/>
                          <a:cs typeface="Calibri"/>
                        </a:rPr>
                        <a:t>500km</a:t>
                      </a: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6"/>
                  </a:ext>
                </a:extLst>
              </a:tr>
              <a:tr h="369570">
                <a:tc>
                  <a:txBody>
                    <a:bodyPr/>
                    <a:lstStyle/>
                    <a:p>
                      <a:pPr algn="ctr">
                        <a:lnSpc>
                          <a:spcPct val="100000"/>
                        </a:lnSpc>
                        <a:spcBef>
                          <a:spcPts val="295"/>
                        </a:spcBef>
                      </a:pPr>
                      <a:r>
                        <a:rPr sz="1200" b="1" spc="-5" dirty="0">
                          <a:latin typeface="Calibri"/>
                          <a:cs typeface="Calibri"/>
                        </a:rPr>
                        <a:t>SPEED</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5"/>
                        </a:spcBef>
                      </a:pPr>
                      <a:r>
                        <a:rPr sz="1200" dirty="0">
                          <a:latin typeface="Calibri"/>
                          <a:cs typeface="Calibri"/>
                        </a:rPr>
                        <a:t>45mph</a:t>
                      </a:r>
                      <a:r>
                        <a:rPr sz="1200" spc="-50" dirty="0">
                          <a:latin typeface="Calibri"/>
                          <a:cs typeface="Calibri"/>
                        </a:rPr>
                        <a:t> </a:t>
                      </a:r>
                      <a:r>
                        <a:rPr sz="1200" spc="-10" dirty="0">
                          <a:latin typeface="Calibri"/>
                          <a:cs typeface="Calibri"/>
                        </a:rPr>
                        <a:t>Road</a:t>
                      </a:r>
                      <a:endParaRPr sz="1200" dirty="0">
                        <a:latin typeface="Calibri"/>
                        <a:cs typeface="Calibri"/>
                      </a:endParaRPr>
                    </a:p>
                  </a:txBody>
                  <a:tcPr marL="0" marR="0" marT="37465"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7"/>
                  </a:ext>
                </a:extLst>
              </a:tr>
            </a:tbl>
          </a:graphicData>
        </a:graphic>
      </p:graphicFrame>
      <p:grpSp>
        <p:nvGrpSpPr>
          <p:cNvPr id="41" name="object 41"/>
          <p:cNvGrpSpPr/>
          <p:nvPr/>
        </p:nvGrpSpPr>
        <p:grpSpPr>
          <a:xfrm>
            <a:off x="4229100" y="1371587"/>
            <a:ext cx="1732914" cy="1958975"/>
            <a:chOff x="4229100" y="1371587"/>
            <a:chExt cx="1732914" cy="1958975"/>
          </a:xfrm>
        </p:grpSpPr>
        <p:pic>
          <p:nvPicPr>
            <p:cNvPr id="42" name="object 42"/>
            <p:cNvPicPr/>
            <p:nvPr/>
          </p:nvPicPr>
          <p:blipFill>
            <a:blip r:embed="rId14" cstate="print"/>
            <a:stretch>
              <a:fillRect/>
            </a:stretch>
          </p:blipFill>
          <p:spPr>
            <a:xfrm>
              <a:off x="4229100" y="2502408"/>
              <a:ext cx="1732788" cy="827532"/>
            </a:xfrm>
            <a:prstGeom prst="rect">
              <a:avLst/>
            </a:prstGeom>
          </p:spPr>
        </p:pic>
        <p:sp>
          <p:nvSpPr>
            <p:cNvPr id="43" name="object 43"/>
            <p:cNvSpPr/>
            <p:nvPr/>
          </p:nvSpPr>
          <p:spPr>
            <a:xfrm>
              <a:off x="4264913" y="2538222"/>
              <a:ext cx="1610995" cy="706120"/>
            </a:xfrm>
            <a:custGeom>
              <a:avLst/>
              <a:gdLst/>
              <a:ahLst/>
              <a:cxnLst/>
              <a:rect l="l" t="t" r="r" b="b"/>
              <a:pathLst>
                <a:path w="1610995" h="706119">
                  <a:moveTo>
                    <a:pt x="0" y="705612"/>
                  </a:moveTo>
                  <a:lnTo>
                    <a:pt x="1610867" y="705612"/>
                  </a:lnTo>
                  <a:lnTo>
                    <a:pt x="1610867" y="0"/>
                  </a:lnTo>
                  <a:lnTo>
                    <a:pt x="0" y="0"/>
                  </a:lnTo>
                  <a:lnTo>
                    <a:pt x="0" y="705612"/>
                  </a:lnTo>
                  <a:close/>
                </a:path>
              </a:pathLst>
            </a:custGeom>
            <a:ln w="19812">
              <a:solidFill>
                <a:srgbClr val="FF0000"/>
              </a:solidFill>
            </a:ln>
          </p:spPr>
          <p:txBody>
            <a:bodyPr wrap="square" lIns="0" tIns="0" rIns="0" bIns="0" rtlCol="0"/>
            <a:lstStyle/>
            <a:p>
              <a:endParaRPr/>
            </a:p>
          </p:txBody>
        </p:sp>
        <p:pic>
          <p:nvPicPr>
            <p:cNvPr id="44" name="object 44"/>
            <p:cNvPicPr/>
            <p:nvPr/>
          </p:nvPicPr>
          <p:blipFill>
            <a:blip r:embed="rId15" cstate="print"/>
            <a:stretch>
              <a:fillRect/>
            </a:stretch>
          </p:blipFill>
          <p:spPr>
            <a:xfrm>
              <a:off x="4904231" y="1371587"/>
              <a:ext cx="251460" cy="1252740"/>
            </a:xfrm>
            <a:prstGeom prst="rect">
              <a:avLst/>
            </a:prstGeom>
          </p:spPr>
        </p:pic>
      </p:grpSp>
      <p:pic>
        <p:nvPicPr>
          <p:cNvPr id="45" name="object 45"/>
          <p:cNvPicPr/>
          <p:nvPr/>
        </p:nvPicPr>
        <p:blipFill>
          <a:blip r:embed="rId16" cstate="print"/>
          <a:stretch>
            <a:fillRect/>
          </a:stretch>
        </p:blipFill>
        <p:spPr>
          <a:xfrm>
            <a:off x="6464808" y="2362212"/>
            <a:ext cx="1927860" cy="399275"/>
          </a:xfrm>
          <a:prstGeom prst="rect">
            <a:avLst/>
          </a:prstGeom>
        </p:spPr>
      </p:pic>
      <p:grpSp>
        <p:nvGrpSpPr>
          <p:cNvPr id="46" name="object 46"/>
          <p:cNvGrpSpPr/>
          <p:nvPr/>
        </p:nvGrpSpPr>
        <p:grpSpPr>
          <a:xfrm>
            <a:off x="3942576" y="4646672"/>
            <a:ext cx="5168265" cy="2127885"/>
            <a:chOff x="3942576" y="4646672"/>
            <a:chExt cx="5168265" cy="2127885"/>
          </a:xfrm>
        </p:grpSpPr>
        <p:pic>
          <p:nvPicPr>
            <p:cNvPr id="47" name="object 47"/>
            <p:cNvPicPr/>
            <p:nvPr/>
          </p:nvPicPr>
          <p:blipFill>
            <a:blip r:embed="rId17" cstate="print"/>
            <a:stretch>
              <a:fillRect/>
            </a:stretch>
          </p:blipFill>
          <p:spPr>
            <a:xfrm>
              <a:off x="3942576" y="4744185"/>
              <a:ext cx="3662194" cy="1937025"/>
            </a:xfrm>
            <a:prstGeom prst="rect">
              <a:avLst/>
            </a:prstGeom>
          </p:spPr>
        </p:pic>
        <p:pic>
          <p:nvPicPr>
            <p:cNvPr id="48" name="object 48"/>
            <p:cNvPicPr/>
            <p:nvPr/>
          </p:nvPicPr>
          <p:blipFill>
            <a:blip r:embed="rId18" cstate="print"/>
            <a:stretch>
              <a:fillRect/>
            </a:stretch>
          </p:blipFill>
          <p:spPr>
            <a:xfrm>
              <a:off x="3979164" y="4771643"/>
              <a:ext cx="3538728" cy="1822704"/>
            </a:xfrm>
            <a:prstGeom prst="rect">
              <a:avLst/>
            </a:prstGeom>
          </p:spPr>
        </p:pic>
        <p:sp>
          <p:nvSpPr>
            <p:cNvPr id="49" name="object 49"/>
            <p:cNvSpPr/>
            <p:nvPr/>
          </p:nvSpPr>
          <p:spPr>
            <a:xfrm>
              <a:off x="3969258" y="4761737"/>
              <a:ext cx="3558540" cy="1842770"/>
            </a:xfrm>
            <a:custGeom>
              <a:avLst/>
              <a:gdLst/>
              <a:ahLst/>
              <a:cxnLst/>
              <a:rect l="l" t="t" r="r" b="b"/>
              <a:pathLst>
                <a:path w="3558540" h="1842770">
                  <a:moveTo>
                    <a:pt x="0" y="1842516"/>
                  </a:moveTo>
                  <a:lnTo>
                    <a:pt x="3558540" y="1842516"/>
                  </a:lnTo>
                  <a:lnTo>
                    <a:pt x="3558540" y="0"/>
                  </a:lnTo>
                  <a:lnTo>
                    <a:pt x="0" y="0"/>
                  </a:lnTo>
                  <a:lnTo>
                    <a:pt x="0" y="1842516"/>
                  </a:lnTo>
                  <a:close/>
                </a:path>
              </a:pathLst>
            </a:custGeom>
            <a:ln w="19811">
              <a:solidFill>
                <a:srgbClr val="000000"/>
              </a:solidFill>
            </a:ln>
          </p:spPr>
          <p:txBody>
            <a:bodyPr wrap="square" lIns="0" tIns="0" rIns="0" bIns="0" rtlCol="0"/>
            <a:lstStyle/>
            <a:p>
              <a:endParaRPr/>
            </a:p>
          </p:txBody>
        </p:sp>
        <p:pic>
          <p:nvPicPr>
            <p:cNvPr id="50" name="object 50"/>
            <p:cNvPicPr/>
            <p:nvPr/>
          </p:nvPicPr>
          <p:blipFill>
            <a:blip r:embed="rId19" cstate="print"/>
            <a:stretch>
              <a:fillRect/>
            </a:stretch>
          </p:blipFill>
          <p:spPr>
            <a:xfrm>
              <a:off x="7551420" y="4646672"/>
              <a:ext cx="1559052" cy="2127504"/>
            </a:xfrm>
            <a:prstGeom prst="rect">
              <a:avLst/>
            </a:prstGeom>
          </p:spPr>
        </p:pic>
        <p:pic>
          <p:nvPicPr>
            <p:cNvPr id="51" name="object 51"/>
            <p:cNvPicPr/>
            <p:nvPr/>
          </p:nvPicPr>
          <p:blipFill>
            <a:blip r:embed="rId20" cstate="print"/>
            <a:stretch>
              <a:fillRect/>
            </a:stretch>
          </p:blipFill>
          <p:spPr>
            <a:xfrm>
              <a:off x="7597140" y="4692395"/>
              <a:ext cx="1417320" cy="1985772"/>
            </a:xfrm>
            <a:prstGeom prst="rect">
              <a:avLst/>
            </a:prstGeom>
          </p:spPr>
        </p:pic>
        <p:sp>
          <p:nvSpPr>
            <p:cNvPr id="52" name="object 52"/>
            <p:cNvSpPr/>
            <p:nvPr/>
          </p:nvSpPr>
          <p:spPr>
            <a:xfrm>
              <a:off x="7587234" y="4682489"/>
              <a:ext cx="1437640" cy="2005964"/>
            </a:xfrm>
            <a:custGeom>
              <a:avLst/>
              <a:gdLst/>
              <a:ahLst/>
              <a:cxnLst/>
              <a:rect l="l" t="t" r="r" b="b"/>
              <a:pathLst>
                <a:path w="1437640" h="2005965">
                  <a:moveTo>
                    <a:pt x="0" y="2005583"/>
                  </a:moveTo>
                  <a:lnTo>
                    <a:pt x="1437131" y="2005583"/>
                  </a:lnTo>
                  <a:lnTo>
                    <a:pt x="1437131" y="0"/>
                  </a:lnTo>
                  <a:lnTo>
                    <a:pt x="0" y="0"/>
                  </a:lnTo>
                  <a:lnTo>
                    <a:pt x="0" y="2005583"/>
                  </a:lnTo>
                  <a:close/>
                </a:path>
              </a:pathLst>
            </a:custGeom>
            <a:ln w="19812">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14629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589754" y="5468111"/>
            <a:ext cx="2535979" cy="1237488"/>
            <a:chOff x="6589754" y="5468111"/>
            <a:chExt cx="2535979" cy="1237488"/>
          </a:xfrm>
        </p:grpSpPr>
        <p:pic>
          <p:nvPicPr>
            <p:cNvPr id="6" name="object 6"/>
            <p:cNvPicPr/>
            <p:nvPr/>
          </p:nvPicPr>
          <p:blipFill>
            <a:blip r:embed="rId2" cstate="print"/>
            <a:stretch>
              <a:fillRect/>
            </a:stretch>
          </p:blipFill>
          <p:spPr>
            <a:xfrm>
              <a:off x="6589754" y="5500021"/>
              <a:ext cx="2535979" cy="1146189"/>
            </a:xfrm>
            <a:prstGeom prst="rect">
              <a:avLst/>
            </a:prstGeom>
          </p:spPr>
        </p:pic>
        <p:pic>
          <p:nvPicPr>
            <p:cNvPr id="7" name="object 7"/>
            <p:cNvPicPr/>
            <p:nvPr/>
          </p:nvPicPr>
          <p:blipFill>
            <a:blip r:embed="rId3" cstate="print"/>
            <a:stretch>
              <a:fillRect/>
            </a:stretch>
          </p:blipFill>
          <p:spPr>
            <a:xfrm>
              <a:off x="6646164" y="5468111"/>
              <a:ext cx="2418587" cy="1237488"/>
            </a:xfrm>
            <a:prstGeom prst="rect">
              <a:avLst/>
            </a:prstGeom>
          </p:spPr>
        </p:pic>
        <p:sp>
          <p:nvSpPr>
            <p:cNvPr id="8" name="object 8"/>
            <p:cNvSpPr/>
            <p:nvPr/>
          </p:nvSpPr>
          <p:spPr>
            <a:xfrm>
              <a:off x="6616445" y="5517641"/>
              <a:ext cx="2432685" cy="1051560"/>
            </a:xfrm>
            <a:custGeom>
              <a:avLst/>
              <a:gdLst/>
              <a:ahLst/>
              <a:cxnLst/>
              <a:rect l="l" t="t" r="r" b="b"/>
              <a:pathLst>
                <a:path w="2432684" h="1051559">
                  <a:moveTo>
                    <a:pt x="2257044" y="0"/>
                  </a:moveTo>
                  <a:lnTo>
                    <a:pt x="175259" y="0"/>
                  </a:lnTo>
                  <a:lnTo>
                    <a:pt x="128675" y="6260"/>
                  </a:lnTo>
                  <a:lnTo>
                    <a:pt x="86811" y="23929"/>
                  </a:lnTo>
                  <a:lnTo>
                    <a:pt x="51339" y="51334"/>
                  </a:lnTo>
                  <a:lnTo>
                    <a:pt x="23932" y="86805"/>
                  </a:lnTo>
                  <a:lnTo>
                    <a:pt x="6261" y="128671"/>
                  </a:lnTo>
                  <a:lnTo>
                    <a:pt x="0" y="175260"/>
                  </a:lnTo>
                  <a:lnTo>
                    <a:pt x="0" y="876300"/>
                  </a:lnTo>
                  <a:lnTo>
                    <a:pt x="6261" y="922888"/>
                  </a:lnTo>
                  <a:lnTo>
                    <a:pt x="23932" y="964754"/>
                  </a:lnTo>
                  <a:lnTo>
                    <a:pt x="51339" y="1000225"/>
                  </a:lnTo>
                  <a:lnTo>
                    <a:pt x="86811" y="1027630"/>
                  </a:lnTo>
                  <a:lnTo>
                    <a:pt x="128675" y="1045299"/>
                  </a:lnTo>
                  <a:lnTo>
                    <a:pt x="175259" y="1051560"/>
                  </a:lnTo>
                  <a:lnTo>
                    <a:pt x="2257044" y="1051560"/>
                  </a:lnTo>
                  <a:lnTo>
                    <a:pt x="2303628" y="1045299"/>
                  </a:lnTo>
                  <a:lnTo>
                    <a:pt x="2345492" y="1027630"/>
                  </a:lnTo>
                  <a:lnTo>
                    <a:pt x="2380964" y="1000225"/>
                  </a:lnTo>
                  <a:lnTo>
                    <a:pt x="2408371" y="964754"/>
                  </a:lnTo>
                  <a:lnTo>
                    <a:pt x="2426042" y="922888"/>
                  </a:lnTo>
                  <a:lnTo>
                    <a:pt x="2432304" y="876300"/>
                  </a:lnTo>
                  <a:lnTo>
                    <a:pt x="2432304" y="175260"/>
                  </a:lnTo>
                  <a:lnTo>
                    <a:pt x="2426042" y="128671"/>
                  </a:lnTo>
                  <a:lnTo>
                    <a:pt x="2408371" y="86805"/>
                  </a:lnTo>
                  <a:lnTo>
                    <a:pt x="2380964" y="51334"/>
                  </a:lnTo>
                  <a:lnTo>
                    <a:pt x="2345492" y="23929"/>
                  </a:lnTo>
                  <a:lnTo>
                    <a:pt x="2303628" y="6260"/>
                  </a:lnTo>
                  <a:lnTo>
                    <a:pt x="2257044" y="0"/>
                  </a:lnTo>
                  <a:close/>
                </a:path>
              </a:pathLst>
            </a:custGeom>
            <a:solidFill>
              <a:srgbClr val="538235"/>
            </a:solidFill>
          </p:spPr>
          <p:txBody>
            <a:bodyPr wrap="square" lIns="0" tIns="0" rIns="0" bIns="0" rtlCol="0"/>
            <a:lstStyle/>
            <a:p>
              <a:endParaRPr/>
            </a:p>
          </p:txBody>
        </p:sp>
        <p:sp>
          <p:nvSpPr>
            <p:cNvPr id="9" name="object 9"/>
            <p:cNvSpPr/>
            <p:nvPr/>
          </p:nvSpPr>
          <p:spPr>
            <a:xfrm>
              <a:off x="6616445" y="5517641"/>
              <a:ext cx="2432685" cy="1051560"/>
            </a:xfrm>
            <a:custGeom>
              <a:avLst/>
              <a:gdLst/>
              <a:ahLst/>
              <a:cxnLst/>
              <a:rect l="l" t="t" r="r" b="b"/>
              <a:pathLst>
                <a:path w="2432684" h="1051559">
                  <a:moveTo>
                    <a:pt x="0" y="175260"/>
                  </a:moveTo>
                  <a:lnTo>
                    <a:pt x="6261" y="128671"/>
                  </a:lnTo>
                  <a:lnTo>
                    <a:pt x="23932" y="86805"/>
                  </a:lnTo>
                  <a:lnTo>
                    <a:pt x="51339" y="51334"/>
                  </a:lnTo>
                  <a:lnTo>
                    <a:pt x="86811" y="23929"/>
                  </a:lnTo>
                  <a:lnTo>
                    <a:pt x="128675" y="6260"/>
                  </a:lnTo>
                  <a:lnTo>
                    <a:pt x="175259" y="0"/>
                  </a:lnTo>
                  <a:lnTo>
                    <a:pt x="2257044" y="0"/>
                  </a:lnTo>
                  <a:lnTo>
                    <a:pt x="2303628" y="6260"/>
                  </a:lnTo>
                  <a:lnTo>
                    <a:pt x="2345492" y="23929"/>
                  </a:lnTo>
                  <a:lnTo>
                    <a:pt x="2380964" y="51334"/>
                  </a:lnTo>
                  <a:lnTo>
                    <a:pt x="2408371" y="86805"/>
                  </a:lnTo>
                  <a:lnTo>
                    <a:pt x="2426042" y="128671"/>
                  </a:lnTo>
                  <a:lnTo>
                    <a:pt x="2432304" y="175260"/>
                  </a:lnTo>
                  <a:lnTo>
                    <a:pt x="2432304" y="876300"/>
                  </a:lnTo>
                  <a:lnTo>
                    <a:pt x="2426042" y="922888"/>
                  </a:lnTo>
                  <a:lnTo>
                    <a:pt x="2408371" y="964754"/>
                  </a:lnTo>
                  <a:lnTo>
                    <a:pt x="2380964" y="1000225"/>
                  </a:lnTo>
                  <a:lnTo>
                    <a:pt x="2345492" y="1027630"/>
                  </a:lnTo>
                  <a:lnTo>
                    <a:pt x="2303628" y="1045299"/>
                  </a:lnTo>
                  <a:lnTo>
                    <a:pt x="2257044" y="1051560"/>
                  </a:lnTo>
                  <a:lnTo>
                    <a:pt x="175259" y="1051560"/>
                  </a:lnTo>
                  <a:lnTo>
                    <a:pt x="128675" y="1045299"/>
                  </a:lnTo>
                  <a:lnTo>
                    <a:pt x="86811" y="1027630"/>
                  </a:lnTo>
                  <a:lnTo>
                    <a:pt x="51339" y="1000225"/>
                  </a:lnTo>
                  <a:lnTo>
                    <a:pt x="23932" y="964754"/>
                  </a:lnTo>
                  <a:lnTo>
                    <a:pt x="6261" y="922888"/>
                  </a:lnTo>
                  <a:lnTo>
                    <a:pt x="0" y="876300"/>
                  </a:lnTo>
                  <a:lnTo>
                    <a:pt x="0" y="175260"/>
                  </a:lnTo>
                  <a:close/>
                </a:path>
              </a:pathLst>
            </a:custGeom>
            <a:ln w="19812">
              <a:solidFill>
                <a:srgbClr val="000000"/>
              </a:solidFill>
            </a:ln>
          </p:spPr>
          <p:txBody>
            <a:bodyPr wrap="square" lIns="0" tIns="0" rIns="0" bIns="0" rtlCol="0"/>
            <a:lstStyle/>
            <a:p>
              <a:endParaRPr/>
            </a:p>
          </p:txBody>
        </p:sp>
      </p:grpSp>
      <p:sp>
        <p:nvSpPr>
          <p:cNvPr id="11" name="object 11"/>
          <p:cNvSpPr txBox="1"/>
          <p:nvPr/>
        </p:nvSpPr>
        <p:spPr>
          <a:xfrm>
            <a:off x="6746493" y="5518810"/>
            <a:ext cx="2143125" cy="1032510"/>
          </a:xfrm>
          <a:prstGeom prst="rect">
            <a:avLst/>
          </a:prstGeom>
        </p:spPr>
        <p:txBody>
          <a:bodyPr vert="horz" wrap="square" lIns="0" tIns="13335" rIns="0" bIns="0" rtlCol="0">
            <a:spAutoFit/>
          </a:bodyPr>
          <a:lstStyle/>
          <a:p>
            <a:pPr marL="241300" marR="5080" indent="-229235">
              <a:lnSpc>
                <a:spcPct val="100000"/>
              </a:lnSpc>
              <a:spcBef>
                <a:spcPts val="105"/>
              </a:spcBef>
              <a:buAutoNum type="arabicPeriod"/>
              <a:tabLst>
                <a:tab pos="241935" algn="l"/>
              </a:tabLst>
            </a:pPr>
            <a:r>
              <a:rPr sz="1100" b="1" spc="-5" dirty="0">
                <a:solidFill>
                  <a:srgbClr val="FFFFFF"/>
                </a:solidFill>
                <a:latin typeface="Calibri"/>
                <a:cs typeface="Calibri"/>
              </a:rPr>
              <a:t>The</a:t>
            </a:r>
            <a:r>
              <a:rPr sz="1100" b="1" spc="-30" dirty="0">
                <a:solidFill>
                  <a:srgbClr val="FFFFFF"/>
                </a:solidFill>
                <a:latin typeface="Calibri"/>
                <a:cs typeface="Calibri"/>
              </a:rPr>
              <a:t> </a:t>
            </a:r>
            <a:r>
              <a:rPr sz="1100" b="1" dirty="0">
                <a:solidFill>
                  <a:srgbClr val="FFFFFF"/>
                </a:solidFill>
                <a:latin typeface="Calibri"/>
                <a:cs typeface="Calibri"/>
              </a:rPr>
              <a:t>PLA</a:t>
            </a:r>
            <a:r>
              <a:rPr sz="1100" b="1" spc="-20" dirty="0">
                <a:solidFill>
                  <a:srgbClr val="FFFFFF"/>
                </a:solidFill>
                <a:latin typeface="Calibri"/>
                <a:cs typeface="Calibri"/>
              </a:rPr>
              <a:t> </a:t>
            </a:r>
            <a:r>
              <a:rPr sz="1100" b="1" spc="-5" dirty="0">
                <a:solidFill>
                  <a:srgbClr val="FFFFFF"/>
                </a:solidFill>
                <a:latin typeface="Calibri"/>
                <a:cs typeface="Calibri"/>
              </a:rPr>
              <a:t>has</a:t>
            </a:r>
            <a:r>
              <a:rPr sz="1100" b="1" spc="-20" dirty="0">
                <a:solidFill>
                  <a:srgbClr val="FFFFFF"/>
                </a:solidFill>
                <a:latin typeface="Calibri"/>
                <a:cs typeface="Calibri"/>
              </a:rPr>
              <a:t> </a:t>
            </a:r>
            <a:r>
              <a:rPr sz="1100" b="1" dirty="0">
                <a:solidFill>
                  <a:srgbClr val="FFFFFF"/>
                </a:solidFill>
                <a:latin typeface="Calibri"/>
                <a:cs typeface="Calibri"/>
              </a:rPr>
              <a:t>a</a:t>
            </a:r>
            <a:r>
              <a:rPr sz="1100" b="1" spc="-15" dirty="0">
                <a:solidFill>
                  <a:srgbClr val="FFFFFF"/>
                </a:solidFill>
                <a:latin typeface="Calibri"/>
                <a:cs typeface="Calibri"/>
              </a:rPr>
              <a:t> </a:t>
            </a:r>
            <a:r>
              <a:rPr sz="1100" b="1" spc="-5" dirty="0">
                <a:solidFill>
                  <a:srgbClr val="FFFFFF"/>
                </a:solidFill>
                <a:latin typeface="Calibri"/>
                <a:cs typeface="Calibri"/>
              </a:rPr>
              <a:t>young,</a:t>
            </a:r>
            <a:r>
              <a:rPr sz="1100" b="1" spc="-20" dirty="0">
                <a:solidFill>
                  <a:srgbClr val="FFFFFF"/>
                </a:solidFill>
                <a:latin typeface="Calibri"/>
                <a:cs typeface="Calibri"/>
              </a:rPr>
              <a:t> </a:t>
            </a:r>
            <a:r>
              <a:rPr sz="1100" b="1" dirty="0">
                <a:solidFill>
                  <a:srgbClr val="FFFFFF"/>
                </a:solidFill>
                <a:latin typeface="Calibri"/>
                <a:cs typeface="Calibri"/>
              </a:rPr>
              <a:t>historically </a:t>
            </a:r>
            <a:r>
              <a:rPr sz="1100" b="1" spc="-235" dirty="0">
                <a:solidFill>
                  <a:srgbClr val="FFFFFF"/>
                </a:solidFill>
                <a:latin typeface="Calibri"/>
                <a:cs typeface="Calibri"/>
              </a:rPr>
              <a:t> </a:t>
            </a:r>
            <a:r>
              <a:rPr sz="1100" b="1" spc="-5" dirty="0">
                <a:solidFill>
                  <a:srgbClr val="FFFFFF"/>
                </a:solidFill>
                <a:latin typeface="Calibri"/>
                <a:cs typeface="Calibri"/>
              </a:rPr>
              <a:t>un-emphasized, </a:t>
            </a:r>
            <a:r>
              <a:rPr sz="1100" b="1" dirty="0">
                <a:solidFill>
                  <a:srgbClr val="FFFFFF"/>
                </a:solidFill>
                <a:latin typeface="Calibri"/>
                <a:cs typeface="Calibri"/>
              </a:rPr>
              <a:t>NCO </a:t>
            </a:r>
            <a:r>
              <a:rPr sz="1100" b="1" spc="-5" dirty="0">
                <a:solidFill>
                  <a:srgbClr val="FFFFFF"/>
                </a:solidFill>
                <a:latin typeface="Calibri"/>
                <a:cs typeface="Calibri"/>
              </a:rPr>
              <a:t>Corps. </a:t>
            </a:r>
            <a:r>
              <a:rPr sz="1100" b="1" dirty="0">
                <a:solidFill>
                  <a:srgbClr val="FFFFFF"/>
                </a:solidFill>
                <a:latin typeface="Calibri"/>
                <a:cs typeface="Calibri"/>
              </a:rPr>
              <a:t>It </a:t>
            </a:r>
            <a:r>
              <a:rPr sz="1100" b="1" spc="5" dirty="0">
                <a:solidFill>
                  <a:srgbClr val="FFFFFF"/>
                </a:solidFill>
                <a:latin typeface="Calibri"/>
                <a:cs typeface="Calibri"/>
              </a:rPr>
              <a:t> </a:t>
            </a:r>
            <a:r>
              <a:rPr sz="1100" b="1" spc="-5" dirty="0">
                <a:solidFill>
                  <a:srgbClr val="FFFFFF"/>
                </a:solidFill>
                <a:latin typeface="Calibri"/>
                <a:cs typeface="Calibri"/>
              </a:rPr>
              <a:t>does not have </a:t>
            </a:r>
            <a:r>
              <a:rPr sz="1100" b="1" dirty="0">
                <a:solidFill>
                  <a:srgbClr val="FFFFFF"/>
                </a:solidFill>
                <a:latin typeface="Calibri"/>
                <a:cs typeface="Calibri"/>
              </a:rPr>
              <a:t>a </a:t>
            </a:r>
            <a:r>
              <a:rPr sz="1100" b="1" spc="-5" dirty="0">
                <a:solidFill>
                  <a:srgbClr val="FFFFFF"/>
                </a:solidFill>
                <a:latin typeface="Calibri"/>
                <a:cs typeface="Calibri"/>
              </a:rPr>
              <a:t>designated </a:t>
            </a:r>
            <a:r>
              <a:rPr sz="1100" b="1" dirty="0">
                <a:solidFill>
                  <a:srgbClr val="FFFFFF"/>
                </a:solidFill>
                <a:latin typeface="Calibri"/>
                <a:cs typeface="Calibri"/>
              </a:rPr>
              <a:t> </a:t>
            </a:r>
            <a:r>
              <a:rPr sz="1100" b="1" spc="-5" dirty="0">
                <a:solidFill>
                  <a:srgbClr val="FFFFFF"/>
                </a:solidFill>
                <a:latin typeface="Calibri"/>
                <a:cs typeface="Calibri"/>
              </a:rPr>
              <a:t>Platoon</a:t>
            </a:r>
            <a:r>
              <a:rPr sz="1100" b="1" spc="-10" dirty="0">
                <a:solidFill>
                  <a:srgbClr val="FFFFFF"/>
                </a:solidFill>
                <a:latin typeface="Calibri"/>
                <a:cs typeface="Calibri"/>
              </a:rPr>
              <a:t> </a:t>
            </a:r>
            <a:r>
              <a:rPr sz="1100" b="1" spc="-5" dirty="0">
                <a:solidFill>
                  <a:srgbClr val="FFFFFF"/>
                </a:solidFill>
                <a:latin typeface="Calibri"/>
                <a:cs typeface="Calibri"/>
              </a:rPr>
              <a:t>Sergeant</a:t>
            </a:r>
            <a:r>
              <a:rPr sz="1100" b="1" spc="-15" dirty="0">
                <a:solidFill>
                  <a:srgbClr val="FFFFFF"/>
                </a:solidFill>
                <a:latin typeface="Calibri"/>
                <a:cs typeface="Calibri"/>
              </a:rPr>
              <a:t> </a:t>
            </a:r>
            <a:r>
              <a:rPr sz="1100" b="1" spc="-5" dirty="0">
                <a:solidFill>
                  <a:srgbClr val="FFFFFF"/>
                </a:solidFill>
                <a:latin typeface="Calibri"/>
                <a:cs typeface="Calibri"/>
              </a:rPr>
              <a:t>equivalent.</a:t>
            </a:r>
            <a:endParaRPr sz="1100">
              <a:latin typeface="Calibri"/>
              <a:cs typeface="Calibri"/>
            </a:endParaRPr>
          </a:p>
          <a:p>
            <a:pPr marL="241300" marR="10160" indent="-229235">
              <a:lnSpc>
                <a:spcPct val="100000"/>
              </a:lnSpc>
              <a:buAutoNum type="arabicPeriod"/>
              <a:tabLst>
                <a:tab pos="241935" algn="l"/>
              </a:tabLst>
            </a:pPr>
            <a:r>
              <a:rPr sz="1100" b="1" dirty="0">
                <a:solidFill>
                  <a:srgbClr val="FFFFFF"/>
                </a:solidFill>
                <a:latin typeface="Calibri"/>
                <a:cs typeface="Calibri"/>
              </a:rPr>
              <a:t>NCO </a:t>
            </a:r>
            <a:r>
              <a:rPr sz="1100" b="1" spc="-5" dirty="0">
                <a:solidFill>
                  <a:srgbClr val="FFFFFF"/>
                </a:solidFill>
                <a:latin typeface="Calibri"/>
                <a:cs typeface="Calibri"/>
              </a:rPr>
              <a:t>Squad Leader could replace </a:t>
            </a:r>
            <a:r>
              <a:rPr sz="1100" b="1" spc="-235" dirty="0">
                <a:solidFill>
                  <a:srgbClr val="FFFFFF"/>
                </a:solidFill>
                <a:latin typeface="Calibri"/>
                <a:cs typeface="Calibri"/>
              </a:rPr>
              <a:t> </a:t>
            </a:r>
            <a:r>
              <a:rPr sz="1100" b="1" dirty="0">
                <a:solidFill>
                  <a:srgbClr val="FFFFFF"/>
                </a:solidFill>
                <a:latin typeface="Calibri"/>
                <a:cs typeface="Calibri"/>
              </a:rPr>
              <a:t>the</a:t>
            </a:r>
            <a:r>
              <a:rPr sz="1100" b="1" spc="-10" dirty="0">
                <a:solidFill>
                  <a:srgbClr val="FFFFFF"/>
                </a:solidFill>
                <a:latin typeface="Calibri"/>
                <a:cs typeface="Calibri"/>
              </a:rPr>
              <a:t> </a:t>
            </a:r>
            <a:r>
              <a:rPr sz="1100" b="1" spc="-5" dirty="0">
                <a:solidFill>
                  <a:srgbClr val="FFFFFF"/>
                </a:solidFill>
                <a:latin typeface="Calibri"/>
                <a:cs typeface="Calibri"/>
              </a:rPr>
              <a:t>Platoon</a:t>
            </a:r>
            <a:r>
              <a:rPr sz="1100" b="1" spc="-10" dirty="0">
                <a:solidFill>
                  <a:srgbClr val="FFFFFF"/>
                </a:solidFill>
                <a:latin typeface="Calibri"/>
                <a:cs typeface="Calibri"/>
              </a:rPr>
              <a:t> </a:t>
            </a:r>
            <a:r>
              <a:rPr sz="1100" b="1" spc="-5" dirty="0">
                <a:solidFill>
                  <a:srgbClr val="FFFFFF"/>
                </a:solidFill>
                <a:latin typeface="Calibri"/>
                <a:cs typeface="Calibri"/>
              </a:rPr>
              <a:t>Commander.</a:t>
            </a:r>
            <a:endParaRPr sz="1100">
              <a:latin typeface="Calibri"/>
              <a:cs typeface="Calibri"/>
            </a:endParaRPr>
          </a:p>
        </p:txBody>
      </p:sp>
      <p:sp>
        <p:nvSpPr>
          <p:cNvPr id="12" name="object 12"/>
          <p:cNvSpPr txBox="1">
            <a:spLocks noGrp="1"/>
          </p:cNvSpPr>
          <p:nvPr>
            <p:ph type="title"/>
          </p:nvPr>
        </p:nvSpPr>
        <p:spPr>
          <a:xfrm>
            <a:off x="888898" y="152720"/>
            <a:ext cx="6505575"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PLAA</a:t>
            </a:r>
            <a:r>
              <a:rPr sz="3600" spc="-10" dirty="0">
                <a:solidFill>
                  <a:srgbClr val="000000"/>
                </a:solidFill>
              </a:rPr>
              <a:t> </a:t>
            </a:r>
            <a:r>
              <a:rPr sz="3600" dirty="0">
                <a:solidFill>
                  <a:srgbClr val="000000"/>
                </a:solidFill>
              </a:rPr>
              <a:t>Rifle</a:t>
            </a:r>
            <a:r>
              <a:rPr sz="3600" spc="-10" dirty="0">
                <a:solidFill>
                  <a:srgbClr val="000000"/>
                </a:solidFill>
              </a:rPr>
              <a:t> Co.</a:t>
            </a:r>
            <a:r>
              <a:rPr sz="3600" spc="15" dirty="0">
                <a:solidFill>
                  <a:srgbClr val="000000"/>
                </a:solidFill>
              </a:rPr>
              <a:t> </a:t>
            </a:r>
            <a:r>
              <a:rPr sz="3600" dirty="0">
                <a:solidFill>
                  <a:srgbClr val="000000"/>
                </a:solidFill>
              </a:rPr>
              <a:t>–</a:t>
            </a:r>
            <a:r>
              <a:rPr sz="3600" spc="-25" dirty="0">
                <a:solidFill>
                  <a:srgbClr val="000000"/>
                </a:solidFill>
              </a:rPr>
              <a:t> </a:t>
            </a:r>
            <a:r>
              <a:rPr lang="en-US" sz="3600" spc="-25" dirty="0">
                <a:solidFill>
                  <a:srgbClr val="000000"/>
                </a:solidFill>
              </a:rPr>
              <a:t>Li</a:t>
            </a:r>
            <a:r>
              <a:rPr sz="3600" spc="-5" dirty="0">
                <a:solidFill>
                  <a:srgbClr val="000000"/>
                </a:solidFill>
              </a:rPr>
              <a:t>ght</a:t>
            </a:r>
            <a:r>
              <a:rPr sz="3600" spc="20" dirty="0">
                <a:solidFill>
                  <a:srgbClr val="000000"/>
                </a:solidFill>
              </a:rPr>
              <a:t> </a:t>
            </a:r>
            <a:r>
              <a:rPr sz="3600" spc="-5" dirty="0">
                <a:solidFill>
                  <a:srgbClr val="000000"/>
                </a:solidFill>
              </a:rPr>
              <a:t>CA</a:t>
            </a:r>
            <a:r>
              <a:rPr sz="3600" spc="-10" dirty="0">
                <a:solidFill>
                  <a:srgbClr val="000000"/>
                </a:solidFill>
              </a:rPr>
              <a:t> </a:t>
            </a:r>
            <a:r>
              <a:rPr sz="3600" spc="-15" dirty="0">
                <a:solidFill>
                  <a:srgbClr val="000000"/>
                </a:solidFill>
              </a:rPr>
              <a:t>B</a:t>
            </a:r>
            <a:r>
              <a:rPr lang="en-US" sz="3600" spc="-15" dirty="0">
                <a:solidFill>
                  <a:srgbClr val="000000"/>
                </a:solidFill>
              </a:rPr>
              <a:t>N</a:t>
            </a:r>
            <a:endParaRPr sz="3600" dirty="0"/>
          </a:p>
        </p:txBody>
      </p:sp>
      <p:grpSp>
        <p:nvGrpSpPr>
          <p:cNvPr id="13" name="object 13"/>
          <p:cNvGrpSpPr/>
          <p:nvPr/>
        </p:nvGrpSpPr>
        <p:grpSpPr>
          <a:xfrm>
            <a:off x="145071" y="856500"/>
            <a:ext cx="1627632" cy="1260335"/>
            <a:chOff x="1039368" y="856500"/>
            <a:chExt cx="1627632" cy="1260335"/>
          </a:xfrm>
        </p:grpSpPr>
        <p:pic>
          <p:nvPicPr>
            <p:cNvPr id="19" name="object 19"/>
            <p:cNvPicPr/>
            <p:nvPr/>
          </p:nvPicPr>
          <p:blipFill>
            <a:blip r:embed="rId4" cstate="print"/>
            <a:stretch>
              <a:fillRect/>
            </a:stretch>
          </p:blipFill>
          <p:spPr>
            <a:xfrm>
              <a:off x="1056132" y="864095"/>
              <a:ext cx="1574292" cy="1199400"/>
            </a:xfrm>
            <a:prstGeom prst="rect">
              <a:avLst/>
            </a:prstGeom>
          </p:spPr>
        </p:pic>
        <p:pic>
          <p:nvPicPr>
            <p:cNvPr id="20" name="object 20"/>
            <p:cNvPicPr/>
            <p:nvPr/>
          </p:nvPicPr>
          <p:blipFill>
            <a:blip r:embed="rId5" cstate="print"/>
            <a:stretch>
              <a:fillRect/>
            </a:stretch>
          </p:blipFill>
          <p:spPr>
            <a:xfrm>
              <a:off x="1039368" y="856500"/>
              <a:ext cx="1627632" cy="1260335"/>
            </a:xfrm>
            <a:prstGeom prst="rect">
              <a:avLst/>
            </a:prstGeom>
          </p:spPr>
        </p:pic>
      </p:grpSp>
      <p:sp>
        <p:nvSpPr>
          <p:cNvPr id="21" name="object 21"/>
          <p:cNvSpPr txBox="1"/>
          <p:nvPr/>
        </p:nvSpPr>
        <p:spPr>
          <a:xfrm>
            <a:off x="217737" y="899922"/>
            <a:ext cx="1452880" cy="1077595"/>
          </a:xfrm>
          <a:prstGeom prst="rect">
            <a:avLst/>
          </a:prstGeom>
          <a:solidFill>
            <a:srgbClr val="A6A6A6">
              <a:alpha val="50195"/>
            </a:srgbClr>
          </a:solidFill>
          <a:ln w="19812">
            <a:solidFill>
              <a:srgbClr val="000000"/>
            </a:solidFill>
          </a:ln>
        </p:spPr>
        <p:txBody>
          <a:bodyPr vert="horz" wrap="square" lIns="0" tIns="31750" rIns="0" bIns="0" rtlCol="0">
            <a:spAutoFit/>
          </a:bodyPr>
          <a:lstStyle/>
          <a:p>
            <a:pPr algn="ctr">
              <a:lnSpc>
                <a:spcPct val="100000"/>
              </a:lnSpc>
              <a:spcBef>
                <a:spcPts val="250"/>
              </a:spcBef>
            </a:pPr>
            <a:r>
              <a:rPr sz="1600" b="1" spc="-10" dirty="0">
                <a:solidFill>
                  <a:srgbClr val="FFFFFF"/>
                </a:solidFill>
                <a:latin typeface="Calibri"/>
                <a:cs typeface="Calibri"/>
              </a:rPr>
              <a:t>Company:</a:t>
            </a:r>
            <a:r>
              <a:rPr sz="1600" b="1" spc="-50" dirty="0">
                <a:solidFill>
                  <a:srgbClr val="FFFFFF"/>
                </a:solidFill>
                <a:latin typeface="Calibri"/>
                <a:cs typeface="Calibri"/>
              </a:rPr>
              <a:t> </a:t>
            </a:r>
            <a:r>
              <a:rPr sz="1600" b="1" spc="-10" dirty="0">
                <a:solidFill>
                  <a:srgbClr val="FFFFFF"/>
                </a:solidFill>
                <a:latin typeface="Calibri"/>
                <a:cs typeface="Calibri"/>
              </a:rPr>
              <a:t>120</a:t>
            </a:r>
            <a:endParaRPr sz="1600" dirty="0">
              <a:latin typeface="Calibri"/>
              <a:cs typeface="Calibri"/>
            </a:endParaRPr>
          </a:p>
          <a:p>
            <a:pPr algn="ctr">
              <a:lnSpc>
                <a:spcPct val="100000"/>
              </a:lnSpc>
              <a:spcBef>
                <a:spcPts val="5"/>
              </a:spcBef>
            </a:pPr>
            <a:r>
              <a:rPr sz="1600" b="1" spc="-10" dirty="0">
                <a:solidFill>
                  <a:srgbClr val="FFFFFF"/>
                </a:solidFill>
                <a:latin typeface="Calibri"/>
                <a:cs typeface="Calibri"/>
              </a:rPr>
              <a:t>P</a:t>
            </a:r>
            <a:r>
              <a:rPr sz="1600" b="1" spc="-5" dirty="0">
                <a:solidFill>
                  <a:srgbClr val="FFFFFF"/>
                </a:solidFill>
                <a:latin typeface="Calibri"/>
                <a:cs typeface="Calibri"/>
              </a:rPr>
              <a:t>l</a:t>
            </a:r>
            <a:r>
              <a:rPr sz="1600" b="1" spc="-15" dirty="0">
                <a:solidFill>
                  <a:srgbClr val="FFFFFF"/>
                </a:solidFill>
                <a:latin typeface="Calibri"/>
                <a:cs typeface="Calibri"/>
              </a:rPr>
              <a:t>a</a:t>
            </a:r>
            <a:r>
              <a:rPr sz="1600" b="1" spc="-20" dirty="0">
                <a:solidFill>
                  <a:srgbClr val="FFFFFF"/>
                </a:solidFill>
                <a:latin typeface="Calibri"/>
                <a:cs typeface="Calibri"/>
              </a:rPr>
              <a:t>t</a:t>
            </a:r>
            <a:r>
              <a:rPr sz="1600" b="1" spc="-5" dirty="0">
                <a:solidFill>
                  <a:srgbClr val="FFFFFF"/>
                </a:solidFill>
                <a:latin typeface="Calibri"/>
                <a:cs typeface="Calibri"/>
              </a:rPr>
              <a:t>oo</a:t>
            </a:r>
            <a:r>
              <a:rPr sz="1600" b="1" spc="-10" dirty="0">
                <a:solidFill>
                  <a:srgbClr val="FFFFFF"/>
                </a:solidFill>
                <a:latin typeface="Calibri"/>
                <a:cs typeface="Calibri"/>
              </a:rPr>
              <a:t>n</a:t>
            </a:r>
            <a:r>
              <a:rPr sz="1600" b="1" spc="-5" dirty="0">
                <a:solidFill>
                  <a:srgbClr val="FFFFFF"/>
                </a:solidFill>
                <a:latin typeface="Calibri"/>
                <a:cs typeface="Calibri"/>
              </a:rPr>
              <a:t>:</a:t>
            </a:r>
            <a:r>
              <a:rPr sz="1600" b="1" spc="-25" dirty="0">
                <a:solidFill>
                  <a:srgbClr val="FFFFFF"/>
                </a:solidFill>
                <a:latin typeface="Calibri"/>
                <a:cs typeface="Calibri"/>
              </a:rPr>
              <a:t> </a:t>
            </a:r>
            <a:r>
              <a:rPr sz="1600" b="1" spc="-10" dirty="0">
                <a:solidFill>
                  <a:srgbClr val="FFFFFF"/>
                </a:solidFill>
                <a:latin typeface="Calibri"/>
                <a:cs typeface="Calibri"/>
              </a:rPr>
              <a:t>2</a:t>
            </a:r>
            <a:r>
              <a:rPr sz="1600" b="1" spc="-5" dirty="0">
                <a:solidFill>
                  <a:srgbClr val="FFFFFF"/>
                </a:solidFill>
                <a:latin typeface="Calibri"/>
                <a:cs typeface="Calibri"/>
              </a:rPr>
              <a:t>8-</a:t>
            </a:r>
            <a:r>
              <a:rPr sz="1600" b="1" spc="-10" dirty="0">
                <a:solidFill>
                  <a:srgbClr val="FFFFFF"/>
                </a:solidFill>
                <a:latin typeface="Calibri"/>
                <a:cs typeface="Calibri"/>
              </a:rPr>
              <a:t>30</a:t>
            </a:r>
            <a:endParaRPr sz="1600" dirty="0">
              <a:latin typeface="Calibri"/>
              <a:cs typeface="Calibri"/>
            </a:endParaRPr>
          </a:p>
          <a:p>
            <a:pPr algn="ctr">
              <a:lnSpc>
                <a:spcPct val="100000"/>
              </a:lnSpc>
            </a:pPr>
            <a:r>
              <a:rPr sz="1600" b="1" spc="-5" dirty="0">
                <a:solidFill>
                  <a:srgbClr val="FFFFFF"/>
                </a:solidFill>
                <a:latin typeface="Calibri"/>
                <a:cs typeface="Calibri"/>
              </a:rPr>
              <a:t>Squad:</a:t>
            </a:r>
            <a:r>
              <a:rPr sz="1600" b="1" spc="-20" dirty="0">
                <a:solidFill>
                  <a:srgbClr val="FFFFFF"/>
                </a:solidFill>
                <a:latin typeface="Calibri"/>
                <a:cs typeface="Calibri"/>
              </a:rPr>
              <a:t> </a:t>
            </a:r>
            <a:r>
              <a:rPr sz="1600" b="1" spc="-5" dirty="0">
                <a:solidFill>
                  <a:srgbClr val="FFFFFF"/>
                </a:solidFill>
                <a:latin typeface="Calibri"/>
                <a:cs typeface="Calibri"/>
              </a:rPr>
              <a:t>9</a:t>
            </a:r>
            <a:endParaRPr sz="1600" dirty="0">
              <a:latin typeface="Calibri"/>
              <a:cs typeface="Calibri"/>
            </a:endParaRPr>
          </a:p>
          <a:p>
            <a:pPr algn="ctr">
              <a:lnSpc>
                <a:spcPct val="100000"/>
              </a:lnSpc>
            </a:pPr>
            <a:r>
              <a:rPr sz="1600" b="1" spc="-15" dirty="0">
                <a:solidFill>
                  <a:srgbClr val="FFFFFF"/>
                </a:solidFill>
                <a:latin typeface="Calibri"/>
                <a:cs typeface="Calibri"/>
              </a:rPr>
              <a:t>Vehicles:</a:t>
            </a:r>
            <a:r>
              <a:rPr sz="1600" b="1" spc="-50" dirty="0">
                <a:solidFill>
                  <a:srgbClr val="FFFFFF"/>
                </a:solidFill>
                <a:latin typeface="Calibri"/>
                <a:cs typeface="Calibri"/>
              </a:rPr>
              <a:t> </a:t>
            </a:r>
            <a:r>
              <a:rPr sz="1600" b="1" spc="-5" dirty="0">
                <a:solidFill>
                  <a:srgbClr val="FFFFFF"/>
                </a:solidFill>
                <a:latin typeface="Calibri"/>
                <a:cs typeface="Calibri"/>
              </a:rPr>
              <a:t>14-28</a:t>
            </a:r>
            <a:endParaRPr sz="1600" dirty="0">
              <a:latin typeface="Calibri"/>
              <a:cs typeface="Calibri"/>
            </a:endParaRPr>
          </a:p>
        </p:txBody>
      </p:sp>
      <p:grpSp>
        <p:nvGrpSpPr>
          <p:cNvPr id="22" name="object 22"/>
          <p:cNvGrpSpPr/>
          <p:nvPr/>
        </p:nvGrpSpPr>
        <p:grpSpPr>
          <a:xfrm>
            <a:off x="3471671" y="5486400"/>
            <a:ext cx="3156585" cy="1237615"/>
            <a:chOff x="3471671" y="5486400"/>
            <a:chExt cx="3156585" cy="1237615"/>
          </a:xfrm>
        </p:grpSpPr>
        <p:pic>
          <p:nvPicPr>
            <p:cNvPr id="23" name="object 23"/>
            <p:cNvPicPr/>
            <p:nvPr/>
          </p:nvPicPr>
          <p:blipFill>
            <a:blip r:embed="rId6" cstate="print"/>
            <a:stretch>
              <a:fillRect/>
            </a:stretch>
          </p:blipFill>
          <p:spPr>
            <a:xfrm>
              <a:off x="3471671" y="5500116"/>
              <a:ext cx="3156204" cy="1175004"/>
            </a:xfrm>
            <a:prstGeom prst="rect">
              <a:avLst/>
            </a:prstGeom>
          </p:spPr>
        </p:pic>
        <p:pic>
          <p:nvPicPr>
            <p:cNvPr id="24" name="object 24"/>
            <p:cNvPicPr/>
            <p:nvPr/>
          </p:nvPicPr>
          <p:blipFill>
            <a:blip r:embed="rId7" cstate="print"/>
            <a:stretch>
              <a:fillRect/>
            </a:stretch>
          </p:blipFill>
          <p:spPr>
            <a:xfrm>
              <a:off x="3537203" y="5486400"/>
              <a:ext cx="3017520" cy="1237488"/>
            </a:xfrm>
            <a:prstGeom prst="rect">
              <a:avLst/>
            </a:prstGeom>
          </p:spPr>
        </p:pic>
        <p:sp>
          <p:nvSpPr>
            <p:cNvPr id="25" name="object 25"/>
            <p:cNvSpPr/>
            <p:nvPr/>
          </p:nvSpPr>
          <p:spPr>
            <a:xfrm>
              <a:off x="3507485" y="5535930"/>
              <a:ext cx="3034665" cy="1053465"/>
            </a:xfrm>
            <a:custGeom>
              <a:avLst/>
              <a:gdLst/>
              <a:ahLst/>
              <a:cxnLst/>
              <a:rect l="l" t="t" r="r" b="b"/>
              <a:pathLst>
                <a:path w="3034665" h="1053465">
                  <a:moveTo>
                    <a:pt x="2858769" y="0"/>
                  </a:moveTo>
                  <a:lnTo>
                    <a:pt x="175513" y="0"/>
                  </a:lnTo>
                  <a:lnTo>
                    <a:pt x="128866" y="6269"/>
                  </a:lnTo>
                  <a:lnTo>
                    <a:pt x="86943" y="23961"/>
                  </a:lnTo>
                  <a:lnTo>
                    <a:pt x="51419" y="51404"/>
                  </a:lnTo>
                  <a:lnTo>
                    <a:pt x="23970" y="86926"/>
                  </a:lnTo>
                  <a:lnTo>
                    <a:pt x="6271" y="128853"/>
                  </a:lnTo>
                  <a:lnTo>
                    <a:pt x="0" y="175514"/>
                  </a:lnTo>
                  <a:lnTo>
                    <a:pt x="0" y="877570"/>
                  </a:lnTo>
                  <a:lnTo>
                    <a:pt x="6271" y="924226"/>
                  </a:lnTo>
                  <a:lnTo>
                    <a:pt x="23970" y="966152"/>
                  </a:lnTo>
                  <a:lnTo>
                    <a:pt x="51419" y="1001674"/>
                  </a:lnTo>
                  <a:lnTo>
                    <a:pt x="86943" y="1029119"/>
                  </a:lnTo>
                  <a:lnTo>
                    <a:pt x="128866" y="1046813"/>
                  </a:lnTo>
                  <a:lnTo>
                    <a:pt x="175513" y="1053084"/>
                  </a:lnTo>
                  <a:lnTo>
                    <a:pt x="2858769" y="1053084"/>
                  </a:lnTo>
                  <a:lnTo>
                    <a:pt x="2905417" y="1046813"/>
                  </a:lnTo>
                  <a:lnTo>
                    <a:pt x="2947340" y="1029119"/>
                  </a:lnTo>
                  <a:lnTo>
                    <a:pt x="2982864" y="1001674"/>
                  </a:lnTo>
                  <a:lnTo>
                    <a:pt x="3010313" y="966152"/>
                  </a:lnTo>
                  <a:lnTo>
                    <a:pt x="3028012" y="924226"/>
                  </a:lnTo>
                  <a:lnTo>
                    <a:pt x="3034284" y="877570"/>
                  </a:lnTo>
                  <a:lnTo>
                    <a:pt x="3034284" y="175514"/>
                  </a:lnTo>
                  <a:lnTo>
                    <a:pt x="3028012" y="128853"/>
                  </a:lnTo>
                  <a:lnTo>
                    <a:pt x="3010313" y="86926"/>
                  </a:lnTo>
                  <a:lnTo>
                    <a:pt x="2982864" y="51404"/>
                  </a:lnTo>
                  <a:lnTo>
                    <a:pt x="2947340" y="23961"/>
                  </a:lnTo>
                  <a:lnTo>
                    <a:pt x="2905417" y="6269"/>
                  </a:lnTo>
                  <a:lnTo>
                    <a:pt x="2858769" y="0"/>
                  </a:lnTo>
                  <a:close/>
                </a:path>
              </a:pathLst>
            </a:custGeom>
            <a:solidFill>
              <a:srgbClr val="538235"/>
            </a:solidFill>
          </p:spPr>
          <p:txBody>
            <a:bodyPr wrap="square" lIns="0" tIns="0" rIns="0" bIns="0" rtlCol="0"/>
            <a:lstStyle/>
            <a:p>
              <a:endParaRPr/>
            </a:p>
          </p:txBody>
        </p:sp>
        <p:sp>
          <p:nvSpPr>
            <p:cNvPr id="26" name="object 26"/>
            <p:cNvSpPr/>
            <p:nvPr/>
          </p:nvSpPr>
          <p:spPr>
            <a:xfrm>
              <a:off x="3507485" y="5535930"/>
              <a:ext cx="3034665" cy="1053465"/>
            </a:xfrm>
            <a:custGeom>
              <a:avLst/>
              <a:gdLst/>
              <a:ahLst/>
              <a:cxnLst/>
              <a:rect l="l" t="t" r="r" b="b"/>
              <a:pathLst>
                <a:path w="3034665" h="1053465">
                  <a:moveTo>
                    <a:pt x="0" y="175514"/>
                  </a:moveTo>
                  <a:lnTo>
                    <a:pt x="6271" y="128853"/>
                  </a:lnTo>
                  <a:lnTo>
                    <a:pt x="23970" y="86926"/>
                  </a:lnTo>
                  <a:lnTo>
                    <a:pt x="51419" y="51404"/>
                  </a:lnTo>
                  <a:lnTo>
                    <a:pt x="86943" y="23961"/>
                  </a:lnTo>
                  <a:lnTo>
                    <a:pt x="128866" y="6269"/>
                  </a:lnTo>
                  <a:lnTo>
                    <a:pt x="175513" y="0"/>
                  </a:lnTo>
                  <a:lnTo>
                    <a:pt x="2858769" y="0"/>
                  </a:lnTo>
                  <a:lnTo>
                    <a:pt x="2905417" y="6269"/>
                  </a:lnTo>
                  <a:lnTo>
                    <a:pt x="2947340" y="23961"/>
                  </a:lnTo>
                  <a:lnTo>
                    <a:pt x="2982864" y="51404"/>
                  </a:lnTo>
                  <a:lnTo>
                    <a:pt x="3010313" y="86926"/>
                  </a:lnTo>
                  <a:lnTo>
                    <a:pt x="3028012" y="128853"/>
                  </a:lnTo>
                  <a:lnTo>
                    <a:pt x="3034284" y="175514"/>
                  </a:lnTo>
                  <a:lnTo>
                    <a:pt x="3034284" y="877570"/>
                  </a:lnTo>
                  <a:lnTo>
                    <a:pt x="3028012" y="924226"/>
                  </a:lnTo>
                  <a:lnTo>
                    <a:pt x="3010313" y="966152"/>
                  </a:lnTo>
                  <a:lnTo>
                    <a:pt x="2982864" y="1001674"/>
                  </a:lnTo>
                  <a:lnTo>
                    <a:pt x="2947340" y="1029119"/>
                  </a:lnTo>
                  <a:lnTo>
                    <a:pt x="2905417" y="1046813"/>
                  </a:lnTo>
                  <a:lnTo>
                    <a:pt x="2858769" y="1053084"/>
                  </a:lnTo>
                  <a:lnTo>
                    <a:pt x="175513" y="1053084"/>
                  </a:lnTo>
                  <a:lnTo>
                    <a:pt x="128866" y="1046813"/>
                  </a:lnTo>
                  <a:lnTo>
                    <a:pt x="86943" y="1029119"/>
                  </a:lnTo>
                  <a:lnTo>
                    <a:pt x="51419" y="1001674"/>
                  </a:lnTo>
                  <a:lnTo>
                    <a:pt x="23970" y="966152"/>
                  </a:lnTo>
                  <a:lnTo>
                    <a:pt x="6271" y="924226"/>
                  </a:lnTo>
                  <a:lnTo>
                    <a:pt x="0" y="877570"/>
                  </a:lnTo>
                  <a:lnTo>
                    <a:pt x="0" y="175514"/>
                  </a:lnTo>
                  <a:close/>
                </a:path>
              </a:pathLst>
            </a:custGeom>
            <a:ln w="19812">
              <a:solidFill>
                <a:srgbClr val="000000"/>
              </a:solidFill>
            </a:ln>
          </p:spPr>
          <p:txBody>
            <a:bodyPr wrap="square" lIns="0" tIns="0" rIns="0" bIns="0" rtlCol="0"/>
            <a:lstStyle/>
            <a:p>
              <a:endParaRPr/>
            </a:p>
          </p:txBody>
        </p:sp>
      </p:grpSp>
      <p:sp>
        <p:nvSpPr>
          <p:cNvPr id="27" name="object 27"/>
          <p:cNvSpPr txBox="1"/>
          <p:nvPr/>
        </p:nvSpPr>
        <p:spPr>
          <a:xfrm>
            <a:off x="3637534" y="5537708"/>
            <a:ext cx="2738755" cy="1032510"/>
          </a:xfrm>
          <a:prstGeom prst="rect">
            <a:avLst/>
          </a:prstGeom>
        </p:spPr>
        <p:txBody>
          <a:bodyPr vert="horz" wrap="square" lIns="0" tIns="12700" rIns="0" bIns="0" rtlCol="0">
            <a:spAutoFit/>
          </a:bodyPr>
          <a:lstStyle/>
          <a:p>
            <a:pPr marL="241300" indent="-228600">
              <a:lnSpc>
                <a:spcPct val="100000"/>
              </a:lnSpc>
              <a:spcBef>
                <a:spcPts val="100"/>
              </a:spcBef>
              <a:buAutoNum type="arabicPeriod"/>
              <a:tabLst>
                <a:tab pos="241300" algn="l"/>
              </a:tabLst>
            </a:pPr>
            <a:r>
              <a:rPr sz="1100" b="1" spc="-5" dirty="0">
                <a:solidFill>
                  <a:srgbClr val="FFFFFF"/>
                </a:solidFill>
                <a:latin typeface="Calibri"/>
                <a:cs typeface="Calibri"/>
              </a:rPr>
              <a:t>Junior</a:t>
            </a:r>
            <a:r>
              <a:rPr sz="1100" b="1" spc="-10" dirty="0">
                <a:solidFill>
                  <a:srgbClr val="FFFFFF"/>
                </a:solidFill>
                <a:latin typeface="Calibri"/>
                <a:cs typeface="Calibri"/>
              </a:rPr>
              <a:t> </a:t>
            </a:r>
            <a:r>
              <a:rPr sz="1100" b="1" spc="-5" dirty="0">
                <a:solidFill>
                  <a:srgbClr val="FFFFFF"/>
                </a:solidFill>
                <a:latin typeface="Calibri"/>
                <a:cs typeface="Calibri"/>
              </a:rPr>
              <a:t>Officers </a:t>
            </a:r>
            <a:r>
              <a:rPr sz="1100" b="1" dirty="0">
                <a:solidFill>
                  <a:srgbClr val="FFFFFF"/>
                </a:solidFill>
                <a:latin typeface="Calibri"/>
                <a:cs typeface="Calibri"/>
              </a:rPr>
              <a:t>take</a:t>
            </a:r>
            <a:r>
              <a:rPr sz="1100" b="1" spc="-10" dirty="0">
                <a:solidFill>
                  <a:srgbClr val="FFFFFF"/>
                </a:solidFill>
                <a:latin typeface="Calibri"/>
                <a:cs typeface="Calibri"/>
              </a:rPr>
              <a:t> </a:t>
            </a:r>
            <a:r>
              <a:rPr sz="1100" b="1" spc="-5" dirty="0">
                <a:solidFill>
                  <a:srgbClr val="FFFFFF"/>
                </a:solidFill>
                <a:latin typeface="Calibri"/>
                <a:cs typeface="Calibri"/>
              </a:rPr>
              <a:t>on</a:t>
            </a:r>
            <a:r>
              <a:rPr sz="1100" b="1" dirty="0">
                <a:solidFill>
                  <a:srgbClr val="FFFFFF"/>
                </a:solidFill>
                <a:latin typeface="Calibri"/>
                <a:cs typeface="Calibri"/>
              </a:rPr>
              <a:t> </a:t>
            </a:r>
            <a:r>
              <a:rPr sz="1100" b="1" spc="-5" dirty="0">
                <a:solidFill>
                  <a:srgbClr val="FFFFFF"/>
                </a:solidFill>
                <a:latin typeface="Calibri"/>
                <a:cs typeface="Calibri"/>
              </a:rPr>
              <a:t>decision-making</a:t>
            </a:r>
            <a:endParaRPr sz="1100" dirty="0">
              <a:latin typeface="Calibri"/>
              <a:cs typeface="Calibri"/>
            </a:endParaRPr>
          </a:p>
          <a:p>
            <a:pPr marL="241300">
              <a:lnSpc>
                <a:spcPct val="100000"/>
              </a:lnSpc>
            </a:pPr>
            <a:r>
              <a:rPr sz="1100" b="1" spc="-5" dirty="0">
                <a:solidFill>
                  <a:srgbClr val="FFFFFF"/>
                </a:solidFill>
                <a:latin typeface="Calibri"/>
                <a:cs typeface="Calibri"/>
              </a:rPr>
              <a:t>capacities</a:t>
            </a:r>
            <a:r>
              <a:rPr sz="1100" b="1" spc="-20" dirty="0">
                <a:solidFill>
                  <a:srgbClr val="FFFFFF"/>
                </a:solidFill>
                <a:latin typeface="Calibri"/>
                <a:cs typeface="Calibri"/>
              </a:rPr>
              <a:t> </a:t>
            </a:r>
            <a:r>
              <a:rPr sz="1100" b="1" spc="-5" dirty="0">
                <a:solidFill>
                  <a:srgbClr val="FFFFFF"/>
                </a:solidFill>
                <a:latin typeface="Calibri"/>
                <a:cs typeface="Calibri"/>
              </a:rPr>
              <a:t>where</a:t>
            </a:r>
            <a:r>
              <a:rPr sz="1100" b="1" spc="-25" dirty="0">
                <a:solidFill>
                  <a:srgbClr val="FFFFFF"/>
                </a:solidFill>
                <a:latin typeface="Calibri"/>
                <a:cs typeface="Calibri"/>
              </a:rPr>
              <a:t> </a:t>
            </a:r>
            <a:r>
              <a:rPr sz="1100" b="1" spc="-5" dirty="0">
                <a:solidFill>
                  <a:srgbClr val="FFFFFF"/>
                </a:solidFill>
                <a:latin typeface="Calibri"/>
                <a:cs typeface="Calibri"/>
              </a:rPr>
              <a:t>the</a:t>
            </a:r>
            <a:r>
              <a:rPr sz="1100" b="1" dirty="0">
                <a:solidFill>
                  <a:srgbClr val="FFFFFF"/>
                </a:solidFill>
                <a:latin typeface="Calibri"/>
                <a:cs typeface="Calibri"/>
              </a:rPr>
              <a:t> USA</a:t>
            </a:r>
            <a:r>
              <a:rPr sz="1100" b="1" spc="-10" dirty="0">
                <a:solidFill>
                  <a:srgbClr val="FFFFFF"/>
                </a:solidFill>
                <a:latin typeface="Calibri"/>
                <a:cs typeface="Calibri"/>
              </a:rPr>
              <a:t> </a:t>
            </a:r>
            <a:r>
              <a:rPr sz="1100" b="1" spc="-5" dirty="0">
                <a:solidFill>
                  <a:srgbClr val="FFFFFF"/>
                </a:solidFill>
                <a:latin typeface="Calibri"/>
                <a:cs typeface="Calibri"/>
              </a:rPr>
              <a:t>would</a:t>
            </a:r>
            <a:r>
              <a:rPr sz="1100" b="1" dirty="0">
                <a:solidFill>
                  <a:srgbClr val="FFFFFF"/>
                </a:solidFill>
                <a:latin typeface="Calibri"/>
                <a:cs typeface="Calibri"/>
              </a:rPr>
              <a:t> use</a:t>
            </a:r>
            <a:r>
              <a:rPr sz="1100" b="1" spc="-15" dirty="0">
                <a:solidFill>
                  <a:srgbClr val="FFFFFF"/>
                </a:solidFill>
                <a:latin typeface="Calibri"/>
                <a:cs typeface="Calibri"/>
              </a:rPr>
              <a:t> </a:t>
            </a:r>
            <a:r>
              <a:rPr sz="1100" b="1" dirty="0">
                <a:solidFill>
                  <a:srgbClr val="FFFFFF"/>
                </a:solidFill>
                <a:latin typeface="Calibri"/>
                <a:cs typeface="Calibri"/>
              </a:rPr>
              <a:t>NCOs.</a:t>
            </a:r>
            <a:endParaRPr sz="1100" dirty="0">
              <a:latin typeface="Calibri"/>
              <a:cs typeface="Calibri"/>
            </a:endParaRPr>
          </a:p>
          <a:p>
            <a:pPr marL="241300" marR="59055" indent="-228600">
              <a:lnSpc>
                <a:spcPct val="100000"/>
              </a:lnSpc>
              <a:spcBef>
                <a:spcPts val="5"/>
              </a:spcBef>
              <a:buAutoNum type="arabicPeriod" startAt="2"/>
              <a:tabLst>
                <a:tab pos="241300" algn="l"/>
              </a:tabLst>
            </a:pPr>
            <a:r>
              <a:rPr sz="1100" b="1" spc="-5" dirty="0">
                <a:solidFill>
                  <a:srgbClr val="FFFFFF"/>
                </a:solidFill>
                <a:latin typeface="Calibri"/>
                <a:cs typeface="Calibri"/>
              </a:rPr>
              <a:t>Many</a:t>
            </a:r>
            <a:r>
              <a:rPr sz="1100" b="1" spc="-10" dirty="0">
                <a:solidFill>
                  <a:srgbClr val="FFFFFF"/>
                </a:solidFill>
                <a:latin typeface="Calibri"/>
                <a:cs typeface="Calibri"/>
              </a:rPr>
              <a:t> </a:t>
            </a:r>
            <a:r>
              <a:rPr sz="1100" b="1" spc="-5" dirty="0">
                <a:solidFill>
                  <a:srgbClr val="FFFFFF"/>
                </a:solidFill>
                <a:latin typeface="Calibri"/>
                <a:cs typeface="Calibri"/>
              </a:rPr>
              <a:t>soldiers</a:t>
            </a:r>
            <a:r>
              <a:rPr sz="1100" b="1" spc="-35" dirty="0">
                <a:solidFill>
                  <a:srgbClr val="FFFFFF"/>
                </a:solidFill>
                <a:latin typeface="Calibri"/>
                <a:cs typeface="Calibri"/>
              </a:rPr>
              <a:t> </a:t>
            </a:r>
            <a:r>
              <a:rPr sz="1100" b="1" spc="-5" dirty="0">
                <a:solidFill>
                  <a:srgbClr val="FFFFFF"/>
                </a:solidFill>
                <a:latin typeface="Calibri"/>
                <a:cs typeface="Calibri"/>
              </a:rPr>
              <a:t>are</a:t>
            </a:r>
            <a:r>
              <a:rPr sz="1100" b="1" spc="-20" dirty="0">
                <a:solidFill>
                  <a:srgbClr val="FFFFFF"/>
                </a:solidFill>
                <a:latin typeface="Calibri"/>
                <a:cs typeface="Calibri"/>
              </a:rPr>
              <a:t> </a:t>
            </a:r>
            <a:r>
              <a:rPr sz="1100" b="1" dirty="0">
                <a:solidFill>
                  <a:srgbClr val="FFFFFF"/>
                </a:solidFill>
                <a:latin typeface="Calibri"/>
                <a:cs typeface="Calibri"/>
              </a:rPr>
              <a:t>2-year</a:t>
            </a:r>
            <a:r>
              <a:rPr sz="1100" b="1" spc="-25" dirty="0">
                <a:solidFill>
                  <a:srgbClr val="FFFFFF"/>
                </a:solidFill>
                <a:latin typeface="Calibri"/>
                <a:cs typeface="Calibri"/>
              </a:rPr>
              <a:t> </a:t>
            </a:r>
            <a:r>
              <a:rPr sz="1100" b="1" dirty="0">
                <a:solidFill>
                  <a:srgbClr val="FFFFFF"/>
                </a:solidFill>
                <a:latin typeface="Calibri"/>
                <a:cs typeface="Calibri"/>
              </a:rPr>
              <a:t>conscripts</a:t>
            </a:r>
            <a:r>
              <a:rPr sz="1100" b="1" spc="-25" dirty="0">
                <a:solidFill>
                  <a:srgbClr val="FFFFFF"/>
                </a:solidFill>
                <a:latin typeface="Calibri"/>
                <a:cs typeface="Calibri"/>
              </a:rPr>
              <a:t> </a:t>
            </a:r>
            <a:r>
              <a:rPr sz="1100" b="1" dirty="0">
                <a:solidFill>
                  <a:srgbClr val="FFFFFF"/>
                </a:solidFill>
                <a:latin typeface="Calibri"/>
                <a:cs typeface="Calibri"/>
              </a:rPr>
              <a:t>which </a:t>
            </a:r>
            <a:r>
              <a:rPr sz="1100" b="1" spc="-235" dirty="0">
                <a:solidFill>
                  <a:srgbClr val="FFFFFF"/>
                </a:solidFill>
                <a:latin typeface="Calibri"/>
                <a:cs typeface="Calibri"/>
              </a:rPr>
              <a:t> </a:t>
            </a:r>
            <a:r>
              <a:rPr sz="1100" b="1" spc="-5" dirty="0">
                <a:solidFill>
                  <a:srgbClr val="FFFFFF"/>
                </a:solidFill>
                <a:latin typeface="Calibri"/>
                <a:cs typeface="Calibri"/>
              </a:rPr>
              <a:t>may</a:t>
            </a:r>
            <a:r>
              <a:rPr sz="1100" b="1" spc="-10" dirty="0">
                <a:solidFill>
                  <a:srgbClr val="FFFFFF"/>
                </a:solidFill>
                <a:latin typeface="Calibri"/>
                <a:cs typeface="Calibri"/>
              </a:rPr>
              <a:t> </a:t>
            </a:r>
            <a:r>
              <a:rPr sz="1100" b="1" spc="-5" dirty="0">
                <a:solidFill>
                  <a:srgbClr val="FFFFFF"/>
                </a:solidFill>
                <a:latin typeface="Calibri"/>
                <a:cs typeface="Calibri"/>
              </a:rPr>
              <a:t>hinder</a:t>
            </a:r>
            <a:r>
              <a:rPr sz="1100" b="1" spc="-10" dirty="0">
                <a:solidFill>
                  <a:srgbClr val="FFFFFF"/>
                </a:solidFill>
                <a:latin typeface="Calibri"/>
                <a:cs typeface="Calibri"/>
              </a:rPr>
              <a:t> </a:t>
            </a:r>
            <a:r>
              <a:rPr sz="1100" b="1" spc="-5" dirty="0">
                <a:solidFill>
                  <a:srgbClr val="FFFFFF"/>
                </a:solidFill>
                <a:latin typeface="Calibri"/>
                <a:cs typeface="Calibri"/>
              </a:rPr>
              <a:t>proficiency</a:t>
            </a:r>
            <a:r>
              <a:rPr sz="1100" b="1" spc="-15" dirty="0">
                <a:solidFill>
                  <a:srgbClr val="FFFFFF"/>
                </a:solidFill>
                <a:latin typeface="Calibri"/>
                <a:cs typeface="Calibri"/>
              </a:rPr>
              <a:t> </a:t>
            </a:r>
            <a:r>
              <a:rPr sz="1100" b="1" dirty="0">
                <a:solidFill>
                  <a:srgbClr val="FFFFFF"/>
                </a:solidFill>
                <a:latin typeface="Calibri"/>
                <a:cs typeface="Calibri"/>
              </a:rPr>
              <a:t>in</a:t>
            </a:r>
            <a:r>
              <a:rPr sz="1100" b="1" spc="-15" dirty="0">
                <a:solidFill>
                  <a:srgbClr val="FFFFFF"/>
                </a:solidFill>
                <a:latin typeface="Calibri"/>
                <a:cs typeface="Calibri"/>
              </a:rPr>
              <a:t> </a:t>
            </a:r>
            <a:r>
              <a:rPr sz="1100" b="1" spc="-5" dirty="0">
                <a:solidFill>
                  <a:srgbClr val="FFFFFF"/>
                </a:solidFill>
                <a:latin typeface="Calibri"/>
                <a:cs typeface="Calibri"/>
              </a:rPr>
              <a:t>complex</a:t>
            </a:r>
            <a:r>
              <a:rPr sz="1100" b="1" spc="-10" dirty="0">
                <a:solidFill>
                  <a:srgbClr val="FFFFFF"/>
                </a:solidFill>
                <a:latin typeface="Calibri"/>
                <a:cs typeface="Calibri"/>
              </a:rPr>
              <a:t> </a:t>
            </a:r>
            <a:r>
              <a:rPr sz="1100" b="1" dirty="0">
                <a:solidFill>
                  <a:srgbClr val="FFFFFF"/>
                </a:solidFill>
                <a:latin typeface="Calibri"/>
                <a:cs typeface="Calibri"/>
              </a:rPr>
              <a:t>tasks.</a:t>
            </a:r>
            <a:endParaRPr sz="1100" dirty="0">
              <a:latin typeface="Calibri"/>
              <a:cs typeface="Calibri"/>
            </a:endParaRPr>
          </a:p>
          <a:p>
            <a:pPr marL="241300" marR="26034" indent="-228600">
              <a:lnSpc>
                <a:spcPct val="100000"/>
              </a:lnSpc>
              <a:buAutoNum type="arabicPeriod" startAt="2"/>
              <a:tabLst>
                <a:tab pos="241300" algn="l"/>
              </a:tabLst>
            </a:pPr>
            <a:r>
              <a:rPr sz="1100" b="1" dirty="0">
                <a:solidFill>
                  <a:srgbClr val="FFFFFF"/>
                </a:solidFill>
                <a:latin typeface="Calibri"/>
                <a:cs typeface="Calibri"/>
              </a:rPr>
              <a:t>No </a:t>
            </a:r>
            <a:r>
              <a:rPr sz="1100" b="1" spc="-5" dirty="0">
                <a:solidFill>
                  <a:srgbClr val="FFFFFF"/>
                </a:solidFill>
                <a:latin typeface="Calibri"/>
                <a:cs typeface="Calibri"/>
              </a:rPr>
              <a:t>longer </a:t>
            </a:r>
            <a:r>
              <a:rPr sz="1100" b="1" dirty="0">
                <a:solidFill>
                  <a:srgbClr val="FFFFFF"/>
                </a:solidFill>
                <a:latin typeface="Calibri"/>
                <a:cs typeface="Calibri"/>
              </a:rPr>
              <a:t>a </a:t>
            </a:r>
            <a:r>
              <a:rPr sz="1100" b="1" spc="-5" dirty="0">
                <a:solidFill>
                  <a:srgbClr val="FFFFFF"/>
                </a:solidFill>
                <a:latin typeface="Calibri"/>
                <a:cs typeface="Calibri"/>
              </a:rPr>
              <a:t>rural peasant </a:t>
            </a:r>
            <a:r>
              <a:rPr sz="1100" b="1" dirty="0">
                <a:solidFill>
                  <a:srgbClr val="FFFFFF"/>
                </a:solidFill>
                <a:latin typeface="Calibri"/>
                <a:cs typeface="Calibri"/>
              </a:rPr>
              <a:t>military, recruits </a:t>
            </a:r>
            <a:r>
              <a:rPr sz="1100" b="1" spc="-235" dirty="0">
                <a:solidFill>
                  <a:srgbClr val="FFFFFF"/>
                </a:solidFill>
                <a:latin typeface="Calibri"/>
                <a:cs typeface="Calibri"/>
              </a:rPr>
              <a:t> </a:t>
            </a:r>
            <a:r>
              <a:rPr sz="1100" b="1" spc="-5" dirty="0">
                <a:solidFill>
                  <a:srgbClr val="FFFFFF"/>
                </a:solidFill>
                <a:latin typeface="Calibri"/>
                <a:cs typeface="Calibri"/>
              </a:rPr>
              <a:t>come</a:t>
            </a:r>
            <a:r>
              <a:rPr sz="1100" b="1" spc="-15" dirty="0">
                <a:solidFill>
                  <a:srgbClr val="FFFFFF"/>
                </a:solidFill>
                <a:latin typeface="Calibri"/>
                <a:cs typeface="Calibri"/>
              </a:rPr>
              <a:t> </a:t>
            </a:r>
            <a:r>
              <a:rPr sz="1100" b="1" spc="-5" dirty="0">
                <a:solidFill>
                  <a:srgbClr val="FFFFFF"/>
                </a:solidFill>
                <a:latin typeface="Calibri"/>
                <a:cs typeface="Calibri"/>
              </a:rPr>
              <a:t>from more</a:t>
            </a:r>
            <a:r>
              <a:rPr sz="1100" b="1" spc="-10" dirty="0">
                <a:solidFill>
                  <a:srgbClr val="FFFFFF"/>
                </a:solidFill>
                <a:latin typeface="Calibri"/>
                <a:cs typeface="Calibri"/>
              </a:rPr>
              <a:t> </a:t>
            </a:r>
            <a:r>
              <a:rPr sz="1100" b="1" spc="-5" dirty="0">
                <a:solidFill>
                  <a:srgbClr val="FFFFFF"/>
                </a:solidFill>
                <a:latin typeface="Calibri"/>
                <a:cs typeface="Calibri"/>
              </a:rPr>
              <a:t>educated</a:t>
            </a:r>
            <a:r>
              <a:rPr sz="1100" b="1" spc="-15" dirty="0">
                <a:solidFill>
                  <a:srgbClr val="FFFFFF"/>
                </a:solidFill>
                <a:latin typeface="Calibri"/>
                <a:cs typeface="Calibri"/>
              </a:rPr>
              <a:t> </a:t>
            </a:r>
            <a:r>
              <a:rPr sz="1100" b="1" spc="-5" dirty="0">
                <a:solidFill>
                  <a:srgbClr val="FFFFFF"/>
                </a:solidFill>
                <a:latin typeface="Calibri"/>
                <a:cs typeface="Calibri"/>
              </a:rPr>
              <a:t>backgrounds.</a:t>
            </a:r>
            <a:endParaRPr sz="1100" dirty="0">
              <a:latin typeface="Calibri"/>
              <a:cs typeface="Calibri"/>
            </a:endParaRPr>
          </a:p>
        </p:txBody>
      </p:sp>
      <p:grpSp>
        <p:nvGrpSpPr>
          <p:cNvPr id="28" name="object 28"/>
          <p:cNvGrpSpPr/>
          <p:nvPr/>
        </p:nvGrpSpPr>
        <p:grpSpPr>
          <a:xfrm>
            <a:off x="1025652" y="5407152"/>
            <a:ext cx="1008900" cy="1356398"/>
            <a:chOff x="1025652" y="5407152"/>
            <a:chExt cx="1008900" cy="1356398"/>
          </a:xfrm>
        </p:grpSpPr>
        <p:pic>
          <p:nvPicPr>
            <p:cNvPr id="30" name="object 30"/>
            <p:cNvPicPr/>
            <p:nvPr/>
          </p:nvPicPr>
          <p:blipFill>
            <a:blip r:embed="rId8" cstate="print"/>
            <a:stretch>
              <a:fillRect/>
            </a:stretch>
          </p:blipFill>
          <p:spPr>
            <a:xfrm>
              <a:off x="1068325" y="5862829"/>
              <a:ext cx="734568" cy="211836"/>
            </a:xfrm>
            <a:prstGeom prst="rect">
              <a:avLst/>
            </a:prstGeom>
          </p:spPr>
        </p:pic>
        <p:sp>
          <p:nvSpPr>
            <p:cNvPr id="31" name="object 31"/>
            <p:cNvSpPr/>
            <p:nvPr/>
          </p:nvSpPr>
          <p:spPr>
            <a:xfrm>
              <a:off x="1068324" y="5862828"/>
              <a:ext cx="734568" cy="248450"/>
            </a:xfrm>
            <a:custGeom>
              <a:avLst/>
              <a:gdLst/>
              <a:ahLst/>
              <a:cxnLst/>
              <a:rect l="l" t="t" r="r" b="b"/>
              <a:pathLst>
                <a:path w="1766570" h="218439">
                  <a:moveTo>
                    <a:pt x="0" y="54483"/>
                  </a:moveTo>
                  <a:lnTo>
                    <a:pt x="1657350" y="54483"/>
                  </a:lnTo>
                  <a:lnTo>
                    <a:pt x="1657350" y="0"/>
                  </a:lnTo>
                  <a:lnTo>
                    <a:pt x="1766315" y="108966"/>
                  </a:lnTo>
                  <a:lnTo>
                    <a:pt x="1657350" y="217932"/>
                  </a:lnTo>
                  <a:lnTo>
                    <a:pt x="1657350"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32" name="object 32"/>
            <p:cNvPicPr/>
            <p:nvPr/>
          </p:nvPicPr>
          <p:blipFill>
            <a:blip r:embed="rId9" cstate="print"/>
            <a:stretch>
              <a:fillRect/>
            </a:stretch>
          </p:blipFill>
          <p:spPr>
            <a:xfrm>
              <a:off x="1028700" y="6018276"/>
              <a:ext cx="458749" cy="349034"/>
            </a:xfrm>
            <a:prstGeom prst="rect">
              <a:avLst/>
            </a:prstGeom>
          </p:spPr>
        </p:pic>
        <p:pic>
          <p:nvPicPr>
            <p:cNvPr id="33" name="object 33"/>
            <p:cNvPicPr/>
            <p:nvPr/>
          </p:nvPicPr>
          <p:blipFill>
            <a:blip r:embed="rId10" cstate="print"/>
            <a:stretch>
              <a:fillRect/>
            </a:stretch>
          </p:blipFill>
          <p:spPr>
            <a:xfrm>
              <a:off x="1060704" y="6059424"/>
              <a:ext cx="342900" cy="217932"/>
            </a:xfrm>
            <a:prstGeom prst="rect">
              <a:avLst/>
            </a:prstGeom>
          </p:spPr>
        </p:pic>
        <p:sp>
          <p:nvSpPr>
            <p:cNvPr id="34" name="object 34"/>
            <p:cNvSpPr/>
            <p:nvPr/>
          </p:nvSpPr>
          <p:spPr>
            <a:xfrm>
              <a:off x="1060704" y="6059424"/>
              <a:ext cx="342900" cy="218440"/>
            </a:xfrm>
            <a:custGeom>
              <a:avLst/>
              <a:gdLst/>
              <a:ahLst/>
              <a:cxnLst/>
              <a:rect l="l" t="t" r="r" b="b"/>
              <a:pathLst>
                <a:path w="342900" h="218439">
                  <a:moveTo>
                    <a:pt x="0" y="54482"/>
                  </a:moveTo>
                  <a:lnTo>
                    <a:pt x="233934" y="54482"/>
                  </a:lnTo>
                  <a:lnTo>
                    <a:pt x="233934" y="0"/>
                  </a:lnTo>
                  <a:lnTo>
                    <a:pt x="342900" y="108965"/>
                  </a:lnTo>
                  <a:lnTo>
                    <a:pt x="233934" y="217931"/>
                  </a:lnTo>
                  <a:lnTo>
                    <a:pt x="233934"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35" name="object 35"/>
            <p:cNvPicPr/>
            <p:nvPr/>
          </p:nvPicPr>
          <p:blipFill>
            <a:blip r:embed="rId11" cstate="print"/>
            <a:stretch>
              <a:fillRect/>
            </a:stretch>
          </p:blipFill>
          <p:spPr>
            <a:xfrm>
              <a:off x="1036320" y="5605272"/>
              <a:ext cx="850417" cy="349034"/>
            </a:xfrm>
            <a:prstGeom prst="rect">
              <a:avLst/>
            </a:prstGeom>
          </p:spPr>
        </p:pic>
        <p:pic>
          <p:nvPicPr>
            <p:cNvPr id="36" name="object 36"/>
            <p:cNvPicPr/>
            <p:nvPr/>
          </p:nvPicPr>
          <p:blipFill>
            <a:blip r:embed="rId12" cstate="print"/>
            <a:stretch>
              <a:fillRect/>
            </a:stretch>
          </p:blipFill>
          <p:spPr>
            <a:xfrm>
              <a:off x="1068324" y="5646420"/>
              <a:ext cx="734568" cy="217932"/>
            </a:xfrm>
            <a:prstGeom prst="rect">
              <a:avLst/>
            </a:prstGeom>
          </p:spPr>
        </p:pic>
        <p:sp>
          <p:nvSpPr>
            <p:cNvPr id="37" name="object 37"/>
            <p:cNvSpPr/>
            <p:nvPr/>
          </p:nvSpPr>
          <p:spPr>
            <a:xfrm>
              <a:off x="1068324" y="5646420"/>
              <a:ext cx="734695" cy="218440"/>
            </a:xfrm>
            <a:custGeom>
              <a:avLst/>
              <a:gdLst/>
              <a:ahLst/>
              <a:cxnLst/>
              <a:rect l="l" t="t" r="r" b="b"/>
              <a:pathLst>
                <a:path w="734694" h="218439">
                  <a:moveTo>
                    <a:pt x="0" y="54482"/>
                  </a:moveTo>
                  <a:lnTo>
                    <a:pt x="625601" y="54482"/>
                  </a:lnTo>
                  <a:lnTo>
                    <a:pt x="625601" y="0"/>
                  </a:lnTo>
                  <a:lnTo>
                    <a:pt x="734568" y="108965"/>
                  </a:lnTo>
                  <a:lnTo>
                    <a:pt x="625601" y="217931"/>
                  </a:lnTo>
                  <a:lnTo>
                    <a:pt x="625601"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38" name="object 38"/>
            <p:cNvPicPr/>
            <p:nvPr/>
          </p:nvPicPr>
          <p:blipFill>
            <a:blip r:embed="rId13" cstate="print"/>
            <a:stretch>
              <a:fillRect/>
            </a:stretch>
          </p:blipFill>
          <p:spPr>
            <a:xfrm>
              <a:off x="1036320" y="5407152"/>
              <a:ext cx="451116" cy="349034"/>
            </a:xfrm>
            <a:prstGeom prst="rect">
              <a:avLst/>
            </a:prstGeom>
          </p:spPr>
        </p:pic>
        <p:pic>
          <p:nvPicPr>
            <p:cNvPr id="39" name="object 39"/>
            <p:cNvPicPr/>
            <p:nvPr/>
          </p:nvPicPr>
          <p:blipFill>
            <a:blip r:embed="rId14" cstate="print"/>
            <a:stretch>
              <a:fillRect/>
            </a:stretch>
          </p:blipFill>
          <p:spPr>
            <a:xfrm>
              <a:off x="1068324" y="5448300"/>
              <a:ext cx="335279" cy="217931"/>
            </a:xfrm>
            <a:prstGeom prst="rect">
              <a:avLst/>
            </a:prstGeom>
          </p:spPr>
        </p:pic>
        <p:sp>
          <p:nvSpPr>
            <p:cNvPr id="40" name="object 40"/>
            <p:cNvSpPr/>
            <p:nvPr/>
          </p:nvSpPr>
          <p:spPr>
            <a:xfrm>
              <a:off x="1068324" y="5448300"/>
              <a:ext cx="335280" cy="218440"/>
            </a:xfrm>
            <a:custGeom>
              <a:avLst/>
              <a:gdLst/>
              <a:ahLst/>
              <a:cxnLst/>
              <a:rect l="l" t="t" r="r" b="b"/>
              <a:pathLst>
                <a:path w="335280" h="218439">
                  <a:moveTo>
                    <a:pt x="0" y="54483"/>
                  </a:moveTo>
                  <a:lnTo>
                    <a:pt x="226313" y="54483"/>
                  </a:lnTo>
                  <a:lnTo>
                    <a:pt x="226313" y="0"/>
                  </a:lnTo>
                  <a:lnTo>
                    <a:pt x="335279" y="108965"/>
                  </a:lnTo>
                  <a:lnTo>
                    <a:pt x="226313" y="217931"/>
                  </a:lnTo>
                  <a:lnTo>
                    <a:pt x="226313"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41" name="object 41"/>
            <p:cNvPicPr/>
            <p:nvPr/>
          </p:nvPicPr>
          <p:blipFill>
            <a:blip r:embed="rId15" cstate="print"/>
            <a:stretch>
              <a:fillRect/>
            </a:stretch>
          </p:blipFill>
          <p:spPr>
            <a:xfrm>
              <a:off x="1028700" y="6228588"/>
              <a:ext cx="931151" cy="349034"/>
            </a:xfrm>
            <a:prstGeom prst="rect">
              <a:avLst/>
            </a:prstGeom>
          </p:spPr>
        </p:pic>
        <p:pic>
          <p:nvPicPr>
            <p:cNvPr id="42" name="object 42"/>
            <p:cNvPicPr/>
            <p:nvPr/>
          </p:nvPicPr>
          <p:blipFill>
            <a:blip r:embed="rId16" cstate="print"/>
            <a:stretch>
              <a:fillRect/>
            </a:stretch>
          </p:blipFill>
          <p:spPr>
            <a:xfrm>
              <a:off x="1060704" y="6269736"/>
              <a:ext cx="815340" cy="217932"/>
            </a:xfrm>
            <a:prstGeom prst="rect">
              <a:avLst/>
            </a:prstGeom>
          </p:spPr>
        </p:pic>
        <p:sp>
          <p:nvSpPr>
            <p:cNvPr id="43" name="object 43"/>
            <p:cNvSpPr/>
            <p:nvPr/>
          </p:nvSpPr>
          <p:spPr>
            <a:xfrm>
              <a:off x="1060704" y="6269736"/>
              <a:ext cx="815340" cy="218440"/>
            </a:xfrm>
            <a:custGeom>
              <a:avLst/>
              <a:gdLst/>
              <a:ahLst/>
              <a:cxnLst/>
              <a:rect l="l" t="t" r="r" b="b"/>
              <a:pathLst>
                <a:path w="815339" h="218439">
                  <a:moveTo>
                    <a:pt x="0" y="54482"/>
                  </a:moveTo>
                  <a:lnTo>
                    <a:pt x="706373" y="54482"/>
                  </a:lnTo>
                  <a:lnTo>
                    <a:pt x="706373" y="0"/>
                  </a:lnTo>
                  <a:lnTo>
                    <a:pt x="815340" y="108965"/>
                  </a:lnTo>
                  <a:lnTo>
                    <a:pt x="706373" y="217931"/>
                  </a:lnTo>
                  <a:lnTo>
                    <a:pt x="706373" y="163448"/>
                  </a:lnTo>
                  <a:lnTo>
                    <a:pt x="0" y="163448"/>
                  </a:lnTo>
                  <a:lnTo>
                    <a:pt x="0" y="54482"/>
                  </a:lnTo>
                  <a:close/>
                </a:path>
              </a:pathLst>
            </a:custGeom>
            <a:ln w="12191">
              <a:solidFill>
                <a:srgbClr val="000000"/>
              </a:solidFill>
            </a:ln>
          </p:spPr>
          <p:txBody>
            <a:bodyPr wrap="square" lIns="0" tIns="0" rIns="0" bIns="0" rtlCol="0"/>
            <a:lstStyle/>
            <a:p>
              <a:endParaRPr/>
            </a:p>
          </p:txBody>
        </p:sp>
        <p:pic>
          <p:nvPicPr>
            <p:cNvPr id="44" name="object 44"/>
            <p:cNvPicPr/>
            <p:nvPr/>
          </p:nvPicPr>
          <p:blipFill>
            <a:blip r:embed="rId17" cstate="print"/>
            <a:stretch>
              <a:fillRect/>
            </a:stretch>
          </p:blipFill>
          <p:spPr>
            <a:xfrm>
              <a:off x="1025652" y="6414516"/>
              <a:ext cx="1008900" cy="349034"/>
            </a:xfrm>
            <a:prstGeom prst="rect">
              <a:avLst/>
            </a:prstGeom>
          </p:spPr>
        </p:pic>
        <p:pic>
          <p:nvPicPr>
            <p:cNvPr id="45" name="object 45"/>
            <p:cNvPicPr/>
            <p:nvPr/>
          </p:nvPicPr>
          <p:blipFill>
            <a:blip r:embed="rId18" cstate="print"/>
            <a:stretch>
              <a:fillRect/>
            </a:stretch>
          </p:blipFill>
          <p:spPr>
            <a:xfrm>
              <a:off x="1057656" y="6455664"/>
              <a:ext cx="893063" cy="217932"/>
            </a:xfrm>
            <a:prstGeom prst="rect">
              <a:avLst/>
            </a:prstGeom>
          </p:spPr>
        </p:pic>
        <p:sp>
          <p:nvSpPr>
            <p:cNvPr id="46" name="object 46"/>
            <p:cNvSpPr/>
            <p:nvPr/>
          </p:nvSpPr>
          <p:spPr>
            <a:xfrm>
              <a:off x="1057656" y="6455664"/>
              <a:ext cx="893444" cy="218440"/>
            </a:xfrm>
            <a:custGeom>
              <a:avLst/>
              <a:gdLst/>
              <a:ahLst/>
              <a:cxnLst/>
              <a:rect l="l" t="t" r="r" b="b"/>
              <a:pathLst>
                <a:path w="893444" h="218440">
                  <a:moveTo>
                    <a:pt x="0" y="54483"/>
                  </a:moveTo>
                  <a:lnTo>
                    <a:pt x="784098" y="54483"/>
                  </a:lnTo>
                  <a:lnTo>
                    <a:pt x="784098" y="0"/>
                  </a:lnTo>
                  <a:lnTo>
                    <a:pt x="893063" y="108966"/>
                  </a:lnTo>
                  <a:lnTo>
                    <a:pt x="784098" y="217932"/>
                  </a:lnTo>
                  <a:lnTo>
                    <a:pt x="784098" y="163449"/>
                  </a:lnTo>
                  <a:lnTo>
                    <a:pt x="0" y="163449"/>
                  </a:lnTo>
                  <a:lnTo>
                    <a:pt x="0" y="54483"/>
                  </a:lnTo>
                  <a:close/>
                </a:path>
              </a:pathLst>
            </a:custGeom>
            <a:ln w="12192">
              <a:solidFill>
                <a:srgbClr val="000000"/>
              </a:solidFill>
            </a:ln>
          </p:spPr>
          <p:txBody>
            <a:bodyPr wrap="square" lIns="0" tIns="0" rIns="0" bIns="0" rtlCol="0"/>
            <a:lstStyle/>
            <a:p>
              <a:endParaRPr/>
            </a:p>
          </p:txBody>
        </p:sp>
      </p:grpSp>
      <p:sp>
        <p:nvSpPr>
          <p:cNvPr id="47" name="object 47"/>
          <p:cNvSpPr txBox="1"/>
          <p:nvPr/>
        </p:nvSpPr>
        <p:spPr>
          <a:xfrm>
            <a:off x="130555" y="5417006"/>
            <a:ext cx="843280" cy="1228028"/>
          </a:xfrm>
          <a:prstGeom prst="rect">
            <a:avLst/>
          </a:prstGeom>
        </p:spPr>
        <p:txBody>
          <a:bodyPr vert="horz" wrap="square" lIns="0" tIns="12700" rIns="0" bIns="0" rtlCol="0">
            <a:spAutoFit/>
          </a:bodyPr>
          <a:lstStyle/>
          <a:p>
            <a:pPr marL="203200" marR="190500" algn="ctr">
              <a:lnSpc>
                <a:spcPct val="118000"/>
              </a:lnSpc>
              <a:spcBef>
                <a:spcPts val="100"/>
              </a:spcBef>
            </a:pPr>
            <a:r>
              <a:rPr sz="1100" b="1" dirty="0">
                <a:latin typeface="Calibri"/>
                <a:cs typeface="Calibri"/>
              </a:rPr>
              <a:t>QB</a:t>
            </a:r>
            <a:r>
              <a:rPr sz="1100" b="1" spc="5" dirty="0">
                <a:latin typeface="Calibri"/>
                <a:cs typeface="Calibri"/>
              </a:rPr>
              <a:t>B</a:t>
            </a:r>
            <a:r>
              <a:rPr sz="1100" b="1" spc="-5" dirty="0">
                <a:latin typeface="Calibri"/>
                <a:cs typeface="Calibri"/>
              </a:rPr>
              <a:t>-</a:t>
            </a:r>
            <a:r>
              <a:rPr sz="1100" b="1" dirty="0">
                <a:latin typeface="Calibri"/>
                <a:cs typeface="Calibri"/>
              </a:rPr>
              <a:t>95  Q</a:t>
            </a:r>
            <a:r>
              <a:rPr lang="en-US" sz="1100" b="1" dirty="0">
                <a:latin typeface="Calibri"/>
                <a:cs typeface="Calibri"/>
              </a:rPr>
              <a:t>L</a:t>
            </a:r>
            <a:r>
              <a:rPr sz="1100" b="1" dirty="0">
                <a:latin typeface="Calibri"/>
                <a:cs typeface="Calibri"/>
              </a:rPr>
              <a:t>Z</a:t>
            </a:r>
            <a:r>
              <a:rPr sz="1100" b="1" spc="-5" dirty="0">
                <a:latin typeface="Calibri"/>
                <a:cs typeface="Calibri"/>
              </a:rPr>
              <a:t>-</a:t>
            </a:r>
            <a:r>
              <a:rPr sz="1100" b="1" dirty="0">
                <a:latin typeface="Calibri"/>
                <a:cs typeface="Calibri"/>
              </a:rPr>
              <a:t>87</a:t>
            </a:r>
            <a:r>
              <a:rPr lang="en-US" sz="1100" b="1" dirty="0">
                <a:latin typeface="Calibri"/>
                <a:cs typeface="Calibri"/>
              </a:rPr>
              <a:t> </a:t>
            </a:r>
            <a:endParaRPr sz="1100" dirty="0">
              <a:latin typeface="Calibri"/>
              <a:cs typeface="Calibri"/>
            </a:endParaRPr>
          </a:p>
          <a:p>
            <a:pPr marL="12700" marR="5080" algn="ctr">
              <a:lnSpc>
                <a:spcPct val="121600"/>
              </a:lnSpc>
              <a:spcBef>
                <a:spcPts val="125"/>
              </a:spcBef>
            </a:pPr>
            <a:r>
              <a:rPr sz="1100" b="1" dirty="0">
                <a:latin typeface="Calibri"/>
                <a:cs typeface="Calibri"/>
              </a:rPr>
              <a:t>60mm</a:t>
            </a:r>
            <a:r>
              <a:rPr sz="1100" b="1" spc="-60" dirty="0">
                <a:latin typeface="Calibri"/>
                <a:cs typeface="Calibri"/>
              </a:rPr>
              <a:t> </a:t>
            </a:r>
            <a:r>
              <a:rPr sz="1100" b="1" spc="-5" dirty="0">
                <a:latin typeface="Calibri"/>
                <a:cs typeface="Calibri"/>
              </a:rPr>
              <a:t>Mortar </a:t>
            </a:r>
            <a:r>
              <a:rPr sz="1100" b="1" spc="-235" dirty="0">
                <a:latin typeface="Calibri"/>
                <a:cs typeface="Calibri"/>
              </a:rPr>
              <a:t> </a:t>
            </a:r>
            <a:r>
              <a:rPr sz="1100" b="1" spc="-5" dirty="0">
                <a:latin typeface="Calibri"/>
                <a:cs typeface="Calibri"/>
              </a:rPr>
              <a:t>PF-98</a:t>
            </a:r>
            <a:endParaRPr sz="1100" dirty="0">
              <a:latin typeface="Calibri"/>
              <a:cs typeface="Calibri"/>
            </a:endParaRPr>
          </a:p>
          <a:p>
            <a:pPr algn="ctr">
              <a:lnSpc>
                <a:spcPct val="100000"/>
              </a:lnSpc>
              <a:spcBef>
                <a:spcPts val="265"/>
              </a:spcBef>
            </a:pPr>
            <a:r>
              <a:rPr sz="1100" b="1" dirty="0">
                <a:latin typeface="Calibri"/>
                <a:cs typeface="Calibri"/>
              </a:rPr>
              <a:t>Q</a:t>
            </a:r>
            <a:r>
              <a:rPr lang="en-US" sz="1100" b="1" dirty="0">
                <a:latin typeface="Calibri"/>
                <a:cs typeface="Calibri"/>
              </a:rPr>
              <a:t>L</a:t>
            </a:r>
            <a:r>
              <a:rPr sz="1100" b="1" dirty="0">
                <a:latin typeface="Calibri"/>
                <a:cs typeface="Calibri"/>
              </a:rPr>
              <a:t>Z-04</a:t>
            </a:r>
            <a:r>
              <a:rPr lang="en-US" sz="1100" b="1" dirty="0">
                <a:latin typeface="Calibri"/>
                <a:cs typeface="Calibri"/>
              </a:rPr>
              <a:t> AGL</a:t>
            </a:r>
            <a:endParaRPr sz="1100" dirty="0">
              <a:latin typeface="Calibri"/>
              <a:cs typeface="Calibri"/>
            </a:endParaRPr>
          </a:p>
          <a:p>
            <a:pPr marL="24130" algn="ctr">
              <a:lnSpc>
                <a:spcPct val="100000"/>
              </a:lnSpc>
              <a:spcBef>
                <a:spcPts val="105"/>
              </a:spcBef>
            </a:pPr>
            <a:r>
              <a:rPr sz="1100" b="1" dirty="0">
                <a:latin typeface="Calibri"/>
                <a:cs typeface="Calibri"/>
              </a:rPr>
              <a:t>Type</a:t>
            </a:r>
            <a:r>
              <a:rPr sz="1100" b="1" spc="-45" dirty="0">
                <a:latin typeface="Calibri"/>
                <a:cs typeface="Calibri"/>
              </a:rPr>
              <a:t> </a:t>
            </a:r>
            <a:r>
              <a:rPr sz="1100" b="1" dirty="0">
                <a:latin typeface="Calibri"/>
                <a:cs typeface="Calibri"/>
              </a:rPr>
              <a:t>88</a:t>
            </a:r>
            <a:r>
              <a:rPr sz="1100" b="1" spc="-25" dirty="0">
                <a:latin typeface="Calibri"/>
                <a:cs typeface="Calibri"/>
              </a:rPr>
              <a:t> </a:t>
            </a:r>
            <a:r>
              <a:rPr sz="1100" b="1" dirty="0">
                <a:latin typeface="Calibri"/>
                <a:cs typeface="Calibri"/>
              </a:rPr>
              <a:t>HMG</a:t>
            </a:r>
            <a:endParaRPr sz="1100" dirty="0">
              <a:latin typeface="Calibri"/>
              <a:cs typeface="Calibri"/>
            </a:endParaRPr>
          </a:p>
        </p:txBody>
      </p:sp>
      <p:sp>
        <p:nvSpPr>
          <p:cNvPr id="48" name="object 48"/>
          <p:cNvSpPr txBox="1"/>
          <p:nvPr/>
        </p:nvSpPr>
        <p:spPr>
          <a:xfrm>
            <a:off x="1433575" y="5436819"/>
            <a:ext cx="354965"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800m</a:t>
            </a:r>
            <a:endParaRPr sz="1100" dirty="0">
              <a:latin typeface="Calibri"/>
              <a:cs typeface="Calibri"/>
            </a:endParaRPr>
          </a:p>
        </p:txBody>
      </p:sp>
      <p:sp>
        <p:nvSpPr>
          <p:cNvPr id="49" name="object 49"/>
          <p:cNvSpPr txBox="1"/>
          <p:nvPr/>
        </p:nvSpPr>
        <p:spPr>
          <a:xfrm>
            <a:off x="1837689" y="5637682"/>
            <a:ext cx="426720"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1700m</a:t>
            </a:r>
            <a:endParaRPr sz="1100">
              <a:latin typeface="Calibri"/>
              <a:cs typeface="Calibri"/>
            </a:endParaRPr>
          </a:p>
        </p:txBody>
      </p:sp>
      <p:sp>
        <p:nvSpPr>
          <p:cNvPr id="50" name="object 50"/>
          <p:cNvSpPr txBox="1"/>
          <p:nvPr/>
        </p:nvSpPr>
        <p:spPr>
          <a:xfrm>
            <a:off x="1837689" y="5889256"/>
            <a:ext cx="38798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latin typeface="Calibri"/>
                <a:cs typeface="Calibri"/>
              </a:rPr>
              <a:t>1.6</a:t>
            </a:r>
            <a:r>
              <a:rPr sz="1100" b="1" dirty="0">
                <a:latin typeface="Calibri"/>
                <a:cs typeface="Calibri"/>
              </a:rPr>
              <a:t>km</a:t>
            </a:r>
            <a:endParaRPr sz="1100" dirty="0">
              <a:latin typeface="Calibri"/>
              <a:cs typeface="Calibri"/>
            </a:endParaRPr>
          </a:p>
        </p:txBody>
      </p:sp>
      <p:sp>
        <p:nvSpPr>
          <p:cNvPr id="51" name="object 51"/>
          <p:cNvSpPr txBox="1"/>
          <p:nvPr/>
        </p:nvSpPr>
        <p:spPr>
          <a:xfrm>
            <a:off x="1475994" y="6058306"/>
            <a:ext cx="356235" cy="193675"/>
          </a:xfrm>
          <a:prstGeom prst="rect">
            <a:avLst/>
          </a:prstGeom>
        </p:spPr>
        <p:txBody>
          <a:bodyPr vert="horz" wrap="square" lIns="0" tIns="12700" rIns="0" bIns="0" rtlCol="0">
            <a:spAutoFit/>
          </a:bodyPr>
          <a:lstStyle/>
          <a:p>
            <a:pPr marL="12700">
              <a:lnSpc>
                <a:spcPct val="100000"/>
              </a:lnSpc>
              <a:spcBef>
                <a:spcPts val="100"/>
              </a:spcBef>
            </a:pPr>
            <a:r>
              <a:rPr sz="1100" b="1" spc="5" dirty="0">
                <a:latin typeface="Calibri"/>
                <a:cs typeface="Calibri"/>
              </a:rPr>
              <a:t>800m</a:t>
            </a:r>
            <a:endParaRPr sz="1100">
              <a:latin typeface="Calibri"/>
              <a:cs typeface="Calibri"/>
            </a:endParaRPr>
          </a:p>
        </p:txBody>
      </p:sp>
      <p:sp>
        <p:nvSpPr>
          <p:cNvPr id="52" name="object 52"/>
          <p:cNvSpPr txBox="1"/>
          <p:nvPr/>
        </p:nvSpPr>
        <p:spPr>
          <a:xfrm>
            <a:off x="1935860" y="6244234"/>
            <a:ext cx="476250" cy="409575"/>
          </a:xfrm>
          <a:prstGeom prst="rect">
            <a:avLst/>
          </a:prstGeom>
        </p:spPr>
        <p:txBody>
          <a:bodyPr vert="horz" wrap="square" lIns="0" tIns="36830" rIns="0" bIns="0" rtlCol="0">
            <a:spAutoFit/>
          </a:bodyPr>
          <a:lstStyle/>
          <a:p>
            <a:pPr marL="12700">
              <a:lnSpc>
                <a:spcPct val="100000"/>
              </a:lnSpc>
              <a:spcBef>
                <a:spcPts val="290"/>
              </a:spcBef>
            </a:pPr>
            <a:r>
              <a:rPr sz="1100" b="1" dirty="0">
                <a:latin typeface="Calibri"/>
                <a:cs typeface="Calibri"/>
              </a:rPr>
              <a:t>1750m</a:t>
            </a:r>
            <a:endParaRPr sz="1100">
              <a:latin typeface="Calibri"/>
              <a:cs typeface="Calibri"/>
            </a:endParaRPr>
          </a:p>
          <a:p>
            <a:pPr marL="61594">
              <a:lnSpc>
                <a:spcPct val="100000"/>
              </a:lnSpc>
              <a:spcBef>
                <a:spcPts val="190"/>
              </a:spcBef>
            </a:pPr>
            <a:r>
              <a:rPr sz="1100" b="1" dirty="0">
                <a:latin typeface="Calibri"/>
                <a:cs typeface="Calibri"/>
              </a:rPr>
              <a:t>1830m</a:t>
            </a:r>
            <a:endParaRPr sz="1100">
              <a:latin typeface="Calibri"/>
              <a:cs typeface="Calibri"/>
            </a:endParaRPr>
          </a:p>
        </p:txBody>
      </p:sp>
      <p:sp>
        <p:nvSpPr>
          <p:cNvPr id="53" name="object 53"/>
          <p:cNvSpPr txBox="1"/>
          <p:nvPr/>
        </p:nvSpPr>
        <p:spPr>
          <a:xfrm>
            <a:off x="86664" y="5171059"/>
            <a:ext cx="2021205" cy="239395"/>
          </a:xfrm>
          <a:prstGeom prst="rect">
            <a:avLst/>
          </a:prstGeom>
        </p:spPr>
        <p:txBody>
          <a:bodyPr vert="horz" wrap="square" lIns="0" tIns="12700" rIns="0" bIns="0" rtlCol="0">
            <a:spAutoFit/>
          </a:bodyPr>
          <a:lstStyle/>
          <a:p>
            <a:pPr marL="12700">
              <a:lnSpc>
                <a:spcPct val="100000"/>
              </a:lnSpc>
              <a:spcBef>
                <a:spcPts val="100"/>
              </a:spcBef>
            </a:pPr>
            <a:r>
              <a:rPr sz="1400" b="1" u="sng" spc="-5" dirty="0">
                <a:uFill>
                  <a:solidFill>
                    <a:srgbClr val="000000"/>
                  </a:solidFill>
                </a:uFill>
                <a:latin typeface="Calibri"/>
                <a:cs typeface="Calibri"/>
              </a:rPr>
              <a:t>Company</a:t>
            </a:r>
            <a:r>
              <a:rPr sz="1400" b="1" u="sng" spc="-60" dirty="0">
                <a:uFill>
                  <a:solidFill>
                    <a:srgbClr val="000000"/>
                  </a:solidFill>
                </a:uFill>
                <a:latin typeface="Calibri"/>
                <a:cs typeface="Calibri"/>
              </a:rPr>
              <a:t> </a:t>
            </a:r>
            <a:r>
              <a:rPr sz="1400" b="1" u="sng" spc="-5" dirty="0">
                <a:uFill>
                  <a:solidFill>
                    <a:srgbClr val="000000"/>
                  </a:solidFill>
                </a:uFill>
                <a:latin typeface="Calibri"/>
                <a:cs typeface="Calibri"/>
              </a:rPr>
              <a:t>Area</a:t>
            </a:r>
            <a:r>
              <a:rPr sz="1400" b="1" u="sng" spc="-45" dirty="0">
                <a:uFill>
                  <a:solidFill>
                    <a:srgbClr val="000000"/>
                  </a:solidFill>
                </a:uFill>
                <a:latin typeface="Calibri"/>
                <a:cs typeface="Calibri"/>
              </a:rPr>
              <a:t> </a:t>
            </a:r>
            <a:r>
              <a:rPr sz="1400" b="1" u="sng" dirty="0">
                <a:uFill>
                  <a:solidFill>
                    <a:srgbClr val="000000"/>
                  </a:solidFill>
                </a:uFill>
                <a:latin typeface="Calibri"/>
                <a:cs typeface="Calibri"/>
              </a:rPr>
              <a:t>of</a:t>
            </a:r>
            <a:r>
              <a:rPr sz="1400" b="1" u="sng" spc="-30" dirty="0">
                <a:uFill>
                  <a:solidFill>
                    <a:srgbClr val="000000"/>
                  </a:solidFill>
                </a:uFill>
                <a:latin typeface="Calibri"/>
                <a:cs typeface="Calibri"/>
              </a:rPr>
              <a:t> </a:t>
            </a:r>
            <a:r>
              <a:rPr sz="1400" b="1" u="sng" spc="-5" dirty="0">
                <a:uFill>
                  <a:solidFill>
                    <a:srgbClr val="000000"/>
                  </a:solidFill>
                </a:uFill>
                <a:latin typeface="Calibri"/>
                <a:cs typeface="Calibri"/>
              </a:rPr>
              <a:t>Influence</a:t>
            </a:r>
            <a:endParaRPr sz="1400">
              <a:latin typeface="Calibri"/>
              <a:cs typeface="Calibri"/>
            </a:endParaRPr>
          </a:p>
        </p:txBody>
      </p:sp>
      <p:grpSp>
        <p:nvGrpSpPr>
          <p:cNvPr id="54" name="object 54"/>
          <p:cNvGrpSpPr/>
          <p:nvPr/>
        </p:nvGrpSpPr>
        <p:grpSpPr>
          <a:xfrm>
            <a:off x="33528" y="2036065"/>
            <a:ext cx="2391410" cy="1930882"/>
            <a:chOff x="33528" y="2036064"/>
            <a:chExt cx="2391410" cy="2502535"/>
          </a:xfrm>
        </p:grpSpPr>
        <p:pic>
          <p:nvPicPr>
            <p:cNvPr id="55" name="object 55"/>
            <p:cNvPicPr/>
            <p:nvPr/>
          </p:nvPicPr>
          <p:blipFill>
            <a:blip r:embed="rId19" cstate="print"/>
            <a:stretch>
              <a:fillRect/>
            </a:stretch>
          </p:blipFill>
          <p:spPr>
            <a:xfrm>
              <a:off x="33528" y="2040636"/>
              <a:ext cx="2391156" cy="2474976"/>
            </a:xfrm>
            <a:prstGeom prst="rect">
              <a:avLst/>
            </a:prstGeom>
          </p:spPr>
        </p:pic>
        <p:pic>
          <p:nvPicPr>
            <p:cNvPr id="56" name="object 56"/>
            <p:cNvPicPr/>
            <p:nvPr/>
          </p:nvPicPr>
          <p:blipFill>
            <a:blip r:embed="rId20" cstate="print"/>
            <a:stretch>
              <a:fillRect/>
            </a:stretch>
          </p:blipFill>
          <p:spPr>
            <a:xfrm>
              <a:off x="161544" y="2036064"/>
              <a:ext cx="2132076" cy="2502407"/>
            </a:xfrm>
            <a:prstGeom prst="rect">
              <a:avLst/>
            </a:prstGeom>
          </p:spPr>
        </p:pic>
        <p:sp>
          <p:nvSpPr>
            <p:cNvPr id="57" name="object 57"/>
            <p:cNvSpPr/>
            <p:nvPr/>
          </p:nvSpPr>
          <p:spPr>
            <a:xfrm>
              <a:off x="69342" y="2076450"/>
              <a:ext cx="2269490" cy="2353310"/>
            </a:xfrm>
            <a:custGeom>
              <a:avLst/>
              <a:gdLst/>
              <a:ahLst/>
              <a:cxnLst/>
              <a:rect l="l" t="t" r="r" b="b"/>
              <a:pathLst>
                <a:path w="2269490" h="2353310">
                  <a:moveTo>
                    <a:pt x="1891030" y="0"/>
                  </a:moveTo>
                  <a:lnTo>
                    <a:pt x="378218" y="0"/>
                  </a:lnTo>
                  <a:lnTo>
                    <a:pt x="330774" y="2946"/>
                  </a:lnTo>
                  <a:lnTo>
                    <a:pt x="285089" y="11548"/>
                  </a:lnTo>
                  <a:lnTo>
                    <a:pt x="241517" y="25452"/>
                  </a:lnTo>
                  <a:lnTo>
                    <a:pt x="200413" y="44305"/>
                  </a:lnTo>
                  <a:lnTo>
                    <a:pt x="162131" y="67751"/>
                  </a:lnTo>
                  <a:lnTo>
                    <a:pt x="127026" y="95437"/>
                  </a:lnTo>
                  <a:lnTo>
                    <a:pt x="95451" y="127009"/>
                  </a:lnTo>
                  <a:lnTo>
                    <a:pt x="67762" y="162112"/>
                  </a:lnTo>
                  <a:lnTo>
                    <a:pt x="44313" y="200392"/>
                  </a:lnTo>
                  <a:lnTo>
                    <a:pt x="25457" y="241496"/>
                  </a:lnTo>
                  <a:lnTo>
                    <a:pt x="11550" y="285069"/>
                  </a:lnTo>
                  <a:lnTo>
                    <a:pt x="2946" y="330757"/>
                  </a:lnTo>
                  <a:lnTo>
                    <a:pt x="0" y="378205"/>
                  </a:lnTo>
                  <a:lnTo>
                    <a:pt x="0" y="1974850"/>
                  </a:lnTo>
                  <a:lnTo>
                    <a:pt x="2946" y="2022298"/>
                  </a:lnTo>
                  <a:lnTo>
                    <a:pt x="11550" y="2067986"/>
                  </a:lnTo>
                  <a:lnTo>
                    <a:pt x="25457" y="2111559"/>
                  </a:lnTo>
                  <a:lnTo>
                    <a:pt x="44313" y="2152663"/>
                  </a:lnTo>
                  <a:lnTo>
                    <a:pt x="67762" y="2190943"/>
                  </a:lnTo>
                  <a:lnTo>
                    <a:pt x="95451" y="2226046"/>
                  </a:lnTo>
                  <a:lnTo>
                    <a:pt x="127026" y="2257618"/>
                  </a:lnTo>
                  <a:lnTo>
                    <a:pt x="162131" y="2285304"/>
                  </a:lnTo>
                  <a:lnTo>
                    <a:pt x="200413" y="2308750"/>
                  </a:lnTo>
                  <a:lnTo>
                    <a:pt x="241517" y="2327603"/>
                  </a:lnTo>
                  <a:lnTo>
                    <a:pt x="285089" y="2341507"/>
                  </a:lnTo>
                  <a:lnTo>
                    <a:pt x="330774" y="2350109"/>
                  </a:lnTo>
                  <a:lnTo>
                    <a:pt x="378218" y="2353056"/>
                  </a:lnTo>
                  <a:lnTo>
                    <a:pt x="1891030" y="2353056"/>
                  </a:lnTo>
                  <a:lnTo>
                    <a:pt x="1938478" y="2350109"/>
                  </a:lnTo>
                  <a:lnTo>
                    <a:pt x="1984166" y="2341507"/>
                  </a:lnTo>
                  <a:lnTo>
                    <a:pt x="2027739" y="2327603"/>
                  </a:lnTo>
                  <a:lnTo>
                    <a:pt x="2068843" y="2308750"/>
                  </a:lnTo>
                  <a:lnTo>
                    <a:pt x="2107123" y="2285304"/>
                  </a:lnTo>
                  <a:lnTo>
                    <a:pt x="2142226" y="2257618"/>
                  </a:lnTo>
                  <a:lnTo>
                    <a:pt x="2173798" y="2226046"/>
                  </a:lnTo>
                  <a:lnTo>
                    <a:pt x="2201484" y="2190943"/>
                  </a:lnTo>
                  <a:lnTo>
                    <a:pt x="2224930" y="2152663"/>
                  </a:lnTo>
                  <a:lnTo>
                    <a:pt x="2243783" y="2111559"/>
                  </a:lnTo>
                  <a:lnTo>
                    <a:pt x="2257687" y="2067986"/>
                  </a:lnTo>
                  <a:lnTo>
                    <a:pt x="2266289" y="2022298"/>
                  </a:lnTo>
                  <a:lnTo>
                    <a:pt x="2269235" y="1974850"/>
                  </a:lnTo>
                  <a:lnTo>
                    <a:pt x="2269235" y="378205"/>
                  </a:lnTo>
                  <a:lnTo>
                    <a:pt x="2266289" y="330757"/>
                  </a:lnTo>
                  <a:lnTo>
                    <a:pt x="2257687" y="285069"/>
                  </a:lnTo>
                  <a:lnTo>
                    <a:pt x="2243783" y="241496"/>
                  </a:lnTo>
                  <a:lnTo>
                    <a:pt x="2224930" y="200392"/>
                  </a:lnTo>
                  <a:lnTo>
                    <a:pt x="2201484" y="162112"/>
                  </a:lnTo>
                  <a:lnTo>
                    <a:pt x="2173798" y="127009"/>
                  </a:lnTo>
                  <a:lnTo>
                    <a:pt x="2142226" y="95437"/>
                  </a:lnTo>
                  <a:lnTo>
                    <a:pt x="2107123" y="67751"/>
                  </a:lnTo>
                  <a:lnTo>
                    <a:pt x="2068843" y="44305"/>
                  </a:lnTo>
                  <a:lnTo>
                    <a:pt x="2027739" y="25452"/>
                  </a:lnTo>
                  <a:lnTo>
                    <a:pt x="1984166" y="11548"/>
                  </a:lnTo>
                  <a:lnTo>
                    <a:pt x="1938478" y="2946"/>
                  </a:lnTo>
                  <a:lnTo>
                    <a:pt x="1891030" y="0"/>
                  </a:lnTo>
                  <a:close/>
                </a:path>
              </a:pathLst>
            </a:custGeom>
            <a:solidFill>
              <a:srgbClr val="538235"/>
            </a:solidFill>
          </p:spPr>
          <p:txBody>
            <a:bodyPr wrap="square" lIns="0" tIns="0" rIns="0" bIns="0" rtlCol="0"/>
            <a:lstStyle/>
            <a:p>
              <a:endParaRPr/>
            </a:p>
          </p:txBody>
        </p:sp>
        <p:sp>
          <p:nvSpPr>
            <p:cNvPr id="58" name="object 58"/>
            <p:cNvSpPr/>
            <p:nvPr/>
          </p:nvSpPr>
          <p:spPr>
            <a:xfrm>
              <a:off x="69342" y="2076450"/>
              <a:ext cx="2269490" cy="2353310"/>
            </a:xfrm>
            <a:custGeom>
              <a:avLst/>
              <a:gdLst/>
              <a:ahLst/>
              <a:cxnLst/>
              <a:rect l="l" t="t" r="r" b="b"/>
              <a:pathLst>
                <a:path w="2269490" h="2353310">
                  <a:moveTo>
                    <a:pt x="0" y="378205"/>
                  </a:moveTo>
                  <a:lnTo>
                    <a:pt x="2946" y="330757"/>
                  </a:lnTo>
                  <a:lnTo>
                    <a:pt x="11550" y="285069"/>
                  </a:lnTo>
                  <a:lnTo>
                    <a:pt x="25457" y="241496"/>
                  </a:lnTo>
                  <a:lnTo>
                    <a:pt x="44313" y="200392"/>
                  </a:lnTo>
                  <a:lnTo>
                    <a:pt x="67762" y="162112"/>
                  </a:lnTo>
                  <a:lnTo>
                    <a:pt x="95451" y="127009"/>
                  </a:lnTo>
                  <a:lnTo>
                    <a:pt x="127026" y="95437"/>
                  </a:lnTo>
                  <a:lnTo>
                    <a:pt x="162131" y="67751"/>
                  </a:lnTo>
                  <a:lnTo>
                    <a:pt x="200413" y="44305"/>
                  </a:lnTo>
                  <a:lnTo>
                    <a:pt x="241517" y="25452"/>
                  </a:lnTo>
                  <a:lnTo>
                    <a:pt x="285089" y="11548"/>
                  </a:lnTo>
                  <a:lnTo>
                    <a:pt x="330774" y="2946"/>
                  </a:lnTo>
                  <a:lnTo>
                    <a:pt x="378218" y="0"/>
                  </a:lnTo>
                  <a:lnTo>
                    <a:pt x="1891030" y="0"/>
                  </a:lnTo>
                  <a:lnTo>
                    <a:pt x="1938478" y="2946"/>
                  </a:lnTo>
                  <a:lnTo>
                    <a:pt x="1984166" y="11548"/>
                  </a:lnTo>
                  <a:lnTo>
                    <a:pt x="2027739" y="25452"/>
                  </a:lnTo>
                  <a:lnTo>
                    <a:pt x="2068843" y="44305"/>
                  </a:lnTo>
                  <a:lnTo>
                    <a:pt x="2107123" y="67751"/>
                  </a:lnTo>
                  <a:lnTo>
                    <a:pt x="2142226" y="95437"/>
                  </a:lnTo>
                  <a:lnTo>
                    <a:pt x="2173798" y="127009"/>
                  </a:lnTo>
                  <a:lnTo>
                    <a:pt x="2201484" y="162112"/>
                  </a:lnTo>
                  <a:lnTo>
                    <a:pt x="2224930" y="200392"/>
                  </a:lnTo>
                  <a:lnTo>
                    <a:pt x="2243783" y="241496"/>
                  </a:lnTo>
                  <a:lnTo>
                    <a:pt x="2257687" y="285069"/>
                  </a:lnTo>
                  <a:lnTo>
                    <a:pt x="2266289" y="330757"/>
                  </a:lnTo>
                  <a:lnTo>
                    <a:pt x="2269235" y="378205"/>
                  </a:lnTo>
                  <a:lnTo>
                    <a:pt x="2269235" y="1974850"/>
                  </a:lnTo>
                  <a:lnTo>
                    <a:pt x="2266289" y="2022298"/>
                  </a:lnTo>
                  <a:lnTo>
                    <a:pt x="2257687" y="2067986"/>
                  </a:lnTo>
                  <a:lnTo>
                    <a:pt x="2243783" y="2111559"/>
                  </a:lnTo>
                  <a:lnTo>
                    <a:pt x="2224930" y="2152663"/>
                  </a:lnTo>
                  <a:lnTo>
                    <a:pt x="2201484" y="2190943"/>
                  </a:lnTo>
                  <a:lnTo>
                    <a:pt x="2173798" y="2226046"/>
                  </a:lnTo>
                  <a:lnTo>
                    <a:pt x="2142226" y="2257618"/>
                  </a:lnTo>
                  <a:lnTo>
                    <a:pt x="2107123" y="2285304"/>
                  </a:lnTo>
                  <a:lnTo>
                    <a:pt x="2068843" y="2308750"/>
                  </a:lnTo>
                  <a:lnTo>
                    <a:pt x="2027739" y="2327603"/>
                  </a:lnTo>
                  <a:lnTo>
                    <a:pt x="1984166" y="2341507"/>
                  </a:lnTo>
                  <a:lnTo>
                    <a:pt x="1938478" y="2350109"/>
                  </a:lnTo>
                  <a:lnTo>
                    <a:pt x="1891030" y="2353056"/>
                  </a:lnTo>
                  <a:lnTo>
                    <a:pt x="378218" y="2353056"/>
                  </a:lnTo>
                  <a:lnTo>
                    <a:pt x="330774" y="2350109"/>
                  </a:lnTo>
                  <a:lnTo>
                    <a:pt x="285089" y="2341507"/>
                  </a:lnTo>
                  <a:lnTo>
                    <a:pt x="241517" y="2327603"/>
                  </a:lnTo>
                  <a:lnTo>
                    <a:pt x="200413" y="2308750"/>
                  </a:lnTo>
                  <a:lnTo>
                    <a:pt x="162131" y="2285304"/>
                  </a:lnTo>
                  <a:lnTo>
                    <a:pt x="127026" y="2257618"/>
                  </a:lnTo>
                  <a:lnTo>
                    <a:pt x="95451" y="2226046"/>
                  </a:lnTo>
                  <a:lnTo>
                    <a:pt x="67762" y="2190943"/>
                  </a:lnTo>
                  <a:lnTo>
                    <a:pt x="44313" y="2152663"/>
                  </a:lnTo>
                  <a:lnTo>
                    <a:pt x="25457" y="2111559"/>
                  </a:lnTo>
                  <a:lnTo>
                    <a:pt x="11550" y="2067986"/>
                  </a:lnTo>
                  <a:lnTo>
                    <a:pt x="2946" y="2022298"/>
                  </a:lnTo>
                  <a:lnTo>
                    <a:pt x="0" y="1974850"/>
                  </a:lnTo>
                  <a:lnTo>
                    <a:pt x="0" y="378205"/>
                  </a:lnTo>
                  <a:close/>
                </a:path>
              </a:pathLst>
            </a:custGeom>
            <a:ln w="19812">
              <a:solidFill>
                <a:srgbClr val="000000"/>
              </a:solidFill>
            </a:ln>
          </p:spPr>
          <p:txBody>
            <a:bodyPr wrap="square" lIns="0" tIns="0" rIns="0" bIns="0" rtlCol="0"/>
            <a:lstStyle/>
            <a:p>
              <a:endParaRPr/>
            </a:p>
          </p:txBody>
        </p:sp>
      </p:grpSp>
      <p:sp>
        <p:nvSpPr>
          <p:cNvPr id="59" name="object 59"/>
          <p:cNvSpPr txBox="1"/>
          <p:nvPr/>
        </p:nvSpPr>
        <p:spPr>
          <a:xfrm>
            <a:off x="258572" y="2099310"/>
            <a:ext cx="1886585" cy="1766509"/>
          </a:xfrm>
          <a:prstGeom prst="rect">
            <a:avLst/>
          </a:prstGeom>
        </p:spPr>
        <p:txBody>
          <a:bodyPr vert="horz" wrap="square" lIns="0" tIns="12065" rIns="0" bIns="0" rtlCol="0">
            <a:spAutoFit/>
          </a:bodyPr>
          <a:lstStyle/>
          <a:p>
            <a:pPr marL="269875">
              <a:lnSpc>
                <a:spcPct val="100000"/>
              </a:lnSpc>
              <a:spcBef>
                <a:spcPts val="95"/>
              </a:spcBef>
            </a:pPr>
            <a:r>
              <a:rPr b="1" u="sng" spc="-10" dirty="0">
                <a:solidFill>
                  <a:srgbClr val="FFFFFF"/>
                </a:solidFill>
                <a:uFill>
                  <a:solidFill>
                    <a:srgbClr val="FFFFFF"/>
                  </a:solidFill>
                </a:uFill>
                <a:latin typeface="Calibri"/>
                <a:cs typeface="Calibri"/>
              </a:rPr>
              <a:t>Battalion</a:t>
            </a:r>
            <a:r>
              <a:rPr b="1" u="sng" spc="-55" dirty="0">
                <a:solidFill>
                  <a:srgbClr val="FFFFFF"/>
                </a:solidFill>
                <a:uFill>
                  <a:solidFill>
                    <a:srgbClr val="FFFFFF"/>
                  </a:solidFill>
                </a:uFill>
                <a:latin typeface="Calibri"/>
                <a:cs typeface="Calibri"/>
              </a:rPr>
              <a:t> </a:t>
            </a:r>
            <a:r>
              <a:rPr b="1" u="sng" spc="-5" dirty="0">
                <a:solidFill>
                  <a:srgbClr val="FFFFFF"/>
                </a:solidFill>
                <a:uFill>
                  <a:solidFill>
                    <a:srgbClr val="FFFFFF"/>
                  </a:solidFill>
                </a:uFill>
                <a:latin typeface="Calibri"/>
                <a:cs typeface="Calibri"/>
              </a:rPr>
              <a:t>Assets</a:t>
            </a:r>
            <a:endParaRPr dirty="0">
              <a:latin typeface="Calibri"/>
              <a:cs typeface="Calibri"/>
            </a:endParaRPr>
          </a:p>
          <a:p>
            <a:pPr marL="12700">
              <a:lnSpc>
                <a:spcPct val="100000"/>
              </a:lnSpc>
              <a:spcBef>
                <a:spcPts val="30"/>
              </a:spcBef>
            </a:pPr>
            <a:r>
              <a:rPr sz="1200" b="1" spc="-5" dirty="0">
                <a:solidFill>
                  <a:srgbClr val="FFFFFF"/>
                </a:solidFill>
                <a:latin typeface="Calibri"/>
                <a:cs typeface="Calibri"/>
              </a:rPr>
              <a:t>Three</a:t>
            </a:r>
            <a:r>
              <a:rPr sz="1200" b="1" spc="-25" dirty="0">
                <a:solidFill>
                  <a:srgbClr val="FFFFFF"/>
                </a:solidFill>
                <a:latin typeface="Calibri"/>
                <a:cs typeface="Calibri"/>
              </a:rPr>
              <a:t> </a:t>
            </a:r>
            <a:r>
              <a:rPr sz="1200" b="1" spc="-5" dirty="0">
                <a:solidFill>
                  <a:srgbClr val="FFFFFF"/>
                </a:solidFill>
                <a:latin typeface="Calibri"/>
                <a:cs typeface="Calibri"/>
              </a:rPr>
              <a:t>Motorized</a:t>
            </a:r>
            <a:r>
              <a:rPr sz="1200" b="1" spc="-35" dirty="0">
                <a:solidFill>
                  <a:srgbClr val="FFFFFF"/>
                </a:solidFill>
                <a:latin typeface="Calibri"/>
                <a:cs typeface="Calibri"/>
              </a:rPr>
              <a:t> </a:t>
            </a:r>
            <a:r>
              <a:rPr sz="1200" b="1" dirty="0">
                <a:solidFill>
                  <a:srgbClr val="FFFFFF"/>
                </a:solidFill>
                <a:latin typeface="Calibri"/>
                <a:cs typeface="Calibri"/>
              </a:rPr>
              <a:t>Rifle</a:t>
            </a:r>
            <a:r>
              <a:rPr sz="1200" b="1" spc="-5" dirty="0">
                <a:solidFill>
                  <a:srgbClr val="FFFFFF"/>
                </a:solidFill>
                <a:latin typeface="Calibri"/>
                <a:cs typeface="Calibri"/>
              </a:rPr>
              <a:t> Co.</a:t>
            </a:r>
            <a:endParaRPr sz="1200" dirty="0">
              <a:latin typeface="Calibri"/>
              <a:cs typeface="Calibri"/>
            </a:endParaRPr>
          </a:p>
          <a:p>
            <a:pPr marL="12700">
              <a:lnSpc>
                <a:spcPct val="100000"/>
              </a:lnSpc>
              <a:spcBef>
                <a:spcPts val="5"/>
              </a:spcBef>
            </a:pPr>
            <a:r>
              <a:rPr lang="en-US" sz="1200" b="1" dirty="0">
                <a:solidFill>
                  <a:srgbClr val="FFFFFF"/>
                </a:solidFill>
                <a:latin typeface="Calibri"/>
                <a:cs typeface="Calibri"/>
              </a:rPr>
              <a:t>One</a:t>
            </a:r>
            <a:r>
              <a:rPr sz="1200" b="1" spc="-25" dirty="0">
                <a:solidFill>
                  <a:srgbClr val="FFFFFF"/>
                </a:solidFill>
                <a:latin typeface="Calibri"/>
                <a:cs typeface="Calibri"/>
              </a:rPr>
              <a:t> </a:t>
            </a:r>
            <a:r>
              <a:rPr sz="1200" b="1" dirty="0">
                <a:solidFill>
                  <a:srgbClr val="FFFFFF"/>
                </a:solidFill>
                <a:latin typeface="Calibri"/>
                <a:cs typeface="Calibri"/>
              </a:rPr>
              <a:t>81mm</a:t>
            </a:r>
            <a:r>
              <a:rPr sz="1200" b="1" spc="-15" dirty="0">
                <a:solidFill>
                  <a:srgbClr val="FFFFFF"/>
                </a:solidFill>
                <a:latin typeface="Calibri"/>
                <a:cs typeface="Calibri"/>
              </a:rPr>
              <a:t> </a:t>
            </a:r>
            <a:r>
              <a:rPr sz="1200" b="1" spc="-5" dirty="0">
                <a:solidFill>
                  <a:srgbClr val="FFFFFF"/>
                </a:solidFill>
                <a:latin typeface="Calibri"/>
                <a:cs typeface="Calibri"/>
              </a:rPr>
              <a:t>Mortar</a:t>
            </a:r>
            <a:r>
              <a:rPr sz="1200" b="1" spc="-20" dirty="0">
                <a:solidFill>
                  <a:srgbClr val="FFFFFF"/>
                </a:solidFill>
                <a:latin typeface="Calibri"/>
                <a:cs typeface="Calibri"/>
              </a:rPr>
              <a:t> </a:t>
            </a:r>
            <a:r>
              <a:rPr sz="1200" b="1" spc="-5" dirty="0">
                <a:solidFill>
                  <a:srgbClr val="FFFFFF"/>
                </a:solidFill>
                <a:latin typeface="Calibri"/>
                <a:cs typeface="Calibri"/>
              </a:rPr>
              <a:t>Platoons</a:t>
            </a:r>
            <a:endParaRPr sz="1200" dirty="0">
              <a:latin typeface="Calibri"/>
              <a:cs typeface="Calibri"/>
            </a:endParaRPr>
          </a:p>
          <a:p>
            <a:pPr marL="12700" marR="43180" indent="457200">
              <a:lnSpc>
                <a:spcPct val="100000"/>
              </a:lnSpc>
            </a:pPr>
            <a:r>
              <a:rPr sz="1200" b="1" dirty="0">
                <a:solidFill>
                  <a:srgbClr val="FFFFFF"/>
                </a:solidFill>
                <a:latin typeface="Calibri"/>
                <a:cs typeface="Calibri"/>
              </a:rPr>
              <a:t>-6x</a:t>
            </a:r>
            <a:r>
              <a:rPr sz="1200" b="1" spc="-30" dirty="0">
                <a:solidFill>
                  <a:srgbClr val="FFFFFF"/>
                </a:solidFill>
                <a:latin typeface="Calibri"/>
                <a:cs typeface="Calibri"/>
              </a:rPr>
              <a:t> </a:t>
            </a:r>
            <a:r>
              <a:rPr sz="1200" b="1" dirty="0">
                <a:solidFill>
                  <a:srgbClr val="FFFFFF"/>
                </a:solidFill>
                <a:latin typeface="Calibri"/>
                <a:cs typeface="Calibri"/>
              </a:rPr>
              <a:t>PCP-001</a:t>
            </a:r>
            <a:r>
              <a:rPr sz="1200" b="1" spc="-15" dirty="0">
                <a:solidFill>
                  <a:srgbClr val="FFFFFF"/>
                </a:solidFill>
                <a:latin typeface="Calibri"/>
                <a:cs typeface="Calibri"/>
              </a:rPr>
              <a:t> </a:t>
            </a:r>
            <a:r>
              <a:rPr sz="1200" b="1" spc="-5" dirty="0">
                <a:solidFill>
                  <a:srgbClr val="FFFFFF"/>
                </a:solidFill>
                <a:latin typeface="Calibri"/>
                <a:cs typeface="Calibri"/>
              </a:rPr>
              <a:t>SP</a:t>
            </a:r>
            <a:r>
              <a:rPr sz="1200" b="1" spc="-15" dirty="0">
                <a:solidFill>
                  <a:srgbClr val="FFFFFF"/>
                </a:solidFill>
                <a:latin typeface="Calibri"/>
                <a:cs typeface="Calibri"/>
              </a:rPr>
              <a:t> </a:t>
            </a:r>
            <a:r>
              <a:rPr sz="1200" b="1" spc="-5" dirty="0">
                <a:solidFill>
                  <a:srgbClr val="FFFFFF"/>
                </a:solidFill>
                <a:latin typeface="Calibri"/>
                <a:cs typeface="Calibri"/>
              </a:rPr>
              <a:t>Mortars </a:t>
            </a:r>
            <a:r>
              <a:rPr sz="1200" b="1" spc="-235" dirty="0">
                <a:solidFill>
                  <a:srgbClr val="FFFFFF"/>
                </a:solidFill>
                <a:latin typeface="Calibri"/>
                <a:cs typeface="Calibri"/>
              </a:rPr>
              <a:t> </a:t>
            </a:r>
            <a:r>
              <a:rPr lang="en-US" sz="1200" b="1" spc="-235" dirty="0">
                <a:solidFill>
                  <a:srgbClr val="FFFFFF"/>
                </a:solidFill>
                <a:latin typeface="Calibri"/>
                <a:cs typeface="Calibri"/>
              </a:rPr>
              <a:t>                                                                                                                                                                                                               </a:t>
            </a:r>
            <a:r>
              <a:rPr sz="1200" b="1" spc="-5" dirty="0">
                <a:solidFill>
                  <a:srgbClr val="FFFFFF"/>
                </a:solidFill>
                <a:latin typeface="Calibri"/>
                <a:cs typeface="Calibri"/>
              </a:rPr>
              <a:t>Anti-Tank</a:t>
            </a:r>
            <a:r>
              <a:rPr sz="1200" b="1" spc="-20" dirty="0">
                <a:solidFill>
                  <a:srgbClr val="FFFFFF"/>
                </a:solidFill>
                <a:latin typeface="Calibri"/>
                <a:cs typeface="Calibri"/>
              </a:rPr>
              <a:t> </a:t>
            </a:r>
            <a:r>
              <a:rPr sz="1200" b="1" spc="-5" dirty="0">
                <a:solidFill>
                  <a:srgbClr val="FFFFFF"/>
                </a:solidFill>
                <a:latin typeface="Calibri"/>
                <a:cs typeface="Calibri"/>
              </a:rPr>
              <a:t>Platoon</a:t>
            </a:r>
            <a:endParaRPr sz="1200" dirty="0">
              <a:latin typeface="Calibri"/>
              <a:cs typeface="Calibri"/>
            </a:endParaRPr>
          </a:p>
          <a:p>
            <a:pPr marL="469900">
              <a:lnSpc>
                <a:spcPct val="100000"/>
              </a:lnSpc>
            </a:pPr>
            <a:r>
              <a:rPr sz="1200" b="1" spc="-5" dirty="0">
                <a:solidFill>
                  <a:srgbClr val="FFFFFF"/>
                </a:solidFill>
                <a:latin typeface="Calibri"/>
                <a:cs typeface="Calibri"/>
              </a:rPr>
              <a:t>-HJ-73C</a:t>
            </a:r>
            <a:r>
              <a:rPr sz="1200" b="1" spc="-30" dirty="0">
                <a:solidFill>
                  <a:srgbClr val="FFFFFF"/>
                </a:solidFill>
                <a:latin typeface="Calibri"/>
                <a:cs typeface="Calibri"/>
              </a:rPr>
              <a:t> </a:t>
            </a:r>
            <a:r>
              <a:rPr sz="1200" b="1" dirty="0">
                <a:solidFill>
                  <a:srgbClr val="FFFFFF"/>
                </a:solidFill>
                <a:latin typeface="Calibri"/>
                <a:cs typeface="Calibri"/>
              </a:rPr>
              <a:t>ATGMs</a:t>
            </a:r>
            <a:endParaRPr sz="1200" dirty="0">
              <a:latin typeface="Calibri"/>
              <a:cs typeface="Calibri"/>
            </a:endParaRPr>
          </a:p>
          <a:p>
            <a:pPr marL="12700">
              <a:lnSpc>
                <a:spcPct val="100000"/>
              </a:lnSpc>
            </a:pPr>
            <a:r>
              <a:rPr sz="1200" b="1" dirty="0">
                <a:solidFill>
                  <a:srgbClr val="FFFFFF"/>
                </a:solidFill>
                <a:latin typeface="Calibri"/>
                <a:cs typeface="Calibri"/>
              </a:rPr>
              <a:t>Air</a:t>
            </a:r>
            <a:r>
              <a:rPr sz="1200" b="1" spc="-35" dirty="0">
                <a:solidFill>
                  <a:srgbClr val="FFFFFF"/>
                </a:solidFill>
                <a:latin typeface="Calibri"/>
                <a:cs typeface="Calibri"/>
              </a:rPr>
              <a:t> </a:t>
            </a:r>
            <a:r>
              <a:rPr sz="1200" b="1" spc="-5" dirty="0">
                <a:solidFill>
                  <a:srgbClr val="FFFFFF"/>
                </a:solidFill>
                <a:latin typeface="Calibri"/>
                <a:cs typeface="Calibri"/>
              </a:rPr>
              <a:t>Defense</a:t>
            </a:r>
            <a:r>
              <a:rPr sz="1200" b="1" spc="-40" dirty="0">
                <a:solidFill>
                  <a:srgbClr val="FFFFFF"/>
                </a:solidFill>
                <a:latin typeface="Calibri"/>
                <a:cs typeface="Calibri"/>
              </a:rPr>
              <a:t> </a:t>
            </a:r>
            <a:r>
              <a:rPr sz="1200" b="1" spc="-5" dirty="0">
                <a:solidFill>
                  <a:srgbClr val="FFFFFF"/>
                </a:solidFill>
                <a:latin typeface="Calibri"/>
                <a:cs typeface="Calibri"/>
              </a:rPr>
              <a:t>Platoon</a:t>
            </a:r>
            <a:endParaRPr sz="1200" dirty="0">
              <a:latin typeface="Calibri"/>
              <a:cs typeface="Calibri"/>
            </a:endParaRPr>
          </a:p>
          <a:p>
            <a:pPr marL="544195" indent="-74930">
              <a:lnSpc>
                <a:spcPct val="100000"/>
              </a:lnSpc>
              <a:buChar char="-"/>
              <a:tabLst>
                <a:tab pos="544830" algn="l"/>
              </a:tabLst>
            </a:pPr>
            <a:r>
              <a:rPr sz="1200" b="1" dirty="0">
                <a:solidFill>
                  <a:srgbClr val="FFFFFF"/>
                </a:solidFill>
                <a:latin typeface="Calibri"/>
                <a:cs typeface="Calibri"/>
              </a:rPr>
              <a:t>4x</a:t>
            </a:r>
            <a:r>
              <a:rPr sz="1200" b="1" spc="-35" dirty="0">
                <a:solidFill>
                  <a:srgbClr val="FFFFFF"/>
                </a:solidFill>
                <a:latin typeface="Calibri"/>
                <a:cs typeface="Calibri"/>
              </a:rPr>
              <a:t> </a:t>
            </a:r>
            <a:r>
              <a:rPr sz="1200" b="1" spc="-5" dirty="0">
                <a:solidFill>
                  <a:srgbClr val="FFFFFF"/>
                </a:solidFill>
                <a:latin typeface="Calibri"/>
                <a:cs typeface="Calibri"/>
              </a:rPr>
              <a:t>QW-2</a:t>
            </a:r>
            <a:r>
              <a:rPr sz="1200" b="1" spc="-20" dirty="0">
                <a:solidFill>
                  <a:srgbClr val="FFFFFF"/>
                </a:solidFill>
                <a:latin typeface="Calibri"/>
                <a:cs typeface="Calibri"/>
              </a:rPr>
              <a:t> </a:t>
            </a:r>
            <a:r>
              <a:rPr sz="1200" b="1" dirty="0">
                <a:solidFill>
                  <a:srgbClr val="FFFFFF"/>
                </a:solidFill>
                <a:latin typeface="Calibri"/>
                <a:cs typeface="Calibri"/>
              </a:rPr>
              <a:t>MANPADS</a:t>
            </a:r>
            <a:endParaRPr sz="1200" dirty="0">
              <a:latin typeface="Calibri"/>
              <a:cs typeface="Calibri"/>
            </a:endParaRPr>
          </a:p>
        </p:txBody>
      </p:sp>
      <p:grpSp>
        <p:nvGrpSpPr>
          <p:cNvPr id="60" name="object 60"/>
          <p:cNvGrpSpPr/>
          <p:nvPr/>
        </p:nvGrpSpPr>
        <p:grpSpPr>
          <a:xfrm>
            <a:off x="4704524" y="4192523"/>
            <a:ext cx="2658110" cy="1130935"/>
            <a:chOff x="4704524" y="4192523"/>
            <a:chExt cx="2658110" cy="1130935"/>
          </a:xfrm>
        </p:grpSpPr>
        <p:pic>
          <p:nvPicPr>
            <p:cNvPr id="61" name="object 61"/>
            <p:cNvPicPr/>
            <p:nvPr/>
          </p:nvPicPr>
          <p:blipFill>
            <a:blip r:embed="rId21" cstate="print"/>
            <a:stretch>
              <a:fillRect/>
            </a:stretch>
          </p:blipFill>
          <p:spPr>
            <a:xfrm>
              <a:off x="6627913" y="4925567"/>
              <a:ext cx="734530" cy="397763"/>
            </a:xfrm>
            <a:prstGeom prst="rect">
              <a:avLst/>
            </a:prstGeom>
          </p:spPr>
        </p:pic>
        <p:pic>
          <p:nvPicPr>
            <p:cNvPr id="62" name="object 62"/>
            <p:cNvPicPr/>
            <p:nvPr/>
          </p:nvPicPr>
          <p:blipFill>
            <a:blip r:embed="rId22" cstate="print"/>
            <a:stretch>
              <a:fillRect/>
            </a:stretch>
          </p:blipFill>
          <p:spPr>
            <a:xfrm>
              <a:off x="5335460" y="4198619"/>
              <a:ext cx="624395" cy="711707"/>
            </a:xfrm>
            <a:prstGeom prst="rect">
              <a:avLst/>
            </a:prstGeom>
          </p:spPr>
        </p:pic>
        <p:pic>
          <p:nvPicPr>
            <p:cNvPr id="63" name="object 63"/>
            <p:cNvPicPr/>
            <p:nvPr/>
          </p:nvPicPr>
          <p:blipFill>
            <a:blip r:embed="rId23" cstate="print"/>
            <a:stretch>
              <a:fillRect/>
            </a:stretch>
          </p:blipFill>
          <p:spPr>
            <a:xfrm>
              <a:off x="5359844" y="4946903"/>
              <a:ext cx="621347" cy="355091"/>
            </a:xfrm>
            <a:prstGeom prst="rect">
              <a:avLst/>
            </a:prstGeom>
          </p:spPr>
        </p:pic>
        <p:pic>
          <p:nvPicPr>
            <p:cNvPr id="64" name="object 64"/>
            <p:cNvPicPr/>
            <p:nvPr/>
          </p:nvPicPr>
          <p:blipFill>
            <a:blip r:embed="rId24" cstate="print"/>
            <a:stretch>
              <a:fillRect/>
            </a:stretch>
          </p:blipFill>
          <p:spPr>
            <a:xfrm>
              <a:off x="5966396" y="4194047"/>
              <a:ext cx="625919" cy="713232"/>
            </a:xfrm>
            <a:prstGeom prst="rect">
              <a:avLst/>
            </a:prstGeom>
          </p:spPr>
        </p:pic>
        <p:pic>
          <p:nvPicPr>
            <p:cNvPr id="65" name="object 65"/>
            <p:cNvPicPr/>
            <p:nvPr/>
          </p:nvPicPr>
          <p:blipFill>
            <a:blip r:embed="rId23" cstate="print"/>
            <a:stretch>
              <a:fillRect/>
            </a:stretch>
          </p:blipFill>
          <p:spPr>
            <a:xfrm>
              <a:off x="5992304" y="4943855"/>
              <a:ext cx="621347" cy="353568"/>
            </a:xfrm>
            <a:prstGeom prst="rect">
              <a:avLst/>
            </a:prstGeom>
          </p:spPr>
        </p:pic>
        <p:pic>
          <p:nvPicPr>
            <p:cNvPr id="66" name="object 66"/>
            <p:cNvPicPr/>
            <p:nvPr/>
          </p:nvPicPr>
          <p:blipFill>
            <a:blip r:embed="rId25" cstate="print"/>
            <a:stretch>
              <a:fillRect/>
            </a:stretch>
          </p:blipFill>
          <p:spPr>
            <a:xfrm>
              <a:off x="4704524" y="4194047"/>
              <a:ext cx="624395" cy="713232"/>
            </a:xfrm>
            <a:prstGeom prst="rect">
              <a:avLst/>
            </a:prstGeom>
          </p:spPr>
        </p:pic>
        <p:pic>
          <p:nvPicPr>
            <p:cNvPr id="67" name="object 67"/>
            <p:cNvPicPr/>
            <p:nvPr/>
          </p:nvPicPr>
          <p:blipFill>
            <a:blip r:embed="rId23" cstate="print"/>
            <a:stretch>
              <a:fillRect/>
            </a:stretch>
          </p:blipFill>
          <p:spPr>
            <a:xfrm>
              <a:off x="4728908" y="4943855"/>
              <a:ext cx="621347" cy="353568"/>
            </a:xfrm>
            <a:prstGeom prst="rect">
              <a:avLst/>
            </a:prstGeom>
          </p:spPr>
        </p:pic>
        <p:pic>
          <p:nvPicPr>
            <p:cNvPr id="68" name="object 68"/>
            <p:cNvPicPr/>
            <p:nvPr/>
          </p:nvPicPr>
          <p:blipFill>
            <a:blip r:embed="rId22" cstate="print"/>
            <a:stretch>
              <a:fillRect/>
            </a:stretch>
          </p:blipFill>
          <p:spPr>
            <a:xfrm>
              <a:off x="6582092" y="4192523"/>
              <a:ext cx="624395" cy="711707"/>
            </a:xfrm>
            <a:prstGeom prst="rect">
              <a:avLst/>
            </a:prstGeom>
          </p:spPr>
        </p:pic>
      </p:grpSp>
      <p:grpSp>
        <p:nvGrpSpPr>
          <p:cNvPr id="69" name="object 69"/>
          <p:cNvGrpSpPr/>
          <p:nvPr/>
        </p:nvGrpSpPr>
        <p:grpSpPr>
          <a:xfrm>
            <a:off x="3401567" y="2125607"/>
            <a:ext cx="1083945" cy="2084070"/>
            <a:chOff x="3401567" y="2125607"/>
            <a:chExt cx="1083945" cy="2084070"/>
          </a:xfrm>
        </p:grpSpPr>
        <p:pic>
          <p:nvPicPr>
            <p:cNvPr id="70" name="object 70"/>
            <p:cNvPicPr/>
            <p:nvPr/>
          </p:nvPicPr>
          <p:blipFill>
            <a:blip r:embed="rId26" cstate="print"/>
            <a:stretch>
              <a:fillRect/>
            </a:stretch>
          </p:blipFill>
          <p:spPr>
            <a:xfrm>
              <a:off x="3716932" y="2125607"/>
              <a:ext cx="500066" cy="287057"/>
            </a:xfrm>
            <a:prstGeom prst="rect">
              <a:avLst/>
            </a:prstGeom>
          </p:spPr>
        </p:pic>
        <p:pic>
          <p:nvPicPr>
            <p:cNvPr id="71" name="object 71"/>
            <p:cNvPicPr/>
            <p:nvPr/>
          </p:nvPicPr>
          <p:blipFill>
            <a:blip r:embed="rId27" cstate="print"/>
            <a:stretch>
              <a:fillRect/>
            </a:stretch>
          </p:blipFill>
          <p:spPr>
            <a:xfrm>
              <a:off x="3724655" y="2133599"/>
              <a:ext cx="434340" cy="211836"/>
            </a:xfrm>
            <a:prstGeom prst="rect">
              <a:avLst/>
            </a:prstGeom>
          </p:spPr>
        </p:pic>
        <p:pic>
          <p:nvPicPr>
            <p:cNvPr id="72" name="object 72"/>
            <p:cNvPicPr/>
            <p:nvPr/>
          </p:nvPicPr>
          <p:blipFill>
            <a:blip r:embed="rId28" cstate="print"/>
            <a:stretch>
              <a:fillRect/>
            </a:stretch>
          </p:blipFill>
          <p:spPr>
            <a:xfrm>
              <a:off x="3431902" y="2445722"/>
              <a:ext cx="344702" cy="220215"/>
            </a:xfrm>
            <a:prstGeom prst="rect">
              <a:avLst/>
            </a:prstGeom>
          </p:spPr>
        </p:pic>
        <p:pic>
          <p:nvPicPr>
            <p:cNvPr id="73" name="object 73"/>
            <p:cNvPicPr/>
            <p:nvPr/>
          </p:nvPicPr>
          <p:blipFill>
            <a:blip r:embed="rId29" cstate="print"/>
            <a:stretch>
              <a:fillRect/>
            </a:stretch>
          </p:blipFill>
          <p:spPr>
            <a:xfrm>
              <a:off x="3439667" y="2462783"/>
              <a:ext cx="278892" cy="135636"/>
            </a:xfrm>
            <a:prstGeom prst="rect">
              <a:avLst/>
            </a:prstGeom>
          </p:spPr>
        </p:pic>
        <p:pic>
          <p:nvPicPr>
            <p:cNvPr id="74" name="object 74"/>
            <p:cNvPicPr/>
            <p:nvPr/>
          </p:nvPicPr>
          <p:blipFill>
            <a:blip r:embed="rId30" cstate="print"/>
            <a:stretch>
              <a:fillRect/>
            </a:stretch>
          </p:blipFill>
          <p:spPr>
            <a:xfrm>
              <a:off x="3424075" y="2841784"/>
              <a:ext cx="349739" cy="214059"/>
            </a:xfrm>
            <a:prstGeom prst="rect">
              <a:avLst/>
            </a:prstGeom>
          </p:spPr>
        </p:pic>
        <p:pic>
          <p:nvPicPr>
            <p:cNvPr id="75" name="object 75"/>
            <p:cNvPicPr/>
            <p:nvPr/>
          </p:nvPicPr>
          <p:blipFill>
            <a:blip r:embed="rId31" cstate="print"/>
            <a:stretch>
              <a:fillRect/>
            </a:stretch>
          </p:blipFill>
          <p:spPr>
            <a:xfrm>
              <a:off x="3432047" y="2849879"/>
              <a:ext cx="283464" cy="138684"/>
            </a:xfrm>
            <a:prstGeom prst="rect">
              <a:avLst/>
            </a:prstGeom>
          </p:spPr>
        </p:pic>
        <p:pic>
          <p:nvPicPr>
            <p:cNvPr id="76" name="object 76"/>
            <p:cNvPicPr/>
            <p:nvPr/>
          </p:nvPicPr>
          <p:blipFill>
            <a:blip r:embed="rId32" cstate="print"/>
            <a:stretch>
              <a:fillRect/>
            </a:stretch>
          </p:blipFill>
          <p:spPr>
            <a:xfrm>
              <a:off x="3406139" y="3017558"/>
              <a:ext cx="380987" cy="237832"/>
            </a:xfrm>
            <a:prstGeom prst="rect">
              <a:avLst/>
            </a:prstGeom>
          </p:spPr>
        </p:pic>
        <p:pic>
          <p:nvPicPr>
            <p:cNvPr id="77" name="object 77"/>
            <p:cNvPicPr/>
            <p:nvPr/>
          </p:nvPicPr>
          <p:blipFill>
            <a:blip r:embed="rId33" cstate="print"/>
            <a:stretch>
              <a:fillRect/>
            </a:stretch>
          </p:blipFill>
          <p:spPr>
            <a:xfrm>
              <a:off x="3432047" y="3043427"/>
              <a:ext cx="278892" cy="135636"/>
            </a:xfrm>
            <a:prstGeom prst="rect">
              <a:avLst/>
            </a:prstGeom>
          </p:spPr>
        </p:pic>
        <p:pic>
          <p:nvPicPr>
            <p:cNvPr id="78" name="object 78"/>
            <p:cNvPicPr/>
            <p:nvPr/>
          </p:nvPicPr>
          <p:blipFill>
            <a:blip r:embed="rId34" cstate="print"/>
            <a:stretch>
              <a:fillRect/>
            </a:stretch>
          </p:blipFill>
          <p:spPr>
            <a:xfrm>
              <a:off x="3401567" y="3212566"/>
              <a:ext cx="385610" cy="240817"/>
            </a:xfrm>
            <a:prstGeom prst="rect">
              <a:avLst/>
            </a:prstGeom>
          </p:spPr>
        </p:pic>
        <p:pic>
          <p:nvPicPr>
            <p:cNvPr id="79" name="object 79"/>
            <p:cNvPicPr/>
            <p:nvPr/>
          </p:nvPicPr>
          <p:blipFill>
            <a:blip r:embed="rId31" cstate="print"/>
            <a:stretch>
              <a:fillRect/>
            </a:stretch>
          </p:blipFill>
          <p:spPr>
            <a:xfrm>
              <a:off x="3427475" y="3238499"/>
              <a:ext cx="283464" cy="138684"/>
            </a:xfrm>
            <a:prstGeom prst="rect">
              <a:avLst/>
            </a:prstGeom>
          </p:spPr>
        </p:pic>
        <p:pic>
          <p:nvPicPr>
            <p:cNvPr id="80" name="object 80"/>
            <p:cNvPicPr/>
            <p:nvPr/>
          </p:nvPicPr>
          <p:blipFill>
            <a:blip r:embed="rId34" cstate="print"/>
            <a:stretch>
              <a:fillRect/>
            </a:stretch>
          </p:blipFill>
          <p:spPr>
            <a:xfrm>
              <a:off x="3409187" y="3400018"/>
              <a:ext cx="385610" cy="240817"/>
            </a:xfrm>
            <a:prstGeom prst="rect">
              <a:avLst/>
            </a:prstGeom>
          </p:spPr>
        </p:pic>
        <p:pic>
          <p:nvPicPr>
            <p:cNvPr id="81" name="object 81"/>
            <p:cNvPicPr/>
            <p:nvPr/>
          </p:nvPicPr>
          <p:blipFill>
            <a:blip r:embed="rId31" cstate="print"/>
            <a:stretch>
              <a:fillRect/>
            </a:stretch>
          </p:blipFill>
          <p:spPr>
            <a:xfrm>
              <a:off x="3435095" y="3425951"/>
              <a:ext cx="283464" cy="138684"/>
            </a:xfrm>
            <a:prstGeom prst="rect">
              <a:avLst/>
            </a:prstGeom>
          </p:spPr>
        </p:pic>
        <p:pic>
          <p:nvPicPr>
            <p:cNvPr id="82" name="object 82"/>
            <p:cNvPicPr/>
            <p:nvPr/>
          </p:nvPicPr>
          <p:blipFill>
            <a:blip r:embed="rId34" cstate="print"/>
            <a:stretch>
              <a:fillRect/>
            </a:stretch>
          </p:blipFill>
          <p:spPr>
            <a:xfrm>
              <a:off x="3401567" y="3590518"/>
              <a:ext cx="385610" cy="240817"/>
            </a:xfrm>
            <a:prstGeom prst="rect">
              <a:avLst/>
            </a:prstGeom>
          </p:spPr>
        </p:pic>
        <p:pic>
          <p:nvPicPr>
            <p:cNvPr id="83" name="object 83"/>
            <p:cNvPicPr/>
            <p:nvPr/>
          </p:nvPicPr>
          <p:blipFill>
            <a:blip r:embed="rId31" cstate="print"/>
            <a:stretch>
              <a:fillRect/>
            </a:stretch>
          </p:blipFill>
          <p:spPr>
            <a:xfrm>
              <a:off x="3427475" y="3616451"/>
              <a:ext cx="283464" cy="138684"/>
            </a:xfrm>
            <a:prstGeom prst="rect">
              <a:avLst/>
            </a:prstGeom>
          </p:spPr>
        </p:pic>
        <p:pic>
          <p:nvPicPr>
            <p:cNvPr id="84" name="object 84"/>
            <p:cNvPicPr/>
            <p:nvPr/>
          </p:nvPicPr>
          <p:blipFill>
            <a:blip r:embed="rId34" cstate="print"/>
            <a:stretch>
              <a:fillRect/>
            </a:stretch>
          </p:blipFill>
          <p:spPr>
            <a:xfrm>
              <a:off x="3401567" y="3777970"/>
              <a:ext cx="385610" cy="240817"/>
            </a:xfrm>
            <a:prstGeom prst="rect">
              <a:avLst/>
            </a:prstGeom>
          </p:spPr>
        </p:pic>
        <p:pic>
          <p:nvPicPr>
            <p:cNvPr id="85" name="object 85"/>
            <p:cNvPicPr/>
            <p:nvPr/>
          </p:nvPicPr>
          <p:blipFill>
            <a:blip r:embed="rId31" cstate="print"/>
            <a:stretch>
              <a:fillRect/>
            </a:stretch>
          </p:blipFill>
          <p:spPr>
            <a:xfrm>
              <a:off x="3427475" y="3803903"/>
              <a:ext cx="283464" cy="138684"/>
            </a:xfrm>
            <a:prstGeom prst="rect">
              <a:avLst/>
            </a:prstGeom>
          </p:spPr>
        </p:pic>
        <p:pic>
          <p:nvPicPr>
            <p:cNvPr id="86" name="object 86"/>
            <p:cNvPicPr/>
            <p:nvPr/>
          </p:nvPicPr>
          <p:blipFill>
            <a:blip r:embed="rId34" cstate="print"/>
            <a:stretch>
              <a:fillRect/>
            </a:stretch>
          </p:blipFill>
          <p:spPr>
            <a:xfrm>
              <a:off x="3401567" y="3968470"/>
              <a:ext cx="385610" cy="240817"/>
            </a:xfrm>
            <a:prstGeom prst="rect">
              <a:avLst/>
            </a:prstGeom>
          </p:spPr>
        </p:pic>
        <p:pic>
          <p:nvPicPr>
            <p:cNvPr id="87" name="object 87"/>
            <p:cNvPicPr/>
            <p:nvPr/>
          </p:nvPicPr>
          <p:blipFill>
            <a:blip r:embed="rId31" cstate="print"/>
            <a:stretch>
              <a:fillRect/>
            </a:stretch>
          </p:blipFill>
          <p:spPr>
            <a:xfrm>
              <a:off x="3427475" y="3994403"/>
              <a:ext cx="283464" cy="138684"/>
            </a:xfrm>
            <a:prstGeom prst="rect">
              <a:avLst/>
            </a:prstGeom>
          </p:spPr>
        </p:pic>
        <p:pic>
          <p:nvPicPr>
            <p:cNvPr id="88" name="object 88"/>
            <p:cNvPicPr/>
            <p:nvPr/>
          </p:nvPicPr>
          <p:blipFill>
            <a:blip r:embed="rId35" cstate="print"/>
            <a:stretch>
              <a:fillRect/>
            </a:stretch>
          </p:blipFill>
          <p:spPr>
            <a:xfrm>
              <a:off x="3404615" y="2624366"/>
              <a:ext cx="380987" cy="237832"/>
            </a:xfrm>
            <a:prstGeom prst="rect">
              <a:avLst/>
            </a:prstGeom>
          </p:spPr>
        </p:pic>
        <p:pic>
          <p:nvPicPr>
            <p:cNvPr id="89" name="object 89"/>
            <p:cNvPicPr/>
            <p:nvPr/>
          </p:nvPicPr>
          <p:blipFill>
            <a:blip r:embed="rId36" cstate="print"/>
            <a:stretch>
              <a:fillRect/>
            </a:stretch>
          </p:blipFill>
          <p:spPr>
            <a:xfrm>
              <a:off x="3430523" y="2650235"/>
              <a:ext cx="278892" cy="135636"/>
            </a:xfrm>
            <a:prstGeom prst="rect">
              <a:avLst/>
            </a:prstGeom>
          </p:spPr>
        </p:pic>
        <p:pic>
          <p:nvPicPr>
            <p:cNvPr id="90" name="object 90"/>
            <p:cNvPicPr/>
            <p:nvPr/>
          </p:nvPicPr>
          <p:blipFill>
            <a:blip r:embed="rId35" cstate="print"/>
            <a:stretch>
              <a:fillRect/>
            </a:stretch>
          </p:blipFill>
          <p:spPr>
            <a:xfrm>
              <a:off x="3759707" y="2436914"/>
              <a:ext cx="380987" cy="237832"/>
            </a:xfrm>
            <a:prstGeom prst="rect">
              <a:avLst/>
            </a:prstGeom>
          </p:spPr>
        </p:pic>
        <p:pic>
          <p:nvPicPr>
            <p:cNvPr id="91" name="object 91"/>
            <p:cNvPicPr/>
            <p:nvPr/>
          </p:nvPicPr>
          <p:blipFill>
            <a:blip r:embed="rId29" cstate="print"/>
            <a:stretch>
              <a:fillRect/>
            </a:stretch>
          </p:blipFill>
          <p:spPr>
            <a:xfrm>
              <a:off x="3785615" y="2462783"/>
              <a:ext cx="278892" cy="135636"/>
            </a:xfrm>
            <a:prstGeom prst="rect">
              <a:avLst/>
            </a:prstGeom>
          </p:spPr>
        </p:pic>
        <p:pic>
          <p:nvPicPr>
            <p:cNvPr id="92" name="object 92"/>
            <p:cNvPicPr/>
            <p:nvPr/>
          </p:nvPicPr>
          <p:blipFill>
            <a:blip r:embed="rId34" cstate="print"/>
            <a:stretch>
              <a:fillRect/>
            </a:stretch>
          </p:blipFill>
          <p:spPr>
            <a:xfrm>
              <a:off x="3752087" y="2823946"/>
              <a:ext cx="385610" cy="240817"/>
            </a:xfrm>
            <a:prstGeom prst="rect">
              <a:avLst/>
            </a:prstGeom>
          </p:spPr>
        </p:pic>
        <p:pic>
          <p:nvPicPr>
            <p:cNvPr id="93" name="object 93"/>
            <p:cNvPicPr/>
            <p:nvPr/>
          </p:nvPicPr>
          <p:blipFill>
            <a:blip r:embed="rId31" cstate="print"/>
            <a:stretch>
              <a:fillRect/>
            </a:stretch>
          </p:blipFill>
          <p:spPr>
            <a:xfrm>
              <a:off x="3777995" y="2849879"/>
              <a:ext cx="283464" cy="138684"/>
            </a:xfrm>
            <a:prstGeom prst="rect">
              <a:avLst/>
            </a:prstGeom>
          </p:spPr>
        </p:pic>
        <p:pic>
          <p:nvPicPr>
            <p:cNvPr id="94" name="object 94"/>
            <p:cNvPicPr/>
            <p:nvPr/>
          </p:nvPicPr>
          <p:blipFill>
            <a:blip r:embed="rId32" cstate="print"/>
            <a:stretch>
              <a:fillRect/>
            </a:stretch>
          </p:blipFill>
          <p:spPr>
            <a:xfrm>
              <a:off x="3752087" y="3017558"/>
              <a:ext cx="380987" cy="237832"/>
            </a:xfrm>
            <a:prstGeom prst="rect">
              <a:avLst/>
            </a:prstGeom>
          </p:spPr>
        </p:pic>
        <p:pic>
          <p:nvPicPr>
            <p:cNvPr id="95" name="object 95"/>
            <p:cNvPicPr/>
            <p:nvPr/>
          </p:nvPicPr>
          <p:blipFill>
            <a:blip r:embed="rId33" cstate="print"/>
            <a:stretch>
              <a:fillRect/>
            </a:stretch>
          </p:blipFill>
          <p:spPr>
            <a:xfrm>
              <a:off x="3777995" y="3043427"/>
              <a:ext cx="278892" cy="135636"/>
            </a:xfrm>
            <a:prstGeom prst="rect">
              <a:avLst/>
            </a:prstGeom>
          </p:spPr>
        </p:pic>
        <p:pic>
          <p:nvPicPr>
            <p:cNvPr id="96" name="object 96"/>
            <p:cNvPicPr/>
            <p:nvPr/>
          </p:nvPicPr>
          <p:blipFill>
            <a:blip r:embed="rId34" cstate="print"/>
            <a:stretch>
              <a:fillRect/>
            </a:stretch>
          </p:blipFill>
          <p:spPr>
            <a:xfrm>
              <a:off x="3747515" y="3212566"/>
              <a:ext cx="385610" cy="240817"/>
            </a:xfrm>
            <a:prstGeom prst="rect">
              <a:avLst/>
            </a:prstGeom>
          </p:spPr>
        </p:pic>
        <p:pic>
          <p:nvPicPr>
            <p:cNvPr id="97" name="object 97"/>
            <p:cNvPicPr/>
            <p:nvPr/>
          </p:nvPicPr>
          <p:blipFill>
            <a:blip r:embed="rId31" cstate="print"/>
            <a:stretch>
              <a:fillRect/>
            </a:stretch>
          </p:blipFill>
          <p:spPr>
            <a:xfrm>
              <a:off x="3773423" y="3238499"/>
              <a:ext cx="283464" cy="138684"/>
            </a:xfrm>
            <a:prstGeom prst="rect">
              <a:avLst/>
            </a:prstGeom>
          </p:spPr>
        </p:pic>
        <p:pic>
          <p:nvPicPr>
            <p:cNvPr id="98" name="object 98"/>
            <p:cNvPicPr/>
            <p:nvPr/>
          </p:nvPicPr>
          <p:blipFill>
            <a:blip r:embed="rId34" cstate="print"/>
            <a:stretch>
              <a:fillRect/>
            </a:stretch>
          </p:blipFill>
          <p:spPr>
            <a:xfrm>
              <a:off x="3755135" y="3400018"/>
              <a:ext cx="385610" cy="240817"/>
            </a:xfrm>
            <a:prstGeom prst="rect">
              <a:avLst/>
            </a:prstGeom>
          </p:spPr>
        </p:pic>
        <p:pic>
          <p:nvPicPr>
            <p:cNvPr id="99" name="object 99"/>
            <p:cNvPicPr/>
            <p:nvPr/>
          </p:nvPicPr>
          <p:blipFill>
            <a:blip r:embed="rId31" cstate="print"/>
            <a:stretch>
              <a:fillRect/>
            </a:stretch>
          </p:blipFill>
          <p:spPr>
            <a:xfrm>
              <a:off x="3781043" y="3425951"/>
              <a:ext cx="283464" cy="138684"/>
            </a:xfrm>
            <a:prstGeom prst="rect">
              <a:avLst/>
            </a:prstGeom>
          </p:spPr>
        </p:pic>
        <p:pic>
          <p:nvPicPr>
            <p:cNvPr id="100" name="object 100"/>
            <p:cNvPicPr/>
            <p:nvPr/>
          </p:nvPicPr>
          <p:blipFill>
            <a:blip r:embed="rId34" cstate="print"/>
            <a:stretch>
              <a:fillRect/>
            </a:stretch>
          </p:blipFill>
          <p:spPr>
            <a:xfrm>
              <a:off x="3747515" y="3590518"/>
              <a:ext cx="385610" cy="240817"/>
            </a:xfrm>
            <a:prstGeom prst="rect">
              <a:avLst/>
            </a:prstGeom>
          </p:spPr>
        </p:pic>
        <p:pic>
          <p:nvPicPr>
            <p:cNvPr id="101" name="object 101"/>
            <p:cNvPicPr/>
            <p:nvPr/>
          </p:nvPicPr>
          <p:blipFill>
            <a:blip r:embed="rId31" cstate="print"/>
            <a:stretch>
              <a:fillRect/>
            </a:stretch>
          </p:blipFill>
          <p:spPr>
            <a:xfrm>
              <a:off x="3773423" y="3616451"/>
              <a:ext cx="283464" cy="138684"/>
            </a:xfrm>
            <a:prstGeom prst="rect">
              <a:avLst/>
            </a:prstGeom>
          </p:spPr>
        </p:pic>
        <p:pic>
          <p:nvPicPr>
            <p:cNvPr id="102" name="object 102"/>
            <p:cNvPicPr/>
            <p:nvPr/>
          </p:nvPicPr>
          <p:blipFill>
            <a:blip r:embed="rId34" cstate="print"/>
            <a:stretch>
              <a:fillRect/>
            </a:stretch>
          </p:blipFill>
          <p:spPr>
            <a:xfrm>
              <a:off x="3747515" y="3777970"/>
              <a:ext cx="385610" cy="240817"/>
            </a:xfrm>
            <a:prstGeom prst="rect">
              <a:avLst/>
            </a:prstGeom>
          </p:spPr>
        </p:pic>
        <p:pic>
          <p:nvPicPr>
            <p:cNvPr id="103" name="object 103"/>
            <p:cNvPicPr/>
            <p:nvPr/>
          </p:nvPicPr>
          <p:blipFill>
            <a:blip r:embed="rId31" cstate="print"/>
            <a:stretch>
              <a:fillRect/>
            </a:stretch>
          </p:blipFill>
          <p:spPr>
            <a:xfrm>
              <a:off x="3773423" y="3803903"/>
              <a:ext cx="283464" cy="138684"/>
            </a:xfrm>
            <a:prstGeom prst="rect">
              <a:avLst/>
            </a:prstGeom>
          </p:spPr>
        </p:pic>
        <p:pic>
          <p:nvPicPr>
            <p:cNvPr id="104" name="object 104"/>
            <p:cNvPicPr/>
            <p:nvPr/>
          </p:nvPicPr>
          <p:blipFill>
            <a:blip r:embed="rId34" cstate="print"/>
            <a:stretch>
              <a:fillRect/>
            </a:stretch>
          </p:blipFill>
          <p:spPr>
            <a:xfrm>
              <a:off x="3747515" y="3968470"/>
              <a:ext cx="385610" cy="240817"/>
            </a:xfrm>
            <a:prstGeom prst="rect">
              <a:avLst/>
            </a:prstGeom>
          </p:spPr>
        </p:pic>
        <p:pic>
          <p:nvPicPr>
            <p:cNvPr id="105" name="object 105"/>
            <p:cNvPicPr/>
            <p:nvPr/>
          </p:nvPicPr>
          <p:blipFill>
            <a:blip r:embed="rId31" cstate="print"/>
            <a:stretch>
              <a:fillRect/>
            </a:stretch>
          </p:blipFill>
          <p:spPr>
            <a:xfrm>
              <a:off x="3773423" y="3994403"/>
              <a:ext cx="283464" cy="138684"/>
            </a:xfrm>
            <a:prstGeom prst="rect">
              <a:avLst/>
            </a:prstGeom>
          </p:spPr>
        </p:pic>
        <p:pic>
          <p:nvPicPr>
            <p:cNvPr id="106" name="object 106"/>
            <p:cNvPicPr/>
            <p:nvPr/>
          </p:nvPicPr>
          <p:blipFill>
            <a:blip r:embed="rId35" cstate="print"/>
            <a:stretch>
              <a:fillRect/>
            </a:stretch>
          </p:blipFill>
          <p:spPr>
            <a:xfrm>
              <a:off x="3750563" y="2624366"/>
              <a:ext cx="380987" cy="237832"/>
            </a:xfrm>
            <a:prstGeom prst="rect">
              <a:avLst/>
            </a:prstGeom>
          </p:spPr>
        </p:pic>
        <p:pic>
          <p:nvPicPr>
            <p:cNvPr id="107" name="object 107"/>
            <p:cNvPicPr/>
            <p:nvPr/>
          </p:nvPicPr>
          <p:blipFill>
            <a:blip r:embed="rId36" cstate="print"/>
            <a:stretch>
              <a:fillRect/>
            </a:stretch>
          </p:blipFill>
          <p:spPr>
            <a:xfrm>
              <a:off x="3776471" y="2650235"/>
              <a:ext cx="278892" cy="135636"/>
            </a:xfrm>
            <a:prstGeom prst="rect">
              <a:avLst/>
            </a:prstGeom>
          </p:spPr>
        </p:pic>
        <p:pic>
          <p:nvPicPr>
            <p:cNvPr id="108" name="object 108"/>
            <p:cNvPicPr/>
            <p:nvPr/>
          </p:nvPicPr>
          <p:blipFill>
            <a:blip r:embed="rId37" cstate="print"/>
            <a:stretch>
              <a:fillRect/>
            </a:stretch>
          </p:blipFill>
          <p:spPr>
            <a:xfrm>
              <a:off x="4105655" y="2435390"/>
              <a:ext cx="379475" cy="237832"/>
            </a:xfrm>
            <a:prstGeom prst="rect">
              <a:avLst/>
            </a:prstGeom>
          </p:spPr>
        </p:pic>
        <p:pic>
          <p:nvPicPr>
            <p:cNvPr id="109" name="object 109"/>
            <p:cNvPicPr/>
            <p:nvPr/>
          </p:nvPicPr>
          <p:blipFill>
            <a:blip r:embed="rId29" cstate="print"/>
            <a:stretch>
              <a:fillRect/>
            </a:stretch>
          </p:blipFill>
          <p:spPr>
            <a:xfrm>
              <a:off x="4131563" y="2461259"/>
              <a:ext cx="277368" cy="135636"/>
            </a:xfrm>
            <a:prstGeom prst="rect">
              <a:avLst/>
            </a:prstGeom>
          </p:spPr>
        </p:pic>
        <p:pic>
          <p:nvPicPr>
            <p:cNvPr id="110" name="object 110"/>
            <p:cNvPicPr/>
            <p:nvPr/>
          </p:nvPicPr>
          <p:blipFill>
            <a:blip r:embed="rId34" cstate="print"/>
            <a:stretch>
              <a:fillRect/>
            </a:stretch>
          </p:blipFill>
          <p:spPr>
            <a:xfrm>
              <a:off x="4096511" y="2822422"/>
              <a:ext cx="385610" cy="240817"/>
            </a:xfrm>
            <a:prstGeom prst="rect">
              <a:avLst/>
            </a:prstGeom>
          </p:spPr>
        </p:pic>
        <p:pic>
          <p:nvPicPr>
            <p:cNvPr id="111" name="object 111"/>
            <p:cNvPicPr/>
            <p:nvPr/>
          </p:nvPicPr>
          <p:blipFill>
            <a:blip r:embed="rId31" cstate="print"/>
            <a:stretch>
              <a:fillRect/>
            </a:stretch>
          </p:blipFill>
          <p:spPr>
            <a:xfrm>
              <a:off x="4122419" y="2848355"/>
              <a:ext cx="283464" cy="138684"/>
            </a:xfrm>
            <a:prstGeom prst="rect">
              <a:avLst/>
            </a:prstGeom>
          </p:spPr>
        </p:pic>
        <p:pic>
          <p:nvPicPr>
            <p:cNvPr id="112" name="object 112"/>
            <p:cNvPicPr/>
            <p:nvPr/>
          </p:nvPicPr>
          <p:blipFill>
            <a:blip r:embed="rId38" cstate="print"/>
            <a:stretch>
              <a:fillRect/>
            </a:stretch>
          </p:blipFill>
          <p:spPr>
            <a:xfrm>
              <a:off x="4096511" y="3016034"/>
              <a:ext cx="382485" cy="237832"/>
            </a:xfrm>
            <a:prstGeom prst="rect">
              <a:avLst/>
            </a:prstGeom>
          </p:spPr>
        </p:pic>
        <p:pic>
          <p:nvPicPr>
            <p:cNvPr id="113" name="object 113"/>
            <p:cNvPicPr/>
            <p:nvPr/>
          </p:nvPicPr>
          <p:blipFill>
            <a:blip r:embed="rId33" cstate="print"/>
            <a:stretch>
              <a:fillRect/>
            </a:stretch>
          </p:blipFill>
          <p:spPr>
            <a:xfrm>
              <a:off x="4122419" y="3041903"/>
              <a:ext cx="280416" cy="135636"/>
            </a:xfrm>
            <a:prstGeom prst="rect">
              <a:avLst/>
            </a:prstGeom>
          </p:spPr>
        </p:pic>
        <p:pic>
          <p:nvPicPr>
            <p:cNvPr id="114" name="object 114"/>
            <p:cNvPicPr/>
            <p:nvPr/>
          </p:nvPicPr>
          <p:blipFill>
            <a:blip r:embed="rId34" cstate="print"/>
            <a:stretch>
              <a:fillRect/>
            </a:stretch>
          </p:blipFill>
          <p:spPr>
            <a:xfrm>
              <a:off x="4093463" y="3211042"/>
              <a:ext cx="385610" cy="240817"/>
            </a:xfrm>
            <a:prstGeom prst="rect">
              <a:avLst/>
            </a:prstGeom>
          </p:spPr>
        </p:pic>
        <p:pic>
          <p:nvPicPr>
            <p:cNvPr id="115" name="object 115"/>
            <p:cNvPicPr/>
            <p:nvPr/>
          </p:nvPicPr>
          <p:blipFill>
            <a:blip r:embed="rId31" cstate="print"/>
            <a:stretch>
              <a:fillRect/>
            </a:stretch>
          </p:blipFill>
          <p:spPr>
            <a:xfrm>
              <a:off x="4119371" y="3236975"/>
              <a:ext cx="283464" cy="138684"/>
            </a:xfrm>
            <a:prstGeom prst="rect">
              <a:avLst/>
            </a:prstGeom>
          </p:spPr>
        </p:pic>
        <p:pic>
          <p:nvPicPr>
            <p:cNvPr id="116" name="object 116"/>
            <p:cNvPicPr/>
            <p:nvPr/>
          </p:nvPicPr>
          <p:blipFill>
            <a:blip r:embed="rId34" cstate="print"/>
            <a:stretch>
              <a:fillRect/>
            </a:stretch>
          </p:blipFill>
          <p:spPr>
            <a:xfrm>
              <a:off x="4099559" y="3398494"/>
              <a:ext cx="385610" cy="240817"/>
            </a:xfrm>
            <a:prstGeom prst="rect">
              <a:avLst/>
            </a:prstGeom>
          </p:spPr>
        </p:pic>
        <p:pic>
          <p:nvPicPr>
            <p:cNvPr id="117" name="object 117"/>
            <p:cNvPicPr/>
            <p:nvPr/>
          </p:nvPicPr>
          <p:blipFill>
            <a:blip r:embed="rId31" cstate="print"/>
            <a:stretch>
              <a:fillRect/>
            </a:stretch>
          </p:blipFill>
          <p:spPr>
            <a:xfrm>
              <a:off x="4125467" y="3424427"/>
              <a:ext cx="283464" cy="138684"/>
            </a:xfrm>
            <a:prstGeom prst="rect">
              <a:avLst/>
            </a:prstGeom>
          </p:spPr>
        </p:pic>
        <p:pic>
          <p:nvPicPr>
            <p:cNvPr id="118" name="object 118"/>
            <p:cNvPicPr/>
            <p:nvPr/>
          </p:nvPicPr>
          <p:blipFill>
            <a:blip r:embed="rId34" cstate="print"/>
            <a:stretch>
              <a:fillRect/>
            </a:stretch>
          </p:blipFill>
          <p:spPr>
            <a:xfrm>
              <a:off x="4093463" y="3588994"/>
              <a:ext cx="385610" cy="240817"/>
            </a:xfrm>
            <a:prstGeom prst="rect">
              <a:avLst/>
            </a:prstGeom>
          </p:spPr>
        </p:pic>
        <p:pic>
          <p:nvPicPr>
            <p:cNvPr id="119" name="object 119"/>
            <p:cNvPicPr/>
            <p:nvPr/>
          </p:nvPicPr>
          <p:blipFill>
            <a:blip r:embed="rId31" cstate="print"/>
            <a:stretch>
              <a:fillRect/>
            </a:stretch>
          </p:blipFill>
          <p:spPr>
            <a:xfrm>
              <a:off x="4119371" y="3614927"/>
              <a:ext cx="283464" cy="138684"/>
            </a:xfrm>
            <a:prstGeom prst="rect">
              <a:avLst/>
            </a:prstGeom>
          </p:spPr>
        </p:pic>
        <p:pic>
          <p:nvPicPr>
            <p:cNvPr id="120" name="object 120"/>
            <p:cNvPicPr/>
            <p:nvPr/>
          </p:nvPicPr>
          <p:blipFill>
            <a:blip r:embed="rId34" cstate="print"/>
            <a:stretch>
              <a:fillRect/>
            </a:stretch>
          </p:blipFill>
          <p:spPr>
            <a:xfrm>
              <a:off x="4093463" y="3776446"/>
              <a:ext cx="385610" cy="240817"/>
            </a:xfrm>
            <a:prstGeom prst="rect">
              <a:avLst/>
            </a:prstGeom>
          </p:spPr>
        </p:pic>
        <p:pic>
          <p:nvPicPr>
            <p:cNvPr id="121" name="object 121"/>
            <p:cNvPicPr/>
            <p:nvPr/>
          </p:nvPicPr>
          <p:blipFill>
            <a:blip r:embed="rId31" cstate="print"/>
            <a:stretch>
              <a:fillRect/>
            </a:stretch>
          </p:blipFill>
          <p:spPr>
            <a:xfrm>
              <a:off x="4119371" y="3802379"/>
              <a:ext cx="283464" cy="138684"/>
            </a:xfrm>
            <a:prstGeom prst="rect">
              <a:avLst/>
            </a:prstGeom>
          </p:spPr>
        </p:pic>
        <p:pic>
          <p:nvPicPr>
            <p:cNvPr id="122" name="object 122"/>
            <p:cNvPicPr/>
            <p:nvPr/>
          </p:nvPicPr>
          <p:blipFill>
            <a:blip r:embed="rId34" cstate="print"/>
            <a:stretch>
              <a:fillRect/>
            </a:stretch>
          </p:blipFill>
          <p:spPr>
            <a:xfrm>
              <a:off x="4093463" y="3966946"/>
              <a:ext cx="385610" cy="240817"/>
            </a:xfrm>
            <a:prstGeom prst="rect">
              <a:avLst/>
            </a:prstGeom>
          </p:spPr>
        </p:pic>
        <p:pic>
          <p:nvPicPr>
            <p:cNvPr id="123" name="object 123"/>
            <p:cNvPicPr/>
            <p:nvPr/>
          </p:nvPicPr>
          <p:blipFill>
            <a:blip r:embed="rId31" cstate="print"/>
            <a:stretch>
              <a:fillRect/>
            </a:stretch>
          </p:blipFill>
          <p:spPr>
            <a:xfrm>
              <a:off x="4119371" y="3992879"/>
              <a:ext cx="283464" cy="138684"/>
            </a:xfrm>
            <a:prstGeom prst="rect">
              <a:avLst/>
            </a:prstGeom>
          </p:spPr>
        </p:pic>
        <p:pic>
          <p:nvPicPr>
            <p:cNvPr id="124" name="object 124"/>
            <p:cNvPicPr/>
            <p:nvPr/>
          </p:nvPicPr>
          <p:blipFill>
            <a:blip r:embed="rId37" cstate="print"/>
            <a:stretch>
              <a:fillRect/>
            </a:stretch>
          </p:blipFill>
          <p:spPr>
            <a:xfrm>
              <a:off x="4096511" y="2622842"/>
              <a:ext cx="379475" cy="237832"/>
            </a:xfrm>
            <a:prstGeom prst="rect">
              <a:avLst/>
            </a:prstGeom>
          </p:spPr>
        </p:pic>
        <p:pic>
          <p:nvPicPr>
            <p:cNvPr id="125" name="object 125"/>
            <p:cNvPicPr/>
            <p:nvPr/>
          </p:nvPicPr>
          <p:blipFill>
            <a:blip r:embed="rId36" cstate="print"/>
            <a:stretch>
              <a:fillRect/>
            </a:stretch>
          </p:blipFill>
          <p:spPr>
            <a:xfrm>
              <a:off x="4122419" y="2648711"/>
              <a:ext cx="277368" cy="135636"/>
            </a:xfrm>
            <a:prstGeom prst="rect">
              <a:avLst/>
            </a:prstGeom>
          </p:spPr>
        </p:pic>
      </p:grpSp>
      <p:sp>
        <p:nvSpPr>
          <p:cNvPr id="126" name="object 126"/>
          <p:cNvSpPr txBox="1"/>
          <p:nvPr/>
        </p:nvSpPr>
        <p:spPr>
          <a:xfrm>
            <a:off x="2722626" y="966978"/>
            <a:ext cx="1971675" cy="848360"/>
          </a:xfrm>
          <a:prstGeom prst="rect">
            <a:avLst/>
          </a:prstGeom>
        </p:spPr>
        <p:txBody>
          <a:bodyPr vert="horz" wrap="square" lIns="0" tIns="12700" rIns="0" bIns="0" rtlCol="0">
            <a:spAutoFit/>
          </a:bodyPr>
          <a:lstStyle/>
          <a:p>
            <a:pPr algn="ctr">
              <a:lnSpc>
                <a:spcPct val="100000"/>
              </a:lnSpc>
              <a:spcBef>
                <a:spcPts val="100"/>
              </a:spcBef>
            </a:pPr>
            <a:r>
              <a:rPr sz="1800" b="1" u="sng" dirty="0">
                <a:uFill>
                  <a:solidFill>
                    <a:srgbClr val="000000"/>
                  </a:solidFill>
                </a:uFill>
                <a:latin typeface="Calibri"/>
                <a:cs typeface="Calibri"/>
              </a:rPr>
              <a:t>3x</a:t>
            </a:r>
            <a:r>
              <a:rPr sz="1800" b="1" u="sng" spc="-25" dirty="0">
                <a:uFill>
                  <a:solidFill>
                    <a:srgbClr val="000000"/>
                  </a:solidFill>
                </a:uFill>
                <a:latin typeface="Calibri"/>
                <a:cs typeface="Calibri"/>
              </a:rPr>
              <a:t> </a:t>
            </a:r>
            <a:r>
              <a:rPr sz="1800" b="1" u="sng" spc="-5" dirty="0">
                <a:uFill>
                  <a:solidFill>
                    <a:srgbClr val="000000"/>
                  </a:solidFill>
                </a:uFill>
                <a:latin typeface="Calibri"/>
                <a:cs typeface="Calibri"/>
              </a:rPr>
              <a:t>Rifle</a:t>
            </a:r>
            <a:r>
              <a:rPr sz="1800" b="1" u="sng" spc="-20" dirty="0">
                <a:uFill>
                  <a:solidFill>
                    <a:srgbClr val="000000"/>
                  </a:solidFill>
                </a:uFill>
                <a:latin typeface="Calibri"/>
                <a:cs typeface="Calibri"/>
              </a:rPr>
              <a:t> </a:t>
            </a:r>
            <a:r>
              <a:rPr sz="1800" b="1" u="sng" spc="-5" dirty="0">
                <a:uFill>
                  <a:solidFill>
                    <a:srgbClr val="000000"/>
                  </a:solidFill>
                </a:uFill>
                <a:latin typeface="Calibri"/>
                <a:cs typeface="Calibri"/>
              </a:rPr>
              <a:t>Platoons</a:t>
            </a:r>
            <a:endParaRPr sz="1800">
              <a:latin typeface="Calibri"/>
              <a:cs typeface="Calibri"/>
            </a:endParaRPr>
          </a:p>
          <a:p>
            <a:pPr marL="12700" marR="5080" algn="ctr">
              <a:lnSpc>
                <a:spcPct val="100000"/>
              </a:lnSpc>
            </a:pPr>
            <a:r>
              <a:rPr sz="1800" b="1" u="sng" dirty="0">
                <a:uFill>
                  <a:solidFill>
                    <a:srgbClr val="000000"/>
                  </a:solidFill>
                </a:uFill>
                <a:latin typeface="Calibri"/>
                <a:cs typeface="Calibri"/>
              </a:rPr>
              <a:t>1x</a:t>
            </a:r>
            <a:r>
              <a:rPr sz="1800" b="1" u="sng" spc="-35" dirty="0">
                <a:uFill>
                  <a:solidFill>
                    <a:srgbClr val="000000"/>
                  </a:solidFill>
                </a:uFill>
                <a:latin typeface="Calibri"/>
                <a:cs typeface="Calibri"/>
              </a:rPr>
              <a:t> </a:t>
            </a:r>
            <a:r>
              <a:rPr sz="1800" b="1" u="sng" spc="-10" dirty="0">
                <a:uFill>
                  <a:solidFill>
                    <a:srgbClr val="000000"/>
                  </a:solidFill>
                </a:uFill>
                <a:latin typeface="Calibri"/>
                <a:cs typeface="Calibri"/>
              </a:rPr>
              <a:t>Weapons</a:t>
            </a:r>
            <a:r>
              <a:rPr sz="1800" b="1" u="sng" spc="-50" dirty="0">
                <a:uFill>
                  <a:solidFill>
                    <a:srgbClr val="000000"/>
                  </a:solidFill>
                </a:uFill>
                <a:latin typeface="Calibri"/>
                <a:cs typeface="Calibri"/>
              </a:rPr>
              <a:t> </a:t>
            </a:r>
            <a:r>
              <a:rPr sz="1800" b="1" u="sng" spc="-10" dirty="0">
                <a:uFill>
                  <a:solidFill>
                    <a:srgbClr val="000000"/>
                  </a:solidFill>
                </a:uFill>
                <a:latin typeface="Calibri"/>
                <a:cs typeface="Calibri"/>
              </a:rPr>
              <a:t>Platoon </a:t>
            </a:r>
            <a:r>
              <a:rPr sz="1800" b="1" spc="-390" dirty="0">
                <a:latin typeface="Calibri"/>
                <a:cs typeface="Calibri"/>
              </a:rPr>
              <a:t> </a:t>
            </a:r>
            <a:r>
              <a:rPr sz="1800" b="1" u="sng" dirty="0">
                <a:uFill>
                  <a:solidFill>
                    <a:srgbClr val="000000"/>
                  </a:solidFill>
                </a:uFill>
                <a:latin typeface="Calibri"/>
                <a:cs typeface="Calibri"/>
              </a:rPr>
              <a:t>HQ</a:t>
            </a:r>
            <a:r>
              <a:rPr sz="1800" b="1" u="sng" spc="-10" dirty="0">
                <a:uFill>
                  <a:solidFill>
                    <a:srgbClr val="000000"/>
                  </a:solidFill>
                </a:uFill>
                <a:latin typeface="Calibri"/>
                <a:cs typeface="Calibri"/>
              </a:rPr>
              <a:t> </a:t>
            </a:r>
            <a:r>
              <a:rPr sz="1800" b="1" u="sng" spc="-5" dirty="0">
                <a:uFill>
                  <a:solidFill>
                    <a:srgbClr val="000000"/>
                  </a:solidFill>
                </a:uFill>
                <a:latin typeface="Calibri"/>
                <a:cs typeface="Calibri"/>
              </a:rPr>
              <a:t>Platoon</a:t>
            </a:r>
            <a:endParaRPr sz="1800">
              <a:latin typeface="Calibri"/>
              <a:cs typeface="Calibri"/>
            </a:endParaRPr>
          </a:p>
        </p:txBody>
      </p:sp>
      <p:sp>
        <p:nvSpPr>
          <p:cNvPr id="127" name="object 127"/>
          <p:cNvSpPr/>
          <p:nvPr/>
        </p:nvSpPr>
        <p:spPr>
          <a:xfrm>
            <a:off x="2507869" y="4890642"/>
            <a:ext cx="239395" cy="9525"/>
          </a:xfrm>
          <a:custGeom>
            <a:avLst/>
            <a:gdLst/>
            <a:ahLst/>
            <a:cxnLst/>
            <a:rect l="l" t="t" r="r" b="b"/>
            <a:pathLst>
              <a:path w="239394" h="9525">
                <a:moveTo>
                  <a:pt x="239268" y="0"/>
                </a:moveTo>
                <a:lnTo>
                  <a:pt x="0" y="0"/>
                </a:lnTo>
                <a:lnTo>
                  <a:pt x="0" y="9143"/>
                </a:lnTo>
                <a:lnTo>
                  <a:pt x="239268" y="9143"/>
                </a:lnTo>
                <a:lnTo>
                  <a:pt x="239268" y="0"/>
                </a:lnTo>
                <a:close/>
              </a:path>
            </a:pathLst>
          </a:custGeom>
          <a:solidFill>
            <a:srgbClr val="000000"/>
          </a:solidFill>
        </p:spPr>
        <p:txBody>
          <a:bodyPr wrap="square" lIns="0" tIns="0" rIns="0" bIns="0" rtlCol="0"/>
          <a:lstStyle/>
          <a:p>
            <a:endParaRPr/>
          </a:p>
        </p:txBody>
      </p:sp>
      <p:sp>
        <p:nvSpPr>
          <p:cNvPr id="128" name="object 128"/>
          <p:cNvSpPr txBox="1"/>
          <p:nvPr/>
        </p:nvSpPr>
        <p:spPr>
          <a:xfrm>
            <a:off x="2489454" y="4220336"/>
            <a:ext cx="781050" cy="864869"/>
          </a:xfrm>
          <a:prstGeom prst="rect">
            <a:avLst/>
          </a:prstGeom>
        </p:spPr>
        <p:txBody>
          <a:bodyPr vert="horz" wrap="square" lIns="0" tIns="12700" rIns="0" bIns="0" rtlCol="0">
            <a:spAutoFit/>
          </a:bodyPr>
          <a:lstStyle/>
          <a:p>
            <a:pPr algn="ctr">
              <a:lnSpc>
                <a:spcPct val="100000"/>
              </a:lnSpc>
              <a:spcBef>
                <a:spcPts val="100"/>
              </a:spcBef>
            </a:pPr>
            <a:r>
              <a:rPr sz="1100" b="1" u="sng" spc="5" dirty="0">
                <a:uFill>
                  <a:solidFill>
                    <a:srgbClr val="000000"/>
                  </a:solidFill>
                </a:uFill>
                <a:latin typeface="Calibri"/>
                <a:cs typeface="Calibri"/>
              </a:rPr>
              <a:t>Tw</a:t>
            </a:r>
            <a:r>
              <a:rPr sz="1100" b="1" u="sng" dirty="0">
                <a:uFill>
                  <a:solidFill>
                    <a:srgbClr val="000000"/>
                  </a:solidFill>
                </a:uFill>
                <a:latin typeface="Calibri"/>
                <a:cs typeface="Calibri"/>
              </a:rPr>
              <a:t>o</a:t>
            </a:r>
            <a:r>
              <a:rPr sz="1100" b="1" spc="-20" dirty="0">
                <a:latin typeface="Calibri"/>
                <a:cs typeface="Calibri"/>
              </a:rPr>
              <a:t> </a:t>
            </a:r>
            <a:r>
              <a:rPr sz="1100" b="1" dirty="0">
                <a:latin typeface="Calibri"/>
                <a:cs typeface="Calibri"/>
              </a:rPr>
              <a:t>C</a:t>
            </a:r>
            <a:r>
              <a:rPr sz="1100" b="1" spc="-10" dirty="0">
                <a:latin typeface="Calibri"/>
                <a:cs typeface="Calibri"/>
              </a:rPr>
              <a:t>S</a:t>
            </a:r>
            <a:r>
              <a:rPr sz="1100" b="1" spc="-5" dirty="0">
                <a:latin typeface="Calibri"/>
                <a:cs typeface="Calibri"/>
              </a:rPr>
              <a:t>K-</a:t>
            </a:r>
            <a:r>
              <a:rPr sz="1100" b="1" spc="5" dirty="0">
                <a:latin typeface="Calibri"/>
                <a:cs typeface="Calibri"/>
              </a:rPr>
              <a:t>131</a:t>
            </a:r>
            <a:endParaRPr sz="1100">
              <a:latin typeface="Calibri"/>
              <a:cs typeface="Calibri"/>
            </a:endParaRPr>
          </a:p>
          <a:p>
            <a:pPr marL="114300" marR="73660" algn="ctr">
              <a:lnSpc>
                <a:spcPct val="100000"/>
              </a:lnSpc>
            </a:pPr>
            <a:r>
              <a:rPr sz="1100" b="1" spc="-5" dirty="0">
                <a:latin typeface="Calibri"/>
                <a:cs typeface="Calibri"/>
              </a:rPr>
              <a:t>pe</a:t>
            </a:r>
            <a:r>
              <a:rPr sz="1100" b="1" dirty="0">
                <a:latin typeface="Calibri"/>
                <a:cs typeface="Calibri"/>
              </a:rPr>
              <a:t>r</a:t>
            </a:r>
            <a:r>
              <a:rPr sz="1100" b="1" spc="-10" dirty="0">
                <a:latin typeface="Calibri"/>
                <a:cs typeface="Calibri"/>
              </a:rPr>
              <a:t> S</a:t>
            </a:r>
            <a:r>
              <a:rPr sz="1100" b="1" spc="-5" dirty="0">
                <a:latin typeface="Calibri"/>
                <a:cs typeface="Calibri"/>
              </a:rPr>
              <a:t>qu</a:t>
            </a:r>
            <a:r>
              <a:rPr sz="1100" b="1" spc="-10" dirty="0">
                <a:latin typeface="Calibri"/>
                <a:cs typeface="Calibri"/>
              </a:rPr>
              <a:t>a</a:t>
            </a:r>
            <a:r>
              <a:rPr sz="1100" b="1" dirty="0">
                <a:latin typeface="Calibri"/>
                <a:cs typeface="Calibri"/>
              </a:rPr>
              <a:t>d  </a:t>
            </a:r>
            <a:r>
              <a:rPr sz="1100" b="1" spc="-5" dirty="0">
                <a:latin typeface="Calibri"/>
                <a:cs typeface="Calibri"/>
              </a:rPr>
              <a:t>OR</a:t>
            </a:r>
            <a:endParaRPr sz="1100">
              <a:latin typeface="Calibri"/>
              <a:cs typeface="Calibri"/>
            </a:endParaRPr>
          </a:p>
          <a:p>
            <a:pPr marL="2540" algn="ctr">
              <a:lnSpc>
                <a:spcPct val="100000"/>
              </a:lnSpc>
              <a:spcBef>
                <a:spcPts val="5"/>
              </a:spcBef>
            </a:pPr>
            <a:r>
              <a:rPr sz="1100" b="1" spc="-5" dirty="0">
                <a:latin typeface="Calibri"/>
                <a:cs typeface="Calibri"/>
              </a:rPr>
              <a:t>One</a:t>
            </a:r>
            <a:r>
              <a:rPr sz="1100" b="1" spc="-45" dirty="0">
                <a:latin typeface="Calibri"/>
                <a:cs typeface="Calibri"/>
              </a:rPr>
              <a:t> </a:t>
            </a:r>
            <a:r>
              <a:rPr sz="1100" b="1" dirty="0">
                <a:latin typeface="Calibri"/>
                <a:cs typeface="Calibri"/>
              </a:rPr>
              <a:t>CSK-141</a:t>
            </a:r>
            <a:endParaRPr sz="1100">
              <a:latin typeface="Calibri"/>
              <a:cs typeface="Calibri"/>
            </a:endParaRPr>
          </a:p>
          <a:p>
            <a:pPr marL="33020" algn="ctr">
              <a:lnSpc>
                <a:spcPct val="100000"/>
              </a:lnSpc>
            </a:pPr>
            <a:r>
              <a:rPr sz="1100" b="1" spc="-5" dirty="0">
                <a:latin typeface="Calibri"/>
                <a:cs typeface="Calibri"/>
              </a:rPr>
              <a:t>per</a:t>
            </a:r>
            <a:r>
              <a:rPr sz="1100" b="1" spc="-45" dirty="0">
                <a:latin typeface="Calibri"/>
                <a:cs typeface="Calibri"/>
              </a:rPr>
              <a:t> </a:t>
            </a:r>
            <a:r>
              <a:rPr sz="1100" b="1" spc="-5" dirty="0">
                <a:latin typeface="Calibri"/>
                <a:cs typeface="Calibri"/>
              </a:rPr>
              <a:t>Squad</a:t>
            </a:r>
            <a:endParaRPr sz="1100">
              <a:latin typeface="Calibri"/>
              <a:cs typeface="Calibri"/>
            </a:endParaRPr>
          </a:p>
        </p:txBody>
      </p:sp>
      <p:sp>
        <p:nvSpPr>
          <p:cNvPr id="129" name="object 129"/>
          <p:cNvSpPr txBox="1"/>
          <p:nvPr/>
        </p:nvSpPr>
        <p:spPr>
          <a:xfrm>
            <a:off x="2393695" y="2016632"/>
            <a:ext cx="1272540" cy="2120265"/>
          </a:xfrm>
          <a:prstGeom prst="rect">
            <a:avLst/>
          </a:prstGeom>
        </p:spPr>
        <p:txBody>
          <a:bodyPr vert="horz" wrap="square" lIns="0" tIns="13335" rIns="0" bIns="0" rtlCol="0">
            <a:spAutoFit/>
          </a:bodyPr>
          <a:lstStyle/>
          <a:p>
            <a:pPr marL="497840" algn="ctr">
              <a:lnSpc>
                <a:spcPct val="100000"/>
              </a:lnSpc>
              <a:spcBef>
                <a:spcPts val="105"/>
              </a:spcBef>
            </a:pPr>
            <a:r>
              <a:rPr sz="1100" b="1" u="sng" spc="-5" dirty="0">
                <a:uFill>
                  <a:solidFill>
                    <a:srgbClr val="000000"/>
                  </a:solidFill>
                </a:uFill>
                <a:latin typeface="Calibri"/>
                <a:cs typeface="Calibri"/>
              </a:rPr>
              <a:t>Platoon</a:t>
            </a:r>
            <a:endParaRPr sz="1100">
              <a:latin typeface="Calibri"/>
              <a:cs typeface="Calibri"/>
            </a:endParaRPr>
          </a:p>
          <a:p>
            <a:pPr marL="497840" algn="ctr">
              <a:lnSpc>
                <a:spcPct val="100000"/>
              </a:lnSpc>
            </a:pPr>
            <a:r>
              <a:rPr sz="1100" b="1" u="sng" spc="5" dirty="0">
                <a:uFill>
                  <a:solidFill>
                    <a:srgbClr val="000000"/>
                  </a:solidFill>
                </a:uFill>
                <a:latin typeface="Calibri"/>
                <a:cs typeface="Calibri"/>
              </a:rPr>
              <a:t> </a:t>
            </a:r>
            <a:r>
              <a:rPr sz="1100" b="1" u="sng" spc="-5" dirty="0">
                <a:uFill>
                  <a:solidFill>
                    <a:srgbClr val="000000"/>
                  </a:solidFill>
                </a:uFill>
                <a:latin typeface="Calibri"/>
                <a:cs typeface="Calibri"/>
              </a:rPr>
              <a:t>Commander</a:t>
            </a:r>
            <a:endParaRPr sz="1100">
              <a:latin typeface="Calibri"/>
              <a:cs typeface="Calibri"/>
            </a:endParaRPr>
          </a:p>
          <a:p>
            <a:pPr marL="78740" marR="402590" algn="ctr">
              <a:lnSpc>
                <a:spcPct val="111100"/>
              </a:lnSpc>
              <a:spcBef>
                <a:spcPts val="150"/>
              </a:spcBef>
            </a:pPr>
            <a:r>
              <a:rPr sz="1100" b="1" u="sng" spc="-10" dirty="0">
                <a:uFill>
                  <a:solidFill>
                    <a:srgbClr val="000000"/>
                  </a:solidFill>
                </a:uFill>
                <a:latin typeface="Calibri"/>
                <a:cs typeface="Calibri"/>
              </a:rPr>
              <a:t>S</a:t>
            </a:r>
            <a:r>
              <a:rPr sz="1100" b="1" u="sng" spc="-5" dirty="0">
                <a:uFill>
                  <a:solidFill>
                    <a:srgbClr val="000000"/>
                  </a:solidFill>
                </a:uFill>
                <a:latin typeface="Calibri"/>
                <a:cs typeface="Calibri"/>
              </a:rPr>
              <a:t>qu</a:t>
            </a:r>
            <a:r>
              <a:rPr sz="1100" b="1" u="sng" spc="-10" dirty="0">
                <a:uFill>
                  <a:solidFill>
                    <a:srgbClr val="000000"/>
                  </a:solidFill>
                </a:uFill>
                <a:latin typeface="Calibri"/>
                <a:cs typeface="Calibri"/>
              </a:rPr>
              <a:t>a</a:t>
            </a:r>
            <a:r>
              <a:rPr sz="1100" b="1" u="sng" dirty="0">
                <a:uFill>
                  <a:solidFill>
                    <a:srgbClr val="000000"/>
                  </a:solidFill>
                </a:uFill>
                <a:latin typeface="Calibri"/>
                <a:cs typeface="Calibri"/>
              </a:rPr>
              <a:t>d</a:t>
            </a:r>
            <a:r>
              <a:rPr sz="1100" b="1" u="sng" spc="-5" dirty="0">
                <a:uFill>
                  <a:solidFill>
                    <a:srgbClr val="000000"/>
                  </a:solidFill>
                </a:uFill>
                <a:latin typeface="Calibri"/>
                <a:cs typeface="Calibri"/>
              </a:rPr>
              <a:t> </a:t>
            </a:r>
            <a:r>
              <a:rPr sz="1100" b="1" u="sng" dirty="0">
                <a:uFill>
                  <a:solidFill>
                    <a:srgbClr val="000000"/>
                  </a:solidFill>
                </a:uFill>
                <a:latin typeface="Calibri"/>
                <a:cs typeface="Calibri"/>
              </a:rPr>
              <a:t>L</a:t>
            </a:r>
            <a:r>
              <a:rPr sz="1100" b="1" u="sng" spc="-5" dirty="0">
                <a:uFill>
                  <a:solidFill>
                    <a:srgbClr val="000000"/>
                  </a:solidFill>
                </a:uFill>
                <a:latin typeface="Calibri"/>
                <a:cs typeface="Calibri"/>
              </a:rPr>
              <a:t>e</a:t>
            </a:r>
            <a:r>
              <a:rPr sz="1100" b="1" u="sng" spc="-10" dirty="0">
                <a:uFill>
                  <a:solidFill>
                    <a:srgbClr val="000000"/>
                  </a:solidFill>
                </a:uFill>
                <a:latin typeface="Calibri"/>
                <a:cs typeface="Calibri"/>
              </a:rPr>
              <a:t>a</a:t>
            </a:r>
            <a:r>
              <a:rPr sz="1100" b="1" u="sng" spc="-5" dirty="0">
                <a:uFill>
                  <a:solidFill>
                    <a:srgbClr val="000000"/>
                  </a:solidFill>
                </a:uFill>
                <a:latin typeface="Calibri"/>
                <a:cs typeface="Calibri"/>
              </a:rPr>
              <a:t>de</a:t>
            </a:r>
            <a:r>
              <a:rPr sz="1100" b="1" u="sng" dirty="0">
                <a:uFill>
                  <a:solidFill>
                    <a:srgbClr val="000000"/>
                  </a:solidFill>
                </a:uFill>
                <a:latin typeface="Calibri"/>
                <a:cs typeface="Calibri"/>
              </a:rPr>
              <a:t>r </a:t>
            </a:r>
            <a:r>
              <a:rPr sz="1100" b="1" dirty="0">
                <a:latin typeface="Calibri"/>
                <a:cs typeface="Calibri"/>
              </a:rPr>
              <a:t> Driver </a:t>
            </a:r>
            <a:r>
              <a:rPr sz="1100" b="1" spc="5" dirty="0">
                <a:latin typeface="Calibri"/>
                <a:cs typeface="Calibri"/>
              </a:rPr>
              <a:t> </a:t>
            </a:r>
            <a:r>
              <a:rPr sz="1100" b="1" spc="-5" dirty="0">
                <a:latin typeface="Calibri"/>
                <a:cs typeface="Calibri"/>
              </a:rPr>
              <a:t>Gunner</a:t>
            </a:r>
            <a:endParaRPr sz="1100">
              <a:latin typeface="Calibri"/>
              <a:cs typeface="Calibri"/>
            </a:endParaRPr>
          </a:p>
          <a:p>
            <a:pPr marL="12700" marR="354965" indent="-24130" algn="ctr">
              <a:lnSpc>
                <a:spcPct val="113599"/>
              </a:lnSpc>
              <a:spcBef>
                <a:spcPts val="295"/>
              </a:spcBef>
            </a:pPr>
            <a:r>
              <a:rPr sz="1100" b="1" u="sng" spc="-5" dirty="0">
                <a:uFill>
                  <a:solidFill>
                    <a:srgbClr val="000000"/>
                  </a:solidFill>
                </a:uFill>
                <a:latin typeface="Calibri"/>
                <a:cs typeface="Calibri"/>
              </a:rPr>
              <a:t>Group Leader </a:t>
            </a:r>
            <a:r>
              <a:rPr sz="1100" b="1" dirty="0">
                <a:latin typeface="Calibri"/>
                <a:cs typeface="Calibri"/>
              </a:rPr>
              <a:t> </a:t>
            </a:r>
            <a:r>
              <a:rPr sz="1100" b="1" spc="-5" dirty="0">
                <a:latin typeface="Calibri"/>
                <a:cs typeface="Calibri"/>
              </a:rPr>
              <a:t>Grenadier </a:t>
            </a:r>
            <a:r>
              <a:rPr sz="1100" b="1" spc="60" dirty="0">
                <a:latin typeface="Calibri"/>
                <a:cs typeface="Calibri"/>
              </a:rPr>
              <a:t> </a:t>
            </a:r>
            <a:r>
              <a:rPr sz="1100" b="1" dirty="0">
                <a:latin typeface="Calibri"/>
                <a:cs typeface="Calibri"/>
              </a:rPr>
              <a:t>A</a:t>
            </a:r>
            <a:r>
              <a:rPr sz="1100" b="1" spc="5" dirty="0">
                <a:latin typeface="Calibri"/>
                <a:cs typeface="Calibri"/>
              </a:rPr>
              <a:t>s</a:t>
            </a:r>
            <a:r>
              <a:rPr sz="1100" b="1" dirty="0">
                <a:latin typeface="Calibri"/>
                <a:cs typeface="Calibri"/>
              </a:rPr>
              <a:t>st.</a:t>
            </a:r>
            <a:r>
              <a:rPr sz="1100" b="1" spc="-15" dirty="0">
                <a:latin typeface="Calibri"/>
                <a:cs typeface="Calibri"/>
              </a:rPr>
              <a:t> </a:t>
            </a:r>
            <a:r>
              <a:rPr sz="1100" b="1" dirty="0">
                <a:latin typeface="Calibri"/>
                <a:cs typeface="Calibri"/>
              </a:rPr>
              <a:t>Gr</a:t>
            </a:r>
            <a:r>
              <a:rPr sz="1100" b="1" spc="-5" dirty="0">
                <a:latin typeface="Calibri"/>
                <a:cs typeface="Calibri"/>
              </a:rPr>
              <a:t>en</a:t>
            </a:r>
            <a:r>
              <a:rPr sz="1100" b="1" spc="-10" dirty="0">
                <a:latin typeface="Calibri"/>
                <a:cs typeface="Calibri"/>
              </a:rPr>
              <a:t>a</a:t>
            </a:r>
            <a:r>
              <a:rPr sz="1100" b="1" spc="-5" dirty="0">
                <a:latin typeface="Calibri"/>
                <a:cs typeface="Calibri"/>
              </a:rPr>
              <a:t>d</a:t>
            </a:r>
            <a:r>
              <a:rPr sz="1100" b="1" dirty="0">
                <a:latin typeface="Calibri"/>
                <a:cs typeface="Calibri"/>
              </a:rPr>
              <a:t>i</a:t>
            </a:r>
            <a:r>
              <a:rPr sz="1100" b="1" spc="-5" dirty="0">
                <a:latin typeface="Calibri"/>
                <a:cs typeface="Calibri"/>
              </a:rPr>
              <a:t>e</a:t>
            </a:r>
            <a:r>
              <a:rPr sz="1100" b="1" dirty="0">
                <a:latin typeface="Calibri"/>
                <a:cs typeface="Calibri"/>
              </a:rPr>
              <a:t>r</a:t>
            </a:r>
            <a:endParaRPr sz="1100">
              <a:latin typeface="Calibri"/>
              <a:cs typeface="Calibri"/>
            </a:endParaRPr>
          </a:p>
          <a:p>
            <a:pPr marR="312420" algn="ctr">
              <a:lnSpc>
                <a:spcPct val="100000"/>
              </a:lnSpc>
              <a:spcBef>
                <a:spcPts val="85"/>
              </a:spcBef>
            </a:pPr>
            <a:r>
              <a:rPr sz="1100" b="1" dirty="0">
                <a:latin typeface="Calibri"/>
                <a:cs typeface="Calibri"/>
              </a:rPr>
              <a:t>Aut</a:t>
            </a:r>
            <a:r>
              <a:rPr sz="1100" b="1" spc="-10" dirty="0">
                <a:latin typeface="Calibri"/>
                <a:cs typeface="Calibri"/>
              </a:rPr>
              <a:t>o</a:t>
            </a:r>
            <a:r>
              <a:rPr sz="1100" b="1" spc="-5" dirty="0">
                <a:latin typeface="Calibri"/>
                <a:cs typeface="Calibri"/>
              </a:rPr>
              <a:t>mati</a:t>
            </a:r>
            <a:r>
              <a:rPr sz="1100" b="1" dirty="0">
                <a:latin typeface="Calibri"/>
                <a:cs typeface="Calibri"/>
              </a:rPr>
              <a:t>c</a:t>
            </a:r>
            <a:r>
              <a:rPr sz="1100" b="1" spc="-5" dirty="0">
                <a:latin typeface="Calibri"/>
                <a:cs typeface="Calibri"/>
              </a:rPr>
              <a:t> </a:t>
            </a:r>
            <a:r>
              <a:rPr sz="1100" b="1" dirty="0">
                <a:latin typeface="Calibri"/>
                <a:cs typeface="Calibri"/>
              </a:rPr>
              <a:t>R</a:t>
            </a:r>
            <a:r>
              <a:rPr sz="1100" b="1" spc="5" dirty="0">
                <a:latin typeface="Calibri"/>
                <a:cs typeface="Calibri"/>
              </a:rPr>
              <a:t>i</a:t>
            </a:r>
            <a:r>
              <a:rPr sz="1100" b="1" spc="-5" dirty="0">
                <a:latin typeface="Calibri"/>
                <a:cs typeface="Calibri"/>
              </a:rPr>
              <a:t>f</a:t>
            </a:r>
            <a:r>
              <a:rPr sz="1100" b="1" dirty="0">
                <a:latin typeface="Calibri"/>
                <a:cs typeface="Calibri"/>
              </a:rPr>
              <a:t>le</a:t>
            </a:r>
            <a:endParaRPr sz="1100">
              <a:latin typeface="Calibri"/>
              <a:cs typeface="Calibri"/>
            </a:endParaRPr>
          </a:p>
          <a:p>
            <a:pPr marR="346710" algn="ctr">
              <a:lnSpc>
                <a:spcPct val="100000"/>
              </a:lnSpc>
              <a:spcBef>
                <a:spcPts val="420"/>
              </a:spcBef>
            </a:pPr>
            <a:r>
              <a:rPr sz="1100" b="1" spc="-5" dirty="0">
                <a:latin typeface="Calibri"/>
                <a:cs typeface="Calibri"/>
              </a:rPr>
              <a:t>Rifleman</a:t>
            </a:r>
            <a:endParaRPr sz="1100">
              <a:latin typeface="Calibri"/>
              <a:cs typeface="Calibri"/>
            </a:endParaRPr>
          </a:p>
          <a:p>
            <a:pPr marR="330835" algn="ctr">
              <a:lnSpc>
                <a:spcPct val="100000"/>
              </a:lnSpc>
              <a:spcBef>
                <a:spcPts val="35"/>
              </a:spcBef>
            </a:pPr>
            <a:r>
              <a:rPr sz="1100" b="1" spc="-5" dirty="0">
                <a:latin typeface="Calibri"/>
                <a:cs typeface="Calibri"/>
              </a:rPr>
              <a:t>Rifleman</a:t>
            </a:r>
            <a:endParaRPr sz="1100">
              <a:latin typeface="Calibri"/>
              <a:cs typeface="Calibri"/>
            </a:endParaRPr>
          </a:p>
        </p:txBody>
      </p:sp>
      <p:grpSp>
        <p:nvGrpSpPr>
          <p:cNvPr id="130" name="object 130"/>
          <p:cNvGrpSpPr/>
          <p:nvPr/>
        </p:nvGrpSpPr>
        <p:grpSpPr>
          <a:xfrm>
            <a:off x="3616388" y="4192523"/>
            <a:ext cx="645795" cy="1103630"/>
            <a:chOff x="3616388" y="4192523"/>
            <a:chExt cx="645795" cy="1103630"/>
          </a:xfrm>
        </p:grpSpPr>
        <p:pic>
          <p:nvPicPr>
            <p:cNvPr id="131" name="object 131"/>
            <p:cNvPicPr/>
            <p:nvPr/>
          </p:nvPicPr>
          <p:blipFill>
            <a:blip r:embed="rId22" cstate="print"/>
            <a:stretch>
              <a:fillRect/>
            </a:stretch>
          </p:blipFill>
          <p:spPr>
            <a:xfrm>
              <a:off x="3616388" y="4192523"/>
              <a:ext cx="624395" cy="711707"/>
            </a:xfrm>
            <a:prstGeom prst="rect">
              <a:avLst/>
            </a:prstGeom>
          </p:spPr>
        </p:pic>
        <p:pic>
          <p:nvPicPr>
            <p:cNvPr id="132" name="object 132"/>
            <p:cNvPicPr/>
            <p:nvPr/>
          </p:nvPicPr>
          <p:blipFill>
            <a:blip r:embed="rId23" cstate="print"/>
            <a:stretch>
              <a:fillRect/>
            </a:stretch>
          </p:blipFill>
          <p:spPr>
            <a:xfrm>
              <a:off x="3640772" y="4940807"/>
              <a:ext cx="621347" cy="355092"/>
            </a:xfrm>
            <a:prstGeom prst="rect">
              <a:avLst/>
            </a:prstGeom>
          </p:spPr>
        </p:pic>
      </p:grpSp>
      <p:sp>
        <p:nvSpPr>
          <p:cNvPr id="134" name="object 134"/>
          <p:cNvSpPr txBox="1"/>
          <p:nvPr/>
        </p:nvSpPr>
        <p:spPr>
          <a:xfrm>
            <a:off x="7303389" y="4450841"/>
            <a:ext cx="674370" cy="666750"/>
          </a:xfrm>
          <a:prstGeom prst="rect">
            <a:avLst/>
          </a:prstGeom>
        </p:spPr>
        <p:txBody>
          <a:bodyPr vert="horz" wrap="square" lIns="0" tIns="13335" rIns="0" bIns="0" rtlCol="0">
            <a:spAutoFit/>
          </a:bodyPr>
          <a:lstStyle/>
          <a:p>
            <a:pPr marL="12700" marR="5080" indent="-2540" algn="ctr">
              <a:lnSpc>
                <a:spcPct val="100000"/>
              </a:lnSpc>
              <a:spcBef>
                <a:spcPts val="105"/>
              </a:spcBef>
            </a:pPr>
            <a:r>
              <a:rPr sz="1050" b="1" dirty="0">
                <a:latin typeface="Calibri"/>
                <a:cs typeface="Calibri"/>
              </a:rPr>
              <a:t>Most likely </a:t>
            </a:r>
            <a:r>
              <a:rPr sz="1050" b="1" spc="-225" dirty="0">
                <a:latin typeface="Calibri"/>
                <a:cs typeface="Calibri"/>
              </a:rPr>
              <a:t> </a:t>
            </a:r>
            <a:r>
              <a:rPr sz="1050" b="1" spc="-5" dirty="0">
                <a:latin typeface="Calibri"/>
                <a:cs typeface="Calibri"/>
              </a:rPr>
              <a:t>a</a:t>
            </a:r>
            <a:r>
              <a:rPr sz="1050" b="1" dirty="0">
                <a:latin typeface="Calibri"/>
                <a:cs typeface="Calibri"/>
              </a:rPr>
              <a:t>n</a:t>
            </a:r>
            <a:r>
              <a:rPr sz="1050" b="1" spc="-10" dirty="0">
                <a:latin typeface="Calibri"/>
                <a:cs typeface="Calibri"/>
              </a:rPr>
              <a:t> </a:t>
            </a:r>
            <a:r>
              <a:rPr sz="1050" b="1" spc="-5" dirty="0">
                <a:latin typeface="Calibri"/>
                <a:cs typeface="Calibri"/>
              </a:rPr>
              <a:t>ar</a:t>
            </a:r>
            <a:r>
              <a:rPr sz="1050" b="1" dirty="0">
                <a:latin typeface="Calibri"/>
                <a:cs typeface="Calibri"/>
              </a:rPr>
              <a:t>mo</a:t>
            </a:r>
            <a:r>
              <a:rPr sz="1050" b="1" spc="-5" dirty="0">
                <a:latin typeface="Calibri"/>
                <a:cs typeface="Calibri"/>
              </a:rPr>
              <a:t>red  </a:t>
            </a:r>
            <a:r>
              <a:rPr sz="1050" b="1" dirty="0">
                <a:latin typeface="Calibri"/>
                <a:cs typeface="Calibri"/>
              </a:rPr>
              <a:t>logistics </a:t>
            </a:r>
            <a:r>
              <a:rPr sz="1050" b="1" spc="5" dirty="0">
                <a:latin typeface="Calibri"/>
                <a:cs typeface="Calibri"/>
              </a:rPr>
              <a:t> </a:t>
            </a:r>
            <a:r>
              <a:rPr sz="1050" b="1" dirty="0">
                <a:latin typeface="Calibri"/>
                <a:cs typeface="Calibri"/>
              </a:rPr>
              <a:t>vehicle</a:t>
            </a:r>
            <a:endParaRPr sz="1050">
              <a:latin typeface="Calibri"/>
              <a:cs typeface="Calibri"/>
            </a:endParaRPr>
          </a:p>
        </p:txBody>
      </p:sp>
      <p:sp>
        <p:nvSpPr>
          <p:cNvPr id="135" name="object 135"/>
          <p:cNvSpPr txBox="1"/>
          <p:nvPr/>
        </p:nvSpPr>
        <p:spPr>
          <a:xfrm>
            <a:off x="8078469" y="4410202"/>
            <a:ext cx="25336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a:t>
            </a:r>
            <a:endParaRPr sz="3600">
              <a:latin typeface="Calibri"/>
              <a:cs typeface="Calibri"/>
            </a:endParaRPr>
          </a:p>
        </p:txBody>
      </p:sp>
      <p:sp>
        <p:nvSpPr>
          <p:cNvPr id="136" name="object 136"/>
          <p:cNvSpPr txBox="1"/>
          <p:nvPr/>
        </p:nvSpPr>
        <p:spPr>
          <a:xfrm>
            <a:off x="8324215" y="4290821"/>
            <a:ext cx="700405" cy="848360"/>
          </a:xfrm>
          <a:prstGeom prst="rect">
            <a:avLst/>
          </a:prstGeom>
        </p:spPr>
        <p:txBody>
          <a:bodyPr vert="horz" wrap="square" lIns="0" tIns="12700" rIns="0" bIns="0" rtlCol="0">
            <a:spAutoFit/>
          </a:bodyPr>
          <a:lstStyle/>
          <a:p>
            <a:pPr marL="56515">
              <a:lnSpc>
                <a:spcPct val="100000"/>
              </a:lnSpc>
              <a:spcBef>
                <a:spcPts val="100"/>
              </a:spcBef>
            </a:pPr>
            <a:r>
              <a:rPr sz="1800" b="1" spc="-5" dirty="0">
                <a:latin typeface="Calibri"/>
                <a:cs typeface="Calibri"/>
              </a:rPr>
              <a:t>14-28</a:t>
            </a:r>
            <a:endParaRPr sz="1800">
              <a:latin typeface="Calibri"/>
              <a:cs typeface="Calibri"/>
            </a:endParaRPr>
          </a:p>
          <a:p>
            <a:pPr marL="12700" marR="5080" indent="123189">
              <a:lnSpc>
                <a:spcPct val="100000"/>
              </a:lnSpc>
            </a:pPr>
            <a:r>
              <a:rPr sz="1800" b="1" spc="-5" dirty="0">
                <a:latin typeface="Calibri"/>
                <a:cs typeface="Calibri"/>
              </a:rPr>
              <a:t>Vics </a:t>
            </a:r>
            <a:r>
              <a:rPr sz="1800" b="1" dirty="0">
                <a:latin typeface="Calibri"/>
                <a:cs typeface="Calibri"/>
              </a:rPr>
              <a:t> per</a:t>
            </a:r>
            <a:r>
              <a:rPr sz="1800" b="1" spc="-20" dirty="0">
                <a:latin typeface="Calibri"/>
                <a:cs typeface="Calibri"/>
              </a:rPr>
              <a:t> </a:t>
            </a:r>
            <a:r>
              <a:rPr sz="1800" b="1" spc="-5" dirty="0">
                <a:latin typeface="Calibri"/>
                <a:cs typeface="Calibri"/>
              </a:rPr>
              <a:t>Co.</a:t>
            </a:r>
            <a:endParaRPr sz="1800">
              <a:latin typeface="Calibri"/>
              <a:cs typeface="Calibri"/>
            </a:endParaRPr>
          </a:p>
        </p:txBody>
      </p:sp>
      <p:grpSp>
        <p:nvGrpSpPr>
          <p:cNvPr id="137" name="object 137"/>
          <p:cNvGrpSpPr/>
          <p:nvPr/>
        </p:nvGrpSpPr>
        <p:grpSpPr>
          <a:xfrm>
            <a:off x="5504688" y="896874"/>
            <a:ext cx="2593340" cy="1224915"/>
            <a:chOff x="5504688" y="896874"/>
            <a:chExt cx="2593340" cy="1224915"/>
          </a:xfrm>
        </p:grpSpPr>
        <p:sp>
          <p:nvSpPr>
            <p:cNvPr id="138" name="object 138"/>
            <p:cNvSpPr/>
            <p:nvPr/>
          </p:nvSpPr>
          <p:spPr>
            <a:xfrm>
              <a:off x="5506974" y="1757934"/>
              <a:ext cx="2590800" cy="363855"/>
            </a:xfrm>
            <a:custGeom>
              <a:avLst/>
              <a:gdLst/>
              <a:ahLst/>
              <a:cxnLst/>
              <a:rect l="l" t="t" r="r" b="b"/>
              <a:pathLst>
                <a:path w="2590800" h="363855">
                  <a:moveTo>
                    <a:pt x="1296924" y="343535"/>
                  </a:moveTo>
                  <a:lnTo>
                    <a:pt x="1296924" y="0"/>
                  </a:lnTo>
                </a:path>
                <a:path w="2590800" h="363855">
                  <a:moveTo>
                    <a:pt x="0" y="225551"/>
                  </a:moveTo>
                  <a:lnTo>
                    <a:pt x="2590546" y="225551"/>
                  </a:lnTo>
                </a:path>
                <a:path w="2590800" h="363855">
                  <a:moveTo>
                    <a:pt x="12191" y="225551"/>
                  </a:moveTo>
                  <a:lnTo>
                    <a:pt x="12191" y="343662"/>
                  </a:lnTo>
                </a:path>
                <a:path w="2590800" h="363855">
                  <a:moveTo>
                    <a:pt x="2569464" y="234695"/>
                  </a:moveTo>
                  <a:lnTo>
                    <a:pt x="2569464" y="363474"/>
                  </a:lnTo>
                </a:path>
              </a:pathLst>
            </a:custGeom>
            <a:ln w="28956">
              <a:solidFill>
                <a:srgbClr val="000000"/>
              </a:solidFill>
            </a:ln>
          </p:spPr>
          <p:txBody>
            <a:bodyPr wrap="square" lIns="0" tIns="0" rIns="0" bIns="0" rtlCol="0"/>
            <a:lstStyle/>
            <a:p>
              <a:endParaRPr/>
            </a:p>
          </p:txBody>
        </p:sp>
        <p:sp>
          <p:nvSpPr>
            <p:cNvPr id="139" name="object 139"/>
            <p:cNvSpPr/>
            <p:nvPr/>
          </p:nvSpPr>
          <p:spPr>
            <a:xfrm>
              <a:off x="6511798" y="1127125"/>
              <a:ext cx="582295" cy="582295"/>
            </a:xfrm>
            <a:custGeom>
              <a:avLst/>
              <a:gdLst/>
              <a:ahLst/>
              <a:cxnLst/>
              <a:rect l="l" t="t" r="r" b="b"/>
              <a:pathLst>
                <a:path w="582295" h="582294">
                  <a:moveTo>
                    <a:pt x="287908" y="0"/>
                  </a:moveTo>
                  <a:lnTo>
                    <a:pt x="0" y="294004"/>
                  </a:lnTo>
                  <a:lnTo>
                    <a:pt x="293877" y="581913"/>
                  </a:lnTo>
                  <a:lnTo>
                    <a:pt x="581913" y="288036"/>
                  </a:lnTo>
                  <a:lnTo>
                    <a:pt x="287908" y="0"/>
                  </a:lnTo>
                  <a:close/>
                </a:path>
              </a:pathLst>
            </a:custGeom>
            <a:solidFill>
              <a:srgbClr val="FF0000"/>
            </a:solidFill>
          </p:spPr>
          <p:txBody>
            <a:bodyPr wrap="square" lIns="0" tIns="0" rIns="0" bIns="0" rtlCol="0"/>
            <a:lstStyle/>
            <a:p>
              <a:endParaRPr/>
            </a:p>
          </p:txBody>
        </p:sp>
        <p:sp>
          <p:nvSpPr>
            <p:cNvPr id="140" name="object 140"/>
            <p:cNvSpPr/>
            <p:nvPr/>
          </p:nvSpPr>
          <p:spPr>
            <a:xfrm>
              <a:off x="6511798" y="1127125"/>
              <a:ext cx="582295" cy="582295"/>
            </a:xfrm>
            <a:custGeom>
              <a:avLst/>
              <a:gdLst/>
              <a:ahLst/>
              <a:cxnLst/>
              <a:rect l="l" t="t" r="r" b="b"/>
              <a:pathLst>
                <a:path w="582295" h="582294">
                  <a:moveTo>
                    <a:pt x="0" y="294004"/>
                  </a:moveTo>
                  <a:lnTo>
                    <a:pt x="287908" y="0"/>
                  </a:lnTo>
                  <a:lnTo>
                    <a:pt x="581913" y="288036"/>
                  </a:lnTo>
                  <a:lnTo>
                    <a:pt x="293877" y="581913"/>
                  </a:lnTo>
                  <a:lnTo>
                    <a:pt x="0" y="294004"/>
                  </a:lnTo>
                  <a:close/>
                </a:path>
              </a:pathLst>
            </a:custGeom>
            <a:ln w="19049">
              <a:solidFill>
                <a:srgbClr val="000000"/>
              </a:solidFill>
            </a:ln>
          </p:spPr>
          <p:txBody>
            <a:bodyPr wrap="square" lIns="0" tIns="0" rIns="0" bIns="0" rtlCol="0"/>
            <a:lstStyle/>
            <a:p>
              <a:endParaRPr/>
            </a:p>
          </p:txBody>
        </p:sp>
        <p:sp>
          <p:nvSpPr>
            <p:cNvPr id="141" name="object 141"/>
            <p:cNvSpPr/>
            <p:nvPr/>
          </p:nvSpPr>
          <p:spPr>
            <a:xfrm>
              <a:off x="6656070" y="1128522"/>
              <a:ext cx="294005" cy="582295"/>
            </a:xfrm>
            <a:custGeom>
              <a:avLst/>
              <a:gdLst/>
              <a:ahLst/>
              <a:cxnLst/>
              <a:rect l="l" t="t" r="r" b="b"/>
              <a:pathLst>
                <a:path w="294004" h="582294">
                  <a:moveTo>
                    <a:pt x="147827" y="0"/>
                  </a:moveTo>
                  <a:lnTo>
                    <a:pt x="147827" y="581913"/>
                  </a:lnTo>
                </a:path>
                <a:path w="294004" h="582294">
                  <a:moveTo>
                    <a:pt x="0" y="146303"/>
                  </a:moveTo>
                  <a:lnTo>
                    <a:pt x="293877" y="434213"/>
                  </a:lnTo>
                </a:path>
                <a:path w="294004" h="582294">
                  <a:moveTo>
                    <a:pt x="290956" y="143255"/>
                  </a:moveTo>
                  <a:lnTo>
                    <a:pt x="3048" y="437133"/>
                  </a:lnTo>
                </a:path>
              </a:pathLst>
            </a:custGeom>
            <a:ln w="19812">
              <a:solidFill>
                <a:srgbClr val="000000"/>
              </a:solidFill>
            </a:ln>
          </p:spPr>
          <p:txBody>
            <a:bodyPr wrap="square" lIns="0" tIns="0" rIns="0" bIns="0" rtlCol="0"/>
            <a:lstStyle/>
            <a:p>
              <a:endParaRPr/>
            </a:p>
          </p:txBody>
        </p:sp>
        <p:sp>
          <p:nvSpPr>
            <p:cNvPr id="142" name="object 142"/>
            <p:cNvSpPr/>
            <p:nvPr/>
          </p:nvSpPr>
          <p:spPr>
            <a:xfrm>
              <a:off x="6803898" y="896874"/>
              <a:ext cx="0" cy="176530"/>
            </a:xfrm>
            <a:custGeom>
              <a:avLst/>
              <a:gdLst/>
              <a:ahLst/>
              <a:cxnLst/>
              <a:rect l="l" t="t" r="r" b="b"/>
              <a:pathLst>
                <a:path h="176530">
                  <a:moveTo>
                    <a:pt x="0" y="0"/>
                  </a:moveTo>
                  <a:lnTo>
                    <a:pt x="0" y="176275"/>
                  </a:lnTo>
                </a:path>
              </a:pathLst>
            </a:custGeom>
            <a:ln w="38100">
              <a:solidFill>
                <a:srgbClr val="000000"/>
              </a:solidFill>
            </a:ln>
          </p:spPr>
          <p:txBody>
            <a:bodyPr wrap="square" lIns="0" tIns="0" rIns="0" bIns="0" rtlCol="0"/>
            <a:lstStyle/>
            <a:p>
              <a:endParaRPr/>
            </a:p>
          </p:txBody>
        </p:sp>
        <p:pic>
          <p:nvPicPr>
            <p:cNvPr id="143" name="object 143"/>
            <p:cNvPicPr/>
            <p:nvPr/>
          </p:nvPicPr>
          <p:blipFill>
            <a:blip r:embed="rId39" cstate="print"/>
            <a:stretch>
              <a:fillRect/>
            </a:stretch>
          </p:blipFill>
          <p:spPr>
            <a:xfrm>
              <a:off x="7302781" y="1061931"/>
              <a:ext cx="568930" cy="329713"/>
            </a:xfrm>
            <a:prstGeom prst="rect">
              <a:avLst/>
            </a:prstGeom>
          </p:spPr>
        </p:pic>
        <p:pic>
          <p:nvPicPr>
            <p:cNvPr id="144" name="object 144"/>
            <p:cNvPicPr/>
            <p:nvPr/>
          </p:nvPicPr>
          <p:blipFill>
            <a:blip r:embed="rId40" cstate="print"/>
            <a:stretch>
              <a:fillRect/>
            </a:stretch>
          </p:blipFill>
          <p:spPr>
            <a:xfrm>
              <a:off x="7310627" y="1078992"/>
              <a:ext cx="502919" cy="245363"/>
            </a:xfrm>
            <a:prstGeom prst="rect">
              <a:avLst/>
            </a:prstGeom>
          </p:spPr>
        </p:pic>
        <p:pic>
          <p:nvPicPr>
            <p:cNvPr id="145" name="object 145"/>
            <p:cNvPicPr/>
            <p:nvPr/>
          </p:nvPicPr>
          <p:blipFill>
            <a:blip r:embed="rId41" cstate="print"/>
            <a:stretch>
              <a:fillRect/>
            </a:stretch>
          </p:blipFill>
          <p:spPr>
            <a:xfrm>
              <a:off x="7284720" y="1386776"/>
              <a:ext cx="605053" cy="347535"/>
            </a:xfrm>
            <a:prstGeom prst="rect">
              <a:avLst/>
            </a:prstGeom>
          </p:spPr>
        </p:pic>
        <p:pic>
          <p:nvPicPr>
            <p:cNvPr id="146" name="object 146"/>
            <p:cNvPicPr/>
            <p:nvPr/>
          </p:nvPicPr>
          <p:blipFill>
            <a:blip r:embed="rId42" cstate="print"/>
            <a:stretch>
              <a:fillRect/>
            </a:stretch>
          </p:blipFill>
          <p:spPr>
            <a:xfrm>
              <a:off x="7310627" y="1412748"/>
              <a:ext cx="502919" cy="245363"/>
            </a:xfrm>
            <a:prstGeom prst="rect">
              <a:avLst/>
            </a:prstGeom>
          </p:spPr>
        </p:pic>
      </p:grpSp>
      <p:grpSp>
        <p:nvGrpSpPr>
          <p:cNvPr id="147" name="object 147"/>
          <p:cNvGrpSpPr/>
          <p:nvPr/>
        </p:nvGrpSpPr>
        <p:grpSpPr>
          <a:xfrm>
            <a:off x="5201030" y="2185416"/>
            <a:ext cx="788035" cy="758190"/>
            <a:chOff x="5201030" y="2185416"/>
            <a:chExt cx="788035" cy="758190"/>
          </a:xfrm>
        </p:grpSpPr>
        <p:pic>
          <p:nvPicPr>
            <p:cNvPr id="148" name="object 148"/>
            <p:cNvPicPr/>
            <p:nvPr/>
          </p:nvPicPr>
          <p:blipFill>
            <a:blip r:embed="rId43" cstate="print"/>
            <a:stretch>
              <a:fillRect/>
            </a:stretch>
          </p:blipFill>
          <p:spPr>
            <a:xfrm>
              <a:off x="5329427" y="2185416"/>
              <a:ext cx="384047" cy="123443"/>
            </a:xfrm>
            <a:prstGeom prst="rect">
              <a:avLst/>
            </a:prstGeom>
          </p:spPr>
        </p:pic>
        <p:sp>
          <p:nvSpPr>
            <p:cNvPr id="149" name="object 149"/>
            <p:cNvSpPr/>
            <p:nvPr/>
          </p:nvSpPr>
          <p:spPr>
            <a:xfrm>
              <a:off x="5397626" y="2342642"/>
              <a:ext cx="582295" cy="582295"/>
            </a:xfrm>
            <a:custGeom>
              <a:avLst/>
              <a:gdLst/>
              <a:ahLst/>
              <a:cxnLst/>
              <a:rect l="l" t="t" r="r" b="b"/>
              <a:pathLst>
                <a:path w="582295" h="582294">
                  <a:moveTo>
                    <a:pt x="287909" y="0"/>
                  </a:moveTo>
                  <a:lnTo>
                    <a:pt x="0" y="293878"/>
                  </a:lnTo>
                  <a:lnTo>
                    <a:pt x="293877" y="581787"/>
                  </a:lnTo>
                  <a:lnTo>
                    <a:pt x="581787" y="287909"/>
                  </a:lnTo>
                  <a:lnTo>
                    <a:pt x="287909" y="0"/>
                  </a:lnTo>
                  <a:close/>
                </a:path>
              </a:pathLst>
            </a:custGeom>
            <a:solidFill>
              <a:srgbClr val="FF0000"/>
            </a:solidFill>
          </p:spPr>
          <p:txBody>
            <a:bodyPr wrap="square" lIns="0" tIns="0" rIns="0" bIns="0" rtlCol="0"/>
            <a:lstStyle/>
            <a:p>
              <a:endParaRPr/>
            </a:p>
          </p:txBody>
        </p:sp>
        <p:sp>
          <p:nvSpPr>
            <p:cNvPr id="150" name="object 150"/>
            <p:cNvSpPr/>
            <p:nvPr/>
          </p:nvSpPr>
          <p:spPr>
            <a:xfrm>
              <a:off x="5397626" y="2342642"/>
              <a:ext cx="582295" cy="582295"/>
            </a:xfrm>
            <a:custGeom>
              <a:avLst/>
              <a:gdLst/>
              <a:ahLst/>
              <a:cxnLst/>
              <a:rect l="l" t="t" r="r" b="b"/>
              <a:pathLst>
                <a:path w="582295" h="582294">
                  <a:moveTo>
                    <a:pt x="0" y="293878"/>
                  </a:moveTo>
                  <a:lnTo>
                    <a:pt x="287909" y="0"/>
                  </a:lnTo>
                  <a:lnTo>
                    <a:pt x="581787" y="287909"/>
                  </a:lnTo>
                  <a:lnTo>
                    <a:pt x="293877" y="581787"/>
                  </a:lnTo>
                  <a:lnTo>
                    <a:pt x="0" y="293878"/>
                  </a:lnTo>
                  <a:close/>
                </a:path>
              </a:pathLst>
            </a:custGeom>
            <a:ln w="19050">
              <a:solidFill>
                <a:srgbClr val="000000"/>
              </a:solidFill>
            </a:ln>
          </p:spPr>
          <p:txBody>
            <a:bodyPr wrap="square" lIns="0" tIns="0" rIns="0" bIns="0" rtlCol="0"/>
            <a:lstStyle/>
            <a:p>
              <a:endParaRPr/>
            </a:p>
          </p:txBody>
        </p:sp>
        <p:sp>
          <p:nvSpPr>
            <p:cNvPr id="151" name="object 151"/>
            <p:cNvSpPr/>
            <p:nvPr/>
          </p:nvSpPr>
          <p:spPr>
            <a:xfrm>
              <a:off x="5542025" y="2338578"/>
              <a:ext cx="294005" cy="575945"/>
            </a:xfrm>
            <a:custGeom>
              <a:avLst/>
              <a:gdLst/>
              <a:ahLst/>
              <a:cxnLst/>
              <a:rect l="l" t="t" r="r" b="b"/>
              <a:pathLst>
                <a:path w="294004" h="575944">
                  <a:moveTo>
                    <a:pt x="0" y="152400"/>
                  </a:moveTo>
                  <a:lnTo>
                    <a:pt x="293877" y="440309"/>
                  </a:lnTo>
                </a:path>
                <a:path w="294004" h="575944">
                  <a:moveTo>
                    <a:pt x="290957" y="149351"/>
                  </a:moveTo>
                  <a:lnTo>
                    <a:pt x="3048" y="443230"/>
                  </a:lnTo>
                </a:path>
                <a:path w="294004" h="575944">
                  <a:moveTo>
                    <a:pt x="144779" y="0"/>
                  </a:moveTo>
                  <a:lnTo>
                    <a:pt x="153162" y="575691"/>
                  </a:lnTo>
                </a:path>
              </a:pathLst>
            </a:custGeom>
            <a:ln w="19812">
              <a:solidFill>
                <a:srgbClr val="000000"/>
              </a:solidFill>
            </a:ln>
          </p:spPr>
          <p:txBody>
            <a:bodyPr wrap="square" lIns="0" tIns="0" rIns="0" bIns="0" rtlCol="0"/>
            <a:lstStyle/>
            <a:p>
              <a:endParaRPr/>
            </a:p>
          </p:txBody>
        </p:sp>
        <p:sp>
          <p:nvSpPr>
            <p:cNvPr id="152" name="object 152"/>
            <p:cNvSpPr/>
            <p:nvPr/>
          </p:nvSpPr>
          <p:spPr>
            <a:xfrm>
              <a:off x="5312790" y="2344420"/>
              <a:ext cx="582295" cy="582295"/>
            </a:xfrm>
            <a:custGeom>
              <a:avLst/>
              <a:gdLst/>
              <a:ahLst/>
              <a:cxnLst/>
              <a:rect l="l" t="t" r="r" b="b"/>
              <a:pathLst>
                <a:path w="582295" h="582294">
                  <a:moveTo>
                    <a:pt x="287909" y="0"/>
                  </a:moveTo>
                  <a:lnTo>
                    <a:pt x="0" y="293877"/>
                  </a:lnTo>
                  <a:lnTo>
                    <a:pt x="293878" y="581913"/>
                  </a:lnTo>
                  <a:lnTo>
                    <a:pt x="581913" y="287908"/>
                  </a:lnTo>
                  <a:lnTo>
                    <a:pt x="287909" y="0"/>
                  </a:lnTo>
                  <a:close/>
                </a:path>
              </a:pathLst>
            </a:custGeom>
            <a:solidFill>
              <a:srgbClr val="FF0000"/>
            </a:solidFill>
          </p:spPr>
          <p:txBody>
            <a:bodyPr wrap="square" lIns="0" tIns="0" rIns="0" bIns="0" rtlCol="0"/>
            <a:lstStyle/>
            <a:p>
              <a:endParaRPr/>
            </a:p>
          </p:txBody>
        </p:sp>
        <p:sp>
          <p:nvSpPr>
            <p:cNvPr id="153" name="object 153"/>
            <p:cNvSpPr/>
            <p:nvPr/>
          </p:nvSpPr>
          <p:spPr>
            <a:xfrm>
              <a:off x="5312790" y="2344420"/>
              <a:ext cx="582295" cy="582295"/>
            </a:xfrm>
            <a:custGeom>
              <a:avLst/>
              <a:gdLst/>
              <a:ahLst/>
              <a:cxnLst/>
              <a:rect l="l" t="t" r="r" b="b"/>
              <a:pathLst>
                <a:path w="582295" h="582294">
                  <a:moveTo>
                    <a:pt x="0" y="293877"/>
                  </a:moveTo>
                  <a:lnTo>
                    <a:pt x="287909" y="0"/>
                  </a:lnTo>
                  <a:lnTo>
                    <a:pt x="581913" y="287908"/>
                  </a:lnTo>
                  <a:lnTo>
                    <a:pt x="293878" y="581913"/>
                  </a:lnTo>
                  <a:lnTo>
                    <a:pt x="0" y="293877"/>
                  </a:lnTo>
                  <a:close/>
                </a:path>
              </a:pathLst>
            </a:custGeom>
            <a:ln w="19050">
              <a:solidFill>
                <a:srgbClr val="000000"/>
              </a:solidFill>
            </a:ln>
          </p:spPr>
          <p:txBody>
            <a:bodyPr wrap="square" lIns="0" tIns="0" rIns="0" bIns="0" rtlCol="0"/>
            <a:lstStyle/>
            <a:p>
              <a:endParaRPr/>
            </a:p>
          </p:txBody>
        </p:sp>
        <p:sp>
          <p:nvSpPr>
            <p:cNvPr id="154" name="object 154"/>
            <p:cNvSpPr/>
            <p:nvPr/>
          </p:nvSpPr>
          <p:spPr>
            <a:xfrm>
              <a:off x="5458205" y="2338578"/>
              <a:ext cx="294005" cy="575945"/>
            </a:xfrm>
            <a:custGeom>
              <a:avLst/>
              <a:gdLst/>
              <a:ahLst/>
              <a:cxnLst/>
              <a:rect l="l" t="t" r="r" b="b"/>
              <a:pathLst>
                <a:path w="294004" h="575944">
                  <a:moveTo>
                    <a:pt x="0" y="153924"/>
                  </a:moveTo>
                  <a:lnTo>
                    <a:pt x="293878" y="441833"/>
                  </a:lnTo>
                </a:path>
                <a:path w="294004" h="575944">
                  <a:moveTo>
                    <a:pt x="289433" y="150875"/>
                  </a:moveTo>
                  <a:lnTo>
                    <a:pt x="1524" y="444754"/>
                  </a:lnTo>
                </a:path>
                <a:path w="294004" h="575944">
                  <a:moveTo>
                    <a:pt x="143256" y="0"/>
                  </a:moveTo>
                  <a:lnTo>
                    <a:pt x="151638" y="575691"/>
                  </a:lnTo>
                </a:path>
              </a:pathLst>
            </a:custGeom>
            <a:ln w="19812">
              <a:solidFill>
                <a:srgbClr val="000000"/>
              </a:solidFill>
            </a:ln>
          </p:spPr>
          <p:txBody>
            <a:bodyPr wrap="square" lIns="0" tIns="0" rIns="0" bIns="0" rtlCol="0"/>
            <a:lstStyle/>
            <a:p>
              <a:endParaRPr/>
            </a:p>
          </p:txBody>
        </p:sp>
        <p:sp>
          <p:nvSpPr>
            <p:cNvPr id="155" name="object 155"/>
            <p:cNvSpPr/>
            <p:nvPr/>
          </p:nvSpPr>
          <p:spPr>
            <a:xfrm>
              <a:off x="5210555" y="2351786"/>
              <a:ext cx="582295" cy="582295"/>
            </a:xfrm>
            <a:custGeom>
              <a:avLst/>
              <a:gdLst/>
              <a:ahLst/>
              <a:cxnLst/>
              <a:rect l="l" t="t" r="r" b="b"/>
              <a:pathLst>
                <a:path w="582295" h="582294">
                  <a:moveTo>
                    <a:pt x="287909" y="0"/>
                  </a:moveTo>
                  <a:lnTo>
                    <a:pt x="0" y="293877"/>
                  </a:lnTo>
                  <a:lnTo>
                    <a:pt x="293878" y="581787"/>
                  </a:lnTo>
                  <a:lnTo>
                    <a:pt x="581787" y="287909"/>
                  </a:lnTo>
                  <a:lnTo>
                    <a:pt x="287909" y="0"/>
                  </a:lnTo>
                  <a:close/>
                </a:path>
              </a:pathLst>
            </a:custGeom>
            <a:solidFill>
              <a:srgbClr val="FF0000"/>
            </a:solidFill>
          </p:spPr>
          <p:txBody>
            <a:bodyPr wrap="square" lIns="0" tIns="0" rIns="0" bIns="0" rtlCol="0"/>
            <a:lstStyle/>
            <a:p>
              <a:endParaRPr/>
            </a:p>
          </p:txBody>
        </p:sp>
        <p:sp>
          <p:nvSpPr>
            <p:cNvPr id="156" name="object 156"/>
            <p:cNvSpPr/>
            <p:nvPr/>
          </p:nvSpPr>
          <p:spPr>
            <a:xfrm>
              <a:off x="5210555" y="2351786"/>
              <a:ext cx="582295" cy="582295"/>
            </a:xfrm>
            <a:custGeom>
              <a:avLst/>
              <a:gdLst/>
              <a:ahLst/>
              <a:cxnLst/>
              <a:rect l="l" t="t" r="r" b="b"/>
              <a:pathLst>
                <a:path w="582295" h="582294">
                  <a:moveTo>
                    <a:pt x="0" y="293877"/>
                  </a:moveTo>
                  <a:lnTo>
                    <a:pt x="287909" y="0"/>
                  </a:lnTo>
                  <a:lnTo>
                    <a:pt x="581787" y="287909"/>
                  </a:lnTo>
                  <a:lnTo>
                    <a:pt x="293878" y="581787"/>
                  </a:lnTo>
                  <a:lnTo>
                    <a:pt x="0" y="293877"/>
                  </a:lnTo>
                  <a:close/>
                </a:path>
              </a:pathLst>
            </a:custGeom>
            <a:ln w="19050">
              <a:solidFill>
                <a:srgbClr val="000000"/>
              </a:solidFill>
            </a:ln>
          </p:spPr>
          <p:txBody>
            <a:bodyPr wrap="square" lIns="0" tIns="0" rIns="0" bIns="0" rtlCol="0"/>
            <a:lstStyle/>
            <a:p>
              <a:endParaRPr/>
            </a:p>
          </p:txBody>
        </p:sp>
        <p:sp>
          <p:nvSpPr>
            <p:cNvPr id="157" name="object 157"/>
            <p:cNvSpPr/>
            <p:nvPr/>
          </p:nvSpPr>
          <p:spPr>
            <a:xfrm>
              <a:off x="5354573" y="2349246"/>
              <a:ext cx="294005" cy="575945"/>
            </a:xfrm>
            <a:custGeom>
              <a:avLst/>
              <a:gdLst/>
              <a:ahLst/>
              <a:cxnLst/>
              <a:rect l="l" t="t" r="r" b="b"/>
              <a:pathLst>
                <a:path w="294004" h="575944">
                  <a:moveTo>
                    <a:pt x="0" y="150875"/>
                  </a:moveTo>
                  <a:lnTo>
                    <a:pt x="293877" y="438784"/>
                  </a:lnTo>
                </a:path>
                <a:path w="294004" h="575944">
                  <a:moveTo>
                    <a:pt x="290956" y="147827"/>
                  </a:moveTo>
                  <a:lnTo>
                    <a:pt x="3048" y="441705"/>
                  </a:lnTo>
                </a:path>
                <a:path w="294004" h="575944">
                  <a:moveTo>
                    <a:pt x="144779" y="0"/>
                  </a:moveTo>
                  <a:lnTo>
                    <a:pt x="153162" y="575690"/>
                  </a:lnTo>
                </a:path>
              </a:pathLst>
            </a:custGeom>
            <a:ln w="19812">
              <a:solidFill>
                <a:srgbClr val="000000"/>
              </a:solidFill>
            </a:ln>
          </p:spPr>
          <p:txBody>
            <a:bodyPr wrap="square" lIns="0" tIns="0" rIns="0" bIns="0" rtlCol="0"/>
            <a:lstStyle/>
            <a:p>
              <a:endParaRPr/>
            </a:p>
          </p:txBody>
        </p:sp>
      </p:grpSp>
      <p:grpSp>
        <p:nvGrpSpPr>
          <p:cNvPr id="158" name="object 158"/>
          <p:cNvGrpSpPr/>
          <p:nvPr/>
        </p:nvGrpSpPr>
        <p:grpSpPr>
          <a:xfrm>
            <a:off x="6501129" y="2183892"/>
            <a:ext cx="601345" cy="748030"/>
            <a:chOff x="6501129" y="2183892"/>
            <a:chExt cx="601345" cy="748030"/>
          </a:xfrm>
        </p:grpSpPr>
        <p:pic>
          <p:nvPicPr>
            <p:cNvPr id="159" name="object 159"/>
            <p:cNvPicPr/>
            <p:nvPr/>
          </p:nvPicPr>
          <p:blipFill>
            <a:blip r:embed="rId44" cstate="print"/>
            <a:stretch>
              <a:fillRect/>
            </a:stretch>
          </p:blipFill>
          <p:spPr>
            <a:xfrm>
              <a:off x="6617207" y="2183892"/>
              <a:ext cx="384047" cy="123443"/>
            </a:xfrm>
            <a:prstGeom prst="rect">
              <a:avLst/>
            </a:prstGeom>
          </p:spPr>
        </p:pic>
        <p:sp>
          <p:nvSpPr>
            <p:cNvPr id="160" name="object 160"/>
            <p:cNvSpPr/>
            <p:nvPr/>
          </p:nvSpPr>
          <p:spPr>
            <a:xfrm>
              <a:off x="6510654" y="2340102"/>
              <a:ext cx="582295" cy="582295"/>
            </a:xfrm>
            <a:custGeom>
              <a:avLst/>
              <a:gdLst/>
              <a:ahLst/>
              <a:cxnLst/>
              <a:rect l="l" t="t" r="r" b="b"/>
              <a:pathLst>
                <a:path w="582295" h="582294">
                  <a:moveTo>
                    <a:pt x="288036" y="0"/>
                  </a:moveTo>
                  <a:lnTo>
                    <a:pt x="0" y="293877"/>
                  </a:lnTo>
                  <a:lnTo>
                    <a:pt x="294004" y="581913"/>
                  </a:lnTo>
                  <a:lnTo>
                    <a:pt x="581914" y="287909"/>
                  </a:lnTo>
                  <a:lnTo>
                    <a:pt x="288036" y="0"/>
                  </a:lnTo>
                  <a:close/>
                </a:path>
              </a:pathLst>
            </a:custGeom>
            <a:solidFill>
              <a:srgbClr val="FF0000"/>
            </a:solidFill>
          </p:spPr>
          <p:txBody>
            <a:bodyPr wrap="square" lIns="0" tIns="0" rIns="0" bIns="0" rtlCol="0"/>
            <a:lstStyle/>
            <a:p>
              <a:endParaRPr/>
            </a:p>
          </p:txBody>
        </p:sp>
        <p:sp>
          <p:nvSpPr>
            <p:cNvPr id="161" name="object 161"/>
            <p:cNvSpPr/>
            <p:nvPr/>
          </p:nvSpPr>
          <p:spPr>
            <a:xfrm>
              <a:off x="6510654" y="2340102"/>
              <a:ext cx="582295" cy="582295"/>
            </a:xfrm>
            <a:custGeom>
              <a:avLst/>
              <a:gdLst/>
              <a:ahLst/>
              <a:cxnLst/>
              <a:rect l="l" t="t" r="r" b="b"/>
              <a:pathLst>
                <a:path w="582295" h="582294">
                  <a:moveTo>
                    <a:pt x="0" y="293877"/>
                  </a:moveTo>
                  <a:lnTo>
                    <a:pt x="288036" y="0"/>
                  </a:lnTo>
                  <a:lnTo>
                    <a:pt x="581914" y="287909"/>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62" name="object 162"/>
            <p:cNvSpPr/>
            <p:nvPr/>
          </p:nvSpPr>
          <p:spPr>
            <a:xfrm>
              <a:off x="6656069" y="2340102"/>
              <a:ext cx="294005" cy="582295"/>
            </a:xfrm>
            <a:custGeom>
              <a:avLst/>
              <a:gdLst/>
              <a:ahLst/>
              <a:cxnLst/>
              <a:rect l="l" t="t" r="r" b="b"/>
              <a:pathLst>
                <a:path w="294004" h="582294">
                  <a:moveTo>
                    <a:pt x="146303" y="0"/>
                  </a:moveTo>
                  <a:lnTo>
                    <a:pt x="146303" y="581913"/>
                  </a:lnTo>
                </a:path>
                <a:path w="294004" h="582294">
                  <a:moveTo>
                    <a:pt x="0" y="147827"/>
                  </a:moveTo>
                  <a:lnTo>
                    <a:pt x="293877" y="435737"/>
                  </a:lnTo>
                </a:path>
                <a:path w="294004" h="582294">
                  <a:moveTo>
                    <a:pt x="290956" y="144780"/>
                  </a:moveTo>
                  <a:lnTo>
                    <a:pt x="3048" y="438658"/>
                  </a:lnTo>
                </a:path>
              </a:pathLst>
            </a:custGeom>
            <a:ln w="19812">
              <a:solidFill>
                <a:srgbClr val="000000"/>
              </a:solidFill>
            </a:ln>
          </p:spPr>
          <p:txBody>
            <a:bodyPr wrap="square" lIns="0" tIns="0" rIns="0" bIns="0" rtlCol="0"/>
            <a:lstStyle/>
            <a:p>
              <a:endParaRPr/>
            </a:p>
          </p:txBody>
        </p:sp>
      </p:grpSp>
      <p:pic>
        <p:nvPicPr>
          <p:cNvPr id="163" name="object 163"/>
          <p:cNvPicPr/>
          <p:nvPr/>
        </p:nvPicPr>
        <p:blipFill>
          <a:blip r:embed="rId45" cstate="print"/>
          <a:stretch>
            <a:fillRect/>
          </a:stretch>
        </p:blipFill>
        <p:spPr>
          <a:xfrm>
            <a:off x="7897368" y="2179320"/>
            <a:ext cx="382523" cy="123443"/>
          </a:xfrm>
          <a:prstGeom prst="rect">
            <a:avLst/>
          </a:prstGeom>
        </p:spPr>
      </p:pic>
      <p:grpSp>
        <p:nvGrpSpPr>
          <p:cNvPr id="164" name="object 164"/>
          <p:cNvGrpSpPr/>
          <p:nvPr/>
        </p:nvGrpSpPr>
        <p:grpSpPr>
          <a:xfrm>
            <a:off x="7802626" y="2367152"/>
            <a:ext cx="601345" cy="601345"/>
            <a:chOff x="7802626" y="2367152"/>
            <a:chExt cx="601345" cy="601345"/>
          </a:xfrm>
        </p:grpSpPr>
        <p:sp>
          <p:nvSpPr>
            <p:cNvPr id="165" name="object 165"/>
            <p:cNvSpPr/>
            <p:nvPr/>
          </p:nvSpPr>
          <p:spPr>
            <a:xfrm>
              <a:off x="7812151" y="2376677"/>
              <a:ext cx="582295" cy="582295"/>
            </a:xfrm>
            <a:custGeom>
              <a:avLst/>
              <a:gdLst/>
              <a:ahLst/>
              <a:cxnLst/>
              <a:rect l="l" t="t" r="r" b="b"/>
              <a:pathLst>
                <a:path w="582295" h="582294">
                  <a:moveTo>
                    <a:pt x="287908" y="0"/>
                  </a:moveTo>
                  <a:lnTo>
                    <a:pt x="0" y="293877"/>
                  </a:lnTo>
                  <a:lnTo>
                    <a:pt x="293877" y="581913"/>
                  </a:lnTo>
                  <a:lnTo>
                    <a:pt x="581914" y="287909"/>
                  </a:lnTo>
                  <a:lnTo>
                    <a:pt x="287908" y="0"/>
                  </a:lnTo>
                  <a:close/>
                </a:path>
              </a:pathLst>
            </a:custGeom>
            <a:solidFill>
              <a:srgbClr val="FF0000"/>
            </a:solidFill>
          </p:spPr>
          <p:txBody>
            <a:bodyPr wrap="square" lIns="0" tIns="0" rIns="0" bIns="0" rtlCol="0"/>
            <a:lstStyle/>
            <a:p>
              <a:endParaRPr/>
            </a:p>
          </p:txBody>
        </p:sp>
        <p:sp>
          <p:nvSpPr>
            <p:cNvPr id="166" name="object 166"/>
            <p:cNvSpPr/>
            <p:nvPr/>
          </p:nvSpPr>
          <p:spPr>
            <a:xfrm>
              <a:off x="7812151" y="2376677"/>
              <a:ext cx="582295" cy="582295"/>
            </a:xfrm>
            <a:custGeom>
              <a:avLst/>
              <a:gdLst/>
              <a:ahLst/>
              <a:cxnLst/>
              <a:rect l="l" t="t" r="r" b="b"/>
              <a:pathLst>
                <a:path w="582295" h="582294">
                  <a:moveTo>
                    <a:pt x="0" y="293877"/>
                  </a:moveTo>
                  <a:lnTo>
                    <a:pt x="287908" y="0"/>
                  </a:lnTo>
                  <a:lnTo>
                    <a:pt x="581914" y="287909"/>
                  </a:lnTo>
                  <a:lnTo>
                    <a:pt x="293877" y="581913"/>
                  </a:lnTo>
                  <a:lnTo>
                    <a:pt x="0" y="293877"/>
                  </a:lnTo>
                  <a:close/>
                </a:path>
              </a:pathLst>
            </a:custGeom>
            <a:ln w="19050">
              <a:solidFill>
                <a:srgbClr val="000000"/>
              </a:solidFill>
            </a:ln>
          </p:spPr>
          <p:txBody>
            <a:bodyPr wrap="square" lIns="0" tIns="0" rIns="0" bIns="0" rtlCol="0"/>
            <a:lstStyle/>
            <a:p>
              <a:endParaRPr/>
            </a:p>
          </p:txBody>
        </p:sp>
      </p:grpSp>
      <p:sp>
        <p:nvSpPr>
          <p:cNvPr id="167" name="object 167"/>
          <p:cNvSpPr txBox="1"/>
          <p:nvPr/>
        </p:nvSpPr>
        <p:spPr>
          <a:xfrm>
            <a:off x="7936230" y="2489453"/>
            <a:ext cx="32829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HQ</a:t>
            </a:r>
            <a:endParaRPr sz="1800">
              <a:latin typeface="Calibri"/>
              <a:cs typeface="Calibri"/>
            </a:endParaRPr>
          </a:p>
        </p:txBody>
      </p:sp>
      <p:grpSp>
        <p:nvGrpSpPr>
          <p:cNvPr id="168" name="object 168"/>
          <p:cNvGrpSpPr/>
          <p:nvPr/>
        </p:nvGrpSpPr>
        <p:grpSpPr>
          <a:xfrm>
            <a:off x="6153658" y="2987801"/>
            <a:ext cx="1293495" cy="827405"/>
            <a:chOff x="6153658" y="2987801"/>
            <a:chExt cx="1293495" cy="827405"/>
          </a:xfrm>
        </p:grpSpPr>
        <p:sp>
          <p:nvSpPr>
            <p:cNvPr id="169" name="object 169"/>
            <p:cNvSpPr/>
            <p:nvPr/>
          </p:nvSpPr>
          <p:spPr>
            <a:xfrm>
              <a:off x="6855587" y="3216274"/>
              <a:ext cx="582295" cy="582295"/>
            </a:xfrm>
            <a:custGeom>
              <a:avLst/>
              <a:gdLst/>
              <a:ahLst/>
              <a:cxnLst/>
              <a:rect l="l" t="t" r="r" b="b"/>
              <a:pathLst>
                <a:path w="582295" h="582295">
                  <a:moveTo>
                    <a:pt x="288036" y="0"/>
                  </a:moveTo>
                  <a:lnTo>
                    <a:pt x="0" y="294004"/>
                  </a:lnTo>
                  <a:lnTo>
                    <a:pt x="294005" y="581913"/>
                  </a:lnTo>
                  <a:lnTo>
                    <a:pt x="581914" y="288036"/>
                  </a:lnTo>
                  <a:lnTo>
                    <a:pt x="288036" y="0"/>
                  </a:lnTo>
                  <a:close/>
                </a:path>
              </a:pathLst>
            </a:custGeom>
            <a:solidFill>
              <a:srgbClr val="FF0000"/>
            </a:solidFill>
          </p:spPr>
          <p:txBody>
            <a:bodyPr wrap="square" lIns="0" tIns="0" rIns="0" bIns="0" rtlCol="0"/>
            <a:lstStyle/>
            <a:p>
              <a:endParaRPr/>
            </a:p>
          </p:txBody>
        </p:sp>
        <p:sp>
          <p:nvSpPr>
            <p:cNvPr id="170" name="object 170"/>
            <p:cNvSpPr/>
            <p:nvPr/>
          </p:nvSpPr>
          <p:spPr>
            <a:xfrm>
              <a:off x="6855587" y="3216274"/>
              <a:ext cx="582295" cy="582295"/>
            </a:xfrm>
            <a:custGeom>
              <a:avLst/>
              <a:gdLst/>
              <a:ahLst/>
              <a:cxnLst/>
              <a:rect l="l" t="t" r="r" b="b"/>
              <a:pathLst>
                <a:path w="582295" h="582295">
                  <a:moveTo>
                    <a:pt x="0" y="294004"/>
                  </a:moveTo>
                  <a:lnTo>
                    <a:pt x="288036" y="0"/>
                  </a:lnTo>
                  <a:lnTo>
                    <a:pt x="581914" y="288036"/>
                  </a:lnTo>
                  <a:lnTo>
                    <a:pt x="294005" y="581913"/>
                  </a:lnTo>
                  <a:lnTo>
                    <a:pt x="0" y="294004"/>
                  </a:lnTo>
                  <a:close/>
                </a:path>
              </a:pathLst>
            </a:custGeom>
            <a:ln w="19050">
              <a:solidFill>
                <a:srgbClr val="000000"/>
              </a:solidFill>
            </a:ln>
          </p:spPr>
          <p:txBody>
            <a:bodyPr wrap="square" lIns="0" tIns="0" rIns="0" bIns="0" rtlCol="0"/>
            <a:lstStyle/>
            <a:p>
              <a:endParaRPr/>
            </a:p>
          </p:txBody>
        </p:sp>
        <p:pic>
          <p:nvPicPr>
            <p:cNvPr id="171" name="object 171"/>
            <p:cNvPicPr/>
            <p:nvPr/>
          </p:nvPicPr>
          <p:blipFill>
            <a:blip r:embed="rId46" cstate="print"/>
            <a:stretch>
              <a:fillRect/>
            </a:stretch>
          </p:blipFill>
          <p:spPr>
            <a:xfrm>
              <a:off x="7100316" y="3349751"/>
              <a:ext cx="80772" cy="275844"/>
            </a:xfrm>
            <a:prstGeom prst="rect">
              <a:avLst/>
            </a:prstGeom>
          </p:spPr>
        </p:pic>
        <p:pic>
          <p:nvPicPr>
            <p:cNvPr id="172" name="object 172"/>
            <p:cNvPicPr/>
            <p:nvPr/>
          </p:nvPicPr>
          <p:blipFill>
            <a:blip r:embed="rId47" cstate="print"/>
            <a:stretch>
              <a:fillRect/>
            </a:stretch>
          </p:blipFill>
          <p:spPr>
            <a:xfrm>
              <a:off x="7014972" y="3051047"/>
              <a:ext cx="252983" cy="121919"/>
            </a:xfrm>
            <a:prstGeom prst="rect">
              <a:avLst/>
            </a:prstGeom>
          </p:spPr>
        </p:pic>
        <p:sp>
          <p:nvSpPr>
            <p:cNvPr id="173" name="object 173"/>
            <p:cNvSpPr/>
            <p:nvPr/>
          </p:nvSpPr>
          <p:spPr>
            <a:xfrm>
              <a:off x="6163183" y="3223767"/>
              <a:ext cx="582295" cy="582295"/>
            </a:xfrm>
            <a:custGeom>
              <a:avLst/>
              <a:gdLst/>
              <a:ahLst/>
              <a:cxnLst/>
              <a:rect l="l" t="t" r="r" b="b"/>
              <a:pathLst>
                <a:path w="582295" h="582295">
                  <a:moveTo>
                    <a:pt x="287908" y="0"/>
                  </a:moveTo>
                  <a:lnTo>
                    <a:pt x="0" y="293878"/>
                  </a:lnTo>
                  <a:lnTo>
                    <a:pt x="293877" y="581914"/>
                  </a:lnTo>
                  <a:lnTo>
                    <a:pt x="581913" y="287909"/>
                  </a:lnTo>
                  <a:lnTo>
                    <a:pt x="287908" y="0"/>
                  </a:lnTo>
                  <a:close/>
                </a:path>
              </a:pathLst>
            </a:custGeom>
            <a:solidFill>
              <a:srgbClr val="FF0000"/>
            </a:solidFill>
          </p:spPr>
          <p:txBody>
            <a:bodyPr wrap="square" lIns="0" tIns="0" rIns="0" bIns="0" rtlCol="0"/>
            <a:lstStyle/>
            <a:p>
              <a:endParaRPr/>
            </a:p>
          </p:txBody>
        </p:sp>
        <p:sp>
          <p:nvSpPr>
            <p:cNvPr id="174" name="object 174"/>
            <p:cNvSpPr/>
            <p:nvPr/>
          </p:nvSpPr>
          <p:spPr>
            <a:xfrm>
              <a:off x="6163183" y="3223767"/>
              <a:ext cx="582295" cy="582295"/>
            </a:xfrm>
            <a:custGeom>
              <a:avLst/>
              <a:gdLst/>
              <a:ahLst/>
              <a:cxnLst/>
              <a:rect l="l" t="t" r="r" b="b"/>
              <a:pathLst>
                <a:path w="582295" h="582295">
                  <a:moveTo>
                    <a:pt x="0" y="293878"/>
                  </a:moveTo>
                  <a:lnTo>
                    <a:pt x="287908" y="0"/>
                  </a:lnTo>
                  <a:lnTo>
                    <a:pt x="581913" y="287909"/>
                  </a:lnTo>
                  <a:lnTo>
                    <a:pt x="293877" y="581914"/>
                  </a:lnTo>
                  <a:lnTo>
                    <a:pt x="0" y="293878"/>
                  </a:lnTo>
                  <a:close/>
                </a:path>
              </a:pathLst>
            </a:custGeom>
            <a:ln w="19050">
              <a:solidFill>
                <a:srgbClr val="000000"/>
              </a:solidFill>
            </a:ln>
          </p:spPr>
          <p:txBody>
            <a:bodyPr wrap="square" lIns="0" tIns="0" rIns="0" bIns="0" rtlCol="0"/>
            <a:lstStyle/>
            <a:p>
              <a:endParaRPr/>
            </a:p>
          </p:txBody>
        </p:sp>
        <p:sp>
          <p:nvSpPr>
            <p:cNvPr id="175" name="object 175"/>
            <p:cNvSpPr/>
            <p:nvPr/>
          </p:nvSpPr>
          <p:spPr>
            <a:xfrm>
              <a:off x="6408420" y="3569207"/>
              <a:ext cx="100965" cy="0"/>
            </a:xfrm>
            <a:custGeom>
              <a:avLst/>
              <a:gdLst/>
              <a:ahLst/>
              <a:cxnLst/>
              <a:rect l="l" t="t" r="r" b="b"/>
              <a:pathLst>
                <a:path w="100965">
                  <a:moveTo>
                    <a:pt x="0" y="0"/>
                  </a:moveTo>
                  <a:lnTo>
                    <a:pt x="100583" y="0"/>
                  </a:lnTo>
                </a:path>
              </a:pathLst>
            </a:custGeom>
            <a:ln w="12192">
              <a:solidFill>
                <a:srgbClr val="000000"/>
              </a:solidFill>
            </a:ln>
          </p:spPr>
          <p:txBody>
            <a:bodyPr wrap="square" lIns="0" tIns="0" rIns="0" bIns="0" rtlCol="0"/>
            <a:lstStyle/>
            <a:p>
              <a:endParaRPr/>
            </a:p>
          </p:txBody>
        </p:sp>
        <p:pic>
          <p:nvPicPr>
            <p:cNvPr id="176" name="object 176"/>
            <p:cNvPicPr/>
            <p:nvPr/>
          </p:nvPicPr>
          <p:blipFill>
            <a:blip r:embed="rId48" cstate="print"/>
            <a:stretch>
              <a:fillRect/>
            </a:stretch>
          </p:blipFill>
          <p:spPr>
            <a:xfrm>
              <a:off x="6405372" y="3433571"/>
              <a:ext cx="103632" cy="102108"/>
            </a:xfrm>
            <a:prstGeom prst="rect">
              <a:avLst/>
            </a:prstGeom>
          </p:spPr>
        </p:pic>
        <p:sp>
          <p:nvSpPr>
            <p:cNvPr id="177" name="object 177"/>
            <p:cNvSpPr/>
            <p:nvPr/>
          </p:nvSpPr>
          <p:spPr>
            <a:xfrm>
              <a:off x="6414516" y="3355847"/>
              <a:ext cx="88900" cy="264160"/>
            </a:xfrm>
            <a:custGeom>
              <a:avLst/>
              <a:gdLst/>
              <a:ahLst/>
              <a:cxnLst/>
              <a:rect l="l" t="t" r="r" b="b"/>
              <a:pathLst>
                <a:path w="88900" h="264160">
                  <a:moveTo>
                    <a:pt x="44196" y="6096"/>
                  </a:moveTo>
                  <a:lnTo>
                    <a:pt x="44196" y="263651"/>
                  </a:lnTo>
                </a:path>
                <a:path w="88900" h="264160">
                  <a:moveTo>
                    <a:pt x="0" y="75946"/>
                  </a:moveTo>
                  <a:lnTo>
                    <a:pt x="44323" y="0"/>
                  </a:lnTo>
                  <a:lnTo>
                    <a:pt x="88391" y="76200"/>
                  </a:lnTo>
                </a:path>
              </a:pathLst>
            </a:custGeom>
            <a:ln w="12192">
              <a:solidFill>
                <a:srgbClr val="000000"/>
              </a:solidFill>
            </a:ln>
          </p:spPr>
          <p:txBody>
            <a:bodyPr wrap="square" lIns="0" tIns="0" rIns="0" bIns="0" rtlCol="0"/>
            <a:lstStyle/>
            <a:p>
              <a:endParaRPr/>
            </a:p>
          </p:txBody>
        </p:sp>
        <p:pic>
          <p:nvPicPr>
            <p:cNvPr id="178" name="object 178"/>
            <p:cNvPicPr/>
            <p:nvPr/>
          </p:nvPicPr>
          <p:blipFill>
            <a:blip r:embed="rId49" cstate="print"/>
            <a:stretch>
              <a:fillRect/>
            </a:stretch>
          </p:blipFill>
          <p:spPr>
            <a:xfrm>
              <a:off x="6333744" y="3046475"/>
              <a:ext cx="252983" cy="123443"/>
            </a:xfrm>
            <a:prstGeom prst="rect">
              <a:avLst/>
            </a:prstGeom>
          </p:spPr>
        </p:pic>
        <p:sp>
          <p:nvSpPr>
            <p:cNvPr id="179" name="object 179"/>
            <p:cNvSpPr/>
            <p:nvPr/>
          </p:nvSpPr>
          <p:spPr>
            <a:xfrm>
              <a:off x="6656070" y="2987801"/>
              <a:ext cx="292100" cy="305435"/>
            </a:xfrm>
            <a:custGeom>
              <a:avLst/>
              <a:gdLst/>
              <a:ahLst/>
              <a:cxnLst/>
              <a:rect l="l" t="t" r="r" b="b"/>
              <a:pathLst>
                <a:path w="292100" h="305435">
                  <a:moveTo>
                    <a:pt x="141731" y="305053"/>
                  </a:moveTo>
                  <a:lnTo>
                    <a:pt x="141731" y="0"/>
                  </a:lnTo>
                </a:path>
                <a:path w="292100" h="305435">
                  <a:moveTo>
                    <a:pt x="0" y="292608"/>
                  </a:moveTo>
                  <a:lnTo>
                    <a:pt x="292100" y="292608"/>
                  </a:lnTo>
                </a:path>
              </a:pathLst>
            </a:custGeom>
            <a:ln w="28956">
              <a:solidFill>
                <a:srgbClr val="000000"/>
              </a:solidFill>
            </a:ln>
          </p:spPr>
          <p:txBody>
            <a:bodyPr wrap="square" lIns="0" tIns="0" rIns="0" bIns="0" rtlCol="0"/>
            <a:lstStyle/>
            <a:p>
              <a:endParaRPr/>
            </a:p>
          </p:txBody>
        </p:sp>
      </p:grpSp>
      <p:sp>
        <p:nvSpPr>
          <p:cNvPr id="180" name="object 180"/>
          <p:cNvSpPr txBox="1"/>
          <p:nvPr/>
        </p:nvSpPr>
        <p:spPr>
          <a:xfrm>
            <a:off x="6802373" y="2408301"/>
            <a:ext cx="118110" cy="147955"/>
          </a:xfrm>
          <a:prstGeom prst="rect">
            <a:avLst/>
          </a:prstGeom>
        </p:spPr>
        <p:txBody>
          <a:bodyPr vert="horz" wrap="square" lIns="0" tIns="13335" rIns="0" bIns="0" rtlCol="0">
            <a:spAutoFit/>
          </a:bodyPr>
          <a:lstStyle/>
          <a:p>
            <a:pPr marL="12700">
              <a:lnSpc>
                <a:spcPct val="100000"/>
              </a:lnSpc>
              <a:spcBef>
                <a:spcPts val="105"/>
              </a:spcBef>
            </a:pPr>
            <a:r>
              <a:rPr sz="800" b="1" dirty="0">
                <a:latin typeface="Calibri"/>
                <a:cs typeface="Calibri"/>
              </a:rPr>
              <a:t>W</a:t>
            </a:r>
            <a:endParaRPr sz="800">
              <a:latin typeface="Calibri"/>
              <a:cs typeface="Calibri"/>
            </a:endParaRPr>
          </a:p>
        </p:txBody>
      </p:sp>
      <p:grpSp>
        <p:nvGrpSpPr>
          <p:cNvPr id="181" name="object 181"/>
          <p:cNvGrpSpPr/>
          <p:nvPr/>
        </p:nvGrpSpPr>
        <p:grpSpPr>
          <a:xfrm>
            <a:off x="5217286" y="3049523"/>
            <a:ext cx="788035" cy="768350"/>
            <a:chOff x="5217286" y="3049523"/>
            <a:chExt cx="788035" cy="768350"/>
          </a:xfrm>
        </p:grpSpPr>
        <p:sp>
          <p:nvSpPr>
            <p:cNvPr id="182" name="object 182"/>
            <p:cNvSpPr/>
            <p:nvPr/>
          </p:nvSpPr>
          <p:spPr>
            <a:xfrm>
              <a:off x="5413882" y="3217163"/>
              <a:ext cx="582295" cy="582295"/>
            </a:xfrm>
            <a:custGeom>
              <a:avLst/>
              <a:gdLst/>
              <a:ahLst/>
              <a:cxnLst/>
              <a:rect l="l" t="t" r="r" b="b"/>
              <a:pathLst>
                <a:path w="582295" h="582295">
                  <a:moveTo>
                    <a:pt x="288036" y="0"/>
                  </a:moveTo>
                  <a:lnTo>
                    <a:pt x="0" y="293877"/>
                  </a:lnTo>
                  <a:lnTo>
                    <a:pt x="294004" y="581913"/>
                  </a:lnTo>
                  <a:lnTo>
                    <a:pt x="581913" y="287909"/>
                  </a:lnTo>
                  <a:lnTo>
                    <a:pt x="288036" y="0"/>
                  </a:lnTo>
                  <a:close/>
                </a:path>
              </a:pathLst>
            </a:custGeom>
            <a:solidFill>
              <a:srgbClr val="FF0000"/>
            </a:solidFill>
          </p:spPr>
          <p:txBody>
            <a:bodyPr wrap="square" lIns="0" tIns="0" rIns="0" bIns="0" rtlCol="0"/>
            <a:lstStyle/>
            <a:p>
              <a:endParaRPr/>
            </a:p>
          </p:txBody>
        </p:sp>
        <p:sp>
          <p:nvSpPr>
            <p:cNvPr id="183" name="object 183"/>
            <p:cNvSpPr/>
            <p:nvPr/>
          </p:nvSpPr>
          <p:spPr>
            <a:xfrm>
              <a:off x="5413882" y="3217163"/>
              <a:ext cx="582295" cy="582295"/>
            </a:xfrm>
            <a:custGeom>
              <a:avLst/>
              <a:gdLst/>
              <a:ahLst/>
              <a:cxnLst/>
              <a:rect l="l" t="t" r="r" b="b"/>
              <a:pathLst>
                <a:path w="582295" h="582295">
                  <a:moveTo>
                    <a:pt x="0" y="293877"/>
                  </a:moveTo>
                  <a:lnTo>
                    <a:pt x="288036" y="0"/>
                  </a:lnTo>
                  <a:lnTo>
                    <a:pt x="581913" y="287909"/>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84" name="object 184"/>
            <p:cNvSpPr/>
            <p:nvPr/>
          </p:nvSpPr>
          <p:spPr>
            <a:xfrm>
              <a:off x="5558789" y="3213353"/>
              <a:ext cx="294005" cy="575945"/>
            </a:xfrm>
            <a:custGeom>
              <a:avLst/>
              <a:gdLst/>
              <a:ahLst/>
              <a:cxnLst/>
              <a:rect l="l" t="t" r="r" b="b"/>
              <a:pathLst>
                <a:path w="294004" h="575945">
                  <a:moveTo>
                    <a:pt x="0" y="150875"/>
                  </a:moveTo>
                  <a:lnTo>
                    <a:pt x="293877" y="438785"/>
                  </a:lnTo>
                </a:path>
                <a:path w="294004" h="575945">
                  <a:moveTo>
                    <a:pt x="290957" y="147828"/>
                  </a:moveTo>
                  <a:lnTo>
                    <a:pt x="3048" y="441706"/>
                  </a:lnTo>
                </a:path>
                <a:path w="294004" h="575945">
                  <a:moveTo>
                    <a:pt x="144780" y="0"/>
                  </a:moveTo>
                  <a:lnTo>
                    <a:pt x="153162" y="575691"/>
                  </a:lnTo>
                </a:path>
              </a:pathLst>
            </a:custGeom>
            <a:ln w="19812">
              <a:solidFill>
                <a:srgbClr val="000000"/>
              </a:solidFill>
            </a:ln>
          </p:spPr>
          <p:txBody>
            <a:bodyPr wrap="square" lIns="0" tIns="0" rIns="0" bIns="0" rtlCol="0"/>
            <a:lstStyle/>
            <a:p>
              <a:endParaRPr/>
            </a:p>
          </p:txBody>
        </p:sp>
        <p:sp>
          <p:nvSpPr>
            <p:cNvPr id="185" name="object 185"/>
            <p:cNvSpPr/>
            <p:nvPr/>
          </p:nvSpPr>
          <p:spPr>
            <a:xfrm>
              <a:off x="5329173" y="3218941"/>
              <a:ext cx="582295" cy="582295"/>
            </a:xfrm>
            <a:custGeom>
              <a:avLst/>
              <a:gdLst/>
              <a:ahLst/>
              <a:cxnLst/>
              <a:rect l="l" t="t" r="r" b="b"/>
              <a:pathLst>
                <a:path w="582295" h="582295">
                  <a:moveTo>
                    <a:pt x="287909" y="0"/>
                  </a:moveTo>
                  <a:lnTo>
                    <a:pt x="0" y="294005"/>
                  </a:lnTo>
                  <a:lnTo>
                    <a:pt x="293877" y="581914"/>
                  </a:lnTo>
                  <a:lnTo>
                    <a:pt x="581787" y="287909"/>
                  </a:lnTo>
                  <a:lnTo>
                    <a:pt x="287909" y="0"/>
                  </a:lnTo>
                  <a:close/>
                </a:path>
              </a:pathLst>
            </a:custGeom>
            <a:solidFill>
              <a:srgbClr val="FF0000"/>
            </a:solidFill>
          </p:spPr>
          <p:txBody>
            <a:bodyPr wrap="square" lIns="0" tIns="0" rIns="0" bIns="0" rtlCol="0"/>
            <a:lstStyle/>
            <a:p>
              <a:endParaRPr/>
            </a:p>
          </p:txBody>
        </p:sp>
        <p:sp>
          <p:nvSpPr>
            <p:cNvPr id="186" name="object 186"/>
            <p:cNvSpPr/>
            <p:nvPr/>
          </p:nvSpPr>
          <p:spPr>
            <a:xfrm>
              <a:off x="5329173" y="3218941"/>
              <a:ext cx="582295" cy="582295"/>
            </a:xfrm>
            <a:custGeom>
              <a:avLst/>
              <a:gdLst/>
              <a:ahLst/>
              <a:cxnLst/>
              <a:rect l="l" t="t" r="r" b="b"/>
              <a:pathLst>
                <a:path w="582295" h="582295">
                  <a:moveTo>
                    <a:pt x="0" y="294005"/>
                  </a:moveTo>
                  <a:lnTo>
                    <a:pt x="287909" y="0"/>
                  </a:lnTo>
                  <a:lnTo>
                    <a:pt x="581787" y="287909"/>
                  </a:lnTo>
                  <a:lnTo>
                    <a:pt x="293877" y="581914"/>
                  </a:lnTo>
                  <a:lnTo>
                    <a:pt x="0" y="294005"/>
                  </a:lnTo>
                  <a:close/>
                </a:path>
              </a:pathLst>
            </a:custGeom>
            <a:ln w="19050">
              <a:solidFill>
                <a:srgbClr val="000000"/>
              </a:solidFill>
            </a:ln>
          </p:spPr>
          <p:txBody>
            <a:bodyPr wrap="square" lIns="0" tIns="0" rIns="0" bIns="0" rtlCol="0"/>
            <a:lstStyle/>
            <a:p>
              <a:endParaRPr/>
            </a:p>
          </p:txBody>
        </p:sp>
        <p:sp>
          <p:nvSpPr>
            <p:cNvPr id="187" name="object 187"/>
            <p:cNvSpPr/>
            <p:nvPr/>
          </p:nvSpPr>
          <p:spPr>
            <a:xfrm>
              <a:off x="5473445" y="3213353"/>
              <a:ext cx="294005" cy="575945"/>
            </a:xfrm>
            <a:custGeom>
              <a:avLst/>
              <a:gdLst/>
              <a:ahLst/>
              <a:cxnLst/>
              <a:rect l="l" t="t" r="r" b="b"/>
              <a:pathLst>
                <a:path w="294004" h="575945">
                  <a:moveTo>
                    <a:pt x="0" y="153924"/>
                  </a:moveTo>
                  <a:lnTo>
                    <a:pt x="293877" y="441833"/>
                  </a:lnTo>
                </a:path>
                <a:path w="294004" h="575945">
                  <a:moveTo>
                    <a:pt x="290956" y="150875"/>
                  </a:moveTo>
                  <a:lnTo>
                    <a:pt x="3048" y="444754"/>
                  </a:lnTo>
                </a:path>
                <a:path w="294004" h="575945">
                  <a:moveTo>
                    <a:pt x="144779" y="0"/>
                  </a:moveTo>
                  <a:lnTo>
                    <a:pt x="153162" y="575691"/>
                  </a:lnTo>
                </a:path>
              </a:pathLst>
            </a:custGeom>
            <a:ln w="19812">
              <a:solidFill>
                <a:srgbClr val="000000"/>
              </a:solidFill>
            </a:ln>
          </p:spPr>
          <p:txBody>
            <a:bodyPr wrap="square" lIns="0" tIns="0" rIns="0" bIns="0" rtlCol="0"/>
            <a:lstStyle/>
            <a:p>
              <a:endParaRPr/>
            </a:p>
          </p:txBody>
        </p:sp>
        <p:sp>
          <p:nvSpPr>
            <p:cNvPr id="188" name="object 188"/>
            <p:cNvSpPr/>
            <p:nvPr/>
          </p:nvSpPr>
          <p:spPr>
            <a:xfrm>
              <a:off x="5226811" y="3226307"/>
              <a:ext cx="582295" cy="582295"/>
            </a:xfrm>
            <a:custGeom>
              <a:avLst/>
              <a:gdLst/>
              <a:ahLst/>
              <a:cxnLst/>
              <a:rect l="l" t="t" r="r" b="b"/>
              <a:pathLst>
                <a:path w="582295" h="582295">
                  <a:moveTo>
                    <a:pt x="288036" y="0"/>
                  </a:moveTo>
                  <a:lnTo>
                    <a:pt x="0" y="293877"/>
                  </a:lnTo>
                  <a:lnTo>
                    <a:pt x="294004" y="581913"/>
                  </a:lnTo>
                  <a:lnTo>
                    <a:pt x="581913" y="287908"/>
                  </a:lnTo>
                  <a:lnTo>
                    <a:pt x="288036" y="0"/>
                  </a:lnTo>
                  <a:close/>
                </a:path>
              </a:pathLst>
            </a:custGeom>
            <a:solidFill>
              <a:srgbClr val="FF0000"/>
            </a:solidFill>
          </p:spPr>
          <p:txBody>
            <a:bodyPr wrap="square" lIns="0" tIns="0" rIns="0" bIns="0" rtlCol="0"/>
            <a:lstStyle/>
            <a:p>
              <a:endParaRPr/>
            </a:p>
          </p:txBody>
        </p:sp>
        <p:sp>
          <p:nvSpPr>
            <p:cNvPr id="189" name="object 189"/>
            <p:cNvSpPr/>
            <p:nvPr/>
          </p:nvSpPr>
          <p:spPr>
            <a:xfrm>
              <a:off x="5226811" y="3226307"/>
              <a:ext cx="582295" cy="582295"/>
            </a:xfrm>
            <a:custGeom>
              <a:avLst/>
              <a:gdLst/>
              <a:ahLst/>
              <a:cxnLst/>
              <a:rect l="l" t="t" r="r" b="b"/>
              <a:pathLst>
                <a:path w="582295" h="582295">
                  <a:moveTo>
                    <a:pt x="0" y="293877"/>
                  </a:moveTo>
                  <a:lnTo>
                    <a:pt x="288036" y="0"/>
                  </a:lnTo>
                  <a:lnTo>
                    <a:pt x="581913" y="287908"/>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90" name="object 190"/>
            <p:cNvSpPr/>
            <p:nvPr/>
          </p:nvSpPr>
          <p:spPr>
            <a:xfrm>
              <a:off x="5371337" y="3224021"/>
              <a:ext cx="294005" cy="575945"/>
            </a:xfrm>
            <a:custGeom>
              <a:avLst/>
              <a:gdLst/>
              <a:ahLst/>
              <a:cxnLst/>
              <a:rect l="l" t="t" r="r" b="b"/>
              <a:pathLst>
                <a:path w="294004" h="575945">
                  <a:moveTo>
                    <a:pt x="0" y="149351"/>
                  </a:moveTo>
                  <a:lnTo>
                    <a:pt x="293877" y="437260"/>
                  </a:lnTo>
                </a:path>
                <a:path w="294004" h="575945">
                  <a:moveTo>
                    <a:pt x="290957" y="146303"/>
                  </a:moveTo>
                  <a:lnTo>
                    <a:pt x="3048" y="440181"/>
                  </a:lnTo>
                </a:path>
                <a:path w="294004" h="575945">
                  <a:moveTo>
                    <a:pt x="144779" y="0"/>
                  </a:moveTo>
                  <a:lnTo>
                    <a:pt x="153162" y="575690"/>
                  </a:lnTo>
                </a:path>
              </a:pathLst>
            </a:custGeom>
            <a:ln w="19812">
              <a:solidFill>
                <a:srgbClr val="000000"/>
              </a:solidFill>
            </a:ln>
          </p:spPr>
          <p:txBody>
            <a:bodyPr wrap="square" lIns="0" tIns="0" rIns="0" bIns="0" rtlCol="0"/>
            <a:lstStyle/>
            <a:p>
              <a:endParaRPr/>
            </a:p>
          </p:txBody>
        </p:sp>
        <p:pic>
          <p:nvPicPr>
            <p:cNvPr id="191" name="object 191"/>
            <p:cNvPicPr/>
            <p:nvPr/>
          </p:nvPicPr>
          <p:blipFill>
            <a:blip r:embed="rId50" cstate="print"/>
            <a:stretch>
              <a:fillRect/>
            </a:stretch>
          </p:blipFill>
          <p:spPr>
            <a:xfrm>
              <a:off x="5448299" y="3049523"/>
              <a:ext cx="120395" cy="120395"/>
            </a:xfrm>
            <a:prstGeom prst="rect">
              <a:avLst/>
            </a:prstGeom>
          </p:spPr>
        </p:pic>
      </p:grpSp>
      <p:sp>
        <p:nvSpPr>
          <p:cNvPr id="192" name="object 192"/>
          <p:cNvSpPr txBox="1"/>
          <p:nvPr/>
        </p:nvSpPr>
        <p:spPr>
          <a:xfrm>
            <a:off x="6153150" y="3800347"/>
            <a:ext cx="601345" cy="330200"/>
          </a:xfrm>
          <a:prstGeom prst="rect">
            <a:avLst/>
          </a:prstGeom>
        </p:spPr>
        <p:txBody>
          <a:bodyPr vert="horz" wrap="square" lIns="0" tIns="12065" rIns="0" bIns="0" rtlCol="0">
            <a:spAutoFit/>
          </a:bodyPr>
          <a:lstStyle/>
          <a:p>
            <a:pPr marL="55244">
              <a:lnSpc>
                <a:spcPct val="100000"/>
              </a:lnSpc>
              <a:spcBef>
                <a:spcPts val="95"/>
              </a:spcBef>
            </a:pPr>
            <a:r>
              <a:rPr sz="1000" b="1" spc="-5" dirty="0">
                <a:latin typeface="Calibri"/>
                <a:cs typeface="Calibri"/>
              </a:rPr>
              <a:t>2x</a:t>
            </a:r>
            <a:r>
              <a:rPr sz="1000" b="1" spc="10" dirty="0">
                <a:latin typeface="Calibri"/>
                <a:cs typeface="Calibri"/>
              </a:rPr>
              <a:t> </a:t>
            </a:r>
            <a:r>
              <a:rPr sz="1000" b="1" spc="-5" dirty="0">
                <a:latin typeface="Calibri"/>
                <a:cs typeface="Calibri"/>
              </a:rPr>
              <a:t>QL</a:t>
            </a:r>
            <a:r>
              <a:rPr sz="1000" b="1" dirty="0">
                <a:latin typeface="Calibri"/>
                <a:cs typeface="Calibri"/>
              </a:rPr>
              <a:t>Z</a:t>
            </a:r>
            <a:r>
              <a:rPr sz="1000" b="1" spc="-10" dirty="0">
                <a:latin typeface="Calibri"/>
                <a:cs typeface="Calibri"/>
              </a:rPr>
              <a:t>-87</a:t>
            </a:r>
            <a:endParaRPr sz="1000">
              <a:latin typeface="Calibri"/>
              <a:cs typeface="Calibri"/>
            </a:endParaRPr>
          </a:p>
          <a:p>
            <a:pPr marL="12700">
              <a:lnSpc>
                <a:spcPct val="100000"/>
              </a:lnSpc>
            </a:pPr>
            <a:r>
              <a:rPr sz="1000" b="1" spc="-5" dirty="0">
                <a:latin typeface="Calibri"/>
                <a:cs typeface="Calibri"/>
              </a:rPr>
              <a:t>35mm</a:t>
            </a:r>
            <a:r>
              <a:rPr sz="1000" b="1" spc="15" dirty="0">
                <a:latin typeface="Calibri"/>
                <a:cs typeface="Calibri"/>
              </a:rPr>
              <a:t> </a:t>
            </a:r>
            <a:r>
              <a:rPr sz="1000" b="1" spc="-10" dirty="0">
                <a:latin typeface="Calibri"/>
                <a:cs typeface="Calibri"/>
              </a:rPr>
              <a:t>AGL</a:t>
            </a:r>
            <a:endParaRPr sz="1000">
              <a:latin typeface="Calibri"/>
              <a:cs typeface="Calibri"/>
            </a:endParaRPr>
          </a:p>
        </p:txBody>
      </p:sp>
      <p:sp>
        <p:nvSpPr>
          <p:cNvPr id="193" name="object 193"/>
          <p:cNvSpPr txBox="1"/>
          <p:nvPr/>
        </p:nvSpPr>
        <p:spPr>
          <a:xfrm>
            <a:off x="6890384" y="3790950"/>
            <a:ext cx="512445" cy="330200"/>
          </a:xfrm>
          <a:prstGeom prst="rect">
            <a:avLst/>
          </a:prstGeom>
        </p:spPr>
        <p:txBody>
          <a:bodyPr vert="horz" wrap="square" lIns="0" tIns="12065" rIns="0" bIns="0" rtlCol="0">
            <a:spAutoFit/>
          </a:bodyPr>
          <a:lstStyle/>
          <a:p>
            <a:pPr marL="43180" marR="5080" indent="-30480">
              <a:lnSpc>
                <a:spcPct val="100000"/>
              </a:lnSpc>
              <a:spcBef>
                <a:spcPts val="95"/>
              </a:spcBef>
            </a:pPr>
            <a:r>
              <a:rPr sz="1000" b="1" spc="-5" dirty="0">
                <a:latin typeface="Calibri"/>
                <a:cs typeface="Calibri"/>
              </a:rPr>
              <a:t>2x</a:t>
            </a:r>
            <a:r>
              <a:rPr sz="1000" b="1" spc="10" dirty="0">
                <a:latin typeface="Calibri"/>
                <a:cs typeface="Calibri"/>
              </a:rPr>
              <a:t> </a:t>
            </a:r>
            <a:r>
              <a:rPr sz="1000" b="1" spc="-5" dirty="0">
                <a:latin typeface="Calibri"/>
                <a:cs typeface="Calibri"/>
              </a:rPr>
              <a:t>60mm  Mortars</a:t>
            </a:r>
            <a:endParaRPr sz="1000">
              <a:latin typeface="Calibri"/>
              <a:cs typeface="Calibri"/>
            </a:endParaRPr>
          </a:p>
        </p:txBody>
      </p:sp>
      <p:sp>
        <p:nvSpPr>
          <p:cNvPr id="194" name="object 194"/>
          <p:cNvSpPr txBox="1"/>
          <p:nvPr/>
        </p:nvSpPr>
        <p:spPr>
          <a:xfrm>
            <a:off x="4368546" y="4395978"/>
            <a:ext cx="25336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a:t>
            </a:r>
            <a:endParaRPr sz="3600">
              <a:latin typeface="Calibri"/>
              <a:cs typeface="Calibri"/>
            </a:endParaRPr>
          </a:p>
        </p:txBody>
      </p:sp>
      <p:sp>
        <p:nvSpPr>
          <p:cNvPr id="195" name="object 195"/>
          <p:cNvSpPr txBox="1"/>
          <p:nvPr/>
        </p:nvSpPr>
        <p:spPr>
          <a:xfrm>
            <a:off x="4197222" y="2137409"/>
            <a:ext cx="226060" cy="186690"/>
          </a:xfrm>
          <a:prstGeom prst="rect">
            <a:avLst/>
          </a:prstGeom>
        </p:spPr>
        <p:txBody>
          <a:bodyPr vert="horz" wrap="square" lIns="0" tIns="13335" rIns="0" bIns="0" rtlCol="0">
            <a:spAutoFit/>
          </a:bodyPr>
          <a:lstStyle/>
          <a:p>
            <a:pPr marL="12700">
              <a:lnSpc>
                <a:spcPct val="100000"/>
              </a:lnSpc>
              <a:spcBef>
                <a:spcPts val="105"/>
              </a:spcBef>
            </a:pPr>
            <a:r>
              <a:rPr sz="1050" b="1" spc="5" dirty="0">
                <a:latin typeface="Calibri"/>
                <a:cs typeface="Calibri"/>
              </a:rPr>
              <a:t>O</a:t>
            </a:r>
            <a:r>
              <a:rPr sz="1050" b="1" dirty="0">
                <a:latin typeface="Calibri"/>
                <a:cs typeface="Calibri"/>
              </a:rPr>
              <a:t>-1</a:t>
            </a:r>
            <a:endParaRPr sz="1050">
              <a:latin typeface="Calibri"/>
              <a:cs typeface="Calibri"/>
            </a:endParaRPr>
          </a:p>
        </p:txBody>
      </p:sp>
      <p:sp>
        <p:nvSpPr>
          <p:cNvPr id="196" name="object 196"/>
          <p:cNvSpPr txBox="1"/>
          <p:nvPr/>
        </p:nvSpPr>
        <p:spPr>
          <a:xfrm>
            <a:off x="4442586" y="2415921"/>
            <a:ext cx="20066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E-5</a:t>
            </a:r>
            <a:endParaRPr sz="1050">
              <a:latin typeface="Calibri"/>
              <a:cs typeface="Calibri"/>
            </a:endParaRPr>
          </a:p>
        </p:txBody>
      </p:sp>
      <p:sp>
        <p:nvSpPr>
          <p:cNvPr id="197" name="object 197"/>
          <p:cNvSpPr txBox="1"/>
          <p:nvPr/>
        </p:nvSpPr>
        <p:spPr>
          <a:xfrm>
            <a:off x="4437379" y="2990215"/>
            <a:ext cx="20066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E-4</a:t>
            </a:r>
            <a:endParaRPr sz="1050">
              <a:latin typeface="Calibri"/>
              <a:cs typeface="Calibri"/>
            </a:endParaRPr>
          </a:p>
        </p:txBody>
      </p:sp>
      <p:sp>
        <p:nvSpPr>
          <p:cNvPr id="198" name="object 198"/>
          <p:cNvSpPr txBox="1"/>
          <p:nvPr/>
        </p:nvSpPr>
        <p:spPr>
          <a:xfrm>
            <a:off x="7907781" y="1087627"/>
            <a:ext cx="1016635"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Calibri"/>
                <a:cs typeface="Calibri"/>
              </a:rPr>
              <a:t>O-3</a:t>
            </a:r>
            <a:r>
              <a:rPr sz="1100" b="1" spc="-30" dirty="0">
                <a:latin typeface="Calibri"/>
                <a:cs typeface="Calibri"/>
              </a:rPr>
              <a:t> </a:t>
            </a:r>
            <a:r>
              <a:rPr sz="1100" b="1" spc="-5" dirty="0">
                <a:latin typeface="Calibri"/>
                <a:cs typeface="Calibri"/>
              </a:rPr>
              <a:t>Company</a:t>
            </a:r>
            <a:r>
              <a:rPr sz="1100" b="1" spc="-25" dirty="0">
                <a:latin typeface="Calibri"/>
                <a:cs typeface="Calibri"/>
              </a:rPr>
              <a:t> </a:t>
            </a:r>
            <a:r>
              <a:rPr sz="1100" b="1" dirty="0">
                <a:latin typeface="Calibri"/>
                <a:cs typeface="Calibri"/>
              </a:rPr>
              <a:t>CO</a:t>
            </a:r>
            <a:endParaRPr sz="1100">
              <a:latin typeface="Calibri"/>
              <a:cs typeface="Calibri"/>
            </a:endParaRPr>
          </a:p>
        </p:txBody>
      </p:sp>
      <p:sp>
        <p:nvSpPr>
          <p:cNvPr id="199" name="object 199"/>
          <p:cNvSpPr txBox="1"/>
          <p:nvPr/>
        </p:nvSpPr>
        <p:spPr>
          <a:xfrm>
            <a:off x="7912989" y="1426590"/>
            <a:ext cx="1159510" cy="193675"/>
          </a:xfrm>
          <a:prstGeom prst="rect">
            <a:avLst/>
          </a:prstGeom>
        </p:spPr>
        <p:txBody>
          <a:bodyPr vert="horz" wrap="square" lIns="0" tIns="13335" rIns="0" bIns="0" rtlCol="0">
            <a:spAutoFit/>
          </a:bodyPr>
          <a:lstStyle/>
          <a:p>
            <a:pPr marL="12700">
              <a:lnSpc>
                <a:spcPct val="100000"/>
              </a:lnSpc>
              <a:spcBef>
                <a:spcPts val="105"/>
              </a:spcBef>
            </a:pPr>
            <a:r>
              <a:rPr sz="1100" b="1" spc="-5" dirty="0">
                <a:latin typeface="Calibri"/>
                <a:cs typeface="Calibri"/>
              </a:rPr>
              <a:t>O-2</a:t>
            </a:r>
            <a:r>
              <a:rPr sz="1100" b="1" spc="-10" dirty="0">
                <a:latin typeface="Calibri"/>
                <a:cs typeface="Calibri"/>
              </a:rPr>
              <a:t> </a:t>
            </a:r>
            <a:r>
              <a:rPr sz="1100" b="1" spc="-5" dirty="0">
                <a:latin typeface="Calibri"/>
                <a:cs typeface="Calibri"/>
              </a:rPr>
              <a:t>Political</a:t>
            </a:r>
            <a:r>
              <a:rPr sz="1100" b="1" spc="-15" dirty="0">
                <a:latin typeface="Calibri"/>
                <a:cs typeface="Calibri"/>
              </a:rPr>
              <a:t> </a:t>
            </a:r>
            <a:r>
              <a:rPr sz="1100" b="1" spc="-5" dirty="0">
                <a:latin typeface="Calibri"/>
                <a:cs typeface="Calibri"/>
              </a:rPr>
              <a:t>Officer</a:t>
            </a:r>
            <a:endParaRPr sz="1100">
              <a:latin typeface="Calibri"/>
              <a:cs typeface="Calibri"/>
            </a:endParaRPr>
          </a:p>
        </p:txBody>
      </p:sp>
      <p:grpSp>
        <p:nvGrpSpPr>
          <p:cNvPr id="201" name="object 27"/>
          <p:cNvGrpSpPr/>
          <p:nvPr/>
        </p:nvGrpSpPr>
        <p:grpSpPr>
          <a:xfrm flipH="1">
            <a:off x="290676" y="4153380"/>
            <a:ext cx="1746408" cy="744014"/>
            <a:chOff x="123444" y="981455"/>
            <a:chExt cx="4948555" cy="2895600"/>
          </a:xfrm>
        </p:grpSpPr>
        <p:pic>
          <p:nvPicPr>
            <p:cNvPr id="202" name="object 28"/>
            <p:cNvPicPr/>
            <p:nvPr/>
          </p:nvPicPr>
          <p:blipFill>
            <a:blip r:embed="rId51" cstate="print"/>
            <a:stretch>
              <a:fillRect/>
            </a:stretch>
          </p:blipFill>
          <p:spPr>
            <a:xfrm>
              <a:off x="143256" y="1001267"/>
              <a:ext cx="4908804" cy="2855975"/>
            </a:xfrm>
            <a:prstGeom prst="rect">
              <a:avLst/>
            </a:prstGeom>
          </p:spPr>
        </p:pic>
        <p:sp>
          <p:nvSpPr>
            <p:cNvPr id="203" name="object 29"/>
            <p:cNvSpPr/>
            <p:nvPr/>
          </p:nvSpPr>
          <p:spPr>
            <a:xfrm>
              <a:off x="133350" y="991361"/>
              <a:ext cx="4928870" cy="2875915"/>
            </a:xfrm>
            <a:custGeom>
              <a:avLst/>
              <a:gdLst/>
              <a:ahLst/>
              <a:cxnLst/>
              <a:rect l="l" t="t" r="r" b="b"/>
              <a:pathLst>
                <a:path w="4928870" h="2875915">
                  <a:moveTo>
                    <a:pt x="0" y="2875788"/>
                  </a:moveTo>
                  <a:lnTo>
                    <a:pt x="4928616" y="2875788"/>
                  </a:lnTo>
                  <a:lnTo>
                    <a:pt x="4928616" y="0"/>
                  </a:lnTo>
                  <a:lnTo>
                    <a:pt x="0" y="0"/>
                  </a:lnTo>
                  <a:lnTo>
                    <a:pt x="0" y="2875788"/>
                  </a:lnTo>
                  <a:close/>
                </a:path>
              </a:pathLst>
            </a:custGeom>
            <a:ln w="19812">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347442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pPr marL="38100">
              <a:lnSpc>
                <a:spcPts val="1810"/>
              </a:lnSpc>
            </a:pPr>
            <a:fld id="{81D60167-4931-47E6-BA6A-407CBD079E47}" type="slidenum">
              <a:rPr lang="en-US" smtClean="0"/>
              <a:t>2</a:t>
            </a:fld>
            <a:r>
              <a:rPr lang="en-US" spc="-10"/>
              <a:t>f</a:t>
            </a:r>
            <a:r>
              <a:rPr lang="en-US"/>
              <a:t>t</a:t>
            </a:r>
            <a:endParaRPr lang="en-US" dirty="0"/>
          </a:p>
        </p:txBody>
      </p:sp>
      <p:sp>
        <p:nvSpPr>
          <p:cNvPr id="6" name="TextBox 5"/>
          <p:cNvSpPr txBox="1"/>
          <p:nvPr/>
        </p:nvSpPr>
        <p:spPr>
          <a:xfrm>
            <a:off x="361742" y="1457012"/>
            <a:ext cx="8573756" cy="5078313"/>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“The Army must understand the threat posed by China to the same level that we understood the Soviets.”</a:t>
            </a:r>
          </a:p>
          <a:p>
            <a:endParaRPr lang="en-US" b="1" dirty="0">
              <a:effectLst>
                <a:outerShdw blurRad="38100" dist="38100" dir="2700000" algn="tl">
                  <a:srgbClr val="000000">
                    <a:alpha val="43137"/>
                  </a:srgbClr>
                </a:outerShdw>
              </a:effectLst>
            </a:endParaRPr>
          </a:p>
          <a:p>
            <a:pPr marL="457200" indent="-457200">
              <a:buFontTx/>
              <a:buChar char="-"/>
            </a:pPr>
            <a:r>
              <a:rPr lang="en-US" b="1" dirty="0">
                <a:effectLst>
                  <a:outerShdw blurRad="38100" dist="38100" dir="2700000" algn="tl">
                    <a:srgbClr val="000000">
                      <a:alpha val="43137"/>
                    </a:srgbClr>
                  </a:outerShdw>
                </a:effectLst>
              </a:rPr>
              <a:t>GEN James McConville, CSA June, 2021</a:t>
            </a:r>
          </a:p>
          <a:p>
            <a:pPr marL="457200" indent="-457200">
              <a:buFontTx/>
              <a:buChar char="-"/>
            </a:pPr>
            <a:endParaRPr lang="en-US" b="1" dirty="0">
              <a:effectLst>
                <a:outerShdw blurRad="38100" dist="38100" dir="2700000" algn="tl">
                  <a:srgbClr val="000000">
                    <a:alpha val="43137"/>
                  </a:srgbClr>
                </a:outerShdw>
              </a:effectLst>
            </a:endParaRPr>
          </a:p>
          <a:p>
            <a:pPr marL="457200" indent="-457200">
              <a:buFontTx/>
              <a:buChar char="-"/>
            </a:pPr>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a:t>
            </a:r>
            <a:r>
              <a:rPr lang="en-US" altLang="en-US"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 reinforce to my Theater Army team here that we are singularly responsible to the INDOPACOM Commander for the PLA Ground OOB… but it doesn’t change the fact that we have a </a:t>
            </a:r>
            <a:r>
              <a:rPr lang="en-US" altLang="en-US" b="1" u="sng"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long, long way</a:t>
            </a:r>
            <a:r>
              <a:rPr lang="en-US" altLang="en-US"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to go to develop the institutional levels of knowledge, understanding, and expertise we require to address the wicked problem the threat poses for the Nation.</a:t>
            </a:r>
            <a:r>
              <a:rPr lang="en-US" b="1" dirty="0">
                <a:effectLst>
                  <a:outerShdw blurRad="38100" dist="38100" dir="2700000" algn="tl">
                    <a:srgbClr val="000000">
                      <a:alpha val="43137"/>
                    </a:srgbClr>
                  </a:outerShdw>
                </a:effectLst>
              </a:rPr>
              <a:t>.”</a:t>
            </a:r>
          </a:p>
          <a:p>
            <a:endParaRPr lang="en-US" b="1" dirty="0">
              <a:effectLst>
                <a:outerShdw blurRad="38100" dist="38100" dir="2700000" algn="tl">
                  <a:srgbClr val="000000">
                    <a:alpha val="43137"/>
                  </a:srgbClr>
                </a:outerShdw>
              </a:effectLst>
            </a:endParaRPr>
          </a:p>
          <a:p>
            <a:pPr marL="457200" indent="-457200">
              <a:buFontTx/>
              <a:buChar char="-"/>
            </a:pPr>
            <a:r>
              <a:rPr lang="en-US" b="1" dirty="0">
                <a:effectLst>
                  <a:outerShdw blurRad="38100" dist="38100" dir="2700000" algn="tl">
                    <a:srgbClr val="000000">
                      <a:alpha val="43137"/>
                    </a:srgbClr>
                  </a:outerShdw>
                </a:effectLst>
              </a:rPr>
              <a:t>GEN Charlie Flynn, USARPAC CDR, August, 2021</a:t>
            </a:r>
          </a:p>
          <a:p>
            <a:pPr marL="457200" indent="-457200">
              <a:buFontTx/>
              <a:buChar char="-"/>
            </a:pPr>
            <a:endParaRPr lang="en-US" b="1" dirty="0">
              <a:effectLst>
                <a:outerShdw blurRad="38100" dist="38100" dir="2700000" algn="tl">
                  <a:srgbClr val="000000">
                    <a:alpha val="43137"/>
                  </a:srgbClr>
                </a:outerShdw>
              </a:effectLst>
            </a:endParaRPr>
          </a:p>
          <a:p>
            <a:pPr marL="457200" indent="-457200">
              <a:buFontTx/>
              <a:buChar char="-"/>
            </a:pPr>
            <a:r>
              <a:rPr lang="en-US" b="1" dirty="0">
                <a:hlinkClick r:id="rId2"/>
              </a:rPr>
              <a:t>https://www.milsuite.mil/video/watch/video/47059 </a:t>
            </a:r>
            <a:endParaRPr lang="en-US" b="1" dirty="0"/>
          </a:p>
          <a:p>
            <a:pPr marL="457200" indent="-457200">
              <a:buFontTx/>
              <a:buChar char="-"/>
            </a:pPr>
            <a:endParaRPr lang="en-US" b="1" dirty="0">
              <a:effectLst>
                <a:outerShdw blurRad="38100" dist="38100" dir="2700000" algn="tl">
                  <a:srgbClr val="000000">
                    <a:alpha val="43137"/>
                  </a:srgbClr>
                </a:outerShdw>
              </a:effectLst>
            </a:endParaRPr>
          </a:p>
          <a:p>
            <a:pPr marL="457200" indent="-457200">
              <a:buFontTx/>
              <a:buChar char="-"/>
            </a:pPr>
            <a:endParaRPr lang="en-US" dirty="0">
              <a:effectLst>
                <a:outerShdw blurRad="50800" dist="38100" dir="10800000" algn="r" rotWithShape="0">
                  <a:prstClr val="black">
                    <a:alpha val="40000"/>
                  </a:prstClr>
                </a:outerShdw>
              </a:effectLst>
              <a:latin typeface="Rockwell" panose="02060603020205020403" pitchFamily="18" charset="0"/>
            </a:endParaRPr>
          </a:p>
          <a:p>
            <a:endParaRPr lang="en-US" dirty="0"/>
          </a:p>
        </p:txBody>
      </p:sp>
    </p:spTree>
    <p:extLst>
      <p:ext uri="{BB962C8B-B14F-4D97-AF65-F5344CB8AC3E}">
        <p14:creationId xmlns:p14="http://schemas.microsoft.com/office/powerpoint/2010/main" val="126804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i="0" spc="-5" dirty="0">
                <a:latin typeface="Arial"/>
                <a:cs typeface="Arial"/>
              </a:rPr>
              <a:t>Medium CA-BN (Doctrinal)</a:t>
            </a:r>
            <a:endParaRPr sz="2800" dirty="0">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54" y="1405288"/>
            <a:ext cx="5255393" cy="3165256"/>
          </a:xfrm>
          <a:prstGeom prst="rect">
            <a:avLst/>
          </a:prstGeom>
        </p:spPr>
      </p:pic>
      <p:sp>
        <p:nvSpPr>
          <p:cNvPr id="9" name="TextBox 8"/>
          <p:cNvSpPr txBox="1"/>
          <p:nvPr/>
        </p:nvSpPr>
        <p:spPr>
          <a:xfrm>
            <a:off x="5428647" y="2093711"/>
            <a:ext cx="3597310" cy="1938992"/>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dirty="0">
                <a:latin typeface="+mj-lt"/>
              </a:rPr>
              <a:t>A </a:t>
            </a:r>
            <a:r>
              <a:rPr lang="en-US" sz="1200" b="1" dirty="0">
                <a:latin typeface="+mj-lt"/>
              </a:rPr>
              <a:t>medium</a:t>
            </a:r>
            <a:r>
              <a:rPr lang="en-US" sz="1200" dirty="0">
                <a:latin typeface="+mj-lt"/>
              </a:rPr>
              <a:t> infantry CA-BN contains—</a:t>
            </a:r>
          </a:p>
          <a:p>
            <a:pPr marL="285750" indent="-285750">
              <a:buFont typeface="Arial" panose="020B0604020202020204" pitchFamily="34" charset="0"/>
              <a:buChar char="•"/>
            </a:pPr>
            <a:r>
              <a:rPr lang="en-US" sz="1200" b="1" dirty="0">
                <a:latin typeface="+mj-lt"/>
              </a:rPr>
              <a:t>3 x mechanized infantry companies </a:t>
            </a:r>
            <a:r>
              <a:rPr lang="en-US" sz="1200" dirty="0">
                <a:latin typeface="+mj-lt"/>
              </a:rPr>
              <a:t>(10 wheeled or tracked IFVs per company).</a:t>
            </a:r>
          </a:p>
          <a:p>
            <a:pPr marL="285750" indent="-285750">
              <a:buFont typeface="Arial" panose="020B0604020202020204" pitchFamily="34" charset="0"/>
              <a:buChar char="•"/>
            </a:pPr>
            <a:r>
              <a:rPr lang="en-US" sz="1200" b="1" dirty="0">
                <a:latin typeface="+mj-lt"/>
              </a:rPr>
              <a:t>1 x assault gun company </a:t>
            </a:r>
            <a:r>
              <a:rPr lang="en-US" sz="1200" dirty="0">
                <a:latin typeface="+mj-lt"/>
              </a:rPr>
              <a:t>(14 wheeled 105-mm assault guns)</a:t>
            </a:r>
            <a:endParaRPr lang="en-US" sz="1200" b="1" dirty="0">
              <a:latin typeface="+mj-lt"/>
            </a:endParaRPr>
          </a:p>
          <a:p>
            <a:pPr marL="285750" indent="-285750">
              <a:buFont typeface="Arial" panose="020B0604020202020204" pitchFamily="34" charset="0"/>
              <a:buChar char="•"/>
            </a:pPr>
            <a:r>
              <a:rPr lang="en-US" sz="1200" b="1" dirty="0">
                <a:latin typeface="+mj-lt"/>
              </a:rPr>
              <a:t>1 x firepower company </a:t>
            </a:r>
            <a:r>
              <a:rPr lang="en-US" sz="1200" dirty="0">
                <a:latin typeface="+mj-lt"/>
              </a:rPr>
              <a:t>(six to nine rapid-fire 120-mm SP mortars, MANPADS, and crew-served weapons).</a:t>
            </a:r>
          </a:p>
          <a:p>
            <a:pPr marL="285750" indent="-285750">
              <a:buFont typeface="Arial" panose="020B0604020202020204" pitchFamily="34" charset="0"/>
              <a:buChar char="•"/>
            </a:pPr>
            <a:r>
              <a:rPr lang="en-US" sz="1200" b="1" dirty="0">
                <a:latin typeface="+mj-lt"/>
              </a:rPr>
              <a:t>1 x headquarters </a:t>
            </a:r>
            <a:r>
              <a:rPr lang="en-US" sz="1200" dirty="0">
                <a:latin typeface="+mj-lt"/>
              </a:rPr>
              <a:t>unit.</a:t>
            </a:r>
          </a:p>
          <a:p>
            <a:pPr marL="285750" indent="-285750">
              <a:buFont typeface="Arial" panose="020B0604020202020204" pitchFamily="34" charset="0"/>
              <a:buChar char="•"/>
            </a:pPr>
            <a:r>
              <a:rPr lang="en-US" sz="1200" b="1" dirty="0">
                <a:latin typeface="+mj-lt"/>
              </a:rPr>
              <a:t>1 x service support </a:t>
            </a:r>
            <a:r>
              <a:rPr lang="en-US" sz="1200" dirty="0">
                <a:latin typeface="+mj-lt"/>
              </a:rPr>
              <a:t>company.</a:t>
            </a:r>
          </a:p>
        </p:txBody>
      </p:sp>
      <p:sp>
        <p:nvSpPr>
          <p:cNvPr id="10" name="object 112"/>
          <p:cNvSpPr txBox="1"/>
          <p:nvPr/>
        </p:nvSpPr>
        <p:spPr>
          <a:xfrm>
            <a:off x="8890" y="5433853"/>
            <a:ext cx="9135110" cy="1021433"/>
          </a:xfrm>
          <a:prstGeom prst="rect">
            <a:avLst/>
          </a:prstGeom>
          <a:solidFill>
            <a:srgbClr val="FFC000"/>
          </a:solidFill>
        </p:spPr>
        <p:txBody>
          <a:bodyPr vert="horz" wrap="square" lIns="0" tIns="36195" rIns="0" bIns="0" rtlCol="0">
            <a:spAutoFit/>
          </a:bodyPr>
          <a:lstStyle/>
          <a:p>
            <a:pPr lvl="0"/>
            <a:r>
              <a:rPr lang="en-US" sz="1600" b="1" i="1" dirty="0">
                <a:solidFill>
                  <a:prstClr val="black"/>
                </a:solidFill>
                <a:latin typeface="Arial"/>
              </a:rPr>
              <a:t>At the combined arms battalion (CA-BN) echelon, command post operations are likely informal. The command and limited staff at the battalion may fully decentralize and not physically co-locate. Modern PLAA CA-BNs operate on short planning horizons and are expected to be able to conduct quick attacks with only limited coordination. </a:t>
            </a:r>
            <a:endParaRPr lang="en-US" sz="1400" b="1" i="1" dirty="0">
              <a:solidFill>
                <a:prstClr val="black"/>
              </a:solidFill>
              <a:latin typeface="Arial"/>
              <a:cs typeface="Arial" panose="020B0604020202020204" pitchFamily="34" charset="0"/>
            </a:endParaRPr>
          </a:p>
        </p:txBody>
      </p:sp>
    </p:spTree>
    <p:extLst>
      <p:ext uri="{BB962C8B-B14F-4D97-AF65-F5344CB8AC3E}">
        <p14:creationId xmlns:p14="http://schemas.microsoft.com/office/powerpoint/2010/main" val="1303021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object 10"/>
          <p:cNvGrpSpPr/>
          <p:nvPr/>
        </p:nvGrpSpPr>
        <p:grpSpPr>
          <a:xfrm>
            <a:off x="4597908" y="4636008"/>
            <a:ext cx="4546600" cy="1914525"/>
            <a:chOff x="4597908" y="4636008"/>
            <a:chExt cx="4546600" cy="1914525"/>
          </a:xfrm>
        </p:grpSpPr>
        <p:pic>
          <p:nvPicPr>
            <p:cNvPr id="11" name="object 11"/>
            <p:cNvPicPr/>
            <p:nvPr/>
          </p:nvPicPr>
          <p:blipFill>
            <a:blip r:embed="rId2" cstate="print"/>
            <a:stretch>
              <a:fillRect/>
            </a:stretch>
          </p:blipFill>
          <p:spPr>
            <a:xfrm>
              <a:off x="4600949" y="4637465"/>
              <a:ext cx="4543049" cy="1833461"/>
            </a:xfrm>
            <a:prstGeom prst="rect">
              <a:avLst/>
            </a:prstGeom>
          </p:spPr>
        </p:pic>
        <p:pic>
          <p:nvPicPr>
            <p:cNvPr id="12" name="object 12"/>
            <p:cNvPicPr/>
            <p:nvPr/>
          </p:nvPicPr>
          <p:blipFill>
            <a:blip r:embed="rId3" cstate="print"/>
            <a:stretch>
              <a:fillRect/>
            </a:stretch>
          </p:blipFill>
          <p:spPr>
            <a:xfrm>
              <a:off x="4608576" y="4636008"/>
              <a:ext cx="4485132" cy="1767839"/>
            </a:xfrm>
            <a:prstGeom prst="rect">
              <a:avLst/>
            </a:prstGeom>
          </p:spPr>
        </p:pic>
        <p:sp>
          <p:nvSpPr>
            <p:cNvPr id="13" name="object 13"/>
            <p:cNvSpPr/>
            <p:nvPr/>
          </p:nvSpPr>
          <p:spPr>
            <a:xfrm>
              <a:off x="4644390" y="6503670"/>
              <a:ext cx="4404360" cy="0"/>
            </a:xfrm>
            <a:custGeom>
              <a:avLst/>
              <a:gdLst/>
              <a:ahLst/>
              <a:cxnLst/>
              <a:rect l="l" t="t" r="r" b="b"/>
              <a:pathLst>
                <a:path w="4404359">
                  <a:moveTo>
                    <a:pt x="0" y="0"/>
                  </a:moveTo>
                  <a:lnTo>
                    <a:pt x="4404233" y="0"/>
                  </a:lnTo>
                </a:path>
              </a:pathLst>
            </a:custGeom>
            <a:ln w="35052">
              <a:solidFill>
                <a:srgbClr val="FF0000"/>
              </a:solidFill>
            </a:ln>
          </p:spPr>
          <p:txBody>
            <a:bodyPr wrap="square" lIns="0" tIns="0" rIns="0" bIns="0" rtlCol="0"/>
            <a:lstStyle/>
            <a:p>
              <a:endParaRPr/>
            </a:p>
          </p:txBody>
        </p:sp>
        <p:pic>
          <p:nvPicPr>
            <p:cNvPr id="14" name="object 14"/>
            <p:cNvPicPr/>
            <p:nvPr/>
          </p:nvPicPr>
          <p:blipFill>
            <a:blip r:embed="rId4" cstate="print"/>
            <a:stretch>
              <a:fillRect/>
            </a:stretch>
          </p:blipFill>
          <p:spPr>
            <a:xfrm>
              <a:off x="4597908" y="6455664"/>
              <a:ext cx="92964" cy="94488"/>
            </a:xfrm>
            <a:prstGeom prst="rect">
              <a:avLst/>
            </a:prstGeom>
          </p:spPr>
        </p:pic>
        <p:pic>
          <p:nvPicPr>
            <p:cNvPr id="15" name="object 15"/>
            <p:cNvPicPr/>
            <p:nvPr/>
          </p:nvPicPr>
          <p:blipFill>
            <a:blip r:embed="rId4" cstate="print"/>
            <a:stretch>
              <a:fillRect/>
            </a:stretch>
          </p:blipFill>
          <p:spPr>
            <a:xfrm>
              <a:off x="9002267" y="6455664"/>
              <a:ext cx="92963" cy="94488"/>
            </a:xfrm>
            <a:prstGeom prst="rect">
              <a:avLst/>
            </a:prstGeom>
          </p:spPr>
        </p:pic>
      </p:grpSp>
      <p:sp>
        <p:nvSpPr>
          <p:cNvPr id="16" name="object 16"/>
          <p:cNvSpPr txBox="1">
            <a:spLocks noGrp="1"/>
          </p:cNvSpPr>
          <p:nvPr>
            <p:ph type="title"/>
          </p:nvPr>
        </p:nvSpPr>
        <p:spPr>
          <a:xfrm>
            <a:off x="888898" y="152720"/>
            <a:ext cx="7541669"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Z</a:t>
            </a:r>
            <a:r>
              <a:rPr sz="3600" spc="-15" dirty="0">
                <a:solidFill>
                  <a:srgbClr val="000000"/>
                </a:solidFill>
              </a:rPr>
              <a:t>B</a:t>
            </a:r>
            <a:r>
              <a:rPr sz="3600" dirty="0">
                <a:solidFill>
                  <a:srgbClr val="000000"/>
                </a:solidFill>
              </a:rPr>
              <a:t>L-09</a:t>
            </a:r>
            <a:r>
              <a:rPr lang="en-US" sz="3600" dirty="0">
                <a:solidFill>
                  <a:srgbClr val="000000"/>
                </a:solidFill>
              </a:rPr>
              <a:t> </a:t>
            </a:r>
            <a:r>
              <a:rPr lang="en-US" sz="3600" b="1" dirty="0">
                <a:solidFill>
                  <a:srgbClr val="000000"/>
                </a:solidFill>
              </a:rPr>
              <a:t>Medium Infantry Squad </a:t>
            </a:r>
            <a:endParaRPr sz="3600" b="1" dirty="0"/>
          </a:p>
        </p:txBody>
      </p:sp>
      <p:grpSp>
        <p:nvGrpSpPr>
          <p:cNvPr id="18" name="object 18"/>
          <p:cNvGrpSpPr/>
          <p:nvPr/>
        </p:nvGrpSpPr>
        <p:grpSpPr>
          <a:xfrm>
            <a:off x="4258055" y="4785359"/>
            <a:ext cx="94615" cy="1624965"/>
            <a:chOff x="4258055" y="4785359"/>
            <a:chExt cx="94615" cy="1624965"/>
          </a:xfrm>
        </p:grpSpPr>
        <p:sp>
          <p:nvSpPr>
            <p:cNvPr id="19" name="object 19"/>
            <p:cNvSpPr/>
            <p:nvPr/>
          </p:nvSpPr>
          <p:spPr>
            <a:xfrm>
              <a:off x="4306061" y="4831841"/>
              <a:ext cx="0" cy="1532255"/>
            </a:xfrm>
            <a:custGeom>
              <a:avLst/>
              <a:gdLst/>
              <a:ahLst/>
              <a:cxnLst/>
              <a:rect l="l" t="t" r="r" b="b"/>
              <a:pathLst>
                <a:path h="1532254">
                  <a:moveTo>
                    <a:pt x="0" y="1531835"/>
                  </a:moveTo>
                  <a:lnTo>
                    <a:pt x="0" y="0"/>
                  </a:lnTo>
                </a:path>
              </a:pathLst>
            </a:custGeom>
            <a:ln w="35052">
              <a:solidFill>
                <a:srgbClr val="FF0000"/>
              </a:solidFill>
            </a:ln>
          </p:spPr>
          <p:txBody>
            <a:bodyPr wrap="square" lIns="0" tIns="0" rIns="0" bIns="0" rtlCol="0"/>
            <a:lstStyle/>
            <a:p>
              <a:endParaRPr/>
            </a:p>
          </p:txBody>
        </p:sp>
        <p:pic>
          <p:nvPicPr>
            <p:cNvPr id="20" name="object 20"/>
            <p:cNvPicPr/>
            <p:nvPr/>
          </p:nvPicPr>
          <p:blipFill>
            <a:blip r:embed="rId5" cstate="print"/>
            <a:stretch>
              <a:fillRect/>
            </a:stretch>
          </p:blipFill>
          <p:spPr>
            <a:xfrm>
              <a:off x="4258055" y="6316979"/>
              <a:ext cx="94488" cy="92963"/>
            </a:xfrm>
            <a:prstGeom prst="rect">
              <a:avLst/>
            </a:prstGeom>
          </p:spPr>
        </p:pic>
        <p:pic>
          <p:nvPicPr>
            <p:cNvPr id="21" name="object 21"/>
            <p:cNvPicPr/>
            <p:nvPr/>
          </p:nvPicPr>
          <p:blipFill>
            <a:blip r:embed="rId6" cstate="print"/>
            <a:stretch>
              <a:fillRect/>
            </a:stretch>
          </p:blipFill>
          <p:spPr>
            <a:xfrm>
              <a:off x="4258055" y="4785359"/>
              <a:ext cx="94488" cy="92963"/>
            </a:xfrm>
            <a:prstGeom prst="rect">
              <a:avLst/>
            </a:prstGeom>
          </p:spPr>
        </p:pic>
      </p:grpSp>
      <p:sp>
        <p:nvSpPr>
          <p:cNvPr id="22" name="object 22"/>
          <p:cNvSpPr txBox="1"/>
          <p:nvPr/>
        </p:nvSpPr>
        <p:spPr>
          <a:xfrm>
            <a:off x="3928617" y="5431637"/>
            <a:ext cx="2927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9</a:t>
            </a:r>
            <a:r>
              <a:rPr sz="1800" b="1" spc="-10" dirty="0">
                <a:latin typeface="Calibri"/>
                <a:cs typeface="Calibri"/>
              </a:rPr>
              <a:t>f</a:t>
            </a:r>
            <a:r>
              <a:rPr sz="1800" b="1" dirty="0">
                <a:latin typeface="Calibri"/>
                <a:cs typeface="Calibri"/>
              </a:rPr>
              <a:t>t</a:t>
            </a:r>
            <a:endParaRPr sz="1800">
              <a:latin typeface="Calibri"/>
              <a:cs typeface="Calibri"/>
            </a:endParaRPr>
          </a:p>
        </p:txBody>
      </p:sp>
      <p:sp>
        <p:nvSpPr>
          <p:cNvPr id="23" name="object 23"/>
          <p:cNvSpPr txBox="1"/>
          <p:nvPr/>
        </p:nvSpPr>
        <p:spPr>
          <a:xfrm>
            <a:off x="6639814" y="6456679"/>
            <a:ext cx="408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26</a:t>
            </a:r>
            <a:r>
              <a:rPr sz="1800" b="1" spc="-10" dirty="0">
                <a:latin typeface="Calibri"/>
                <a:cs typeface="Calibri"/>
              </a:rPr>
              <a:t>f</a:t>
            </a:r>
            <a:r>
              <a:rPr sz="1800" b="1" dirty="0">
                <a:latin typeface="Calibri"/>
                <a:cs typeface="Calibri"/>
              </a:rPr>
              <a:t>t</a:t>
            </a:r>
            <a:endParaRPr sz="1800">
              <a:latin typeface="Calibri"/>
              <a:cs typeface="Calibri"/>
            </a:endParaRPr>
          </a:p>
        </p:txBody>
      </p:sp>
      <p:sp>
        <p:nvSpPr>
          <p:cNvPr id="24" name="object 24"/>
          <p:cNvSpPr txBox="1"/>
          <p:nvPr/>
        </p:nvSpPr>
        <p:spPr>
          <a:xfrm>
            <a:off x="54864" y="4713732"/>
            <a:ext cx="3801110" cy="1889760"/>
          </a:xfrm>
          <a:prstGeom prst="rect">
            <a:avLst/>
          </a:prstGeom>
          <a:solidFill>
            <a:srgbClr val="000000">
              <a:alpha val="50195"/>
            </a:srgbClr>
          </a:solidFill>
          <a:ln w="12192">
            <a:solidFill>
              <a:srgbClr val="000000"/>
            </a:solidFill>
          </a:ln>
        </p:spPr>
        <p:txBody>
          <a:bodyPr vert="horz" wrap="square" lIns="0" tIns="113030" rIns="0" bIns="0" rtlCol="0">
            <a:spAutoFit/>
          </a:bodyPr>
          <a:lstStyle/>
          <a:p>
            <a:pPr marL="263525" marR="331470" indent="-172720">
              <a:lnSpc>
                <a:spcPct val="100000"/>
              </a:lnSpc>
              <a:spcBef>
                <a:spcPts val="890"/>
              </a:spcBef>
              <a:buFont typeface="Arial"/>
              <a:buChar char="•"/>
              <a:tabLst>
                <a:tab pos="264160" algn="l"/>
              </a:tabLst>
            </a:pPr>
            <a:r>
              <a:rPr sz="1200" b="1" dirty="0">
                <a:solidFill>
                  <a:srgbClr val="FFFFFF"/>
                </a:solidFill>
                <a:latin typeface="Calibri"/>
                <a:cs typeface="Calibri"/>
              </a:rPr>
              <a:t>Modular</a:t>
            </a:r>
            <a:r>
              <a:rPr sz="1200" b="1" spc="5" dirty="0">
                <a:solidFill>
                  <a:srgbClr val="FFFFFF"/>
                </a:solidFill>
                <a:latin typeface="Calibri"/>
                <a:cs typeface="Calibri"/>
              </a:rPr>
              <a:t> </a:t>
            </a:r>
            <a:r>
              <a:rPr sz="1200" b="1" spc="-5" dirty="0">
                <a:solidFill>
                  <a:srgbClr val="FFFFFF"/>
                </a:solidFill>
                <a:latin typeface="Calibri"/>
                <a:cs typeface="Calibri"/>
              </a:rPr>
              <a:t>add-on</a:t>
            </a:r>
            <a:r>
              <a:rPr sz="1200" b="1" spc="5" dirty="0">
                <a:solidFill>
                  <a:srgbClr val="FFFFFF"/>
                </a:solidFill>
                <a:latin typeface="Calibri"/>
                <a:cs typeface="Calibri"/>
              </a:rPr>
              <a:t> </a:t>
            </a:r>
            <a:r>
              <a:rPr sz="1200" b="1" spc="-5" dirty="0">
                <a:solidFill>
                  <a:srgbClr val="FFFFFF"/>
                </a:solidFill>
                <a:latin typeface="Calibri"/>
                <a:cs typeface="Calibri"/>
              </a:rPr>
              <a:t>armor</a:t>
            </a:r>
            <a:r>
              <a:rPr sz="1200" b="1" dirty="0">
                <a:solidFill>
                  <a:srgbClr val="FFFFFF"/>
                </a:solidFill>
                <a:latin typeface="Calibri"/>
                <a:cs typeface="Calibri"/>
              </a:rPr>
              <a:t> </a:t>
            </a:r>
            <a:r>
              <a:rPr sz="1200" b="1" spc="-10" dirty="0">
                <a:solidFill>
                  <a:srgbClr val="FFFFFF"/>
                </a:solidFill>
                <a:latin typeface="Calibri"/>
                <a:cs typeface="Calibri"/>
              </a:rPr>
              <a:t>can</a:t>
            </a:r>
            <a:r>
              <a:rPr sz="1200" b="1" spc="10" dirty="0">
                <a:solidFill>
                  <a:srgbClr val="FFFFFF"/>
                </a:solidFill>
                <a:latin typeface="Calibri"/>
                <a:cs typeface="Calibri"/>
              </a:rPr>
              <a:t> </a:t>
            </a:r>
            <a:r>
              <a:rPr sz="1200" b="1" dirty="0">
                <a:solidFill>
                  <a:srgbClr val="FFFFFF"/>
                </a:solidFill>
                <a:latin typeface="Calibri"/>
                <a:cs typeface="Calibri"/>
              </a:rPr>
              <a:t>be</a:t>
            </a:r>
            <a:r>
              <a:rPr sz="1200" b="1" spc="-5" dirty="0">
                <a:solidFill>
                  <a:srgbClr val="FFFFFF"/>
                </a:solidFill>
                <a:latin typeface="Calibri"/>
                <a:cs typeface="Calibri"/>
              </a:rPr>
              <a:t> </a:t>
            </a:r>
            <a:r>
              <a:rPr sz="1200" b="1" spc="-10" dirty="0">
                <a:solidFill>
                  <a:srgbClr val="FFFFFF"/>
                </a:solidFill>
                <a:latin typeface="Calibri"/>
                <a:cs typeface="Calibri"/>
              </a:rPr>
              <a:t>attached</a:t>
            </a:r>
            <a:r>
              <a:rPr sz="1200" b="1" spc="-5" dirty="0">
                <a:solidFill>
                  <a:srgbClr val="FFFFFF"/>
                </a:solidFill>
                <a:latin typeface="Calibri"/>
                <a:cs typeface="Calibri"/>
              </a:rPr>
              <a:t> and</a:t>
            </a:r>
            <a:r>
              <a:rPr sz="1200" b="1" spc="5" dirty="0">
                <a:solidFill>
                  <a:srgbClr val="FFFFFF"/>
                </a:solidFill>
                <a:latin typeface="Calibri"/>
                <a:cs typeface="Calibri"/>
              </a:rPr>
              <a:t> </a:t>
            </a:r>
            <a:r>
              <a:rPr sz="1200" b="1" spc="-10" dirty="0">
                <a:solidFill>
                  <a:srgbClr val="FFFFFF"/>
                </a:solidFill>
                <a:latin typeface="Calibri"/>
                <a:cs typeface="Calibri"/>
              </a:rPr>
              <a:t>create </a:t>
            </a:r>
            <a:r>
              <a:rPr sz="1200" b="1" spc="-254" dirty="0">
                <a:solidFill>
                  <a:srgbClr val="FFFFFF"/>
                </a:solidFill>
                <a:latin typeface="Calibri"/>
                <a:cs typeface="Calibri"/>
              </a:rPr>
              <a:t> </a:t>
            </a:r>
            <a:r>
              <a:rPr sz="1200" b="1" spc="-5" dirty="0">
                <a:solidFill>
                  <a:srgbClr val="FFFFFF"/>
                </a:solidFill>
                <a:latin typeface="Calibri"/>
                <a:cs typeface="Calibri"/>
              </a:rPr>
              <a:t>protection</a:t>
            </a:r>
            <a:r>
              <a:rPr sz="1200" b="1" spc="-20" dirty="0">
                <a:solidFill>
                  <a:srgbClr val="FFFFFF"/>
                </a:solidFill>
                <a:latin typeface="Calibri"/>
                <a:cs typeface="Calibri"/>
              </a:rPr>
              <a:t> </a:t>
            </a:r>
            <a:r>
              <a:rPr sz="1200" b="1" spc="-10" dirty="0">
                <a:solidFill>
                  <a:srgbClr val="FFFFFF"/>
                </a:solidFill>
                <a:latin typeface="Calibri"/>
                <a:cs typeface="Calibri"/>
              </a:rPr>
              <a:t>against</a:t>
            </a:r>
            <a:r>
              <a:rPr sz="1200" b="1" spc="5" dirty="0">
                <a:solidFill>
                  <a:srgbClr val="FFFFFF"/>
                </a:solidFill>
                <a:latin typeface="Calibri"/>
                <a:cs typeface="Calibri"/>
              </a:rPr>
              <a:t> </a:t>
            </a:r>
            <a:r>
              <a:rPr sz="1200" b="1" spc="-5" dirty="0">
                <a:solidFill>
                  <a:srgbClr val="FFFFFF"/>
                </a:solidFill>
                <a:latin typeface="Calibri"/>
                <a:cs typeface="Calibri"/>
              </a:rPr>
              <a:t>Front:</a:t>
            </a:r>
            <a:r>
              <a:rPr sz="1200" b="1" spc="-15" dirty="0">
                <a:solidFill>
                  <a:srgbClr val="FFFFFF"/>
                </a:solidFill>
                <a:latin typeface="Calibri"/>
                <a:cs typeface="Calibri"/>
              </a:rPr>
              <a:t> </a:t>
            </a:r>
            <a:r>
              <a:rPr sz="1200" b="1" dirty="0">
                <a:solidFill>
                  <a:srgbClr val="FFFFFF"/>
                </a:solidFill>
                <a:latin typeface="Calibri"/>
                <a:cs typeface="Calibri"/>
              </a:rPr>
              <a:t>25mm, </a:t>
            </a:r>
            <a:r>
              <a:rPr sz="1200" b="1" spc="-5" dirty="0">
                <a:solidFill>
                  <a:srgbClr val="FFFFFF"/>
                </a:solidFill>
                <a:latin typeface="Calibri"/>
                <a:cs typeface="Calibri"/>
              </a:rPr>
              <a:t>Sides: </a:t>
            </a:r>
            <a:r>
              <a:rPr sz="1200" b="1" dirty="0">
                <a:solidFill>
                  <a:srgbClr val="FFFFFF"/>
                </a:solidFill>
                <a:latin typeface="Calibri"/>
                <a:cs typeface="Calibri"/>
              </a:rPr>
              <a:t>12.7mm</a:t>
            </a:r>
            <a:endParaRPr sz="1200">
              <a:latin typeface="Calibri"/>
              <a:cs typeface="Calibri"/>
            </a:endParaRPr>
          </a:p>
          <a:p>
            <a:pPr marL="263525" indent="-172720">
              <a:lnSpc>
                <a:spcPct val="100000"/>
              </a:lnSpc>
              <a:buFont typeface="Arial"/>
              <a:buChar char="•"/>
              <a:tabLst>
                <a:tab pos="264160" algn="l"/>
              </a:tabLst>
            </a:pPr>
            <a:r>
              <a:rPr sz="1200" b="1" dirty="0">
                <a:solidFill>
                  <a:srgbClr val="FFFFFF"/>
                </a:solidFill>
                <a:latin typeface="Calibri"/>
                <a:cs typeface="Calibri"/>
              </a:rPr>
              <a:t>12</a:t>
            </a:r>
            <a:r>
              <a:rPr sz="1200" b="1" spc="-5" dirty="0">
                <a:solidFill>
                  <a:srgbClr val="FFFFFF"/>
                </a:solidFill>
                <a:latin typeface="Calibri"/>
                <a:cs typeface="Calibri"/>
              </a:rPr>
              <a:t> mounted </a:t>
            </a:r>
            <a:r>
              <a:rPr sz="1200" b="1" spc="-10" dirty="0">
                <a:solidFill>
                  <a:srgbClr val="FFFFFF"/>
                </a:solidFill>
                <a:latin typeface="Calibri"/>
                <a:cs typeface="Calibri"/>
              </a:rPr>
              <a:t>smoke </a:t>
            </a:r>
            <a:r>
              <a:rPr sz="1200" b="1" spc="-5" dirty="0">
                <a:solidFill>
                  <a:srgbClr val="FFFFFF"/>
                </a:solidFill>
                <a:latin typeface="Calibri"/>
                <a:cs typeface="Calibri"/>
              </a:rPr>
              <a:t>cannisters</a:t>
            </a:r>
            <a:r>
              <a:rPr sz="1200" b="1" spc="-20" dirty="0">
                <a:solidFill>
                  <a:srgbClr val="FFFFFF"/>
                </a:solidFill>
                <a:latin typeface="Calibri"/>
                <a:cs typeface="Calibri"/>
              </a:rPr>
              <a:t> </a:t>
            </a:r>
            <a:r>
              <a:rPr sz="1200" b="1" dirty="0">
                <a:solidFill>
                  <a:srgbClr val="FFFFFF"/>
                </a:solidFill>
                <a:latin typeface="Calibri"/>
                <a:cs typeface="Calibri"/>
              </a:rPr>
              <a:t>on </a:t>
            </a:r>
            <a:r>
              <a:rPr sz="1200" b="1" spc="-5" dirty="0">
                <a:solidFill>
                  <a:srgbClr val="FFFFFF"/>
                </a:solidFill>
                <a:latin typeface="Calibri"/>
                <a:cs typeface="Calibri"/>
              </a:rPr>
              <a:t>turret.</a:t>
            </a:r>
            <a:endParaRPr sz="1200">
              <a:latin typeface="Calibri"/>
              <a:cs typeface="Calibri"/>
            </a:endParaRPr>
          </a:p>
          <a:p>
            <a:pPr marL="263525" indent="-172720">
              <a:lnSpc>
                <a:spcPct val="100000"/>
              </a:lnSpc>
              <a:buFont typeface="Arial"/>
              <a:buChar char="•"/>
              <a:tabLst>
                <a:tab pos="264160" algn="l"/>
              </a:tabLst>
            </a:pPr>
            <a:r>
              <a:rPr sz="1200" b="1" dirty="0">
                <a:solidFill>
                  <a:srgbClr val="FFFFFF"/>
                </a:solidFill>
                <a:latin typeface="Calibri"/>
                <a:cs typeface="Calibri"/>
              </a:rPr>
              <a:t>Gunner</a:t>
            </a:r>
            <a:r>
              <a:rPr sz="1200" b="1" spc="-15" dirty="0">
                <a:solidFill>
                  <a:srgbClr val="FFFFFF"/>
                </a:solidFill>
                <a:latin typeface="Calibri"/>
                <a:cs typeface="Calibri"/>
              </a:rPr>
              <a:t> </a:t>
            </a:r>
            <a:r>
              <a:rPr sz="1200" b="1" spc="-5" dirty="0">
                <a:solidFill>
                  <a:srgbClr val="FFFFFF"/>
                </a:solidFill>
                <a:latin typeface="Calibri"/>
                <a:cs typeface="Calibri"/>
              </a:rPr>
              <a:t>day/night</a:t>
            </a:r>
            <a:r>
              <a:rPr sz="1200" b="1" spc="10" dirty="0">
                <a:solidFill>
                  <a:srgbClr val="FFFFFF"/>
                </a:solidFill>
                <a:latin typeface="Calibri"/>
                <a:cs typeface="Calibri"/>
              </a:rPr>
              <a:t> </a:t>
            </a:r>
            <a:r>
              <a:rPr sz="1200" b="1" spc="-5" dirty="0">
                <a:solidFill>
                  <a:srgbClr val="FFFFFF"/>
                </a:solidFill>
                <a:latin typeface="Calibri"/>
                <a:cs typeface="Calibri"/>
              </a:rPr>
              <a:t>thermal</a:t>
            </a:r>
            <a:r>
              <a:rPr sz="1200" b="1" spc="-10" dirty="0">
                <a:solidFill>
                  <a:srgbClr val="FFFFFF"/>
                </a:solidFill>
                <a:latin typeface="Calibri"/>
                <a:cs typeface="Calibri"/>
              </a:rPr>
              <a:t> </a:t>
            </a:r>
            <a:r>
              <a:rPr sz="1200" b="1" spc="-5" dirty="0">
                <a:solidFill>
                  <a:srgbClr val="FFFFFF"/>
                </a:solidFill>
                <a:latin typeface="Calibri"/>
                <a:cs typeface="Calibri"/>
              </a:rPr>
              <a:t>optics.</a:t>
            </a:r>
            <a:endParaRPr sz="1200">
              <a:latin typeface="Calibri"/>
              <a:cs typeface="Calibri"/>
            </a:endParaRPr>
          </a:p>
          <a:p>
            <a:pPr marL="263525" marR="477520" indent="-172720">
              <a:lnSpc>
                <a:spcPct val="100000"/>
              </a:lnSpc>
              <a:buFont typeface="Arial"/>
              <a:buChar char="•"/>
              <a:tabLst>
                <a:tab pos="264160" algn="l"/>
              </a:tabLst>
            </a:pPr>
            <a:r>
              <a:rPr sz="1200" b="1" dirty="0">
                <a:solidFill>
                  <a:srgbClr val="FFFFFF"/>
                </a:solidFill>
                <a:latin typeface="Calibri"/>
                <a:cs typeface="Calibri"/>
              </a:rPr>
              <a:t>Multiple </a:t>
            </a:r>
            <a:r>
              <a:rPr sz="1200" b="1" spc="-5" dirty="0">
                <a:solidFill>
                  <a:srgbClr val="FFFFFF"/>
                </a:solidFill>
                <a:latin typeface="Calibri"/>
                <a:cs typeface="Calibri"/>
              </a:rPr>
              <a:t>variants </a:t>
            </a:r>
            <a:r>
              <a:rPr sz="1200" b="1" dirty="0">
                <a:solidFill>
                  <a:srgbClr val="FFFFFF"/>
                </a:solidFill>
                <a:latin typeface="Calibri"/>
                <a:cs typeface="Calibri"/>
              </a:rPr>
              <a:t>include an APC with a 12.7mm </a:t>
            </a:r>
            <a:r>
              <a:rPr sz="1200" b="1" spc="-260" dirty="0">
                <a:solidFill>
                  <a:srgbClr val="FFFFFF"/>
                </a:solidFill>
                <a:latin typeface="Calibri"/>
                <a:cs typeface="Calibri"/>
              </a:rPr>
              <a:t> </a:t>
            </a:r>
            <a:r>
              <a:rPr sz="1200" b="1" spc="-5" dirty="0">
                <a:solidFill>
                  <a:srgbClr val="FFFFFF"/>
                </a:solidFill>
                <a:latin typeface="Calibri"/>
                <a:cs typeface="Calibri"/>
              </a:rPr>
              <a:t>turret, </a:t>
            </a:r>
            <a:r>
              <a:rPr sz="1200" b="1" dirty="0">
                <a:solidFill>
                  <a:srgbClr val="FFFFFF"/>
                </a:solidFill>
                <a:latin typeface="Calibri"/>
                <a:cs typeface="Calibri"/>
              </a:rPr>
              <a:t>105mm assault </a:t>
            </a:r>
            <a:r>
              <a:rPr sz="1200" b="1" spc="-5" dirty="0">
                <a:solidFill>
                  <a:srgbClr val="FFFFFF"/>
                </a:solidFill>
                <a:latin typeface="Calibri"/>
                <a:cs typeface="Calibri"/>
              </a:rPr>
              <a:t>gun, </a:t>
            </a:r>
            <a:r>
              <a:rPr sz="1200" b="1" dirty="0">
                <a:solidFill>
                  <a:srgbClr val="FFFFFF"/>
                </a:solidFill>
                <a:latin typeface="Calibri"/>
                <a:cs typeface="Calibri"/>
              </a:rPr>
              <a:t>122mm a&amp; 155mm </a:t>
            </a:r>
            <a:r>
              <a:rPr sz="1200" b="1" spc="5" dirty="0">
                <a:solidFill>
                  <a:srgbClr val="FFFFFF"/>
                </a:solidFill>
                <a:latin typeface="Calibri"/>
                <a:cs typeface="Calibri"/>
              </a:rPr>
              <a:t> </a:t>
            </a:r>
            <a:r>
              <a:rPr sz="1200" b="1" spc="-15" dirty="0">
                <a:solidFill>
                  <a:srgbClr val="FFFFFF"/>
                </a:solidFill>
                <a:latin typeface="Calibri"/>
                <a:cs typeface="Calibri"/>
              </a:rPr>
              <a:t>howitzer,</a:t>
            </a:r>
            <a:r>
              <a:rPr sz="1200" b="1" spc="-25" dirty="0">
                <a:solidFill>
                  <a:srgbClr val="FFFFFF"/>
                </a:solidFill>
                <a:latin typeface="Calibri"/>
                <a:cs typeface="Calibri"/>
              </a:rPr>
              <a:t> </a:t>
            </a:r>
            <a:r>
              <a:rPr sz="1200" b="1" dirty="0">
                <a:solidFill>
                  <a:srgbClr val="FFFFFF"/>
                </a:solidFill>
                <a:latin typeface="Calibri"/>
                <a:cs typeface="Calibri"/>
              </a:rPr>
              <a:t>120mm</a:t>
            </a:r>
            <a:r>
              <a:rPr sz="1200" b="1" spc="10" dirty="0">
                <a:solidFill>
                  <a:srgbClr val="FFFFFF"/>
                </a:solidFill>
                <a:latin typeface="Calibri"/>
                <a:cs typeface="Calibri"/>
              </a:rPr>
              <a:t> </a:t>
            </a:r>
            <a:r>
              <a:rPr sz="1200" b="1" spc="-15" dirty="0">
                <a:solidFill>
                  <a:srgbClr val="FFFFFF"/>
                </a:solidFill>
                <a:latin typeface="Calibri"/>
                <a:cs typeface="Calibri"/>
              </a:rPr>
              <a:t>mortar,</a:t>
            </a:r>
            <a:r>
              <a:rPr sz="1200" b="1" spc="-20" dirty="0">
                <a:solidFill>
                  <a:srgbClr val="FFFFFF"/>
                </a:solidFill>
                <a:latin typeface="Calibri"/>
                <a:cs typeface="Calibri"/>
              </a:rPr>
              <a:t> </a:t>
            </a:r>
            <a:r>
              <a:rPr sz="1200" b="1" dirty="0">
                <a:solidFill>
                  <a:srgbClr val="FFFFFF"/>
                </a:solidFill>
                <a:latin typeface="Calibri"/>
                <a:cs typeface="Calibri"/>
              </a:rPr>
              <a:t>C2 node.</a:t>
            </a:r>
            <a:endParaRPr sz="1200">
              <a:latin typeface="Calibri"/>
              <a:cs typeface="Calibri"/>
            </a:endParaRPr>
          </a:p>
          <a:p>
            <a:pPr marL="263525" marR="445134" indent="-172720">
              <a:lnSpc>
                <a:spcPct val="100000"/>
              </a:lnSpc>
              <a:buFont typeface="Arial"/>
              <a:buChar char="•"/>
              <a:tabLst>
                <a:tab pos="264160" algn="l"/>
              </a:tabLst>
            </a:pPr>
            <a:r>
              <a:rPr sz="1200" b="1" u="sng" spc="-10" dirty="0">
                <a:solidFill>
                  <a:srgbClr val="FFFFFF"/>
                </a:solidFill>
                <a:uFill>
                  <a:solidFill>
                    <a:srgbClr val="FFFFFF"/>
                  </a:solidFill>
                </a:uFill>
                <a:latin typeface="Calibri"/>
                <a:cs typeface="Calibri"/>
              </a:rPr>
              <a:t>China’s attempt at </a:t>
            </a:r>
            <a:r>
              <a:rPr sz="1200" b="1" u="sng" dirty="0">
                <a:solidFill>
                  <a:srgbClr val="FFFFFF"/>
                </a:solidFill>
                <a:uFill>
                  <a:solidFill>
                    <a:srgbClr val="FFFFFF"/>
                  </a:solidFill>
                </a:uFill>
                <a:latin typeface="Calibri"/>
                <a:cs typeface="Calibri"/>
              </a:rPr>
              <a:t>providing a </a:t>
            </a:r>
            <a:r>
              <a:rPr sz="1200" b="1" u="sng" spc="-10" dirty="0">
                <a:solidFill>
                  <a:srgbClr val="FFFFFF"/>
                </a:solidFill>
                <a:uFill>
                  <a:solidFill>
                    <a:srgbClr val="FFFFFF"/>
                  </a:solidFill>
                </a:uFill>
                <a:latin typeface="Calibri"/>
                <a:cs typeface="Calibri"/>
              </a:rPr>
              <a:t>fast, </a:t>
            </a:r>
            <a:r>
              <a:rPr sz="1200" b="1" u="sng" spc="-5" dirty="0">
                <a:solidFill>
                  <a:srgbClr val="FFFFFF"/>
                </a:solidFill>
                <a:uFill>
                  <a:solidFill>
                    <a:srgbClr val="FFFFFF"/>
                  </a:solidFill>
                </a:uFill>
                <a:latin typeface="Calibri"/>
                <a:cs typeface="Calibri"/>
              </a:rPr>
              <a:t>heavy-hitting </a:t>
            </a:r>
            <a:r>
              <a:rPr sz="1200" b="1" spc="-260" dirty="0">
                <a:solidFill>
                  <a:srgbClr val="FFFFFF"/>
                </a:solidFill>
                <a:latin typeface="Calibri"/>
                <a:cs typeface="Calibri"/>
              </a:rPr>
              <a:t> </a:t>
            </a:r>
            <a:r>
              <a:rPr sz="1200" b="1" u="sng" spc="-5" dirty="0">
                <a:solidFill>
                  <a:srgbClr val="FFFFFF"/>
                </a:solidFill>
                <a:uFill>
                  <a:solidFill>
                    <a:srgbClr val="FFFFFF"/>
                  </a:solidFill>
                </a:uFill>
                <a:latin typeface="Calibri"/>
                <a:cs typeface="Calibri"/>
              </a:rPr>
              <a:t>combined</a:t>
            </a:r>
            <a:r>
              <a:rPr sz="1200" b="1" u="sng"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arms</a:t>
            </a:r>
            <a:r>
              <a:rPr sz="1200" b="1" u="sng" spc="-10"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brigade</a:t>
            </a:r>
            <a:r>
              <a:rPr sz="1200" b="1" u="sng" spc="25"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asset.</a:t>
            </a:r>
            <a:endParaRPr sz="1200">
              <a:latin typeface="Calibri"/>
              <a:cs typeface="Calibri"/>
            </a:endParaRPr>
          </a:p>
        </p:txBody>
      </p:sp>
      <p:grpSp>
        <p:nvGrpSpPr>
          <p:cNvPr id="25" name="object 25"/>
          <p:cNvGrpSpPr/>
          <p:nvPr/>
        </p:nvGrpSpPr>
        <p:grpSpPr>
          <a:xfrm>
            <a:off x="3892296" y="864108"/>
            <a:ext cx="5252085" cy="3810000"/>
            <a:chOff x="3892296" y="864108"/>
            <a:chExt cx="5252085" cy="3810000"/>
          </a:xfrm>
        </p:grpSpPr>
        <p:pic>
          <p:nvPicPr>
            <p:cNvPr id="26" name="object 26"/>
            <p:cNvPicPr/>
            <p:nvPr/>
          </p:nvPicPr>
          <p:blipFill>
            <a:blip r:embed="rId7" cstate="print"/>
            <a:stretch>
              <a:fillRect/>
            </a:stretch>
          </p:blipFill>
          <p:spPr>
            <a:xfrm>
              <a:off x="3892296" y="864108"/>
              <a:ext cx="5251703" cy="3736848"/>
            </a:xfrm>
            <a:prstGeom prst="rect">
              <a:avLst/>
            </a:prstGeom>
          </p:spPr>
        </p:pic>
        <p:pic>
          <p:nvPicPr>
            <p:cNvPr id="27" name="object 27"/>
            <p:cNvPicPr/>
            <p:nvPr/>
          </p:nvPicPr>
          <p:blipFill>
            <a:blip r:embed="rId8" cstate="print"/>
            <a:stretch>
              <a:fillRect/>
            </a:stretch>
          </p:blipFill>
          <p:spPr>
            <a:xfrm>
              <a:off x="7495032" y="4107192"/>
              <a:ext cx="1648968" cy="490715"/>
            </a:xfrm>
            <a:prstGeom prst="rect">
              <a:avLst/>
            </a:prstGeom>
          </p:spPr>
        </p:pic>
        <p:pic>
          <p:nvPicPr>
            <p:cNvPr id="28" name="object 28"/>
            <p:cNvPicPr/>
            <p:nvPr/>
          </p:nvPicPr>
          <p:blipFill>
            <a:blip r:embed="rId9" cstate="print"/>
            <a:stretch>
              <a:fillRect/>
            </a:stretch>
          </p:blipFill>
          <p:spPr>
            <a:xfrm>
              <a:off x="7458455" y="4091952"/>
              <a:ext cx="1685543" cy="582155"/>
            </a:xfrm>
            <a:prstGeom prst="rect">
              <a:avLst/>
            </a:prstGeom>
          </p:spPr>
        </p:pic>
      </p:grpSp>
      <p:grpSp>
        <p:nvGrpSpPr>
          <p:cNvPr id="29" name="object 29"/>
          <p:cNvGrpSpPr/>
          <p:nvPr/>
        </p:nvGrpSpPr>
        <p:grpSpPr>
          <a:xfrm>
            <a:off x="4046220" y="906780"/>
            <a:ext cx="2824480" cy="1274445"/>
            <a:chOff x="4046220" y="906780"/>
            <a:chExt cx="2824480" cy="1274445"/>
          </a:xfrm>
        </p:grpSpPr>
        <p:pic>
          <p:nvPicPr>
            <p:cNvPr id="30" name="object 30"/>
            <p:cNvPicPr/>
            <p:nvPr/>
          </p:nvPicPr>
          <p:blipFill>
            <a:blip r:embed="rId10" cstate="print"/>
            <a:stretch>
              <a:fillRect/>
            </a:stretch>
          </p:blipFill>
          <p:spPr>
            <a:xfrm>
              <a:off x="5702808" y="1107935"/>
              <a:ext cx="1167371" cy="1072908"/>
            </a:xfrm>
            <a:prstGeom prst="rect">
              <a:avLst/>
            </a:prstGeom>
          </p:spPr>
        </p:pic>
        <p:sp>
          <p:nvSpPr>
            <p:cNvPr id="31" name="object 31"/>
            <p:cNvSpPr/>
            <p:nvPr/>
          </p:nvSpPr>
          <p:spPr>
            <a:xfrm>
              <a:off x="5743321" y="1148080"/>
              <a:ext cx="1037590" cy="944244"/>
            </a:xfrm>
            <a:custGeom>
              <a:avLst/>
              <a:gdLst/>
              <a:ahLst/>
              <a:cxnLst/>
              <a:rect l="l" t="t" r="r" b="b"/>
              <a:pathLst>
                <a:path w="1037590" h="944244">
                  <a:moveTo>
                    <a:pt x="1037208" y="749935"/>
                  </a:moveTo>
                  <a:lnTo>
                    <a:pt x="869696" y="944118"/>
                  </a:lnTo>
                  <a:lnTo>
                    <a:pt x="0" y="194310"/>
                  </a:lnTo>
                  <a:lnTo>
                    <a:pt x="167512" y="0"/>
                  </a:lnTo>
                  <a:lnTo>
                    <a:pt x="1037208" y="749935"/>
                  </a:lnTo>
                  <a:close/>
                </a:path>
              </a:pathLst>
            </a:custGeom>
            <a:ln w="19050">
              <a:solidFill>
                <a:srgbClr val="FF0000"/>
              </a:solidFill>
            </a:ln>
          </p:spPr>
          <p:txBody>
            <a:bodyPr wrap="square" lIns="0" tIns="0" rIns="0" bIns="0" rtlCol="0"/>
            <a:lstStyle/>
            <a:p>
              <a:endParaRPr/>
            </a:p>
          </p:txBody>
        </p:sp>
        <p:pic>
          <p:nvPicPr>
            <p:cNvPr id="32" name="object 32"/>
            <p:cNvPicPr/>
            <p:nvPr/>
          </p:nvPicPr>
          <p:blipFill>
            <a:blip r:embed="rId11" cstate="print"/>
            <a:stretch>
              <a:fillRect/>
            </a:stretch>
          </p:blipFill>
          <p:spPr>
            <a:xfrm>
              <a:off x="4925568" y="1179563"/>
              <a:ext cx="1338072" cy="624852"/>
            </a:xfrm>
            <a:prstGeom prst="rect">
              <a:avLst/>
            </a:prstGeom>
          </p:spPr>
        </p:pic>
        <p:sp>
          <p:nvSpPr>
            <p:cNvPr id="33" name="object 33"/>
            <p:cNvSpPr/>
            <p:nvPr/>
          </p:nvSpPr>
          <p:spPr>
            <a:xfrm>
              <a:off x="4955286" y="1215390"/>
              <a:ext cx="1223645" cy="502920"/>
            </a:xfrm>
            <a:custGeom>
              <a:avLst/>
              <a:gdLst/>
              <a:ahLst/>
              <a:cxnLst/>
              <a:rect l="l" t="t" r="r" b="b"/>
              <a:pathLst>
                <a:path w="1223645" h="502919">
                  <a:moveTo>
                    <a:pt x="0" y="0"/>
                  </a:moveTo>
                  <a:lnTo>
                    <a:pt x="1223264" y="502793"/>
                  </a:lnTo>
                </a:path>
              </a:pathLst>
            </a:custGeom>
            <a:ln w="19812">
              <a:solidFill>
                <a:srgbClr val="FF0000"/>
              </a:solidFill>
            </a:ln>
          </p:spPr>
          <p:txBody>
            <a:bodyPr wrap="square" lIns="0" tIns="0" rIns="0" bIns="0" rtlCol="0"/>
            <a:lstStyle/>
            <a:p>
              <a:endParaRPr/>
            </a:p>
          </p:txBody>
        </p:sp>
        <p:pic>
          <p:nvPicPr>
            <p:cNvPr id="34" name="object 34"/>
            <p:cNvPicPr/>
            <p:nvPr/>
          </p:nvPicPr>
          <p:blipFill>
            <a:blip r:embed="rId12" cstate="print"/>
            <a:stretch>
              <a:fillRect/>
            </a:stretch>
          </p:blipFill>
          <p:spPr>
            <a:xfrm>
              <a:off x="4046220" y="906780"/>
              <a:ext cx="1866900" cy="388620"/>
            </a:xfrm>
            <a:prstGeom prst="rect">
              <a:avLst/>
            </a:prstGeom>
          </p:spPr>
        </p:pic>
        <p:pic>
          <p:nvPicPr>
            <p:cNvPr id="35" name="object 35"/>
            <p:cNvPicPr/>
            <p:nvPr/>
          </p:nvPicPr>
          <p:blipFill>
            <a:blip r:embed="rId13" cstate="print"/>
            <a:stretch>
              <a:fillRect/>
            </a:stretch>
          </p:blipFill>
          <p:spPr>
            <a:xfrm>
              <a:off x="4050792" y="912837"/>
              <a:ext cx="1839467" cy="422186"/>
            </a:xfrm>
            <a:prstGeom prst="rect">
              <a:avLst/>
            </a:prstGeom>
          </p:spPr>
        </p:pic>
        <p:sp>
          <p:nvSpPr>
            <p:cNvPr id="36" name="object 36"/>
            <p:cNvSpPr/>
            <p:nvPr/>
          </p:nvSpPr>
          <p:spPr>
            <a:xfrm>
              <a:off x="4076700" y="937260"/>
              <a:ext cx="1755775" cy="277495"/>
            </a:xfrm>
            <a:custGeom>
              <a:avLst/>
              <a:gdLst/>
              <a:ahLst/>
              <a:cxnLst/>
              <a:rect l="l" t="t" r="r" b="b"/>
              <a:pathLst>
                <a:path w="1755775" h="277494">
                  <a:moveTo>
                    <a:pt x="1755648" y="0"/>
                  </a:moveTo>
                  <a:lnTo>
                    <a:pt x="0" y="0"/>
                  </a:lnTo>
                  <a:lnTo>
                    <a:pt x="0" y="277367"/>
                  </a:lnTo>
                  <a:lnTo>
                    <a:pt x="1755648" y="277367"/>
                  </a:lnTo>
                  <a:lnTo>
                    <a:pt x="1755648" y="0"/>
                  </a:lnTo>
                  <a:close/>
                </a:path>
              </a:pathLst>
            </a:custGeom>
            <a:solidFill>
              <a:srgbClr val="FFFFFF">
                <a:alpha val="50195"/>
              </a:srgbClr>
            </a:solidFill>
          </p:spPr>
          <p:txBody>
            <a:bodyPr wrap="square" lIns="0" tIns="0" rIns="0" bIns="0" rtlCol="0"/>
            <a:lstStyle/>
            <a:p>
              <a:endParaRPr/>
            </a:p>
          </p:txBody>
        </p:sp>
        <p:sp>
          <p:nvSpPr>
            <p:cNvPr id="37" name="object 37"/>
            <p:cNvSpPr/>
            <p:nvPr/>
          </p:nvSpPr>
          <p:spPr>
            <a:xfrm>
              <a:off x="4076700" y="937260"/>
              <a:ext cx="1755775" cy="277495"/>
            </a:xfrm>
            <a:custGeom>
              <a:avLst/>
              <a:gdLst/>
              <a:ahLst/>
              <a:cxnLst/>
              <a:rect l="l" t="t" r="r" b="b"/>
              <a:pathLst>
                <a:path w="1755775" h="277494">
                  <a:moveTo>
                    <a:pt x="0" y="277367"/>
                  </a:moveTo>
                  <a:lnTo>
                    <a:pt x="1755648" y="277367"/>
                  </a:lnTo>
                  <a:lnTo>
                    <a:pt x="1755648" y="0"/>
                  </a:lnTo>
                  <a:lnTo>
                    <a:pt x="0" y="0"/>
                  </a:lnTo>
                  <a:lnTo>
                    <a:pt x="0" y="277367"/>
                  </a:lnTo>
                  <a:close/>
                </a:path>
              </a:pathLst>
            </a:custGeom>
            <a:ln w="9143">
              <a:solidFill>
                <a:srgbClr val="000000"/>
              </a:solidFill>
            </a:ln>
          </p:spPr>
          <p:txBody>
            <a:bodyPr wrap="square" lIns="0" tIns="0" rIns="0" bIns="0" rtlCol="0"/>
            <a:lstStyle/>
            <a:p>
              <a:endParaRPr/>
            </a:p>
          </p:txBody>
        </p:sp>
      </p:grpSp>
      <p:grpSp>
        <p:nvGrpSpPr>
          <p:cNvPr id="38" name="object 38"/>
          <p:cNvGrpSpPr/>
          <p:nvPr/>
        </p:nvGrpSpPr>
        <p:grpSpPr>
          <a:xfrm>
            <a:off x="4050791" y="3293376"/>
            <a:ext cx="5041900" cy="1316990"/>
            <a:chOff x="4050791" y="3293376"/>
            <a:chExt cx="5041900" cy="1316990"/>
          </a:xfrm>
        </p:grpSpPr>
        <p:sp>
          <p:nvSpPr>
            <p:cNvPr id="39" name="object 39"/>
            <p:cNvSpPr/>
            <p:nvPr/>
          </p:nvSpPr>
          <p:spPr>
            <a:xfrm>
              <a:off x="7530845" y="4142994"/>
              <a:ext cx="1551940" cy="368935"/>
            </a:xfrm>
            <a:custGeom>
              <a:avLst/>
              <a:gdLst/>
              <a:ahLst/>
              <a:cxnLst/>
              <a:rect l="l" t="t" r="r" b="b"/>
              <a:pathLst>
                <a:path w="1551940" h="368935">
                  <a:moveTo>
                    <a:pt x="1551431" y="0"/>
                  </a:moveTo>
                  <a:lnTo>
                    <a:pt x="0" y="0"/>
                  </a:lnTo>
                  <a:lnTo>
                    <a:pt x="0" y="368807"/>
                  </a:lnTo>
                  <a:lnTo>
                    <a:pt x="1551431" y="368807"/>
                  </a:lnTo>
                  <a:lnTo>
                    <a:pt x="1551431" y="0"/>
                  </a:lnTo>
                  <a:close/>
                </a:path>
              </a:pathLst>
            </a:custGeom>
            <a:solidFill>
              <a:srgbClr val="6FAC46">
                <a:alpha val="50195"/>
              </a:srgbClr>
            </a:solidFill>
          </p:spPr>
          <p:txBody>
            <a:bodyPr wrap="square" lIns="0" tIns="0" rIns="0" bIns="0" rtlCol="0"/>
            <a:lstStyle/>
            <a:p>
              <a:endParaRPr/>
            </a:p>
          </p:txBody>
        </p:sp>
        <p:sp>
          <p:nvSpPr>
            <p:cNvPr id="40" name="object 40"/>
            <p:cNvSpPr/>
            <p:nvPr/>
          </p:nvSpPr>
          <p:spPr>
            <a:xfrm>
              <a:off x="7530845" y="4142994"/>
              <a:ext cx="1551940" cy="368935"/>
            </a:xfrm>
            <a:custGeom>
              <a:avLst/>
              <a:gdLst/>
              <a:ahLst/>
              <a:cxnLst/>
              <a:rect l="l" t="t" r="r" b="b"/>
              <a:pathLst>
                <a:path w="1551940" h="368935">
                  <a:moveTo>
                    <a:pt x="0" y="368807"/>
                  </a:moveTo>
                  <a:lnTo>
                    <a:pt x="1551431" y="368807"/>
                  </a:lnTo>
                  <a:lnTo>
                    <a:pt x="1551431" y="0"/>
                  </a:lnTo>
                  <a:lnTo>
                    <a:pt x="0" y="0"/>
                  </a:lnTo>
                  <a:lnTo>
                    <a:pt x="0" y="368807"/>
                  </a:lnTo>
                  <a:close/>
                </a:path>
              </a:pathLst>
            </a:custGeom>
            <a:ln w="19812">
              <a:solidFill>
                <a:srgbClr val="000000"/>
              </a:solidFill>
            </a:ln>
          </p:spPr>
          <p:txBody>
            <a:bodyPr wrap="square" lIns="0" tIns="0" rIns="0" bIns="0" rtlCol="0"/>
            <a:lstStyle/>
            <a:p>
              <a:endParaRPr/>
            </a:p>
          </p:txBody>
        </p:sp>
        <p:pic>
          <p:nvPicPr>
            <p:cNvPr id="41" name="object 41"/>
            <p:cNvPicPr/>
            <p:nvPr/>
          </p:nvPicPr>
          <p:blipFill>
            <a:blip r:embed="rId14" cstate="print"/>
            <a:stretch>
              <a:fillRect/>
            </a:stretch>
          </p:blipFill>
          <p:spPr>
            <a:xfrm>
              <a:off x="6225539" y="3293376"/>
              <a:ext cx="2592323" cy="819899"/>
            </a:xfrm>
            <a:prstGeom prst="rect">
              <a:avLst/>
            </a:prstGeom>
          </p:spPr>
        </p:pic>
        <p:sp>
          <p:nvSpPr>
            <p:cNvPr id="42" name="object 42"/>
            <p:cNvSpPr/>
            <p:nvPr/>
          </p:nvSpPr>
          <p:spPr>
            <a:xfrm>
              <a:off x="6261861" y="3329051"/>
              <a:ext cx="2469515" cy="698500"/>
            </a:xfrm>
            <a:custGeom>
              <a:avLst/>
              <a:gdLst/>
              <a:ahLst/>
              <a:cxnLst/>
              <a:rect l="l" t="t" r="r" b="b"/>
              <a:pathLst>
                <a:path w="2469515" h="698500">
                  <a:moveTo>
                    <a:pt x="32130" y="697992"/>
                  </a:moveTo>
                  <a:lnTo>
                    <a:pt x="0" y="140588"/>
                  </a:lnTo>
                  <a:lnTo>
                    <a:pt x="2437384" y="0"/>
                  </a:lnTo>
                  <a:lnTo>
                    <a:pt x="2469515" y="557530"/>
                  </a:lnTo>
                  <a:lnTo>
                    <a:pt x="32130" y="697992"/>
                  </a:lnTo>
                  <a:close/>
                </a:path>
              </a:pathLst>
            </a:custGeom>
            <a:ln w="19050">
              <a:solidFill>
                <a:srgbClr val="FF0000"/>
              </a:solidFill>
            </a:ln>
          </p:spPr>
          <p:txBody>
            <a:bodyPr wrap="square" lIns="0" tIns="0" rIns="0" bIns="0" rtlCol="0"/>
            <a:lstStyle/>
            <a:p>
              <a:endParaRPr/>
            </a:p>
          </p:txBody>
        </p:sp>
        <p:pic>
          <p:nvPicPr>
            <p:cNvPr id="43" name="object 43"/>
            <p:cNvPicPr/>
            <p:nvPr/>
          </p:nvPicPr>
          <p:blipFill>
            <a:blip r:embed="rId15" cstate="print"/>
            <a:stretch>
              <a:fillRect/>
            </a:stretch>
          </p:blipFill>
          <p:spPr>
            <a:xfrm>
              <a:off x="4773167" y="3713950"/>
              <a:ext cx="1584960" cy="585254"/>
            </a:xfrm>
            <a:prstGeom prst="rect">
              <a:avLst/>
            </a:prstGeom>
          </p:spPr>
        </p:pic>
        <p:sp>
          <p:nvSpPr>
            <p:cNvPr id="44" name="object 44"/>
            <p:cNvSpPr/>
            <p:nvPr/>
          </p:nvSpPr>
          <p:spPr>
            <a:xfrm>
              <a:off x="4808981" y="3749802"/>
              <a:ext cx="1470025" cy="464184"/>
            </a:xfrm>
            <a:custGeom>
              <a:avLst/>
              <a:gdLst/>
              <a:ahLst/>
              <a:cxnLst/>
              <a:rect l="l" t="t" r="r" b="b"/>
              <a:pathLst>
                <a:path w="1470025" h="464185">
                  <a:moveTo>
                    <a:pt x="1470025" y="0"/>
                  </a:moveTo>
                  <a:lnTo>
                    <a:pt x="0" y="464058"/>
                  </a:lnTo>
                </a:path>
              </a:pathLst>
            </a:custGeom>
            <a:ln w="19812">
              <a:solidFill>
                <a:srgbClr val="FF0000"/>
              </a:solidFill>
            </a:ln>
          </p:spPr>
          <p:txBody>
            <a:bodyPr wrap="square" lIns="0" tIns="0" rIns="0" bIns="0" rtlCol="0"/>
            <a:lstStyle/>
            <a:p>
              <a:endParaRPr/>
            </a:p>
          </p:txBody>
        </p:sp>
        <p:pic>
          <p:nvPicPr>
            <p:cNvPr id="45" name="object 45"/>
            <p:cNvPicPr/>
            <p:nvPr/>
          </p:nvPicPr>
          <p:blipFill>
            <a:blip r:embed="rId16" cstate="print"/>
            <a:stretch>
              <a:fillRect/>
            </a:stretch>
          </p:blipFill>
          <p:spPr>
            <a:xfrm>
              <a:off x="4050791" y="4181856"/>
              <a:ext cx="1565148" cy="388619"/>
            </a:xfrm>
            <a:prstGeom prst="rect">
              <a:avLst/>
            </a:prstGeom>
          </p:spPr>
        </p:pic>
        <p:pic>
          <p:nvPicPr>
            <p:cNvPr id="46" name="object 46"/>
            <p:cNvPicPr/>
            <p:nvPr/>
          </p:nvPicPr>
          <p:blipFill>
            <a:blip r:embed="rId17" cstate="print"/>
            <a:stretch>
              <a:fillRect/>
            </a:stretch>
          </p:blipFill>
          <p:spPr>
            <a:xfrm>
              <a:off x="4055363" y="4187914"/>
              <a:ext cx="1540764" cy="422186"/>
            </a:xfrm>
            <a:prstGeom prst="rect">
              <a:avLst/>
            </a:prstGeom>
          </p:spPr>
        </p:pic>
        <p:sp>
          <p:nvSpPr>
            <p:cNvPr id="47" name="object 47"/>
            <p:cNvSpPr/>
            <p:nvPr/>
          </p:nvSpPr>
          <p:spPr>
            <a:xfrm>
              <a:off x="4081271" y="4212336"/>
              <a:ext cx="1454150" cy="277495"/>
            </a:xfrm>
            <a:custGeom>
              <a:avLst/>
              <a:gdLst/>
              <a:ahLst/>
              <a:cxnLst/>
              <a:rect l="l" t="t" r="r" b="b"/>
              <a:pathLst>
                <a:path w="1454150" h="277495">
                  <a:moveTo>
                    <a:pt x="1453896" y="0"/>
                  </a:moveTo>
                  <a:lnTo>
                    <a:pt x="0" y="0"/>
                  </a:lnTo>
                  <a:lnTo>
                    <a:pt x="0" y="277368"/>
                  </a:lnTo>
                  <a:lnTo>
                    <a:pt x="1453896" y="277368"/>
                  </a:lnTo>
                  <a:lnTo>
                    <a:pt x="1453896" y="0"/>
                  </a:lnTo>
                  <a:close/>
                </a:path>
              </a:pathLst>
            </a:custGeom>
            <a:solidFill>
              <a:srgbClr val="FFFFFF">
                <a:alpha val="50195"/>
              </a:srgbClr>
            </a:solidFill>
          </p:spPr>
          <p:txBody>
            <a:bodyPr wrap="square" lIns="0" tIns="0" rIns="0" bIns="0" rtlCol="0"/>
            <a:lstStyle/>
            <a:p>
              <a:endParaRPr/>
            </a:p>
          </p:txBody>
        </p:sp>
        <p:sp>
          <p:nvSpPr>
            <p:cNvPr id="48" name="object 48"/>
            <p:cNvSpPr/>
            <p:nvPr/>
          </p:nvSpPr>
          <p:spPr>
            <a:xfrm>
              <a:off x="4081271" y="4212336"/>
              <a:ext cx="1454150" cy="277495"/>
            </a:xfrm>
            <a:custGeom>
              <a:avLst/>
              <a:gdLst/>
              <a:ahLst/>
              <a:cxnLst/>
              <a:rect l="l" t="t" r="r" b="b"/>
              <a:pathLst>
                <a:path w="1454150" h="277495">
                  <a:moveTo>
                    <a:pt x="0" y="277368"/>
                  </a:moveTo>
                  <a:lnTo>
                    <a:pt x="1453896" y="277368"/>
                  </a:lnTo>
                  <a:lnTo>
                    <a:pt x="1453896" y="0"/>
                  </a:lnTo>
                  <a:lnTo>
                    <a:pt x="0" y="0"/>
                  </a:lnTo>
                  <a:lnTo>
                    <a:pt x="0" y="277368"/>
                  </a:lnTo>
                  <a:close/>
                </a:path>
              </a:pathLst>
            </a:custGeom>
            <a:ln w="9144">
              <a:solidFill>
                <a:srgbClr val="000000"/>
              </a:solidFill>
            </a:ln>
          </p:spPr>
          <p:txBody>
            <a:bodyPr wrap="square" lIns="0" tIns="0" rIns="0" bIns="0" rtlCol="0"/>
            <a:lstStyle/>
            <a:p>
              <a:endParaRPr/>
            </a:p>
          </p:txBody>
        </p:sp>
      </p:grpSp>
      <p:grpSp>
        <p:nvGrpSpPr>
          <p:cNvPr id="49" name="object 49"/>
          <p:cNvGrpSpPr/>
          <p:nvPr/>
        </p:nvGrpSpPr>
        <p:grpSpPr>
          <a:xfrm>
            <a:off x="7850123" y="906780"/>
            <a:ext cx="1148080" cy="929005"/>
            <a:chOff x="7850123" y="906780"/>
            <a:chExt cx="1148080" cy="929005"/>
          </a:xfrm>
        </p:grpSpPr>
        <p:sp>
          <p:nvSpPr>
            <p:cNvPr id="50" name="object 50"/>
            <p:cNvSpPr/>
            <p:nvPr/>
          </p:nvSpPr>
          <p:spPr>
            <a:xfrm>
              <a:off x="7860029" y="1215390"/>
              <a:ext cx="771525" cy="610235"/>
            </a:xfrm>
            <a:custGeom>
              <a:avLst/>
              <a:gdLst/>
              <a:ahLst/>
              <a:cxnLst/>
              <a:rect l="l" t="t" r="r" b="b"/>
              <a:pathLst>
                <a:path w="771525" h="610235">
                  <a:moveTo>
                    <a:pt x="0" y="610108"/>
                  </a:moveTo>
                  <a:lnTo>
                    <a:pt x="771525" y="0"/>
                  </a:lnTo>
                </a:path>
              </a:pathLst>
            </a:custGeom>
            <a:ln w="19812">
              <a:solidFill>
                <a:srgbClr val="FF0000"/>
              </a:solidFill>
            </a:ln>
          </p:spPr>
          <p:txBody>
            <a:bodyPr wrap="square" lIns="0" tIns="0" rIns="0" bIns="0" rtlCol="0"/>
            <a:lstStyle/>
            <a:p>
              <a:endParaRPr/>
            </a:p>
          </p:txBody>
        </p:sp>
        <p:pic>
          <p:nvPicPr>
            <p:cNvPr id="51" name="object 51"/>
            <p:cNvPicPr/>
            <p:nvPr/>
          </p:nvPicPr>
          <p:blipFill>
            <a:blip r:embed="rId18" cstate="print"/>
            <a:stretch>
              <a:fillRect/>
            </a:stretch>
          </p:blipFill>
          <p:spPr>
            <a:xfrm>
              <a:off x="8314943" y="906780"/>
              <a:ext cx="682739" cy="388620"/>
            </a:xfrm>
            <a:prstGeom prst="rect">
              <a:avLst/>
            </a:prstGeom>
          </p:spPr>
        </p:pic>
        <p:pic>
          <p:nvPicPr>
            <p:cNvPr id="52" name="object 52"/>
            <p:cNvPicPr/>
            <p:nvPr/>
          </p:nvPicPr>
          <p:blipFill>
            <a:blip r:embed="rId19" cstate="print"/>
            <a:stretch>
              <a:fillRect/>
            </a:stretch>
          </p:blipFill>
          <p:spPr>
            <a:xfrm>
              <a:off x="8319515" y="912837"/>
              <a:ext cx="667537" cy="422186"/>
            </a:xfrm>
            <a:prstGeom prst="rect">
              <a:avLst/>
            </a:prstGeom>
          </p:spPr>
        </p:pic>
        <p:sp>
          <p:nvSpPr>
            <p:cNvPr id="53" name="object 53"/>
            <p:cNvSpPr/>
            <p:nvPr/>
          </p:nvSpPr>
          <p:spPr>
            <a:xfrm>
              <a:off x="8345423" y="937260"/>
              <a:ext cx="571500" cy="277495"/>
            </a:xfrm>
            <a:custGeom>
              <a:avLst/>
              <a:gdLst/>
              <a:ahLst/>
              <a:cxnLst/>
              <a:rect l="l" t="t" r="r" b="b"/>
              <a:pathLst>
                <a:path w="571500" h="277494">
                  <a:moveTo>
                    <a:pt x="571500" y="0"/>
                  </a:moveTo>
                  <a:lnTo>
                    <a:pt x="0" y="0"/>
                  </a:lnTo>
                  <a:lnTo>
                    <a:pt x="0" y="277367"/>
                  </a:lnTo>
                  <a:lnTo>
                    <a:pt x="571500" y="277367"/>
                  </a:lnTo>
                  <a:lnTo>
                    <a:pt x="571500" y="0"/>
                  </a:lnTo>
                  <a:close/>
                </a:path>
              </a:pathLst>
            </a:custGeom>
            <a:solidFill>
              <a:srgbClr val="FFFFFF">
                <a:alpha val="50195"/>
              </a:srgbClr>
            </a:solidFill>
          </p:spPr>
          <p:txBody>
            <a:bodyPr wrap="square" lIns="0" tIns="0" rIns="0" bIns="0" rtlCol="0"/>
            <a:lstStyle/>
            <a:p>
              <a:endParaRPr/>
            </a:p>
          </p:txBody>
        </p:sp>
        <p:sp>
          <p:nvSpPr>
            <p:cNvPr id="54" name="object 54"/>
            <p:cNvSpPr/>
            <p:nvPr/>
          </p:nvSpPr>
          <p:spPr>
            <a:xfrm>
              <a:off x="8345423" y="937260"/>
              <a:ext cx="571500" cy="277495"/>
            </a:xfrm>
            <a:custGeom>
              <a:avLst/>
              <a:gdLst/>
              <a:ahLst/>
              <a:cxnLst/>
              <a:rect l="l" t="t" r="r" b="b"/>
              <a:pathLst>
                <a:path w="571500" h="277494">
                  <a:moveTo>
                    <a:pt x="0" y="277367"/>
                  </a:moveTo>
                  <a:lnTo>
                    <a:pt x="571500" y="277367"/>
                  </a:lnTo>
                  <a:lnTo>
                    <a:pt x="571500" y="0"/>
                  </a:lnTo>
                  <a:lnTo>
                    <a:pt x="0" y="0"/>
                  </a:lnTo>
                  <a:lnTo>
                    <a:pt x="0" y="277367"/>
                  </a:lnTo>
                  <a:close/>
                </a:path>
              </a:pathLst>
            </a:custGeom>
            <a:ln w="9143">
              <a:solidFill>
                <a:srgbClr val="000000"/>
              </a:solidFill>
            </a:ln>
          </p:spPr>
          <p:txBody>
            <a:bodyPr wrap="square" lIns="0" tIns="0" rIns="0" bIns="0" rtlCol="0"/>
            <a:lstStyle/>
            <a:p>
              <a:endParaRPr/>
            </a:p>
          </p:txBody>
        </p:sp>
      </p:grpSp>
      <p:graphicFrame>
        <p:nvGraphicFramePr>
          <p:cNvPr id="55" name="object 55"/>
          <p:cNvGraphicFramePr>
            <a:graphicFrameLocks noGrp="1"/>
          </p:cNvGraphicFramePr>
          <p:nvPr>
            <p:extLst>
              <p:ext uri="{D42A27DB-BD31-4B8C-83A1-F6EECF244321}">
                <p14:modId xmlns:p14="http://schemas.microsoft.com/office/powerpoint/2010/main" val="4285003128"/>
              </p:ext>
            </p:extLst>
          </p:nvPr>
        </p:nvGraphicFramePr>
        <p:xfrm>
          <a:off x="-6350" y="795527"/>
          <a:ext cx="9144634" cy="3798570"/>
        </p:xfrm>
        <a:graphic>
          <a:graphicData uri="http://schemas.openxmlformats.org/drawingml/2006/table">
            <a:tbl>
              <a:tblPr firstRow="1" bandRow="1">
                <a:tableStyleId>{2D5ABB26-0587-4C30-8999-92F81FD0307C}</a:tableStyleId>
              </a:tblPr>
              <a:tblGrid>
                <a:gridCol w="1358265">
                  <a:extLst>
                    <a:ext uri="{9D8B030D-6E8A-4147-A177-3AD203B41FA5}">
                      <a16:colId xmlns:a16="http://schemas.microsoft.com/office/drawing/2014/main" val="20000"/>
                    </a:ext>
                  </a:extLst>
                </a:gridCol>
                <a:gridCol w="2527935">
                  <a:extLst>
                    <a:ext uri="{9D8B030D-6E8A-4147-A177-3AD203B41FA5}">
                      <a16:colId xmlns:a16="http://schemas.microsoft.com/office/drawing/2014/main" val="20001"/>
                    </a:ext>
                  </a:extLst>
                </a:gridCol>
                <a:gridCol w="5258434">
                  <a:extLst>
                    <a:ext uri="{9D8B030D-6E8A-4147-A177-3AD203B41FA5}">
                      <a16:colId xmlns:a16="http://schemas.microsoft.com/office/drawing/2014/main" val="20002"/>
                    </a:ext>
                  </a:extLst>
                </a:gridCol>
              </a:tblGrid>
              <a:tr h="532130">
                <a:tc>
                  <a:txBody>
                    <a:bodyPr/>
                    <a:lstStyle/>
                    <a:p>
                      <a:pPr marL="483234" marR="476884" indent="-635" algn="ctr">
                        <a:lnSpc>
                          <a:spcPct val="100000"/>
                        </a:lnSpc>
                        <a:spcBef>
                          <a:spcPts val="530"/>
                        </a:spcBef>
                      </a:pPr>
                      <a:r>
                        <a:rPr sz="1200" b="1" spc="-5" dirty="0">
                          <a:latin typeface="Calibri"/>
                          <a:cs typeface="Calibri"/>
                        </a:rPr>
                        <a:t>PLA </a:t>
                      </a:r>
                      <a:r>
                        <a:rPr sz="1200" b="1" dirty="0">
                          <a:latin typeface="Calibri"/>
                          <a:cs typeface="Calibri"/>
                        </a:rPr>
                        <a:t> A</a:t>
                      </a:r>
                      <a:r>
                        <a:rPr sz="1200" b="1" spc="-5" dirty="0">
                          <a:latin typeface="Calibri"/>
                          <a:cs typeface="Calibri"/>
                        </a:rPr>
                        <a:t>RM</a:t>
                      </a:r>
                      <a:r>
                        <a:rPr sz="1200" b="1" dirty="0">
                          <a:latin typeface="Calibri"/>
                          <a:cs typeface="Calibri"/>
                        </a:rPr>
                        <a:t>Y</a:t>
                      </a:r>
                      <a:endParaRPr sz="1200">
                        <a:latin typeface="Calibri"/>
                        <a:cs typeface="Calibri"/>
                      </a:endParaRPr>
                    </a:p>
                  </a:txBody>
                  <a:tcPr marL="0" marR="0" marT="67310" marB="0">
                    <a:lnL w="12700">
                      <a:solidFill>
                        <a:srgbClr val="FFFFFF"/>
                      </a:solidFill>
                      <a:prstDash val="solid"/>
                    </a:lnL>
                    <a:lnR w="12700">
                      <a:solidFill>
                        <a:srgbClr val="FFFFFF"/>
                      </a:solidFill>
                      <a:prstDash val="solid"/>
                    </a:lnR>
                    <a:lnT w="57150">
                      <a:solidFill>
                        <a:srgbClr val="FF0000"/>
                      </a:solidFill>
                      <a:prstDash val="solid"/>
                    </a:lnT>
                    <a:lnB w="38100">
                      <a:solidFill>
                        <a:srgbClr val="FFFFFF"/>
                      </a:solidFill>
                      <a:prstDash val="solid"/>
                    </a:lnB>
                    <a:solidFill>
                      <a:srgbClr val="A4A4A4"/>
                    </a:solidFill>
                  </a:tcPr>
                </a:tc>
                <a:tc>
                  <a:txBody>
                    <a:bodyPr/>
                    <a:lstStyle/>
                    <a:p>
                      <a:pPr marL="774700" marR="429895" indent="-332740">
                        <a:lnSpc>
                          <a:spcPct val="100000"/>
                        </a:lnSpc>
                        <a:spcBef>
                          <a:spcPts val="530"/>
                        </a:spcBef>
                      </a:pPr>
                      <a:r>
                        <a:rPr sz="1200" b="1" spc="-5" dirty="0">
                          <a:latin typeface="Calibri"/>
                          <a:cs typeface="Calibri"/>
                        </a:rPr>
                        <a:t>Most Common </a:t>
                      </a:r>
                      <a:r>
                        <a:rPr sz="1200" b="1" spc="-15" dirty="0">
                          <a:latin typeface="Calibri"/>
                          <a:cs typeface="Calibri"/>
                        </a:rPr>
                        <a:t>Variant </a:t>
                      </a:r>
                      <a:r>
                        <a:rPr sz="1200" b="1" spc="-5" dirty="0">
                          <a:latin typeface="Calibri"/>
                          <a:cs typeface="Calibri"/>
                        </a:rPr>
                        <a:t>for </a:t>
                      </a:r>
                      <a:r>
                        <a:rPr sz="1200" b="1" spc="-260" dirty="0">
                          <a:latin typeface="Calibri"/>
                          <a:cs typeface="Calibri"/>
                        </a:rPr>
                        <a:t> </a:t>
                      </a:r>
                      <a:r>
                        <a:rPr sz="1200" b="1" spc="-10" dirty="0">
                          <a:latin typeface="Calibri"/>
                          <a:cs typeface="Calibri"/>
                        </a:rPr>
                        <a:t>Type</a:t>
                      </a:r>
                      <a:r>
                        <a:rPr sz="1200" b="1" spc="-15" dirty="0">
                          <a:latin typeface="Calibri"/>
                          <a:cs typeface="Calibri"/>
                        </a:rPr>
                        <a:t> </a:t>
                      </a:r>
                      <a:r>
                        <a:rPr sz="1200" b="1" dirty="0">
                          <a:latin typeface="Calibri"/>
                          <a:cs typeface="Calibri"/>
                        </a:rPr>
                        <a:t>09 </a:t>
                      </a:r>
                      <a:r>
                        <a:rPr sz="1200" b="1" spc="-5" dirty="0">
                          <a:latin typeface="Calibri"/>
                          <a:cs typeface="Calibri"/>
                        </a:rPr>
                        <a:t>Chassis</a:t>
                      </a:r>
                      <a:endParaRPr sz="1200">
                        <a:latin typeface="Calibri"/>
                        <a:cs typeface="Calibri"/>
                      </a:endParaRPr>
                    </a:p>
                  </a:txBody>
                  <a:tcPr marL="0" marR="0" marT="67310" marB="0">
                    <a:lnL w="12700">
                      <a:solidFill>
                        <a:srgbClr val="FFFFFF"/>
                      </a:solidFill>
                      <a:prstDash val="solid"/>
                    </a:lnL>
                    <a:lnR w="28575">
                      <a:solidFill>
                        <a:srgbClr val="000000"/>
                      </a:solidFill>
                      <a:prstDash val="solid"/>
                    </a:lnR>
                    <a:lnT w="57150">
                      <a:solidFill>
                        <a:srgbClr val="FF0000"/>
                      </a:solidFill>
                      <a:prstDash val="solid"/>
                    </a:lnT>
                    <a:lnB w="38100">
                      <a:solidFill>
                        <a:srgbClr val="FFFFFF"/>
                      </a:solidFill>
                      <a:prstDash val="solid"/>
                    </a:lnB>
                    <a:solidFill>
                      <a:srgbClr val="A4A4A4"/>
                    </a:solidFill>
                  </a:tcPr>
                </a:tc>
                <a:tc rowSpan="8">
                  <a:txBody>
                    <a:bodyPr/>
                    <a:lstStyle/>
                    <a:p>
                      <a:pPr>
                        <a:lnSpc>
                          <a:spcPct val="100000"/>
                        </a:lnSpc>
                        <a:spcBef>
                          <a:spcPts val="15"/>
                        </a:spcBef>
                      </a:pPr>
                      <a:endParaRPr sz="1000" dirty="0">
                        <a:latin typeface="Times New Roman"/>
                        <a:cs typeface="Times New Roman"/>
                      </a:endParaRPr>
                    </a:p>
                    <a:p>
                      <a:pPr marL="283210">
                        <a:lnSpc>
                          <a:spcPct val="100000"/>
                        </a:lnSpc>
                        <a:spcBef>
                          <a:spcPts val="5"/>
                        </a:spcBef>
                        <a:tabLst>
                          <a:tab pos="4551680" algn="l"/>
                        </a:tabLst>
                      </a:pPr>
                      <a:r>
                        <a:rPr sz="1200" b="1" spc="-5" dirty="0">
                          <a:latin typeface="Calibri"/>
                          <a:cs typeface="Calibri"/>
                        </a:rPr>
                        <a:t>Distinct</a:t>
                      </a:r>
                      <a:r>
                        <a:rPr sz="1200" b="1" spc="-10" dirty="0">
                          <a:latin typeface="Calibri"/>
                          <a:cs typeface="Calibri"/>
                        </a:rPr>
                        <a:t> </a:t>
                      </a:r>
                      <a:r>
                        <a:rPr sz="1200" b="1" dirty="0">
                          <a:latin typeface="Calibri"/>
                          <a:cs typeface="Calibri"/>
                        </a:rPr>
                        <a:t>30mm</a:t>
                      </a:r>
                      <a:r>
                        <a:rPr sz="1200" b="1" spc="15" dirty="0">
                          <a:latin typeface="Calibri"/>
                          <a:cs typeface="Calibri"/>
                        </a:rPr>
                        <a:t> </a:t>
                      </a:r>
                      <a:r>
                        <a:rPr sz="1200" b="1" dirty="0">
                          <a:latin typeface="Calibri"/>
                          <a:cs typeface="Calibri"/>
                        </a:rPr>
                        <a:t>Gun</a:t>
                      </a:r>
                      <a:r>
                        <a:rPr sz="1200" b="1" spc="10" dirty="0">
                          <a:latin typeface="Calibri"/>
                          <a:cs typeface="Calibri"/>
                        </a:rPr>
                        <a:t> </a:t>
                      </a:r>
                      <a:r>
                        <a:rPr sz="1200" b="1" spc="-10" dirty="0">
                          <a:latin typeface="Calibri"/>
                          <a:cs typeface="Calibri"/>
                        </a:rPr>
                        <a:t>Cage	</a:t>
                      </a:r>
                      <a:r>
                        <a:rPr sz="1200" b="1" spc="-30" dirty="0">
                          <a:latin typeface="Calibri"/>
                          <a:cs typeface="Calibri"/>
                        </a:rPr>
                        <a:t>ATGM</a:t>
                      </a:r>
                      <a:endParaRPr sz="1200" dirty="0">
                        <a:latin typeface="Calibri"/>
                        <a:cs typeface="Calibri"/>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287020">
                        <a:lnSpc>
                          <a:spcPct val="100000"/>
                        </a:lnSpc>
                        <a:tabLst>
                          <a:tab pos="3736975" algn="l"/>
                        </a:tabLst>
                      </a:pPr>
                      <a:endParaRPr lang="en-US" sz="1450" b="0" spc="0" dirty="0">
                        <a:latin typeface="Times New Roman"/>
                        <a:cs typeface="Times New Roman"/>
                      </a:endParaRPr>
                    </a:p>
                    <a:p>
                      <a:pPr marL="287020">
                        <a:lnSpc>
                          <a:spcPct val="100000"/>
                        </a:lnSpc>
                        <a:tabLst>
                          <a:tab pos="3736975" algn="l"/>
                        </a:tabLst>
                      </a:pPr>
                      <a:r>
                        <a:rPr sz="1200" b="1" spc="-5" dirty="0">
                          <a:latin typeface="Calibri"/>
                          <a:cs typeface="Calibri"/>
                        </a:rPr>
                        <a:t>Four Tires Each </a:t>
                      </a:r>
                      <a:r>
                        <a:rPr sz="1200" b="1" dirty="0">
                          <a:latin typeface="Calibri"/>
                          <a:cs typeface="Calibri"/>
                        </a:rPr>
                        <a:t>Side	</a:t>
                      </a:r>
                      <a:r>
                        <a:rPr sz="1800" b="1" spc="-5" dirty="0">
                          <a:solidFill>
                            <a:srgbClr val="FFFFFF"/>
                          </a:solidFill>
                          <a:latin typeface="Calibri"/>
                          <a:cs typeface="Calibri"/>
                        </a:rPr>
                        <a:t>UNCLASSIFIED</a:t>
                      </a:r>
                      <a:endParaRPr sz="1800" dirty="0">
                        <a:latin typeface="Calibri"/>
                        <a:cs typeface="Calibri"/>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0"/>
                  </a:ext>
                </a:extLst>
              </a:tr>
              <a:tr h="389255">
                <a:tc>
                  <a:txBody>
                    <a:bodyPr/>
                    <a:lstStyle/>
                    <a:p>
                      <a:pPr algn="ctr">
                        <a:lnSpc>
                          <a:spcPct val="100000"/>
                        </a:lnSpc>
                        <a:spcBef>
                          <a:spcPts val="290"/>
                        </a:spcBef>
                      </a:pPr>
                      <a:r>
                        <a:rPr sz="1200" b="1" spc="-5" dirty="0">
                          <a:latin typeface="Calibri"/>
                          <a:cs typeface="Calibri"/>
                        </a:rPr>
                        <a:t>CREW</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lang="en-US" sz="1200" spc="0" dirty="0">
                          <a:latin typeface="Calibri"/>
                          <a:cs typeface="Calibri"/>
                        </a:rPr>
                        <a:t>2</a:t>
                      </a:r>
                      <a:r>
                        <a:rPr sz="1200" spc="-20" dirty="0">
                          <a:latin typeface="Calibri"/>
                          <a:cs typeface="Calibri"/>
                        </a:rPr>
                        <a:t> </a:t>
                      </a:r>
                      <a:r>
                        <a:rPr sz="1200" dirty="0">
                          <a:latin typeface="Calibri"/>
                          <a:cs typeface="Calibri"/>
                        </a:rPr>
                        <a:t>+</a:t>
                      </a:r>
                      <a:r>
                        <a:rPr sz="1200" spc="-15" dirty="0">
                          <a:latin typeface="Calibri"/>
                          <a:cs typeface="Calibri"/>
                        </a:rPr>
                        <a:t> </a:t>
                      </a:r>
                      <a:r>
                        <a:rPr sz="1200" dirty="0">
                          <a:latin typeface="Calibri"/>
                          <a:cs typeface="Calibri"/>
                        </a:rPr>
                        <a:t>7</a:t>
                      </a:r>
                      <a:r>
                        <a:rPr sz="1200" spc="-20" dirty="0">
                          <a:latin typeface="Calibri"/>
                          <a:cs typeface="Calibri"/>
                        </a:rPr>
                        <a:t> </a:t>
                      </a:r>
                      <a:r>
                        <a:rPr sz="1200" spc="-5" dirty="0">
                          <a:latin typeface="Calibri"/>
                          <a:cs typeface="Calibri"/>
                        </a:rPr>
                        <a:t>Passengers</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381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1"/>
                  </a:ext>
                </a:extLst>
              </a:tr>
              <a:tr h="501650">
                <a:tc>
                  <a:txBody>
                    <a:bodyPr/>
                    <a:lstStyle/>
                    <a:p>
                      <a:pPr marL="285115" marR="278130" indent="210185">
                        <a:lnSpc>
                          <a:spcPct val="100000"/>
                        </a:lnSpc>
                        <a:spcBef>
                          <a:spcPts val="290"/>
                        </a:spcBef>
                      </a:pPr>
                      <a:r>
                        <a:rPr sz="1200" b="1" spc="-5" dirty="0">
                          <a:latin typeface="Calibri"/>
                          <a:cs typeface="Calibri"/>
                        </a:rPr>
                        <a:t>MAIN </a:t>
                      </a:r>
                      <a:r>
                        <a:rPr sz="1200" b="1" dirty="0">
                          <a:latin typeface="Calibri"/>
                          <a:cs typeface="Calibri"/>
                        </a:rPr>
                        <a:t>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dirty="0">
                          <a:latin typeface="Calibri"/>
                          <a:cs typeface="Calibri"/>
                        </a:rPr>
                        <a:t>30mm</a:t>
                      </a:r>
                      <a:r>
                        <a:rPr sz="1200" spc="-30" dirty="0">
                          <a:latin typeface="Calibri"/>
                          <a:cs typeface="Calibri"/>
                        </a:rPr>
                        <a:t> </a:t>
                      </a:r>
                      <a:r>
                        <a:rPr sz="1200" spc="-5" dirty="0">
                          <a:latin typeface="Calibri"/>
                          <a:cs typeface="Calibri"/>
                        </a:rPr>
                        <a:t>Autocannon</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2"/>
                  </a:ext>
                </a:extLst>
              </a:tr>
              <a:tr h="501650">
                <a:tc>
                  <a:txBody>
                    <a:bodyPr/>
                    <a:lstStyle/>
                    <a:p>
                      <a:pPr marL="285115" marR="278130" indent="5715">
                        <a:lnSpc>
                          <a:spcPct val="100000"/>
                        </a:lnSpc>
                        <a:spcBef>
                          <a:spcPts val="290"/>
                        </a:spcBef>
                      </a:pPr>
                      <a:r>
                        <a:rPr sz="1200" b="1" dirty="0">
                          <a:latin typeface="Calibri"/>
                          <a:cs typeface="Calibri"/>
                        </a:rPr>
                        <a:t>S</a:t>
                      </a:r>
                      <a:r>
                        <a:rPr sz="1200" b="1" spc="-15" dirty="0">
                          <a:latin typeface="Calibri"/>
                          <a:cs typeface="Calibri"/>
                        </a:rPr>
                        <a:t>EC</a:t>
                      </a:r>
                      <a:r>
                        <a:rPr sz="1200" b="1" dirty="0">
                          <a:latin typeface="Calibri"/>
                          <a:cs typeface="Calibri"/>
                        </a:rPr>
                        <a:t>ON</a:t>
                      </a:r>
                      <a:r>
                        <a:rPr sz="1200" b="1" spc="-25" dirty="0">
                          <a:latin typeface="Calibri"/>
                          <a:cs typeface="Calibri"/>
                        </a:rPr>
                        <a:t>D</a:t>
                      </a:r>
                      <a:r>
                        <a:rPr sz="1200" b="1" dirty="0">
                          <a:latin typeface="Calibri"/>
                          <a:cs typeface="Calibri"/>
                        </a:rPr>
                        <a:t>A</a:t>
                      </a:r>
                      <a:r>
                        <a:rPr sz="1200" b="1" spc="-30" dirty="0">
                          <a:latin typeface="Calibri"/>
                          <a:cs typeface="Calibri"/>
                        </a:rPr>
                        <a:t>R</a:t>
                      </a:r>
                      <a:r>
                        <a:rPr sz="1200" b="1" dirty="0">
                          <a:latin typeface="Calibri"/>
                          <a:cs typeface="Calibri"/>
                        </a:rPr>
                        <a:t>Y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344295">
                        <a:lnSpc>
                          <a:spcPct val="100000"/>
                        </a:lnSpc>
                        <a:spcBef>
                          <a:spcPts val="290"/>
                        </a:spcBef>
                      </a:pPr>
                      <a:r>
                        <a:rPr sz="1200" dirty="0">
                          <a:latin typeface="Calibri"/>
                          <a:cs typeface="Calibri"/>
                        </a:rPr>
                        <a:t>7.62</a:t>
                      </a:r>
                      <a:r>
                        <a:rPr sz="1200" spc="-45" dirty="0">
                          <a:latin typeface="Calibri"/>
                          <a:cs typeface="Calibri"/>
                        </a:rPr>
                        <a:t> </a:t>
                      </a:r>
                      <a:r>
                        <a:rPr sz="1200" dirty="0">
                          <a:latin typeface="Calibri"/>
                          <a:cs typeface="Calibri"/>
                        </a:rPr>
                        <a:t>MG</a:t>
                      </a:r>
                      <a:r>
                        <a:rPr sz="1200" spc="-45" dirty="0">
                          <a:latin typeface="Calibri"/>
                          <a:cs typeface="Calibri"/>
                        </a:rPr>
                        <a:t> </a:t>
                      </a:r>
                      <a:r>
                        <a:rPr sz="1200" spc="-5" dirty="0">
                          <a:latin typeface="Calibri"/>
                          <a:cs typeface="Calibri"/>
                        </a:rPr>
                        <a:t>(coaxial) </a:t>
                      </a:r>
                      <a:r>
                        <a:rPr sz="1200" spc="-254" dirty="0">
                          <a:latin typeface="Calibri"/>
                          <a:cs typeface="Calibri"/>
                        </a:rPr>
                        <a:t> </a:t>
                      </a:r>
                      <a:r>
                        <a:rPr sz="1200" spc="-5" dirty="0">
                          <a:latin typeface="Calibri"/>
                          <a:cs typeface="Calibri"/>
                        </a:rPr>
                        <a:t>HJ-73 </a:t>
                      </a:r>
                      <a:r>
                        <a:rPr sz="1200" spc="-30" dirty="0">
                          <a:latin typeface="Calibri"/>
                          <a:cs typeface="Calibri"/>
                        </a:rPr>
                        <a:t>ATGMs</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3"/>
                  </a:ext>
                </a:extLst>
              </a:tr>
              <a:tr h="501650">
                <a:tc>
                  <a:txBody>
                    <a:bodyPr/>
                    <a:lstStyle/>
                    <a:p>
                      <a:pPr algn="ctr">
                        <a:lnSpc>
                          <a:spcPct val="100000"/>
                        </a:lnSpc>
                        <a:spcBef>
                          <a:spcPts val="290"/>
                        </a:spcBef>
                      </a:pPr>
                      <a:r>
                        <a:rPr sz="1200" b="1" spc="-5" dirty="0">
                          <a:latin typeface="Calibri"/>
                          <a:cs typeface="Calibri"/>
                        </a:rPr>
                        <a:t>WEAPON</a:t>
                      </a:r>
                      <a:r>
                        <a:rPr sz="1200" b="1" spc="-50" dirty="0">
                          <a:latin typeface="Calibri"/>
                          <a:cs typeface="Calibri"/>
                        </a:rPr>
                        <a:t>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dirty="0">
                          <a:latin typeface="Calibri"/>
                          <a:cs typeface="Calibri"/>
                        </a:rPr>
                        <a:t>2000m</a:t>
                      </a:r>
                      <a:r>
                        <a:rPr sz="1200" spc="-30" dirty="0">
                          <a:latin typeface="Calibri"/>
                          <a:cs typeface="Calibri"/>
                        </a:rPr>
                        <a:t> </a:t>
                      </a:r>
                      <a:r>
                        <a:rPr sz="1200" spc="-5" dirty="0">
                          <a:latin typeface="Calibri"/>
                          <a:cs typeface="Calibri"/>
                        </a:rPr>
                        <a:t>(30mm)</a:t>
                      </a:r>
                      <a:endParaRPr sz="1200">
                        <a:latin typeface="Calibri"/>
                        <a:cs typeface="Calibri"/>
                      </a:endParaRPr>
                    </a:p>
                    <a:p>
                      <a:pPr marL="91440">
                        <a:lnSpc>
                          <a:spcPct val="100000"/>
                        </a:lnSpc>
                      </a:pPr>
                      <a:r>
                        <a:rPr sz="1200" dirty="0">
                          <a:latin typeface="Calibri"/>
                          <a:cs typeface="Calibri"/>
                        </a:rPr>
                        <a:t>1500m</a:t>
                      </a:r>
                      <a:r>
                        <a:rPr sz="1200" spc="-10" dirty="0">
                          <a:latin typeface="Calibri"/>
                          <a:cs typeface="Calibri"/>
                        </a:rPr>
                        <a:t> </a:t>
                      </a:r>
                      <a:r>
                        <a:rPr sz="1200" spc="-5" dirty="0">
                          <a:latin typeface="Calibri"/>
                          <a:cs typeface="Calibri"/>
                        </a:rPr>
                        <a:t>(MG)/4000m</a:t>
                      </a:r>
                      <a:r>
                        <a:rPr sz="1200" spc="-10" dirty="0">
                          <a:latin typeface="Calibri"/>
                          <a:cs typeface="Calibri"/>
                        </a:rPr>
                        <a:t> </a:t>
                      </a:r>
                      <a:r>
                        <a:rPr sz="1200" spc="-25" dirty="0">
                          <a:latin typeface="Calibri"/>
                          <a:cs typeface="Calibri"/>
                        </a:rPr>
                        <a:t>(ATGM)</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4"/>
                  </a:ext>
                </a:extLst>
              </a:tr>
              <a:tr h="501650">
                <a:tc>
                  <a:txBody>
                    <a:bodyPr/>
                    <a:lstStyle/>
                    <a:p>
                      <a:pPr algn="ctr">
                        <a:lnSpc>
                          <a:spcPct val="100000"/>
                        </a:lnSpc>
                        <a:spcBef>
                          <a:spcPts val="290"/>
                        </a:spcBef>
                      </a:pPr>
                      <a:r>
                        <a:rPr sz="1200" b="1" spc="-5" dirty="0">
                          <a:latin typeface="Calibri"/>
                          <a:cs typeface="Calibri"/>
                        </a:rPr>
                        <a:t>ARMOR</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sz="1200" spc="-5" dirty="0">
                          <a:latin typeface="Calibri"/>
                          <a:cs typeface="Calibri"/>
                        </a:rPr>
                        <a:t>Applique</a:t>
                      </a:r>
                      <a:r>
                        <a:rPr sz="1200" spc="-35" dirty="0">
                          <a:latin typeface="Calibri"/>
                          <a:cs typeface="Calibri"/>
                        </a:rPr>
                        <a:t> </a:t>
                      </a:r>
                      <a:r>
                        <a:rPr sz="1200" dirty="0">
                          <a:latin typeface="Calibri"/>
                          <a:cs typeface="Calibri"/>
                        </a:rPr>
                        <a:t>and</a:t>
                      </a:r>
                      <a:r>
                        <a:rPr sz="1200" spc="-20" dirty="0">
                          <a:latin typeface="Calibri"/>
                          <a:cs typeface="Calibri"/>
                        </a:rPr>
                        <a:t> </a:t>
                      </a:r>
                      <a:r>
                        <a:rPr sz="1200" spc="-10" dirty="0">
                          <a:latin typeface="Calibri"/>
                          <a:cs typeface="Calibri"/>
                        </a:rPr>
                        <a:t>Explosive</a:t>
                      </a:r>
                      <a:r>
                        <a:rPr sz="1200" dirty="0">
                          <a:latin typeface="Calibri"/>
                          <a:cs typeface="Calibri"/>
                        </a:rPr>
                        <a:t> </a:t>
                      </a:r>
                      <a:r>
                        <a:rPr sz="1200" spc="-5" dirty="0">
                          <a:latin typeface="Calibri"/>
                          <a:cs typeface="Calibri"/>
                        </a:rPr>
                        <a:t>Reactive</a:t>
                      </a:r>
                      <a:endParaRPr sz="1200">
                        <a:latin typeface="Calibri"/>
                        <a:cs typeface="Calibri"/>
                      </a:endParaRPr>
                    </a:p>
                    <a:p>
                      <a:pPr marL="91440">
                        <a:lnSpc>
                          <a:spcPct val="100000"/>
                        </a:lnSpc>
                        <a:spcBef>
                          <a:spcPts val="5"/>
                        </a:spcBef>
                      </a:pPr>
                      <a:r>
                        <a:rPr sz="1200" spc="-10" dirty="0">
                          <a:latin typeface="Calibri"/>
                          <a:cs typeface="Calibri"/>
                        </a:rPr>
                        <a:t>Front:</a:t>
                      </a:r>
                      <a:r>
                        <a:rPr sz="1200" spc="-25" dirty="0">
                          <a:latin typeface="Calibri"/>
                          <a:cs typeface="Calibri"/>
                        </a:rPr>
                        <a:t> </a:t>
                      </a:r>
                      <a:r>
                        <a:rPr sz="1200" spc="-5" dirty="0">
                          <a:latin typeface="Calibri"/>
                          <a:cs typeface="Calibri"/>
                        </a:rPr>
                        <a:t>12.7mm</a:t>
                      </a:r>
                      <a:r>
                        <a:rPr sz="1200" spc="5" dirty="0">
                          <a:latin typeface="Calibri"/>
                          <a:cs typeface="Calibri"/>
                        </a:rPr>
                        <a:t> </a:t>
                      </a:r>
                      <a:r>
                        <a:rPr sz="1200" spc="-5" dirty="0">
                          <a:latin typeface="Calibri"/>
                          <a:cs typeface="Calibri"/>
                        </a:rPr>
                        <a:t>Sides:</a:t>
                      </a:r>
                      <a:r>
                        <a:rPr sz="1200" spc="-15" dirty="0">
                          <a:latin typeface="Calibri"/>
                          <a:cs typeface="Calibri"/>
                        </a:rPr>
                        <a:t> </a:t>
                      </a:r>
                      <a:r>
                        <a:rPr sz="1200" dirty="0">
                          <a:latin typeface="Calibri"/>
                          <a:cs typeface="Calibri"/>
                        </a:rPr>
                        <a:t>7.62</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5"/>
                  </a:ext>
                </a:extLst>
              </a:tr>
              <a:tr h="501650">
                <a:tc>
                  <a:txBody>
                    <a:bodyPr/>
                    <a:lstStyle/>
                    <a:p>
                      <a:pPr marL="452755" marR="219710" indent="-226060">
                        <a:lnSpc>
                          <a:spcPct val="100000"/>
                        </a:lnSpc>
                        <a:spcBef>
                          <a:spcPts val="290"/>
                        </a:spcBef>
                      </a:pPr>
                      <a:r>
                        <a:rPr sz="1200" b="1" dirty="0">
                          <a:latin typeface="Calibri"/>
                          <a:cs typeface="Calibri"/>
                        </a:rPr>
                        <a:t>O</a:t>
                      </a:r>
                      <a:r>
                        <a:rPr sz="1200" b="1" spc="-5" dirty="0">
                          <a:latin typeface="Calibri"/>
                          <a:cs typeface="Calibri"/>
                        </a:rPr>
                        <a:t>PER</a:t>
                      </a:r>
                      <a:r>
                        <a:rPr sz="1200" b="1" spc="-95" dirty="0">
                          <a:latin typeface="Calibri"/>
                          <a:cs typeface="Calibri"/>
                        </a:rPr>
                        <a:t>A</a:t>
                      </a:r>
                      <a:r>
                        <a:rPr sz="1200" b="1" dirty="0">
                          <a:latin typeface="Calibri"/>
                          <a:cs typeface="Calibri"/>
                        </a:rPr>
                        <a:t>TION</a:t>
                      </a:r>
                      <a:r>
                        <a:rPr sz="1200" b="1" spc="5" dirty="0">
                          <a:latin typeface="Calibri"/>
                          <a:cs typeface="Calibri"/>
                        </a:rPr>
                        <a:t>A</a:t>
                      </a:r>
                      <a:r>
                        <a:rPr sz="1200" b="1" dirty="0">
                          <a:latin typeface="Calibri"/>
                          <a:cs typeface="Calibri"/>
                        </a:rPr>
                        <a:t>L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dirty="0">
                          <a:latin typeface="Calibri"/>
                          <a:cs typeface="Calibri"/>
                        </a:rPr>
                        <a:t>800km</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6"/>
                  </a:ext>
                </a:extLst>
              </a:tr>
              <a:tr h="368935">
                <a:tc>
                  <a:txBody>
                    <a:bodyPr/>
                    <a:lstStyle/>
                    <a:p>
                      <a:pPr algn="ctr">
                        <a:lnSpc>
                          <a:spcPct val="100000"/>
                        </a:lnSpc>
                        <a:spcBef>
                          <a:spcPts val="295"/>
                        </a:spcBef>
                      </a:pPr>
                      <a:r>
                        <a:rPr sz="1200" b="1" spc="-5" dirty="0">
                          <a:latin typeface="Calibri"/>
                          <a:cs typeface="Calibri"/>
                        </a:rPr>
                        <a:t>SPEED</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5"/>
                        </a:spcBef>
                      </a:pPr>
                      <a:r>
                        <a:rPr sz="1200" dirty="0">
                          <a:latin typeface="Calibri"/>
                          <a:cs typeface="Calibri"/>
                        </a:rPr>
                        <a:t>60mph</a:t>
                      </a:r>
                      <a:r>
                        <a:rPr sz="1200" spc="-30" dirty="0">
                          <a:latin typeface="Calibri"/>
                          <a:cs typeface="Calibri"/>
                        </a:rPr>
                        <a:t> </a:t>
                      </a:r>
                      <a:r>
                        <a:rPr sz="1200" spc="-10" dirty="0">
                          <a:latin typeface="Calibri"/>
                          <a:cs typeface="Calibri"/>
                        </a:rPr>
                        <a:t>Road; </a:t>
                      </a:r>
                      <a:r>
                        <a:rPr sz="1200" dirty="0">
                          <a:latin typeface="Calibri"/>
                          <a:cs typeface="Calibri"/>
                        </a:rPr>
                        <a:t>5mph</a:t>
                      </a:r>
                      <a:r>
                        <a:rPr sz="1200" spc="-30" dirty="0">
                          <a:latin typeface="Calibri"/>
                          <a:cs typeface="Calibri"/>
                        </a:rPr>
                        <a:t> </a:t>
                      </a:r>
                      <a:r>
                        <a:rPr sz="1200" spc="-15" dirty="0">
                          <a:latin typeface="Calibri"/>
                          <a:cs typeface="Calibri"/>
                        </a:rPr>
                        <a:t>Water</a:t>
                      </a:r>
                      <a:endParaRPr sz="1200" dirty="0">
                        <a:latin typeface="Calibri"/>
                        <a:cs typeface="Calibri"/>
                      </a:endParaRPr>
                    </a:p>
                  </a:txBody>
                  <a:tcPr marL="0" marR="0" marT="37465"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76200">
                      <a:solidFill>
                        <a:srgbClr val="FF0000"/>
                      </a:solidFill>
                      <a:prstDash val="solid"/>
                    </a:lnT>
                    <a:lnB w="28575">
                      <a:solidFill>
                        <a:srgbClr val="000000"/>
                      </a:solidFill>
                      <a:prstDash val="solid"/>
                    </a:lnB>
                  </a:tcPr>
                </a:tc>
                <a:extLst>
                  <a:ext uri="{0D108BD9-81ED-4DB2-BD59-A6C34878D82A}">
                    <a16:rowId xmlns:a16="http://schemas.microsoft.com/office/drawing/2014/main" val="10007"/>
                  </a:ext>
                </a:extLst>
              </a:tr>
            </a:tbl>
          </a:graphicData>
        </a:graphic>
      </p:graphicFrame>
      <p:grpSp>
        <p:nvGrpSpPr>
          <p:cNvPr id="56" name="object 56"/>
          <p:cNvGrpSpPr/>
          <p:nvPr/>
        </p:nvGrpSpPr>
        <p:grpSpPr>
          <a:xfrm>
            <a:off x="7540752" y="1179601"/>
            <a:ext cx="1176655" cy="1138555"/>
            <a:chOff x="7540752" y="1179601"/>
            <a:chExt cx="1176655" cy="1138555"/>
          </a:xfrm>
        </p:grpSpPr>
        <p:pic>
          <p:nvPicPr>
            <p:cNvPr id="57" name="object 57"/>
            <p:cNvPicPr/>
            <p:nvPr/>
          </p:nvPicPr>
          <p:blipFill>
            <a:blip r:embed="rId20" cstate="print"/>
            <a:stretch>
              <a:fillRect/>
            </a:stretch>
          </p:blipFill>
          <p:spPr>
            <a:xfrm>
              <a:off x="7540752" y="1789201"/>
              <a:ext cx="688860" cy="528802"/>
            </a:xfrm>
            <a:prstGeom prst="rect">
              <a:avLst/>
            </a:prstGeom>
          </p:spPr>
        </p:pic>
        <p:sp>
          <p:nvSpPr>
            <p:cNvPr id="58" name="object 58"/>
            <p:cNvSpPr/>
            <p:nvPr/>
          </p:nvSpPr>
          <p:spPr>
            <a:xfrm>
              <a:off x="7576566" y="1824990"/>
              <a:ext cx="567055" cy="407034"/>
            </a:xfrm>
            <a:custGeom>
              <a:avLst/>
              <a:gdLst/>
              <a:ahLst/>
              <a:cxnLst/>
              <a:rect l="l" t="t" r="r" b="b"/>
              <a:pathLst>
                <a:path w="567054" h="407035">
                  <a:moveTo>
                    <a:pt x="0" y="406908"/>
                  </a:moveTo>
                  <a:lnTo>
                    <a:pt x="566927" y="406908"/>
                  </a:lnTo>
                  <a:lnTo>
                    <a:pt x="566927" y="0"/>
                  </a:lnTo>
                  <a:lnTo>
                    <a:pt x="0" y="0"/>
                  </a:lnTo>
                  <a:lnTo>
                    <a:pt x="0" y="406908"/>
                  </a:lnTo>
                  <a:close/>
                </a:path>
              </a:pathLst>
            </a:custGeom>
            <a:ln w="19812">
              <a:solidFill>
                <a:srgbClr val="FF0000"/>
              </a:solidFill>
            </a:ln>
          </p:spPr>
          <p:txBody>
            <a:bodyPr wrap="square" lIns="0" tIns="0" rIns="0" bIns="0" rtlCol="0"/>
            <a:lstStyle/>
            <a:p>
              <a:endParaRPr/>
            </a:p>
          </p:txBody>
        </p:sp>
        <p:pic>
          <p:nvPicPr>
            <p:cNvPr id="59" name="object 59"/>
            <p:cNvPicPr/>
            <p:nvPr/>
          </p:nvPicPr>
          <p:blipFill>
            <a:blip r:embed="rId21" cstate="print"/>
            <a:stretch>
              <a:fillRect/>
            </a:stretch>
          </p:blipFill>
          <p:spPr>
            <a:xfrm>
              <a:off x="7827264" y="1179601"/>
              <a:ext cx="890028" cy="729970"/>
            </a:xfrm>
            <a:prstGeom prst="rect">
              <a:avLst/>
            </a:prstGeom>
          </p:spPr>
        </p:pic>
      </p:grpSp>
      <p:sp>
        <p:nvSpPr>
          <p:cNvPr id="61" name="object 28"/>
          <p:cNvSpPr txBox="1"/>
          <p:nvPr/>
        </p:nvSpPr>
        <p:spPr>
          <a:xfrm>
            <a:off x="6225539" y="4271955"/>
            <a:ext cx="2839002" cy="206467"/>
          </a:xfrm>
          <a:prstGeom prst="rect">
            <a:avLst/>
          </a:prstGeom>
          <a:solidFill>
            <a:srgbClr val="FFFF00">
              <a:alpha val="88000"/>
            </a:srgbClr>
          </a:solidFill>
          <a:ln w="12192">
            <a:solidFill>
              <a:srgbClr val="000000"/>
            </a:solidFill>
          </a:ln>
        </p:spPr>
        <p:txBody>
          <a:bodyPr vert="horz" wrap="square" lIns="0" tIns="21590" rIns="0" bIns="0" rtlCol="0">
            <a:spAutoFit/>
          </a:bodyPr>
          <a:lstStyle/>
          <a:p>
            <a:pPr marL="90805" marR="199390">
              <a:lnSpc>
                <a:spcPct val="100000"/>
              </a:lnSpc>
              <a:spcBef>
                <a:spcPts val="170"/>
              </a:spcBef>
              <a:tabLst>
                <a:tab pos="264160" algn="l"/>
              </a:tabLst>
            </a:pPr>
            <a:r>
              <a:rPr lang="en-US" sz="1200" b="1" dirty="0">
                <a:uFill>
                  <a:solidFill>
                    <a:srgbClr val="FFFFFF"/>
                  </a:solidFill>
                </a:uFill>
                <a:latin typeface="Calibri"/>
                <a:cs typeface="Calibri"/>
              </a:rPr>
              <a:t>FOUND IN Light and Medium CA-BNs</a:t>
            </a:r>
            <a:endParaRPr sz="1200" dirty="0">
              <a:latin typeface="Calibri"/>
              <a:cs typeface="Calibri"/>
            </a:endParaRPr>
          </a:p>
        </p:txBody>
      </p:sp>
    </p:spTree>
    <p:extLst>
      <p:ext uri="{BB962C8B-B14F-4D97-AF65-F5344CB8AC3E}">
        <p14:creationId xmlns:p14="http://schemas.microsoft.com/office/powerpoint/2010/main" val="332044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028700" y="5407152"/>
            <a:ext cx="8097033" cy="1267968"/>
            <a:chOff x="1028700" y="5407152"/>
            <a:chExt cx="8097033" cy="1267968"/>
          </a:xfrm>
        </p:grpSpPr>
        <p:pic>
          <p:nvPicPr>
            <p:cNvPr id="6" name="object 6"/>
            <p:cNvPicPr/>
            <p:nvPr/>
          </p:nvPicPr>
          <p:blipFill>
            <a:blip r:embed="rId2" cstate="print"/>
            <a:stretch>
              <a:fillRect/>
            </a:stretch>
          </p:blipFill>
          <p:spPr>
            <a:xfrm>
              <a:off x="6589754" y="5500021"/>
              <a:ext cx="2535979" cy="1146189"/>
            </a:xfrm>
            <a:prstGeom prst="rect">
              <a:avLst/>
            </a:prstGeom>
          </p:spPr>
        </p:pic>
        <p:pic>
          <p:nvPicPr>
            <p:cNvPr id="7" name="object 7"/>
            <p:cNvPicPr/>
            <p:nvPr/>
          </p:nvPicPr>
          <p:blipFill>
            <a:blip r:embed="rId3" cstate="print"/>
            <a:stretch>
              <a:fillRect/>
            </a:stretch>
          </p:blipFill>
          <p:spPr>
            <a:xfrm>
              <a:off x="6649211" y="5554980"/>
              <a:ext cx="2446020" cy="1066787"/>
            </a:xfrm>
            <a:prstGeom prst="rect">
              <a:avLst/>
            </a:prstGeom>
          </p:spPr>
        </p:pic>
        <p:sp>
          <p:nvSpPr>
            <p:cNvPr id="8" name="object 8"/>
            <p:cNvSpPr/>
            <p:nvPr/>
          </p:nvSpPr>
          <p:spPr>
            <a:xfrm>
              <a:off x="6616445" y="5517642"/>
              <a:ext cx="2432685" cy="1051560"/>
            </a:xfrm>
            <a:custGeom>
              <a:avLst/>
              <a:gdLst/>
              <a:ahLst/>
              <a:cxnLst/>
              <a:rect l="l" t="t" r="r" b="b"/>
              <a:pathLst>
                <a:path w="2432684" h="1051559">
                  <a:moveTo>
                    <a:pt x="2257044" y="0"/>
                  </a:moveTo>
                  <a:lnTo>
                    <a:pt x="175259" y="0"/>
                  </a:lnTo>
                  <a:lnTo>
                    <a:pt x="128675" y="6260"/>
                  </a:lnTo>
                  <a:lnTo>
                    <a:pt x="86811" y="23929"/>
                  </a:lnTo>
                  <a:lnTo>
                    <a:pt x="51339" y="51334"/>
                  </a:lnTo>
                  <a:lnTo>
                    <a:pt x="23932" y="86805"/>
                  </a:lnTo>
                  <a:lnTo>
                    <a:pt x="6261" y="128671"/>
                  </a:lnTo>
                  <a:lnTo>
                    <a:pt x="0" y="175260"/>
                  </a:lnTo>
                  <a:lnTo>
                    <a:pt x="0" y="876300"/>
                  </a:lnTo>
                  <a:lnTo>
                    <a:pt x="6261" y="922888"/>
                  </a:lnTo>
                  <a:lnTo>
                    <a:pt x="23932" y="964754"/>
                  </a:lnTo>
                  <a:lnTo>
                    <a:pt x="51339" y="1000225"/>
                  </a:lnTo>
                  <a:lnTo>
                    <a:pt x="86811" y="1027630"/>
                  </a:lnTo>
                  <a:lnTo>
                    <a:pt x="128675" y="1045299"/>
                  </a:lnTo>
                  <a:lnTo>
                    <a:pt x="175259" y="1051560"/>
                  </a:lnTo>
                  <a:lnTo>
                    <a:pt x="2257044" y="1051560"/>
                  </a:lnTo>
                  <a:lnTo>
                    <a:pt x="2303628" y="1045299"/>
                  </a:lnTo>
                  <a:lnTo>
                    <a:pt x="2345492" y="1027630"/>
                  </a:lnTo>
                  <a:lnTo>
                    <a:pt x="2380964" y="1000225"/>
                  </a:lnTo>
                  <a:lnTo>
                    <a:pt x="2408371" y="964754"/>
                  </a:lnTo>
                  <a:lnTo>
                    <a:pt x="2426042" y="922888"/>
                  </a:lnTo>
                  <a:lnTo>
                    <a:pt x="2432304" y="876300"/>
                  </a:lnTo>
                  <a:lnTo>
                    <a:pt x="2432304" y="175260"/>
                  </a:lnTo>
                  <a:lnTo>
                    <a:pt x="2426042" y="128671"/>
                  </a:lnTo>
                  <a:lnTo>
                    <a:pt x="2408371" y="86805"/>
                  </a:lnTo>
                  <a:lnTo>
                    <a:pt x="2380964" y="51334"/>
                  </a:lnTo>
                  <a:lnTo>
                    <a:pt x="2345492" y="23929"/>
                  </a:lnTo>
                  <a:lnTo>
                    <a:pt x="2303628" y="6260"/>
                  </a:lnTo>
                  <a:lnTo>
                    <a:pt x="2257044" y="0"/>
                  </a:lnTo>
                  <a:close/>
                </a:path>
              </a:pathLst>
            </a:custGeom>
            <a:solidFill>
              <a:srgbClr val="538235"/>
            </a:solidFill>
          </p:spPr>
          <p:txBody>
            <a:bodyPr wrap="square" lIns="0" tIns="0" rIns="0" bIns="0" rtlCol="0"/>
            <a:lstStyle/>
            <a:p>
              <a:endParaRPr/>
            </a:p>
          </p:txBody>
        </p:sp>
        <p:sp>
          <p:nvSpPr>
            <p:cNvPr id="9" name="object 9"/>
            <p:cNvSpPr/>
            <p:nvPr/>
          </p:nvSpPr>
          <p:spPr>
            <a:xfrm>
              <a:off x="6616445" y="5517642"/>
              <a:ext cx="2432685" cy="1051560"/>
            </a:xfrm>
            <a:custGeom>
              <a:avLst/>
              <a:gdLst/>
              <a:ahLst/>
              <a:cxnLst/>
              <a:rect l="l" t="t" r="r" b="b"/>
              <a:pathLst>
                <a:path w="2432684" h="1051559">
                  <a:moveTo>
                    <a:pt x="0" y="175260"/>
                  </a:moveTo>
                  <a:lnTo>
                    <a:pt x="6261" y="128671"/>
                  </a:lnTo>
                  <a:lnTo>
                    <a:pt x="23932" y="86805"/>
                  </a:lnTo>
                  <a:lnTo>
                    <a:pt x="51339" y="51334"/>
                  </a:lnTo>
                  <a:lnTo>
                    <a:pt x="86811" y="23929"/>
                  </a:lnTo>
                  <a:lnTo>
                    <a:pt x="128675" y="6260"/>
                  </a:lnTo>
                  <a:lnTo>
                    <a:pt x="175259" y="0"/>
                  </a:lnTo>
                  <a:lnTo>
                    <a:pt x="2257044" y="0"/>
                  </a:lnTo>
                  <a:lnTo>
                    <a:pt x="2303628" y="6260"/>
                  </a:lnTo>
                  <a:lnTo>
                    <a:pt x="2345492" y="23929"/>
                  </a:lnTo>
                  <a:lnTo>
                    <a:pt x="2380964" y="51334"/>
                  </a:lnTo>
                  <a:lnTo>
                    <a:pt x="2408371" y="86805"/>
                  </a:lnTo>
                  <a:lnTo>
                    <a:pt x="2426042" y="128671"/>
                  </a:lnTo>
                  <a:lnTo>
                    <a:pt x="2432304" y="175260"/>
                  </a:lnTo>
                  <a:lnTo>
                    <a:pt x="2432304" y="876300"/>
                  </a:lnTo>
                  <a:lnTo>
                    <a:pt x="2426042" y="922888"/>
                  </a:lnTo>
                  <a:lnTo>
                    <a:pt x="2408371" y="964754"/>
                  </a:lnTo>
                  <a:lnTo>
                    <a:pt x="2380964" y="1000225"/>
                  </a:lnTo>
                  <a:lnTo>
                    <a:pt x="2345492" y="1027630"/>
                  </a:lnTo>
                  <a:lnTo>
                    <a:pt x="2303628" y="1045299"/>
                  </a:lnTo>
                  <a:lnTo>
                    <a:pt x="2257044" y="1051560"/>
                  </a:lnTo>
                  <a:lnTo>
                    <a:pt x="175259" y="1051560"/>
                  </a:lnTo>
                  <a:lnTo>
                    <a:pt x="128675" y="1045299"/>
                  </a:lnTo>
                  <a:lnTo>
                    <a:pt x="86811" y="1027630"/>
                  </a:lnTo>
                  <a:lnTo>
                    <a:pt x="51339" y="1000225"/>
                  </a:lnTo>
                  <a:lnTo>
                    <a:pt x="23932" y="964754"/>
                  </a:lnTo>
                  <a:lnTo>
                    <a:pt x="6261" y="922888"/>
                  </a:lnTo>
                  <a:lnTo>
                    <a:pt x="0" y="876300"/>
                  </a:lnTo>
                  <a:lnTo>
                    <a:pt x="0" y="175260"/>
                  </a:lnTo>
                  <a:close/>
                </a:path>
              </a:pathLst>
            </a:custGeom>
            <a:ln w="19812">
              <a:solidFill>
                <a:srgbClr val="00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3465576" y="5500116"/>
              <a:ext cx="3157728" cy="1175004"/>
            </a:xfrm>
            <a:prstGeom prst="rect">
              <a:avLst/>
            </a:prstGeom>
          </p:spPr>
        </p:pic>
        <p:pic>
          <p:nvPicPr>
            <p:cNvPr id="11" name="object 11"/>
            <p:cNvPicPr/>
            <p:nvPr/>
          </p:nvPicPr>
          <p:blipFill>
            <a:blip r:embed="rId5" cstate="print"/>
            <a:stretch>
              <a:fillRect/>
            </a:stretch>
          </p:blipFill>
          <p:spPr>
            <a:xfrm>
              <a:off x="3570732" y="5658612"/>
              <a:ext cx="2971800" cy="897648"/>
            </a:xfrm>
            <a:prstGeom prst="rect">
              <a:avLst/>
            </a:prstGeom>
          </p:spPr>
        </p:pic>
        <p:sp>
          <p:nvSpPr>
            <p:cNvPr id="12" name="object 12"/>
            <p:cNvSpPr/>
            <p:nvPr/>
          </p:nvSpPr>
          <p:spPr>
            <a:xfrm>
              <a:off x="3501390" y="5535930"/>
              <a:ext cx="3035935" cy="1053465"/>
            </a:xfrm>
            <a:custGeom>
              <a:avLst/>
              <a:gdLst/>
              <a:ahLst/>
              <a:cxnLst/>
              <a:rect l="l" t="t" r="r" b="b"/>
              <a:pathLst>
                <a:path w="3035934" h="1053465">
                  <a:moveTo>
                    <a:pt x="2860294" y="0"/>
                  </a:moveTo>
                  <a:lnTo>
                    <a:pt x="175513" y="0"/>
                  </a:lnTo>
                  <a:lnTo>
                    <a:pt x="128866" y="6270"/>
                  </a:lnTo>
                  <a:lnTo>
                    <a:pt x="86943" y="23964"/>
                  </a:lnTo>
                  <a:lnTo>
                    <a:pt x="51419" y="51409"/>
                  </a:lnTo>
                  <a:lnTo>
                    <a:pt x="23970" y="86931"/>
                  </a:lnTo>
                  <a:lnTo>
                    <a:pt x="6271" y="128857"/>
                  </a:lnTo>
                  <a:lnTo>
                    <a:pt x="0" y="175514"/>
                  </a:lnTo>
                  <a:lnTo>
                    <a:pt x="0" y="877570"/>
                  </a:lnTo>
                  <a:lnTo>
                    <a:pt x="6271" y="924226"/>
                  </a:lnTo>
                  <a:lnTo>
                    <a:pt x="23970" y="966152"/>
                  </a:lnTo>
                  <a:lnTo>
                    <a:pt x="51419" y="1001674"/>
                  </a:lnTo>
                  <a:lnTo>
                    <a:pt x="86943" y="1029119"/>
                  </a:lnTo>
                  <a:lnTo>
                    <a:pt x="128866" y="1046813"/>
                  </a:lnTo>
                  <a:lnTo>
                    <a:pt x="175513" y="1053084"/>
                  </a:lnTo>
                  <a:lnTo>
                    <a:pt x="2860294" y="1053084"/>
                  </a:lnTo>
                  <a:lnTo>
                    <a:pt x="2906941" y="1046813"/>
                  </a:lnTo>
                  <a:lnTo>
                    <a:pt x="2948864" y="1029119"/>
                  </a:lnTo>
                  <a:lnTo>
                    <a:pt x="2984388" y="1001674"/>
                  </a:lnTo>
                  <a:lnTo>
                    <a:pt x="3011837" y="966152"/>
                  </a:lnTo>
                  <a:lnTo>
                    <a:pt x="3029536" y="924226"/>
                  </a:lnTo>
                  <a:lnTo>
                    <a:pt x="3035808" y="877570"/>
                  </a:lnTo>
                  <a:lnTo>
                    <a:pt x="3035808" y="175514"/>
                  </a:lnTo>
                  <a:lnTo>
                    <a:pt x="3029536" y="128857"/>
                  </a:lnTo>
                  <a:lnTo>
                    <a:pt x="3011837" y="86931"/>
                  </a:lnTo>
                  <a:lnTo>
                    <a:pt x="2984388" y="51409"/>
                  </a:lnTo>
                  <a:lnTo>
                    <a:pt x="2948864" y="23964"/>
                  </a:lnTo>
                  <a:lnTo>
                    <a:pt x="2906941" y="6270"/>
                  </a:lnTo>
                  <a:lnTo>
                    <a:pt x="2860294" y="0"/>
                  </a:lnTo>
                  <a:close/>
                </a:path>
              </a:pathLst>
            </a:custGeom>
            <a:solidFill>
              <a:srgbClr val="538235"/>
            </a:solidFill>
          </p:spPr>
          <p:txBody>
            <a:bodyPr wrap="square" lIns="0" tIns="0" rIns="0" bIns="0" rtlCol="0"/>
            <a:lstStyle/>
            <a:p>
              <a:endParaRPr/>
            </a:p>
          </p:txBody>
        </p:sp>
        <p:sp>
          <p:nvSpPr>
            <p:cNvPr id="13" name="object 13"/>
            <p:cNvSpPr/>
            <p:nvPr/>
          </p:nvSpPr>
          <p:spPr>
            <a:xfrm>
              <a:off x="3501390" y="5535930"/>
              <a:ext cx="3035935" cy="1053465"/>
            </a:xfrm>
            <a:custGeom>
              <a:avLst/>
              <a:gdLst/>
              <a:ahLst/>
              <a:cxnLst/>
              <a:rect l="l" t="t" r="r" b="b"/>
              <a:pathLst>
                <a:path w="3035934" h="1053465">
                  <a:moveTo>
                    <a:pt x="0" y="175514"/>
                  </a:moveTo>
                  <a:lnTo>
                    <a:pt x="6271" y="128857"/>
                  </a:lnTo>
                  <a:lnTo>
                    <a:pt x="23970" y="86931"/>
                  </a:lnTo>
                  <a:lnTo>
                    <a:pt x="51419" y="51409"/>
                  </a:lnTo>
                  <a:lnTo>
                    <a:pt x="86943" y="23964"/>
                  </a:lnTo>
                  <a:lnTo>
                    <a:pt x="128866" y="6270"/>
                  </a:lnTo>
                  <a:lnTo>
                    <a:pt x="175513" y="0"/>
                  </a:lnTo>
                  <a:lnTo>
                    <a:pt x="2860294" y="0"/>
                  </a:lnTo>
                  <a:lnTo>
                    <a:pt x="2906941" y="6270"/>
                  </a:lnTo>
                  <a:lnTo>
                    <a:pt x="2948864" y="23964"/>
                  </a:lnTo>
                  <a:lnTo>
                    <a:pt x="2984388" y="51409"/>
                  </a:lnTo>
                  <a:lnTo>
                    <a:pt x="3011837" y="86931"/>
                  </a:lnTo>
                  <a:lnTo>
                    <a:pt x="3029536" y="128857"/>
                  </a:lnTo>
                  <a:lnTo>
                    <a:pt x="3035808" y="175514"/>
                  </a:lnTo>
                  <a:lnTo>
                    <a:pt x="3035808" y="877570"/>
                  </a:lnTo>
                  <a:lnTo>
                    <a:pt x="3029536" y="924226"/>
                  </a:lnTo>
                  <a:lnTo>
                    <a:pt x="3011837" y="966152"/>
                  </a:lnTo>
                  <a:lnTo>
                    <a:pt x="2984388" y="1001674"/>
                  </a:lnTo>
                  <a:lnTo>
                    <a:pt x="2948864" y="1029119"/>
                  </a:lnTo>
                  <a:lnTo>
                    <a:pt x="2906941" y="1046813"/>
                  </a:lnTo>
                  <a:lnTo>
                    <a:pt x="2860294" y="1053084"/>
                  </a:lnTo>
                  <a:lnTo>
                    <a:pt x="175513" y="1053084"/>
                  </a:lnTo>
                  <a:lnTo>
                    <a:pt x="128866" y="1046813"/>
                  </a:lnTo>
                  <a:lnTo>
                    <a:pt x="86943" y="1029119"/>
                  </a:lnTo>
                  <a:lnTo>
                    <a:pt x="51419" y="1001674"/>
                  </a:lnTo>
                  <a:lnTo>
                    <a:pt x="23970" y="966152"/>
                  </a:lnTo>
                  <a:lnTo>
                    <a:pt x="6271" y="924226"/>
                  </a:lnTo>
                  <a:lnTo>
                    <a:pt x="0" y="877570"/>
                  </a:lnTo>
                  <a:lnTo>
                    <a:pt x="0" y="175514"/>
                  </a:lnTo>
                  <a:close/>
                </a:path>
              </a:pathLst>
            </a:custGeom>
            <a:ln w="19811">
              <a:solidFill>
                <a:srgbClr val="000000"/>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1054594" y="5857478"/>
              <a:ext cx="654196" cy="217186"/>
            </a:xfrm>
            <a:prstGeom prst="rect">
              <a:avLst/>
            </a:prstGeom>
          </p:spPr>
        </p:pic>
        <p:pic>
          <p:nvPicPr>
            <p:cNvPr id="15" name="object 15"/>
            <p:cNvPicPr/>
            <p:nvPr/>
          </p:nvPicPr>
          <p:blipFill>
            <a:blip r:embed="rId7" cstate="print"/>
            <a:stretch>
              <a:fillRect/>
            </a:stretch>
          </p:blipFill>
          <p:spPr>
            <a:xfrm>
              <a:off x="1068324" y="5862828"/>
              <a:ext cx="640465" cy="200787"/>
            </a:xfrm>
            <a:prstGeom prst="rect">
              <a:avLst/>
            </a:prstGeom>
          </p:spPr>
        </p:pic>
        <p:sp>
          <p:nvSpPr>
            <p:cNvPr id="16" name="object 16"/>
            <p:cNvSpPr/>
            <p:nvPr/>
          </p:nvSpPr>
          <p:spPr>
            <a:xfrm>
              <a:off x="1068324" y="5862828"/>
              <a:ext cx="648208" cy="207720"/>
            </a:xfrm>
            <a:custGeom>
              <a:avLst/>
              <a:gdLst/>
              <a:ahLst/>
              <a:cxnLst/>
              <a:rect l="l" t="t" r="r" b="b"/>
              <a:pathLst>
                <a:path w="1766570" h="218439">
                  <a:moveTo>
                    <a:pt x="0" y="54483"/>
                  </a:moveTo>
                  <a:lnTo>
                    <a:pt x="1657350" y="54483"/>
                  </a:lnTo>
                  <a:lnTo>
                    <a:pt x="1657350" y="0"/>
                  </a:lnTo>
                  <a:lnTo>
                    <a:pt x="1766315" y="108966"/>
                  </a:lnTo>
                  <a:lnTo>
                    <a:pt x="1657350" y="217932"/>
                  </a:lnTo>
                  <a:lnTo>
                    <a:pt x="1657350"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17" name="object 17"/>
            <p:cNvPicPr/>
            <p:nvPr/>
          </p:nvPicPr>
          <p:blipFill>
            <a:blip r:embed="rId8" cstate="print"/>
            <a:stretch>
              <a:fillRect/>
            </a:stretch>
          </p:blipFill>
          <p:spPr>
            <a:xfrm>
              <a:off x="1028700" y="6018276"/>
              <a:ext cx="458749" cy="349034"/>
            </a:xfrm>
            <a:prstGeom prst="rect">
              <a:avLst/>
            </a:prstGeom>
          </p:spPr>
        </p:pic>
        <p:pic>
          <p:nvPicPr>
            <p:cNvPr id="18" name="object 18"/>
            <p:cNvPicPr/>
            <p:nvPr/>
          </p:nvPicPr>
          <p:blipFill>
            <a:blip r:embed="rId9" cstate="print"/>
            <a:stretch>
              <a:fillRect/>
            </a:stretch>
          </p:blipFill>
          <p:spPr>
            <a:xfrm>
              <a:off x="1060703" y="6059424"/>
              <a:ext cx="342900" cy="217932"/>
            </a:xfrm>
            <a:prstGeom prst="rect">
              <a:avLst/>
            </a:prstGeom>
          </p:spPr>
        </p:pic>
        <p:sp>
          <p:nvSpPr>
            <p:cNvPr id="19" name="object 19"/>
            <p:cNvSpPr/>
            <p:nvPr/>
          </p:nvSpPr>
          <p:spPr>
            <a:xfrm>
              <a:off x="1060703" y="6059424"/>
              <a:ext cx="342900" cy="218440"/>
            </a:xfrm>
            <a:custGeom>
              <a:avLst/>
              <a:gdLst/>
              <a:ahLst/>
              <a:cxnLst/>
              <a:rect l="l" t="t" r="r" b="b"/>
              <a:pathLst>
                <a:path w="342900" h="218439">
                  <a:moveTo>
                    <a:pt x="0" y="54482"/>
                  </a:moveTo>
                  <a:lnTo>
                    <a:pt x="233934" y="54482"/>
                  </a:lnTo>
                  <a:lnTo>
                    <a:pt x="233934" y="0"/>
                  </a:lnTo>
                  <a:lnTo>
                    <a:pt x="342900" y="108965"/>
                  </a:lnTo>
                  <a:lnTo>
                    <a:pt x="233934" y="217931"/>
                  </a:lnTo>
                  <a:lnTo>
                    <a:pt x="233934"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20" name="object 20"/>
            <p:cNvPicPr/>
            <p:nvPr/>
          </p:nvPicPr>
          <p:blipFill>
            <a:blip r:embed="rId10" cstate="print"/>
            <a:stretch>
              <a:fillRect/>
            </a:stretch>
          </p:blipFill>
          <p:spPr>
            <a:xfrm>
              <a:off x="1036319" y="5605272"/>
              <a:ext cx="1112520" cy="349034"/>
            </a:xfrm>
            <a:prstGeom prst="rect">
              <a:avLst/>
            </a:prstGeom>
          </p:spPr>
        </p:pic>
        <p:pic>
          <p:nvPicPr>
            <p:cNvPr id="21" name="object 21"/>
            <p:cNvPicPr/>
            <p:nvPr/>
          </p:nvPicPr>
          <p:blipFill>
            <a:blip r:embed="rId11" cstate="print"/>
            <a:stretch>
              <a:fillRect/>
            </a:stretch>
          </p:blipFill>
          <p:spPr>
            <a:xfrm>
              <a:off x="1068324" y="5646420"/>
              <a:ext cx="996695" cy="217932"/>
            </a:xfrm>
            <a:prstGeom prst="rect">
              <a:avLst/>
            </a:prstGeom>
          </p:spPr>
        </p:pic>
        <p:sp>
          <p:nvSpPr>
            <p:cNvPr id="22" name="object 22"/>
            <p:cNvSpPr/>
            <p:nvPr/>
          </p:nvSpPr>
          <p:spPr>
            <a:xfrm>
              <a:off x="1068324" y="5646420"/>
              <a:ext cx="996950" cy="218440"/>
            </a:xfrm>
            <a:custGeom>
              <a:avLst/>
              <a:gdLst/>
              <a:ahLst/>
              <a:cxnLst/>
              <a:rect l="l" t="t" r="r" b="b"/>
              <a:pathLst>
                <a:path w="996950" h="218439">
                  <a:moveTo>
                    <a:pt x="0" y="54482"/>
                  </a:moveTo>
                  <a:lnTo>
                    <a:pt x="887730" y="54482"/>
                  </a:lnTo>
                  <a:lnTo>
                    <a:pt x="887730" y="0"/>
                  </a:lnTo>
                  <a:lnTo>
                    <a:pt x="996695" y="108965"/>
                  </a:lnTo>
                  <a:lnTo>
                    <a:pt x="887730" y="217931"/>
                  </a:lnTo>
                  <a:lnTo>
                    <a:pt x="887730"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23" name="object 23"/>
            <p:cNvPicPr/>
            <p:nvPr/>
          </p:nvPicPr>
          <p:blipFill>
            <a:blip r:embed="rId12" cstate="print"/>
            <a:stretch>
              <a:fillRect/>
            </a:stretch>
          </p:blipFill>
          <p:spPr>
            <a:xfrm>
              <a:off x="1036319" y="5407152"/>
              <a:ext cx="1516380" cy="349034"/>
            </a:xfrm>
            <a:prstGeom prst="rect">
              <a:avLst/>
            </a:prstGeom>
          </p:spPr>
        </p:pic>
        <p:pic>
          <p:nvPicPr>
            <p:cNvPr id="24" name="object 24"/>
            <p:cNvPicPr/>
            <p:nvPr/>
          </p:nvPicPr>
          <p:blipFill>
            <a:blip r:embed="rId13" cstate="print"/>
            <a:stretch>
              <a:fillRect/>
            </a:stretch>
          </p:blipFill>
          <p:spPr>
            <a:xfrm>
              <a:off x="1068324" y="5448300"/>
              <a:ext cx="1400556" cy="217931"/>
            </a:xfrm>
            <a:prstGeom prst="rect">
              <a:avLst/>
            </a:prstGeom>
          </p:spPr>
        </p:pic>
        <p:sp>
          <p:nvSpPr>
            <p:cNvPr id="25" name="object 25"/>
            <p:cNvSpPr/>
            <p:nvPr/>
          </p:nvSpPr>
          <p:spPr>
            <a:xfrm>
              <a:off x="1068324" y="5448300"/>
              <a:ext cx="1400810" cy="218440"/>
            </a:xfrm>
            <a:custGeom>
              <a:avLst/>
              <a:gdLst/>
              <a:ahLst/>
              <a:cxnLst/>
              <a:rect l="l" t="t" r="r" b="b"/>
              <a:pathLst>
                <a:path w="1400810" h="218439">
                  <a:moveTo>
                    <a:pt x="0" y="54483"/>
                  </a:moveTo>
                  <a:lnTo>
                    <a:pt x="1291589" y="54483"/>
                  </a:lnTo>
                  <a:lnTo>
                    <a:pt x="1291589" y="0"/>
                  </a:lnTo>
                  <a:lnTo>
                    <a:pt x="1400556" y="108965"/>
                  </a:lnTo>
                  <a:lnTo>
                    <a:pt x="1291589" y="217931"/>
                  </a:lnTo>
                  <a:lnTo>
                    <a:pt x="1291589"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26" name="object 26"/>
            <p:cNvPicPr/>
            <p:nvPr/>
          </p:nvPicPr>
          <p:blipFill>
            <a:blip r:embed="rId14" cstate="print"/>
            <a:stretch>
              <a:fillRect/>
            </a:stretch>
          </p:blipFill>
          <p:spPr>
            <a:xfrm>
              <a:off x="1028700" y="6228588"/>
              <a:ext cx="931151" cy="349034"/>
            </a:xfrm>
            <a:prstGeom prst="rect">
              <a:avLst/>
            </a:prstGeom>
          </p:spPr>
        </p:pic>
        <p:pic>
          <p:nvPicPr>
            <p:cNvPr id="27" name="object 27"/>
            <p:cNvPicPr/>
            <p:nvPr/>
          </p:nvPicPr>
          <p:blipFill>
            <a:blip r:embed="rId15" cstate="print"/>
            <a:stretch>
              <a:fillRect/>
            </a:stretch>
          </p:blipFill>
          <p:spPr>
            <a:xfrm>
              <a:off x="1060703" y="6269736"/>
              <a:ext cx="815340" cy="217932"/>
            </a:xfrm>
            <a:prstGeom prst="rect">
              <a:avLst/>
            </a:prstGeom>
          </p:spPr>
        </p:pic>
        <p:sp>
          <p:nvSpPr>
            <p:cNvPr id="28" name="object 28"/>
            <p:cNvSpPr/>
            <p:nvPr/>
          </p:nvSpPr>
          <p:spPr>
            <a:xfrm>
              <a:off x="1060703" y="6269736"/>
              <a:ext cx="815340" cy="218440"/>
            </a:xfrm>
            <a:custGeom>
              <a:avLst/>
              <a:gdLst/>
              <a:ahLst/>
              <a:cxnLst/>
              <a:rect l="l" t="t" r="r" b="b"/>
              <a:pathLst>
                <a:path w="815339" h="218439">
                  <a:moveTo>
                    <a:pt x="0" y="54482"/>
                  </a:moveTo>
                  <a:lnTo>
                    <a:pt x="706373" y="54482"/>
                  </a:lnTo>
                  <a:lnTo>
                    <a:pt x="706373" y="0"/>
                  </a:lnTo>
                  <a:lnTo>
                    <a:pt x="815340" y="108965"/>
                  </a:lnTo>
                  <a:lnTo>
                    <a:pt x="706373" y="217931"/>
                  </a:lnTo>
                  <a:lnTo>
                    <a:pt x="706373" y="163448"/>
                  </a:lnTo>
                  <a:lnTo>
                    <a:pt x="0" y="163448"/>
                  </a:lnTo>
                  <a:lnTo>
                    <a:pt x="0" y="54482"/>
                  </a:lnTo>
                  <a:close/>
                </a:path>
              </a:pathLst>
            </a:custGeom>
            <a:ln w="12191">
              <a:solidFill>
                <a:srgbClr val="000000"/>
              </a:solidFill>
            </a:ln>
          </p:spPr>
          <p:txBody>
            <a:bodyPr wrap="square" lIns="0" tIns="0" rIns="0" bIns="0" rtlCol="0"/>
            <a:lstStyle/>
            <a:p>
              <a:endParaRPr/>
            </a:p>
          </p:txBody>
        </p:sp>
      </p:grpSp>
      <p:grpSp>
        <p:nvGrpSpPr>
          <p:cNvPr id="30" name="object 30"/>
          <p:cNvGrpSpPr/>
          <p:nvPr/>
        </p:nvGrpSpPr>
        <p:grpSpPr>
          <a:xfrm>
            <a:off x="5573267" y="4226052"/>
            <a:ext cx="2400300" cy="982980"/>
            <a:chOff x="5573267" y="4226052"/>
            <a:chExt cx="2400300" cy="982980"/>
          </a:xfrm>
        </p:grpSpPr>
        <p:pic>
          <p:nvPicPr>
            <p:cNvPr id="31" name="object 31"/>
            <p:cNvPicPr/>
            <p:nvPr/>
          </p:nvPicPr>
          <p:blipFill>
            <a:blip r:embed="rId16" cstate="print"/>
            <a:stretch>
              <a:fillRect/>
            </a:stretch>
          </p:blipFill>
          <p:spPr>
            <a:xfrm>
              <a:off x="7196327" y="4381500"/>
              <a:ext cx="777240" cy="306324"/>
            </a:xfrm>
            <a:prstGeom prst="rect">
              <a:avLst/>
            </a:prstGeom>
          </p:spPr>
        </p:pic>
        <p:pic>
          <p:nvPicPr>
            <p:cNvPr id="32" name="object 32"/>
            <p:cNvPicPr/>
            <p:nvPr/>
          </p:nvPicPr>
          <p:blipFill>
            <a:blip r:embed="rId16" cstate="print"/>
            <a:stretch>
              <a:fillRect/>
            </a:stretch>
          </p:blipFill>
          <p:spPr>
            <a:xfrm>
              <a:off x="6382511" y="4735068"/>
              <a:ext cx="775715" cy="306324"/>
            </a:xfrm>
            <a:prstGeom prst="rect">
              <a:avLst/>
            </a:prstGeom>
          </p:spPr>
        </p:pic>
        <p:pic>
          <p:nvPicPr>
            <p:cNvPr id="33" name="object 33"/>
            <p:cNvPicPr/>
            <p:nvPr/>
          </p:nvPicPr>
          <p:blipFill>
            <a:blip r:embed="rId16" cstate="print"/>
            <a:stretch>
              <a:fillRect/>
            </a:stretch>
          </p:blipFill>
          <p:spPr>
            <a:xfrm>
              <a:off x="6385559" y="4389120"/>
              <a:ext cx="775715" cy="306324"/>
            </a:xfrm>
            <a:prstGeom prst="rect">
              <a:avLst/>
            </a:prstGeom>
          </p:spPr>
        </p:pic>
        <p:pic>
          <p:nvPicPr>
            <p:cNvPr id="34" name="object 34"/>
            <p:cNvPicPr/>
            <p:nvPr/>
          </p:nvPicPr>
          <p:blipFill>
            <a:blip r:embed="rId16" cstate="print"/>
            <a:stretch>
              <a:fillRect/>
            </a:stretch>
          </p:blipFill>
          <p:spPr>
            <a:xfrm>
              <a:off x="5573267" y="4902708"/>
              <a:ext cx="777239" cy="306324"/>
            </a:xfrm>
            <a:prstGeom prst="rect">
              <a:avLst/>
            </a:prstGeom>
          </p:spPr>
        </p:pic>
        <p:pic>
          <p:nvPicPr>
            <p:cNvPr id="35" name="object 35"/>
            <p:cNvPicPr/>
            <p:nvPr/>
          </p:nvPicPr>
          <p:blipFill>
            <a:blip r:embed="rId16" cstate="print"/>
            <a:stretch>
              <a:fillRect/>
            </a:stretch>
          </p:blipFill>
          <p:spPr>
            <a:xfrm>
              <a:off x="5573267" y="4572000"/>
              <a:ext cx="777239" cy="306324"/>
            </a:xfrm>
            <a:prstGeom prst="rect">
              <a:avLst/>
            </a:prstGeom>
          </p:spPr>
        </p:pic>
        <p:pic>
          <p:nvPicPr>
            <p:cNvPr id="36" name="object 36"/>
            <p:cNvPicPr/>
            <p:nvPr/>
          </p:nvPicPr>
          <p:blipFill>
            <a:blip r:embed="rId16" cstate="print"/>
            <a:stretch>
              <a:fillRect/>
            </a:stretch>
          </p:blipFill>
          <p:spPr>
            <a:xfrm>
              <a:off x="5576315" y="4226052"/>
              <a:ext cx="777239" cy="306324"/>
            </a:xfrm>
            <a:prstGeom prst="rect">
              <a:avLst/>
            </a:prstGeom>
          </p:spPr>
        </p:pic>
        <p:pic>
          <p:nvPicPr>
            <p:cNvPr id="37" name="object 37"/>
            <p:cNvPicPr/>
            <p:nvPr/>
          </p:nvPicPr>
          <p:blipFill>
            <a:blip r:embed="rId17" cstate="print"/>
            <a:stretch>
              <a:fillRect/>
            </a:stretch>
          </p:blipFill>
          <p:spPr>
            <a:xfrm>
              <a:off x="7205509" y="4687824"/>
              <a:ext cx="734530" cy="397763"/>
            </a:xfrm>
            <a:prstGeom prst="rect">
              <a:avLst/>
            </a:prstGeom>
          </p:spPr>
        </p:pic>
      </p:grpSp>
      <p:grpSp>
        <p:nvGrpSpPr>
          <p:cNvPr id="38" name="object 38"/>
          <p:cNvGrpSpPr/>
          <p:nvPr/>
        </p:nvGrpSpPr>
        <p:grpSpPr>
          <a:xfrm>
            <a:off x="4732020" y="4227576"/>
            <a:ext cx="780415" cy="982980"/>
            <a:chOff x="4732020" y="4227576"/>
            <a:chExt cx="780415" cy="982980"/>
          </a:xfrm>
        </p:grpSpPr>
        <p:pic>
          <p:nvPicPr>
            <p:cNvPr id="39" name="object 39"/>
            <p:cNvPicPr/>
            <p:nvPr/>
          </p:nvPicPr>
          <p:blipFill>
            <a:blip r:embed="rId16" cstate="print"/>
            <a:stretch>
              <a:fillRect/>
            </a:stretch>
          </p:blipFill>
          <p:spPr>
            <a:xfrm>
              <a:off x="4732020" y="4904232"/>
              <a:ext cx="777239" cy="306324"/>
            </a:xfrm>
            <a:prstGeom prst="rect">
              <a:avLst/>
            </a:prstGeom>
          </p:spPr>
        </p:pic>
        <p:pic>
          <p:nvPicPr>
            <p:cNvPr id="40" name="object 40"/>
            <p:cNvPicPr/>
            <p:nvPr/>
          </p:nvPicPr>
          <p:blipFill>
            <a:blip r:embed="rId16" cstate="print"/>
            <a:stretch>
              <a:fillRect/>
            </a:stretch>
          </p:blipFill>
          <p:spPr>
            <a:xfrm>
              <a:off x="4732020" y="4573524"/>
              <a:ext cx="777239" cy="306324"/>
            </a:xfrm>
            <a:prstGeom prst="rect">
              <a:avLst/>
            </a:prstGeom>
          </p:spPr>
        </p:pic>
        <p:pic>
          <p:nvPicPr>
            <p:cNvPr id="41" name="object 41"/>
            <p:cNvPicPr/>
            <p:nvPr/>
          </p:nvPicPr>
          <p:blipFill>
            <a:blip r:embed="rId16" cstate="print"/>
            <a:stretch>
              <a:fillRect/>
            </a:stretch>
          </p:blipFill>
          <p:spPr>
            <a:xfrm>
              <a:off x="4735068" y="4227576"/>
              <a:ext cx="777239" cy="306324"/>
            </a:xfrm>
            <a:prstGeom prst="rect">
              <a:avLst/>
            </a:prstGeom>
          </p:spPr>
        </p:pic>
      </p:grpSp>
      <p:grpSp>
        <p:nvGrpSpPr>
          <p:cNvPr id="42" name="object 42"/>
          <p:cNvGrpSpPr/>
          <p:nvPr/>
        </p:nvGrpSpPr>
        <p:grpSpPr>
          <a:xfrm>
            <a:off x="3401567" y="2125607"/>
            <a:ext cx="1083945" cy="3080385"/>
            <a:chOff x="3401567" y="2125607"/>
            <a:chExt cx="1083945" cy="3080385"/>
          </a:xfrm>
        </p:grpSpPr>
        <p:pic>
          <p:nvPicPr>
            <p:cNvPr id="43" name="object 43"/>
            <p:cNvPicPr/>
            <p:nvPr/>
          </p:nvPicPr>
          <p:blipFill>
            <a:blip r:embed="rId16" cstate="print"/>
            <a:stretch>
              <a:fillRect/>
            </a:stretch>
          </p:blipFill>
          <p:spPr>
            <a:xfrm>
              <a:off x="3534155" y="4899660"/>
              <a:ext cx="777239" cy="306324"/>
            </a:xfrm>
            <a:prstGeom prst="rect">
              <a:avLst/>
            </a:prstGeom>
          </p:spPr>
        </p:pic>
        <p:pic>
          <p:nvPicPr>
            <p:cNvPr id="44" name="object 44"/>
            <p:cNvPicPr/>
            <p:nvPr/>
          </p:nvPicPr>
          <p:blipFill>
            <a:blip r:embed="rId16" cstate="print"/>
            <a:stretch>
              <a:fillRect/>
            </a:stretch>
          </p:blipFill>
          <p:spPr>
            <a:xfrm>
              <a:off x="3534155" y="4568951"/>
              <a:ext cx="777239" cy="306324"/>
            </a:xfrm>
            <a:prstGeom prst="rect">
              <a:avLst/>
            </a:prstGeom>
          </p:spPr>
        </p:pic>
        <p:pic>
          <p:nvPicPr>
            <p:cNvPr id="45" name="object 45"/>
            <p:cNvPicPr/>
            <p:nvPr/>
          </p:nvPicPr>
          <p:blipFill>
            <a:blip r:embed="rId16" cstate="print"/>
            <a:stretch>
              <a:fillRect/>
            </a:stretch>
          </p:blipFill>
          <p:spPr>
            <a:xfrm>
              <a:off x="3537203" y="4223003"/>
              <a:ext cx="777239" cy="306324"/>
            </a:xfrm>
            <a:prstGeom prst="rect">
              <a:avLst/>
            </a:prstGeom>
          </p:spPr>
        </p:pic>
        <p:pic>
          <p:nvPicPr>
            <p:cNvPr id="46" name="object 46"/>
            <p:cNvPicPr/>
            <p:nvPr/>
          </p:nvPicPr>
          <p:blipFill>
            <a:blip r:embed="rId18" cstate="print"/>
            <a:stretch>
              <a:fillRect/>
            </a:stretch>
          </p:blipFill>
          <p:spPr>
            <a:xfrm>
              <a:off x="3424075" y="2841784"/>
              <a:ext cx="349739" cy="214059"/>
            </a:xfrm>
            <a:prstGeom prst="rect">
              <a:avLst/>
            </a:prstGeom>
          </p:spPr>
        </p:pic>
        <p:pic>
          <p:nvPicPr>
            <p:cNvPr id="47" name="object 47"/>
            <p:cNvPicPr/>
            <p:nvPr/>
          </p:nvPicPr>
          <p:blipFill>
            <a:blip r:embed="rId19" cstate="print"/>
            <a:stretch>
              <a:fillRect/>
            </a:stretch>
          </p:blipFill>
          <p:spPr>
            <a:xfrm>
              <a:off x="3432047" y="2849879"/>
              <a:ext cx="283464" cy="138684"/>
            </a:xfrm>
            <a:prstGeom prst="rect">
              <a:avLst/>
            </a:prstGeom>
          </p:spPr>
        </p:pic>
        <p:pic>
          <p:nvPicPr>
            <p:cNvPr id="48" name="object 48"/>
            <p:cNvPicPr/>
            <p:nvPr/>
          </p:nvPicPr>
          <p:blipFill>
            <a:blip r:embed="rId20" cstate="print"/>
            <a:stretch>
              <a:fillRect/>
            </a:stretch>
          </p:blipFill>
          <p:spPr>
            <a:xfrm>
              <a:off x="3406139" y="3017558"/>
              <a:ext cx="380987" cy="237832"/>
            </a:xfrm>
            <a:prstGeom prst="rect">
              <a:avLst/>
            </a:prstGeom>
          </p:spPr>
        </p:pic>
        <p:pic>
          <p:nvPicPr>
            <p:cNvPr id="49" name="object 49"/>
            <p:cNvPicPr/>
            <p:nvPr/>
          </p:nvPicPr>
          <p:blipFill>
            <a:blip r:embed="rId21" cstate="print"/>
            <a:stretch>
              <a:fillRect/>
            </a:stretch>
          </p:blipFill>
          <p:spPr>
            <a:xfrm>
              <a:off x="3432047" y="3043427"/>
              <a:ext cx="278892" cy="135636"/>
            </a:xfrm>
            <a:prstGeom prst="rect">
              <a:avLst/>
            </a:prstGeom>
          </p:spPr>
        </p:pic>
        <p:pic>
          <p:nvPicPr>
            <p:cNvPr id="50" name="object 50"/>
            <p:cNvPicPr/>
            <p:nvPr/>
          </p:nvPicPr>
          <p:blipFill>
            <a:blip r:embed="rId22" cstate="print"/>
            <a:stretch>
              <a:fillRect/>
            </a:stretch>
          </p:blipFill>
          <p:spPr>
            <a:xfrm>
              <a:off x="3401567" y="3212566"/>
              <a:ext cx="385610" cy="240817"/>
            </a:xfrm>
            <a:prstGeom prst="rect">
              <a:avLst/>
            </a:prstGeom>
          </p:spPr>
        </p:pic>
        <p:pic>
          <p:nvPicPr>
            <p:cNvPr id="51" name="object 51"/>
            <p:cNvPicPr/>
            <p:nvPr/>
          </p:nvPicPr>
          <p:blipFill>
            <a:blip r:embed="rId19" cstate="print"/>
            <a:stretch>
              <a:fillRect/>
            </a:stretch>
          </p:blipFill>
          <p:spPr>
            <a:xfrm>
              <a:off x="3427475" y="3238499"/>
              <a:ext cx="283464" cy="138684"/>
            </a:xfrm>
            <a:prstGeom prst="rect">
              <a:avLst/>
            </a:prstGeom>
          </p:spPr>
        </p:pic>
        <p:pic>
          <p:nvPicPr>
            <p:cNvPr id="52" name="object 52"/>
            <p:cNvPicPr/>
            <p:nvPr/>
          </p:nvPicPr>
          <p:blipFill>
            <a:blip r:embed="rId22" cstate="print"/>
            <a:stretch>
              <a:fillRect/>
            </a:stretch>
          </p:blipFill>
          <p:spPr>
            <a:xfrm>
              <a:off x="3409187" y="3400018"/>
              <a:ext cx="385610" cy="240817"/>
            </a:xfrm>
            <a:prstGeom prst="rect">
              <a:avLst/>
            </a:prstGeom>
          </p:spPr>
        </p:pic>
        <p:pic>
          <p:nvPicPr>
            <p:cNvPr id="53" name="object 53"/>
            <p:cNvPicPr/>
            <p:nvPr/>
          </p:nvPicPr>
          <p:blipFill>
            <a:blip r:embed="rId19" cstate="print"/>
            <a:stretch>
              <a:fillRect/>
            </a:stretch>
          </p:blipFill>
          <p:spPr>
            <a:xfrm>
              <a:off x="3435095" y="3425951"/>
              <a:ext cx="283464" cy="138684"/>
            </a:xfrm>
            <a:prstGeom prst="rect">
              <a:avLst/>
            </a:prstGeom>
          </p:spPr>
        </p:pic>
        <p:pic>
          <p:nvPicPr>
            <p:cNvPr id="54" name="object 54"/>
            <p:cNvPicPr/>
            <p:nvPr/>
          </p:nvPicPr>
          <p:blipFill>
            <a:blip r:embed="rId22" cstate="print"/>
            <a:stretch>
              <a:fillRect/>
            </a:stretch>
          </p:blipFill>
          <p:spPr>
            <a:xfrm>
              <a:off x="3401567" y="3590518"/>
              <a:ext cx="385610" cy="240817"/>
            </a:xfrm>
            <a:prstGeom prst="rect">
              <a:avLst/>
            </a:prstGeom>
          </p:spPr>
        </p:pic>
        <p:pic>
          <p:nvPicPr>
            <p:cNvPr id="55" name="object 55"/>
            <p:cNvPicPr/>
            <p:nvPr/>
          </p:nvPicPr>
          <p:blipFill>
            <a:blip r:embed="rId19" cstate="print"/>
            <a:stretch>
              <a:fillRect/>
            </a:stretch>
          </p:blipFill>
          <p:spPr>
            <a:xfrm>
              <a:off x="3427475" y="3616451"/>
              <a:ext cx="283464" cy="138684"/>
            </a:xfrm>
            <a:prstGeom prst="rect">
              <a:avLst/>
            </a:prstGeom>
          </p:spPr>
        </p:pic>
        <p:pic>
          <p:nvPicPr>
            <p:cNvPr id="56" name="object 56"/>
            <p:cNvPicPr/>
            <p:nvPr/>
          </p:nvPicPr>
          <p:blipFill>
            <a:blip r:embed="rId22" cstate="print"/>
            <a:stretch>
              <a:fillRect/>
            </a:stretch>
          </p:blipFill>
          <p:spPr>
            <a:xfrm>
              <a:off x="3401567" y="3777970"/>
              <a:ext cx="385610" cy="240817"/>
            </a:xfrm>
            <a:prstGeom prst="rect">
              <a:avLst/>
            </a:prstGeom>
          </p:spPr>
        </p:pic>
        <p:pic>
          <p:nvPicPr>
            <p:cNvPr id="57" name="object 57"/>
            <p:cNvPicPr/>
            <p:nvPr/>
          </p:nvPicPr>
          <p:blipFill>
            <a:blip r:embed="rId19" cstate="print"/>
            <a:stretch>
              <a:fillRect/>
            </a:stretch>
          </p:blipFill>
          <p:spPr>
            <a:xfrm>
              <a:off x="3427475" y="3803903"/>
              <a:ext cx="283464" cy="138684"/>
            </a:xfrm>
            <a:prstGeom prst="rect">
              <a:avLst/>
            </a:prstGeom>
          </p:spPr>
        </p:pic>
        <p:pic>
          <p:nvPicPr>
            <p:cNvPr id="58" name="object 58"/>
            <p:cNvPicPr/>
            <p:nvPr/>
          </p:nvPicPr>
          <p:blipFill>
            <a:blip r:embed="rId22" cstate="print"/>
            <a:stretch>
              <a:fillRect/>
            </a:stretch>
          </p:blipFill>
          <p:spPr>
            <a:xfrm>
              <a:off x="3401567" y="3968470"/>
              <a:ext cx="385610" cy="240817"/>
            </a:xfrm>
            <a:prstGeom prst="rect">
              <a:avLst/>
            </a:prstGeom>
          </p:spPr>
        </p:pic>
        <p:pic>
          <p:nvPicPr>
            <p:cNvPr id="59" name="object 59"/>
            <p:cNvPicPr/>
            <p:nvPr/>
          </p:nvPicPr>
          <p:blipFill>
            <a:blip r:embed="rId19" cstate="print"/>
            <a:stretch>
              <a:fillRect/>
            </a:stretch>
          </p:blipFill>
          <p:spPr>
            <a:xfrm>
              <a:off x="3427475" y="3994403"/>
              <a:ext cx="283464" cy="138684"/>
            </a:xfrm>
            <a:prstGeom prst="rect">
              <a:avLst/>
            </a:prstGeom>
          </p:spPr>
        </p:pic>
        <p:pic>
          <p:nvPicPr>
            <p:cNvPr id="60" name="object 60"/>
            <p:cNvPicPr/>
            <p:nvPr/>
          </p:nvPicPr>
          <p:blipFill>
            <a:blip r:embed="rId23" cstate="print"/>
            <a:stretch>
              <a:fillRect/>
            </a:stretch>
          </p:blipFill>
          <p:spPr>
            <a:xfrm>
              <a:off x="3716932" y="2125607"/>
              <a:ext cx="500066" cy="287057"/>
            </a:xfrm>
            <a:prstGeom prst="rect">
              <a:avLst/>
            </a:prstGeom>
          </p:spPr>
        </p:pic>
        <p:pic>
          <p:nvPicPr>
            <p:cNvPr id="61" name="object 61"/>
            <p:cNvPicPr/>
            <p:nvPr/>
          </p:nvPicPr>
          <p:blipFill>
            <a:blip r:embed="rId24" cstate="print"/>
            <a:stretch>
              <a:fillRect/>
            </a:stretch>
          </p:blipFill>
          <p:spPr>
            <a:xfrm>
              <a:off x="3724655" y="2133599"/>
              <a:ext cx="434340" cy="211836"/>
            </a:xfrm>
            <a:prstGeom prst="rect">
              <a:avLst/>
            </a:prstGeom>
          </p:spPr>
        </p:pic>
        <p:pic>
          <p:nvPicPr>
            <p:cNvPr id="62" name="object 62"/>
            <p:cNvPicPr/>
            <p:nvPr/>
          </p:nvPicPr>
          <p:blipFill>
            <a:blip r:embed="rId25" cstate="print"/>
            <a:stretch>
              <a:fillRect/>
            </a:stretch>
          </p:blipFill>
          <p:spPr>
            <a:xfrm>
              <a:off x="3431902" y="2445722"/>
              <a:ext cx="344702" cy="220215"/>
            </a:xfrm>
            <a:prstGeom prst="rect">
              <a:avLst/>
            </a:prstGeom>
          </p:spPr>
        </p:pic>
        <p:pic>
          <p:nvPicPr>
            <p:cNvPr id="63" name="object 63"/>
            <p:cNvPicPr/>
            <p:nvPr/>
          </p:nvPicPr>
          <p:blipFill>
            <a:blip r:embed="rId26" cstate="print"/>
            <a:stretch>
              <a:fillRect/>
            </a:stretch>
          </p:blipFill>
          <p:spPr>
            <a:xfrm>
              <a:off x="3439667" y="2462783"/>
              <a:ext cx="278892" cy="135636"/>
            </a:xfrm>
            <a:prstGeom prst="rect">
              <a:avLst/>
            </a:prstGeom>
          </p:spPr>
        </p:pic>
        <p:pic>
          <p:nvPicPr>
            <p:cNvPr id="64" name="object 64"/>
            <p:cNvPicPr/>
            <p:nvPr/>
          </p:nvPicPr>
          <p:blipFill>
            <a:blip r:embed="rId27" cstate="print"/>
            <a:stretch>
              <a:fillRect/>
            </a:stretch>
          </p:blipFill>
          <p:spPr>
            <a:xfrm>
              <a:off x="3404615" y="2624366"/>
              <a:ext cx="380987" cy="237832"/>
            </a:xfrm>
            <a:prstGeom prst="rect">
              <a:avLst/>
            </a:prstGeom>
          </p:spPr>
        </p:pic>
        <p:pic>
          <p:nvPicPr>
            <p:cNvPr id="65" name="object 65"/>
            <p:cNvPicPr/>
            <p:nvPr/>
          </p:nvPicPr>
          <p:blipFill>
            <a:blip r:embed="rId28" cstate="print"/>
            <a:stretch>
              <a:fillRect/>
            </a:stretch>
          </p:blipFill>
          <p:spPr>
            <a:xfrm>
              <a:off x="3430523" y="2650235"/>
              <a:ext cx="278892" cy="135636"/>
            </a:xfrm>
            <a:prstGeom prst="rect">
              <a:avLst/>
            </a:prstGeom>
          </p:spPr>
        </p:pic>
        <p:pic>
          <p:nvPicPr>
            <p:cNvPr id="66" name="object 66"/>
            <p:cNvPicPr/>
            <p:nvPr/>
          </p:nvPicPr>
          <p:blipFill>
            <a:blip r:embed="rId27" cstate="print"/>
            <a:stretch>
              <a:fillRect/>
            </a:stretch>
          </p:blipFill>
          <p:spPr>
            <a:xfrm>
              <a:off x="3759707" y="2436914"/>
              <a:ext cx="380987" cy="237832"/>
            </a:xfrm>
            <a:prstGeom prst="rect">
              <a:avLst/>
            </a:prstGeom>
          </p:spPr>
        </p:pic>
        <p:pic>
          <p:nvPicPr>
            <p:cNvPr id="67" name="object 67"/>
            <p:cNvPicPr/>
            <p:nvPr/>
          </p:nvPicPr>
          <p:blipFill>
            <a:blip r:embed="rId26" cstate="print"/>
            <a:stretch>
              <a:fillRect/>
            </a:stretch>
          </p:blipFill>
          <p:spPr>
            <a:xfrm>
              <a:off x="3785615" y="2462783"/>
              <a:ext cx="278892" cy="135636"/>
            </a:xfrm>
            <a:prstGeom prst="rect">
              <a:avLst/>
            </a:prstGeom>
          </p:spPr>
        </p:pic>
        <p:pic>
          <p:nvPicPr>
            <p:cNvPr id="68" name="object 68"/>
            <p:cNvPicPr/>
            <p:nvPr/>
          </p:nvPicPr>
          <p:blipFill>
            <a:blip r:embed="rId22" cstate="print"/>
            <a:stretch>
              <a:fillRect/>
            </a:stretch>
          </p:blipFill>
          <p:spPr>
            <a:xfrm>
              <a:off x="3752087" y="2823946"/>
              <a:ext cx="385610" cy="240817"/>
            </a:xfrm>
            <a:prstGeom prst="rect">
              <a:avLst/>
            </a:prstGeom>
          </p:spPr>
        </p:pic>
        <p:pic>
          <p:nvPicPr>
            <p:cNvPr id="69" name="object 69"/>
            <p:cNvPicPr/>
            <p:nvPr/>
          </p:nvPicPr>
          <p:blipFill>
            <a:blip r:embed="rId19" cstate="print"/>
            <a:stretch>
              <a:fillRect/>
            </a:stretch>
          </p:blipFill>
          <p:spPr>
            <a:xfrm>
              <a:off x="3777995" y="2849879"/>
              <a:ext cx="283464" cy="138684"/>
            </a:xfrm>
            <a:prstGeom prst="rect">
              <a:avLst/>
            </a:prstGeom>
          </p:spPr>
        </p:pic>
        <p:pic>
          <p:nvPicPr>
            <p:cNvPr id="70" name="object 70"/>
            <p:cNvPicPr/>
            <p:nvPr/>
          </p:nvPicPr>
          <p:blipFill>
            <a:blip r:embed="rId20" cstate="print"/>
            <a:stretch>
              <a:fillRect/>
            </a:stretch>
          </p:blipFill>
          <p:spPr>
            <a:xfrm>
              <a:off x="3752087" y="3017558"/>
              <a:ext cx="380987" cy="237832"/>
            </a:xfrm>
            <a:prstGeom prst="rect">
              <a:avLst/>
            </a:prstGeom>
          </p:spPr>
        </p:pic>
        <p:pic>
          <p:nvPicPr>
            <p:cNvPr id="71" name="object 71"/>
            <p:cNvPicPr/>
            <p:nvPr/>
          </p:nvPicPr>
          <p:blipFill>
            <a:blip r:embed="rId21" cstate="print"/>
            <a:stretch>
              <a:fillRect/>
            </a:stretch>
          </p:blipFill>
          <p:spPr>
            <a:xfrm>
              <a:off x="3777995" y="3043427"/>
              <a:ext cx="278892" cy="135636"/>
            </a:xfrm>
            <a:prstGeom prst="rect">
              <a:avLst/>
            </a:prstGeom>
          </p:spPr>
        </p:pic>
        <p:pic>
          <p:nvPicPr>
            <p:cNvPr id="72" name="object 72"/>
            <p:cNvPicPr/>
            <p:nvPr/>
          </p:nvPicPr>
          <p:blipFill>
            <a:blip r:embed="rId22" cstate="print"/>
            <a:stretch>
              <a:fillRect/>
            </a:stretch>
          </p:blipFill>
          <p:spPr>
            <a:xfrm>
              <a:off x="3747515" y="3212566"/>
              <a:ext cx="385610" cy="240817"/>
            </a:xfrm>
            <a:prstGeom prst="rect">
              <a:avLst/>
            </a:prstGeom>
          </p:spPr>
        </p:pic>
        <p:pic>
          <p:nvPicPr>
            <p:cNvPr id="73" name="object 73"/>
            <p:cNvPicPr/>
            <p:nvPr/>
          </p:nvPicPr>
          <p:blipFill>
            <a:blip r:embed="rId19" cstate="print"/>
            <a:stretch>
              <a:fillRect/>
            </a:stretch>
          </p:blipFill>
          <p:spPr>
            <a:xfrm>
              <a:off x="3773423" y="3238499"/>
              <a:ext cx="283464" cy="138684"/>
            </a:xfrm>
            <a:prstGeom prst="rect">
              <a:avLst/>
            </a:prstGeom>
          </p:spPr>
        </p:pic>
        <p:pic>
          <p:nvPicPr>
            <p:cNvPr id="74" name="object 74"/>
            <p:cNvPicPr/>
            <p:nvPr/>
          </p:nvPicPr>
          <p:blipFill>
            <a:blip r:embed="rId22" cstate="print"/>
            <a:stretch>
              <a:fillRect/>
            </a:stretch>
          </p:blipFill>
          <p:spPr>
            <a:xfrm>
              <a:off x="3755135" y="3400018"/>
              <a:ext cx="385610" cy="240817"/>
            </a:xfrm>
            <a:prstGeom prst="rect">
              <a:avLst/>
            </a:prstGeom>
          </p:spPr>
        </p:pic>
        <p:pic>
          <p:nvPicPr>
            <p:cNvPr id="75" name="object 75"/>
            <p:cNvPicPr/>
            <p:nvPr/>
          </p:nvPicPr>
          <p:blipFill>
            <a:blip r:embed="rId19" cstate="print"/>
            <a:stretch>
              <a:fillRect/>
            </a:stretch>
          </p:blipFill>
          <p:spPr>
            <a:xfrm>
              <a:off x="3781043" y="3425951"/>
              <a:ext cx="283464" cy="138684"/>
            </a:xfrm>
            <a:prstGeom prst="rect">
              <a:avLst/>
            </a:prstGeom>
          </p:spPr>
        </p:pic>
        <p:pic>
          <p:nvPicPr>
            <p:cNvPr id="76" name="object 76"/>
            <p:cNvPicPr/>
            <p:nvPr/>
          </p:nvPicPr>
          <p:blipFill>
            <a:blip r:embed="rId22" cstate="print"/>
            <a:stretch>
              <a:fillRect/>
            </a:stretch>
          </p:blipFill>
          <p:spPr>
            <a:xfrm>
              <a:off x="3747515" y="3590518"/>
              <a:ext cx="385610" cy="240817"/>
            </a:xfrm>
            <a:prstGeom prst="rect">
              <a:avLst/>
            </a:prstGeom>
          </p:spPr>
        </p:pic>
        <p:pic>
          <p:nvPicPr>
            <p:cNvPr id="77" name="object 77"/>
            <p:cNvPicPr/>
            <p:nvPr/>
          </p:nvPicPr>
          <p:blipFill>
            <a:blip r:embed="rId19" cstate="print"/>
            <a:stretch>
              <a:fillRect/>
            </a:stretch>
          </p:blipFill>
          <p:spPr>
            <a:xfrm>
              <a:off x="3773423" y="3616451"/>
              <a:ext cx="283464" cy="138684"/>
            </a:xfrm>
            <a:prstGeom prst="rect">
              <a:avLst/>
            </a:prstGeom>
          </p:spPr>
        </p:pic>
        <p:pic>
          <p:nvPicPr>
            <p:cNvPr id="78" name="object 78"/>
            <p:cNvPicPr/>
            <p:nvPr/>
          </p:nvPicPr>
          <p:blipFill>
            <a:blip r:embed="rId22" cstate="print"/>
            <a:stretch>
              <a:fillRect/>
            </a:stretch>
          </p:blipFill>
          <p:spPr>
            <a:xfrm>
              <a:off x="3747515" y="3777970"/>
              <a:ext cx="385610" cy="240817"/>
            </a:xfrm>
            <a:prstGeom prst="rect">
              <a:avLst/>
            </a:prstGeom>
          </p:spPr>
        </p:pic>
        <p:pic>
          <p:nvPicPr>
            <p:cNvPr id="79" name="object 79"/>
            <p:cNvPicPr/>
            <p:nvPr/>
          </p:nvPicPr>
          <p:blipFill>
            <a:blip r:embed="rId19" cstate="print"/>
            <a:stretch>
              <a:fillRect/>
            </a:stretch>
          </p:blipFill>
          <p:spPr>
            <a:xfrm>
              <a:off x="3773423" y="3803903"/>
              <a:ext cx="283464" cy="138684"/>
            </a:xfrm>
            <a:prstGeom prst="rect">
              <a:avLst/>
            </a:prstGeom>
          </p:spPr>
        </p:pic>
        <p:pic>
          <p:nvPicPr>
            <p:cNvPr id="80" name="object 80"/>
            <p:cNvPicPr/>
            <p:nvPr/>
          </p:nvPicPr>
          <p:blipFill>
            <a:blip r:embed="rId22" cstate="print"/>
            <a:stretch>
              <a:fillRect/>
            </a:stretch>
          </p:blipFill>
          <p:spPr>
            <a:xfrm>
              <a:off x="3747515" y="3968470"/>
              <a:ext cx="385610" cy="240817"/>
            </a:xfrm>
            <a:prstGeom prst="rect">
              <a:avLst/>
            </a:prstGeom>
          </p:spPr>
        </p:pic>
        <p:pic>
          <p:nvPicPr>
            <p:cNvPr id="81" name="object 81"/>
            <p:cNvPicPr/>
            <p:nvPr/>
          </p:nvPicPr>
          <p:blipFill>
            <a:blip r:embed="rId19" cstate="print"/>
            <a:stretch>
              <a:fillRect/>
            </a:stretch>
          </p:blipFill>
          <p:spPr>
            <a:xfrm>
              <a:off x="3773423" y="3994403"/>
              <a:ext cx="283464" cy="138684"/>
            </a:xfrm>
            <a:prstGeom prst="rect">
              <a:avLst/>
            </a:prstGeom>
          </p:spPr>
        </p:pic>
        <p:pic>
          <p:nvPicPr>
            <p:cNvPr id="82" name="object 82"/>
            <p:cNvPicPr/>
            <p:nvPr/>
          </p:nvPicPr>
          <p:blipFill>
            <a:blip r:embed="rId27" cstate="print"/>
            <a:stretch>
              <a:fillRect/>
            </a:stretch>
          </p:blipFill>
          <p:spPr>
            <a:xfrm>
              <a:off x="3750563" y="2624366"/>
              <a:ext cx="380987" cy="237832"/>
            </a:xfrm>
            <a:prstGeom prst="rect">
              <a:avLst/>
            </a:prstGeom>
          </p:spPr>
        </p:pic>
        <p:pic>
          <p:nvPicPr>
            <p:cNvPr id="83" name="object 83"/>
            <p:cNvPicPr/>
            <p:nvPr/>
          </p:nvPicPr>
          <p:blipFill>
            <a:blip r:embed="rId28" cstate="print"/>
            <a:stretch>
              <a:fillRect/>
            </a:stretch>
          </p:blipFill>
          <p:spPr>
            <a:xfrm>
              <a:off x="3776471" y="2650235"/>
              <a:ext cx="278892" cy="135636"/>
            </a:xfrm>
            <a:prstGeom prst="rect">
              <a:avLst/>
            </a:prstGeom>
          </p:spPr>
        </p:pic>
        <p:pic>
          <p:nvPicPr>
            <p:cNvPr id="84" name="object 84"/>
            <p:cNvPicPr/>
            <p:nvPr/>
          </p:nvPicPr>
          <p:blipFill>
            <a:blip r:embed="rId29" cstate="print"/>
            <a:stretch>
              <a:fillRect/>
            </a:stretch>
          </p:blipFill>
          <p:spPr>
            <a:xfrm>
              <a:off x="4105655" y="2435390"/>
              <a:ext cx="379475" cy="237832"/>
            </a:xfrm>
            <a:prstGeom prst="rect">
              <a:avLst/>
            </a:prstGeom>
          </p:spPr>
        </p:pic>
        <p:pic>
          <p:nvPicPr>
            <p:cNvPr id="85" name="object 85"/>
            <p:cNvPicPr/>
            <p:nvPr/>
          </p:nvPicPr>
          <p:blipFill>
            <a:blip r:embed="rId26" cstate="print"/>
            <a:stretch>
              <a:fillRect/>
            </a:stretch>
          </p:blipFill>
          <p:spPr>
            <a:xfrm>
              <a:off x="4131563" y="2461259"/>
              <a:ext cx="277368" cy="135636"/>
            </a:xfrm>
            <a:prstGeom prst="rect">
              <a:avLst/>
            </a:prstGeom>
          </p:spPr>
        </p:pic>
        <p:pic>
          <p:nvPicPr>
            <p:cNvPr id="86" name="object 86"/>
            <p:cNvPicPr/>
            <p:nvPr/>
          </p:nvPicPr>
          <p:blipFill>
            <a:blip r:embed="rId22" cstate="print"/>
            <a:stretch>
              <a:fillRect/>
            </a:stretch>
          </p:blipFill>
          <p:spPr>
            <a:xfrm>
              <a:off x="4096511" y="2822422"/>
              <a:ext cx="385610" cy="240817"/>
            </a:xfrm>
            <a:prstGeom prst="rect">
              <a:avLst/>
            </a:prstGeom>
          </p:spPr>
        </p:pic>
        <p:pic>
          <p:nvPicPr>
            <p:cNvPr id="87" name="object 87"/>
            <p:cNvPicPr/>
            <p:nvPr/>
          </p:nvPicPr>
          <p:blipFill>
            <a:blip r:embed="rId19" cstate="print"/>
            <a:stretch>
              <a:fillRect/>
            </a:stretch>
          </p:blipFill>
          <p:spPr>
            <a:xfrm>
              <a:off x="4122419" y="2848355"/>
              <a:ext cx="283464" cy="138684"/>
            </a:xfrm>
            <a:prstGeom prst="rect">
              <a:avLst/>
            </a:prstGeom>
          </p:spPr>
        </p:pic>
        <p:pic>
          <p:nvPicPr>
            <p:cNvPr id="88" name="object 88"/>
            <p:cNvPicPr/>
            <p:nvPr/>
          </p:nvPicPr>
          <p:blipFill>
            <a:blip r:embed="rId30" cstate="print"/>
            <a:stretch>
              <a:fillRect/>
            </a:stretch>
          </p:blipFill>
          <p:spPr>
            <a:xfrm>
              <a:off x="4096511" y="3016034"/>
              <a:ext cx="382485" cy="237832"/>
            </a:xfrm>
            <a:prstGeom prst="rect">
              <a:avLst/>
            </a:prstGeom>
          </p:spPr>
        </p:pic>
        <p:pic>
          <p:nvPicPr>
            <p:cNvPr id="89" name="object 89"/>
            <p:cNvPicPr/>
            <p:nvPr/>
          </p:nvPicPr>
          <p:blipFill>
            <a:blip r:embed="rId21" cstate="print"/>
            <a:stretch>
              <a:fillRect/>
            </a:stretch>
          </p:blipFill>
          <p:spPr>
            <a:xfrm>
              <a:off x="4122419" y="3041903"/>
              <a:ext cx="280416" cy="135636"/>
            </a:xfrm>
            <a:prstGeom prst="rect">
              <a:avLst/>
            </a:prstGeom>
          </p:spPr>
        </p:pic>
        <p:pic>
          <p:nvPicPr>
            <p:cNvPr id="90" name="object 90"/>
            <p:cNvPicPr/>
            <p:nvPr/>
          </p:nvPicPr>
          <p:blipFill>
            <a:blip r:embed="rId22" cstate="print"/>
            <a:stretch>
              <a:fillRect/>
            </a:stretch>
          </p:blipFill>
          <p:spPr>
            <a:xfrm>
              <a:off x="4093463" y="3211042"/>
              <a:ext cx="385610" cy="240817"/>
            </a:xfrm>
            <a:prstGeom prst="rect">
              <a:avLst/>
            </a:prstGeom>
          </p:spPr>
        </p:pic>
        <p:pic>
          <p:nvPicPr>
            <p:cNvPr id="91" name="object 91"/>
            <p:cNvPicPr/>
            <p:nvPr/>
          </p:nvPicPr>
          <p:blipFill>
            <a:blip r:embed="rId19" cstate="print"/>
            <a:stretch>
              <a:fillRect/>
            </a:stretch>
          </p:blipFill>
          <p:spPr>
            <a:xfrm>
              <a:off x="4119371" y="3236975"/>
              <a:ext cx="283464" cy="138684"/>
            </a:xfrm>
            <a:prstGeom prst="rect">
              <a:avLst/>
            </a:prstGeom>
          </p:spPr>
        </p:pic>
        <p:pic>
          <p:nvPicPr>
            <p:cNvPr id="92" name="object 92"/>
            <p:cNvPicPr/>
            <p:nvPr/>
          </p:nvPicPr>
          <p:blipFill>
            <a:blip r:embed="rId22" cstate="print"/>
            <a:stretch>
              <a:fillRect/>
            </a:stretch>
          </p:blipFill>
          <p:spPr>
            <a:xfrm>
              <a:off x="4099559" y="3398494"/>
              <a:ext cx="385610" cy="240817"/>
            </a:xfrm>
            <a:prstGeom prst="rect">
              <a:avLst/>
            </a:prstGeom>
          </p:spPr>
        </p:pic>
        <p:pic>
          <p:nvPicPr>
            <p:cNvPr id="93" name="object 93"/>
            <p:cNvPicPr/>
            <p:nvPr/>
          </p:nvPicPr>
          <p:blipFill>
            <a:blip r:embed="rId19" cstate="print"/>
            <a:stretch>
              <a:fillRect/>
            </a:stretch>
          </p:blipFill>
          <p:spPr>
            <a:xfrm>
              <a:off x="4125467" y="3424427"/>
              <a:ext cx="283464" cy="138684"/>
            </a:xfrm>
            <a:prstGeom prst="rect">
              <a:avLst/>
            </a:prstGeom>
          </p:spPr>
        </p:pic>
        <p:pic>
          <p:nvPicPr>
            <p:cNvPr id="94" name="object 94"/>
            <p:cNvPicPr/>
            <p:nvPr/>
          </p:nvPicPr>
          <p:blipFill>
            <a:blip r:embed="rId22" cstate="print"/>
            <a:stretch>
              <a:fillRect/>
            </a:stretch>
          </p:blipFill>
          <p:spPr>
            <a:xfrm>
              <a:off x="4093463" y="3588994"/>
              <a:ext cx="385610" cy="240817"/>
            </a:xfrm>
            <a:prstGeom prst="rect">
              <a:avLst/>
            </a:prstGeom>
          </p:spPr>
        </p:pic>
        <p:pic>
          <p:nvPicPr>
            <p:cNvPr id="95" name="object 95"/>
            <p:cNvPicPr/>
            <p:nvPr/>
          </p:nvPicPr>
          <p:blipFill>
            <a:blip r:embed="rId19" cstate="print"/>
            <a:stretch>
              <a:fillRect/>
            </a:stretch>
          </p:blipFill>
          <p:spPr>
            <a:xfrm>
              <a:off x="4119371" y="3614927"/>
              <a:ext cx="283464" cy="138684"/>
            </a:xfrm>
            <a:prstGeom prst="rect">
              <a:avLst/>
            </a:prstGeom>
          </p:spPr>
        </p:pic>
        <p:pic>
          <p:nvPicPr>
            <p:cNvPr id="96" name="object 96"/>
            <p:cNvPicPr/>
            <p:nvPr/>
          </p:nvPicPr>
          <p:blipFill>
            <a:blip r:embed="rId22" cstate="print"/>
            <a:stretch>
              <a:fillRect/>
            </a:stretch>
          </p:blipFill>
          <p:spPr>
            <a:xfrm>
              <a:off x="4093463" y="3776446"/>
              <a:ext cx="385610" cy="240817"/>
            </a:xfrm>
            <a:prstGeom prst="rect">
              <a:avLst/>
            </a:prstGeom>
          </p:spPr>
        </p:pic>
        <p:pic>
          <p:nvPicPr>
            <p:cNvPr id="97" name="object 97"/>
            <p:cNvPicPr/>
            <p:nvPr/>
          </p:nvPicPr>
          <p:blipFill>
            <a:blip r:embed="rId19" cstate="print"/>
            <a:stretch>
              <a:fillRect/>
            </a:stretch>
          </p:blipFill>
          <p:spPr>
            <a:xfrm>
              <a:off x="4119371" y="3802379"/>
              <a:ext cx="283464" cy="138684"/>
            </a:xfrm>
            <a:prstGeom prst="rect">
              <a:avLst/>
            </a:prstGeom>
          </p:spPr>
        </p:pic>
        <p:pic>
          <p:nvPicPr>
            <p:cNvPr id="98" name="object 98"/>
            <p:cNvPicPr/>
            <p:nvPr/>
          </p:nvPicPr>
          <p:blipFill>
            <a:blip r:embed="rId22" cstate="print"/>
            <a:stretch>
              <a:fillRect/>
            </a:stretch>
          </p:blipFill>
          <p:spPr>
            <a:xfrm>
              <a:off x="4093463" y="3966946"/>
              <a:ext cx="385610" cy="240817"/>
            </a:xfrm>
            <a:prstGeom prst="rect">
              <a:avLst/>
            </a:prstGeom>
          </p:spPr>
        </p:pic>
        <p:pic>
          <p:nvPicPr>
            <p:cNvPr id="99" name="object 99"/>
            <p:cNvPicPr/>
            <p:nvPr/>
          </p:nvPicPr>
          <p:blipFill>
            <a:blip r:embed="rId19" cstate="print"/>
            <a:stretch>
              <a:fillRect/>
            </a:stretch>
          </p:blipFill>
          <p:spPr>
            <a:xfrm>
              <a:off x="4119371" y="3992879"/>
              <a:ext cx="283464" cy="138684"/>
            </a:xfrm>
            <a:prstGeom prst="rect">
              <a:avLst/>
            </a:prstGeom>
          </p:spPr>
        </p:pic>
        <p:pic>
          <p:nvPicPr>
            <p:cNvPr id="100" name="object 100"/>
            <p:cNvPicPr/>
            <p:nvPr/>
          </p:nvPicPr>
          <p:blipFill>
            <a:blip r:embed="rId29" cstate="print"/>
            <a:stretch>
              <a:fillRect/>
            </a:stretch>
          </p:blipFill>
          <p:spPr>
            <a:xfrm>
              <a:off x="4096511" y="2622842"/>
              <a:ext cx="379475" cy="237832"/>
            </a:xfrm>
            <a:prstGeom prst="rect">
              <a:avLst/>
            </a:prstGeom>
          </p:spPr>
        </p:pic>
        <p:pic>
          <p:nvPicPr>
            <p:cNvPr id="101" name="object 101"/>
            <p:cNvPicPr/>
            <p:nvPr/>
          </p:nvPicPr>
          <p:blipFill>
            <a:blip r:embed="rId28" cstate="print"/>
            <a:stretch>
              <a:fillRect/>
            </a:stretch>
          </p:blipFill>
          <p:spPr>
            <a:xfrm>
              <a:off x="4122419" y="2648711"/>
              <a:ext cx="277368" cy="135636"/>
            </a:xfrm>
            <a:prstGeom prst="rect">
              <a:avLst/>
            </a:prstGeom>
          </p:spPr>
        </p:pic>
      </p:grpSp>
      <p:sp>
        <p:nvSpPr>
          <p:cNvPr id="102" name="object 102"/>
          <p:cNvSpPr txBox="1">
            <a:spLocks noGrp="1"/>
          </p:cNvSpPr>
          <p:nvPr>
            <p:ph type="title"/>
          </p:nvPr>
        </p:nvSpPr>
        <p:spPr>
          <a:xfrm>
            <a:off x="888898" y="183497"/>
            <a:ext cx="7187565"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000000"/>
                </a:solidFill>
              </a:rPr>
              <a:t>PLAA</a:t>
            </a:r>
            <a:r>
              <a:rPr sz="3200" spc="-10" dirty="0">
                <a:solidFill>
                  <a:srgbClr val="000000"/>
                </a:solidFill>
              </a:rPr>
              <a:t> </a:t>
            </a:r>
            <a:r>
              <a:rPr lang="en-US" sz="3200" dirty="0">
                <a:solidFill>
                  <a:srgbClr val="000000"/>
                </a:solidFill>
              </a:rPr>
              <a:t>Wheeled</a:t>
            </a:r>
            <a:r>
              <a:rPr sz="3200" spc="-5" dirty="0">
                <a:solidFill>
                  <a:srgbClr val="000000"/>
                </a:solidFill>
              </a:rPr>
              <a:t> </a:t>
            </a:r>
            <a:r>
              <a:rPr sz="3200" spc="-10" dirty="0">
                <a:solidFill>
                  <a:srgbClr val="000000"/>
                </a:solidFill>
              </a:rPr>
              <a:t>Co</a:t>
            </a:r>
            <a:r>
              <a:rPr sz="3200" spc="15" dirty="0">
                <a:solidFill>
                  <a:srgbClr val="000000"/>
                </a:solidFill>
              </a:rPr>
              <a:t> </a:t>
            </a:r>
            <a:r>
              <a:rPr sz="3200" dirty="0">
                <a:solidFill>
                  <a:srgbClr val="000000"/>
                </a:solidFill>
              </a:rPr>
              <a:t>–</a:t>
            </a:r>
            <a:r>
              <a:rPr sz="3200" spc="-20" dirty="0">
                <a:solidFill>
                  <a:srgbClr val="000000"/>
                </a:solidFill>
              </a:rPr>
              <a:t> </a:t>
            </a:r>
            <a:r>
              <a:rPr lang="en-US" sz="3200" spc="-5" dirty="0">
                <a:solidFill>
                  <a:srgbClr val="000000"/>
                </a:solidFill>
              </a:rPr>
              <a:t>Medium</a:t>
            </a:r>
            <a:r>
              <a:rPr sz="3200" spc="10" dirty="0">
                <a:solidFill>
                  <a:srgbClr val="000000"/>
                </a:solidFill>
              </a:rPr>
              <a:t> </a:t>
            </a:r>
            <a:r>
              <a:rPr sz="3200" spc="-5" dirty="0">
                <a:solidFill>
                  <a:srgbClr val="000000"/>
                </a:solidFill>
              </a:rPr>
              <a:t>CA</a:t>
            </a:r>
            <a:r>
              <a:rPr sz="3200" spc="5" dirty="0">
                <a:solidFill>
                  <a:srgbClr val="000000"/>
                </a:solidFill>
              </a:rPr>
              <a:t> </a:t>
            </a:r>
            <a:r>
              <a:rPr sz="3200" spc="-15" dirty="0">
                <a:solidFill>
                  <a:srgbClr val="000000"/>
                </a:solidFill>
              </a:rPr>
              <a:t>B</a:t>
            </a:r>
            <a:r>
              <a:rPr lang="en-US" sz="3200" spc="-15" dirty="0">
                <a:solidFill>
                  <a:srgbClr val="000000"/>
                </a:solidFill>
              </a:rPr>
              <a:t>N</a:t>
            </a:r>
            <a:endParaRPr sz="3200" dirty="0"/>
          </a:p>
        </p:txBody>
      </p:sp>
      <p:sp>
        <p:nvSpPr>
          <p:cNvPr id="111" name="object 111"/>
          <p:cNvSpPr txBox="1"/>
          <p:nvPr/>
        </p:nvSpPr>
        <p:spPr>
          <a:xfrm>
            <a:off x="257935" y="899922"/>
            <a:ext cx="1452880" cy="1077595"/>
          </a:xfrm>
          <a:prstGeom prst="rect">
            <a:avLst/>
          </a:prstGeom>
          <a:solidFill>
            <a:schemeClr val="tx1">
              <a:lumMod val="75000"/>
              <a:lumOff val="25000"/>
              <a:alpha val="50195"/>
            </a:schemeClr>
          </a:solidFill>
          <a:ln w="19812">
            <a:solidFill>
              <a:srgbClr val="000000"/>
            </a:solidFill>
          </a:ln>
        </p:spPr>
        <p:txBody>
          <a:bodyPr vert="horz" wrap="square" lIns="0" tIns="31750" rIns="0" bIns="0" rtlCol="0">
            <a:spAutoFit/>
          </a:bodyPr>
          <a:lstStyle/>
          <a:p>
            <a:pPr algn="ctr">
              <a:lnSpc>
                <a:spcPct val="100000"/>
              </a:lnSpc>
              <a:spcBef>
                <a:spcPts val="250"/>
              </a:spcBef>
            </a:pPr>
            <a:r>
              <a:rPr sz="1600" b="1" spc="-10" dirty="0">
                <a:solidFill>
                  <a:srgbClr val="FFFFFF"/>
                </a:solidFill>
                <a:latin typeface="Calibri"/>
                <a:cs typeface="Calibri"/>
              </a:rPr>
              <a:t>Company:</a:t>
            </a:r>
            <a:r>
              <a:rPr sz="1600" b="1" spc="-50" dirty="0">
                <a:solidFill>
                  <a:srgbClr val="FFFFFF"/>
                </a:solidFill>
                <a:latin typeface="Calibri"/>
                <a:cs typeface="Calibri"/>
              </a:rPr>
              <a:t> </a:t>
            </a:r>
            <a:r>
              <a:rPr sz="1600" b="1" spc="-10" dirty="0">
                <a:solidFill>
                  <a:srgbClr val="FFFFFF"/>
                </a:solidFill>
                <a:latin typeface="Calibri"/>
                <a:cs typeface="Calibri"/>
              </a:rPr>
              <a:t>120</a:t>
            </a:r>
            <a:endParaRPr sz="1600" dirty="0">
              <a:latin typeface="Calibri"/>
              <a:cs typeface="Calibri"/>
            </a:endParaRPr>
          </a:p>
          <a:p>
            <a:pPr algn="ctr">
              <a:lnSpc>
                <a:spcPct val="100000"/>
              </a:lnSpc>
              <a:spcBef>
                <a:spcPts val="5"/>
              </a:spcBef>
            </a:pPr>
            <a:r>
              <a:rPr sz="1600" b="1" spc="-10" dirty="0">
                <a:solidFill>
                  <a:srgbClr val="FFFFFF"/>
                </a:solidFill>
                <a:latin typeface="Calibri"/>
                <a:cs typeface="Calibri"/>
              </a:rPr>
              <a:t>P</a:t>
            </a:r>
            <a:r>
              <a:rPr sz="1600" b="1" spc="-5" dirty="0">
                <a:solidFill>
                  <a:srgbClr val="FFFFFF"/>
                </a:solidFill>
                <a:latin typeface="Calibri"/>
                <a:cs typeface="Calibri"/>
              </a:rPr>
              <a:t>l</a:t>
            </a:r>
            <a:r>
              <a:rPr sz="1600" b="1" spc="-15" dirty="0">
                <a:solidFill>
                  <a:srgbClr val="FFFFFF"/>
                </a:solidFill>
                <a:latin typeface="Calibri"/>
                <a:cs typeface="Calibri"/>
              </a:rPr>
              <a:t>a</a:t>
            </a:r>
            <a:r>
              <a:rPr sz="1600" b="1" spc="-20" dirty="0">
                <a:solidFill>
                  <a:srgbClr val="FFFFFF"/>
                </a:solidFill>
                <a:latin typeface="Calibri"/>
                <a:cs typeface="Calibri"/>
              </a:rPr>
              <a:t>t</a:t>
            </a:r>
            <a:r>
              <a:rPr sz="1600" b="1" spc="-5" dirty="0">
                <a:solidFill>
                  <a:srgbClr val="FFFFFF"/>
                </a:solidFill>
                <a:latin typeface="Calibri"/>
                <a:cs typeface="Calibri"/>
              </a:rPr>
              <a:t>oo</a:t>
            </a:r>
            <a:r>
              <a:rPr sz="1600" b="1" spc="-10" dirty="0">
                <a:solidFill>
                  <a:srgbClr val="FFFFFF"/>
                </a:solidFill>
                <a:latin typeface="Calibri"/>
                <a:cs typeface="Calibri"/>
              </a:rPr>
              <a:t>n</a:t>
            </a:r>
            <a:r>
              <a:rPr sz="1600" b="1" spc="-5" dirty="0">
                <a:solidFill>
                  <a:srgbClr val="FFFFFF"/>
                </a:solidFill>
                <a:latin typeface="Calibri"/>
                <a:cs typeface="Calibri"/>
              </a:rPr>
              <a:t>:</a:t>
            </a:r>
            <a:r>
              <a:rPr sz="1600" b="1" spc="-25" dirty="0">
                <a:solidFill>
                  <a:srgbClr val="FFFFFF"/>
                </a:solidFill>
                <a:latin typeface="Calibri"/>
                <a:cs typeface="Calibri"/>
              </a:rPr>
              <a:t> </a:t>
            </a:r>
            <a:r>
              <a:rPr sz="1600" b="1" spc="-10" dirty="0">
                <a:solidFill>
                  <a:srgbClr val="FFFFFF"/>
                </a:solidFill>
                <a:latin typeface="Calibri"/>
                <a:cs typeface="Calibri"/>
              </a:rPr>
              <a:t>2</a:t>
            </a:r>
            <a:r>
              <a:rPr sz="1600" b="1" spc="-5" dirty="0">
                <a:solidFill>
                  <a:srgbClr val="FFFFFF"/>
                </a:solidFill>
                <a:latin typeface="Calibri"/>
                <a:cs typeface="Calibri"/>
              </a:rPr>
              <a:t>8-</a:t>
            </a:r>
            <a:r>
              <a:rPr sz="1600" b="1" spc="-10" dirty="0">
                <a:solidFill>
                  <a:srgbClr val="FFFFFF"/>
                </a:solidFill>
                <a:latin typeface="Calibri"/>
                <a:cs typeface="Calibri"/>
              </a:rPr>
              <a:t>30</a:t>
            </a:r>
            <a:endParaRPr sz="1600" dirty="0">
              <a:latin typeface="Calibri"/>
              <a:cs typeface="Calibri"/>
            </a:endParaRPr>
          </a:p>
          <a:p>
            <a:pPr algn="ctr">
              <a:lnSpc>
                <a:spcPct val="100000"/>
              </a:lnSpc>
            </a:pPr>
            <a:r>
              <a:rPr sz="1600" b="1" spc="-5" dirty="0">
                <a:solidFill>
                  <a:srgbClr val="FFFFFF"/>
                </a:solidFill>
                <a:latin typeface="Calibri"/>
                <a:cs typeface="Calibri"/>
              </a:rPr>
              <a:t>Squad:</a:t>
            </a:r>
            <a:r>
              <a:rPr sz="1600" b="1" spc="-20" dirty="0">
                <a:solidFill>
                  <a:srgbClr val="FFFFFF"/>
                </a:solidFill>
                <a:latin typeface="Calibri"/>
                <a:cs typeface="Calibri"/>
              </a:rPr>
              <a:t> </a:t>
            </a:r>
            <a:r>
              <a:rPr sz="1600" b="1" spc="-5" dirty="0">
                <a:solidFill>
                  <a:srgbClr val="FFFFFF"/>
                </a:solidFill>
                <a:latin typeface="Calibri"/>
                <a:cs typeface="Calibri"/>
              </a:rPr>
              <a:t>9</a:t>
            </a:r>
            <a:endParaRPr sz="1600" dirty="0">
              <a:latin typeface="Calibri"/>
              <a:cs typeface="Calibri"/>
            </a:endParaRPr>
          </a:p>
          <a:p>
            <a:pPr algn="ctr">
              <a:lnSpc>
                <a:spcPct val="100000"/>
              </a:lnSpc>
            </a:pPr>
            <a:r>
              <a:rPr sz="1600" b="1" spc="-20" dirty="0">
                <a:solidFill>
                  <a:srgbClr val="FFFFFF"/>
                </a:solidFill>
                <a:latin typeface="Calibri"/>
                <a:cs typeface="Calibri"/>
              </a:rPr>
              <a:t>IFVs: </a:t>
            </a:r>
            <a:r>
              <a:rPr sz="1600" b="1" spc="-10" dirty="0">
                <a:solidFill>
                  <a:srgbClr val="FFFFFF"/>
                </a:solidFill>
                <a:latin typeface="Calibri"/>
                <a:cs typeface="Calibri"/>
              </a:rPr>
              <a:t>10-12</a:t>
            </a:r>
            <a:endParaRPr sz="1600" dirty="0">
              <a:latin typeface="Calibri"/>
              <a:cs typeface="Calibri"/>
            </a:endParaRPr>
          </a:p>
        </p:txBody>
      </p:sp>
      <p:sp>
        <p:nvSpPr>
          <p:cNvPr id="112" name="object 112"/>
          <p:cNvSpPr txBox="1"/>
          <p:nvPr/>
        </p:nvSpPr>
        <p:spPr>
          <a:xfrm>
            <a:off x="2916682" y="4615941"/>
            <a:ext cx="520700"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ZB</a:t>
            </a:r>
            <a:r>
              <a:rPr sz="1400" b="1" spc="-5" dirty="0">
                <a:latin typeface="Calibri"/>
                <a:cs typeface="Calibri"/>
              </a:rPr>
              <a:t>L</a:t>
            </a:r>
            <a:r>
              <a:rPr sz="1400" b="1" dirty="0">
                <a:latin typeface="Calibri"/>
                <a:cs typeface="Calibri"/>
              </a:rPr>
              <a:t>-</a:t>
            </a:r>
            <a:r>
              <a:rPr sz="1400" b="1" spc="-5" dirty="0">
                <a:latin typeface="Calibri"/>
                <a:cs typeface="Calibri"/>
              </a:rPr>
              <a:t>09</a:t>
            </a:r>
            <a:endParaRPr sz="1400">
              <a:latin typeface="Calibri"/>
              <a:cs typeface="Calibri"/>
            </a:endParaRPr>
          </a:p>
        </p:txBody>
      </p:sp>
      <p:sp>
        <p:nvSpPr>
          <p:cNvPr id="113" name="object 113"/>
          <p:cNvSpPr txBox="1"/>
          <p:nvPr/>
        </p:nvSpPr>
        <p:spPr>
          <a:xfrm>
            <a:off x="2393695" y="2016632"/>
            <a:ext cx="1272540" cy="2120265"/>
          </a:xfrm>
          <a:prstGeom prst="rect">
            <a:avLst/>
          </a:prstGeom>
        </p:spPr>
        <p:txBody>
          <a:bodyPr vert="horz" wrap="square" lIns="0" tIns="13335" rIns="0" bIns="0" rtlCol="0">
            <a:spAutoFit/>
          </a:bodyPr>
          <a:lstStyle/>
          <a:p>
            <a:pPr marL="497840" algn="ctr">
              <a:lnSpc>
                <a:spcPct val="100000"/>
              </a:lnSpc>
              <a:spcBef>
                <a:spcPts val="105"/>
              </a:spcBef>
            </a:pPr>
            <a:r>
              <a:rPr sz="1100" b="1" u="sng" spc="-5" dirty="0">
                <a:uFill>
                  <a:solidFill>
                    <a:srgbClr val="000000"/>
                  </a:solidFill>
                </a:uFill>
                <a:latin typeface="Calibri"/>
                <a:cs typeface="Calibri"/>
              </a:rPr>
              <a:t>Platoon</a:t>
            </a:r>
            <a:endParaRPr sz="1100">
              <a:latin typeface="Calibri"/>
              <a:cs typeface="Calibri"/>
            </a:endParaRPr>
          </a:p>
          <a:p>
            <a:pPr marL="497840" algn="ctr">
              <a:lnSpc>
                <a:spcPct val="100000"/>
              </a:lnSpc>
            </a:pPr>
            <a:r>
              <a:rPr sz="1100" b="1" u="sng" spc="5" dirty="0">
                <a:uFill>
                  <a:solidFill>
                    <a:srgbClr val="000000"/>
                  </a:solidFill>
                </a:uFill>
                <a:latin typeface="Calibri"/>
                <a:cs typeface="Calibri"/>
              </a:rPr>
              <a:t> </a:t>
            </a:r>
            <a:r>
              <a:rPr sz="1100" b="1" u="sng" spc="-5" dirty="0">
                <a:uFill>
                  <a:solidFill>
                    <a:srgbClr val="000000"/>
                  </a:solidFill>
                </a:uFill>
                <a:latin typeface="Calibri"/>
                <a:cs typeface="Calibri"/>
              </a:rPr>
              <a:t>Commander</a:t>
            </a:r>
            <a:endParaRPr sz="1100">
              <a:latin typeface="Calibri"/>
              <a:cs typeface="Calibri"/>
            </a:endParaRPr>
          </a:p>
          <a:p>
            <a:pPr marL="78740" marR="402590" algn="ctr">
              <a:lnSpc>
                <a:spcPct val="111100"/>
              </a:lnSpc>
              <a:spcBef>
                <a:spcPts val="150"/>
              </a:spcBef>
            </a:pPr>
            <a:r>
              <a:rPr sz="1100" b="1" u="sng" spc="-10" dirty="0">
                <a:uFill>
                  <a:solidFill>
                    <a:srgbClr val="000000"/>
                  </a:solidFill>
                </a:uFill>
                <a:latin typeface="Calibri"/>
                <a:cs typeface="Calibri"/>
              </a:rPr>
              <a:t>S</a:t>
            </a:r>
            <a:r>
              <a:rPr sz="1100" b="1" u="sng" spc="-5" dirty="0">
                <a:uFill>
                  <a:solidFill>
                    <a:srgbClr val="000000"/>
                  </a:solidFill>
                </a:uFill>
                <a:latin typeface="Calibri"/>
                <a:cs typeface="Calibri"/>
              </a:rPr>
              <a:t>qu</a:t>
            </a:r>
            <a:r>
              <a:rPr sz="1100" b="1" u="sng" spc="-10" dirty="0">
                <a:uFill>
                  <a:solidFill>
                    <a:srgbClr val="000000"/>
                  </a:solidFill>
                </a:uFill>
                <a:latin typeface="Calibri"/>
                <a:cs typeface="Calibri"/>
              </a:rPr>
              <a:t>a</a:t>
            </a:r>
            <a:r>
              <a:rPr sz="1100" b="1" u="sng" dirty="0">
                <a:uFill>
                  <a:solidFill>
                    <a:srgbClr val="000000"/>
                  </a:solidFill>
                </a:uFill>
                <a:latin typeface="Calibri"/>
                <a:cs typeface="Calibri"/>
              </a:rPr>
              <a:t>d</a:t>
            </a:r>
            <a:r>
              <a:rPr sz="1100" b="1" u="sng" spc="-5" dirty="0">
                <a:uFill>
                  <a:solidFill>
                    <a:srgbClr val="000000"/>
                  </a:solidFill>
                </a:uFill>
                <a:latin typeface="Calibri"/>
                <a:cs typeface="Calibri"/>
              </a:rPr>
              <a:t> </a:t>
            </a:r>
            <a:r>
              <a:rPr sz="1100" b="1" u="sng" dirty="0">
                <a:uFill>
                  <a:solidFill>
                    <a:srgbClr val="000000"/>
                  </a:solidFill>
                </a:uFill>
                <a:latin typeface="Calibri"/>
                <a:cs typeface="Calibri"/>
              </a:rPr>
              <a:t>L</a:t>
            </a:r>
            <a:r>
              <a:rPr sz="1100" b="1" u="sng" spc="-5" dirty="0">
                <a:uFill>
                  <a:solidFill>
                    <a:srgbClr val="000000"/>
                  </a:solidFill>
                </a:uFill>
                <a:latin typeface="Calibri"/>
                <a:cs typeface="Calibri"/>
              </a:rPr>
              <a:t>e</a:t>
            </a:r>
            <a:r>
              <a:rPr sz="1100" b="1" u="sng" spc="-10" dirty="0">
                <a:uFill>
                  <a:solidFill>
                    <a:srgbClr val="000000"/>
                  </a:solidFill>
                </a:uFill>
                <a:latin typeface="Calibri"/>
                <a:cs typeface="Calibri"/>
              </a:rPr>
              <a:t>a</a:t>
            </a:r>
            <a:r>
              <a:rPr sz="1100" b="1" u="sng" spc="-5" dirty="0">
                <a:uFill>
                  <a:solidFill>
                    <a:srgbClr val="000000"/>
                  </a:solidFill>
                </a:uFill>
                <a:latin typeface="Calibri"/>
                <a:cs typeface="Calibri"/>
              </a:rPr>
              <a:t>de</a:t>
            </a:r>
            <a:r>
              <a:rPr sz="1100" b="1" u="sng" dirty="0">
                <a:uFill>
                  <a:solidFill>
                    <a:srgbClr val="000000"/>
                  </a:solidFill>
                </a:uFill>
                <a:latin typeface="Calibri"/>
                <a:cs typeface="Calibri"/>
              </a:rPr>
              <a:t>r </a:t>
            </a:r>
            <a:r>
              <a:rPr sz="1100" b="1" dirty="0">
                <a:latin typeface="Calibri"/>
                <a:cs typeface="Calibri"/>
              </a:rPr>
              <a:t> Driver </a:t>
            </a:r>
            <a:r>
              <a:rPr sz="1100" b="1" spc="5" dirty="0">
                <a:latin typeface="Calibri"/>
                <a:cs typeface="Calibri"/>
              </a:rPr>
              <a:t> </a:t>
            </a:r>
            <a:r>
              <a:rPr sz="1100" b="1" spc="-5" dirty="0">
                <a:latin typeface="Calibri"/>
                <a:cs typeface="Calibri"/>
              </a:rPr>
              <a:t>Gunner</a:t>
            </a:r>
            <a:endParaRPr sz="1100">
              <a:latin typeface="Calibri"/>
              <a:cs typeface="Calibri"/>
            </a:endParaRPr>
          </a:p>
          <a:p>
            <a:pPr marL="12700" marR="354965" indent="-24130" algn="ctr">
              <a:lnSpc>
                <a:spcPct val="113599"/>
              </a:lnSpc>
              <a:spcBef>
                <a:spcPts val="295"/>
              </a:spcBef>
            </a:pPr>
            <a:r>
              <a:rPr sz="1100" b="1" u="sng" spc="-5" dirty="0">
                <a:uFill>
                  <a:solidFill>
                    <a:srgbClr val="000000"/>
                  </a:solidFill>
                </a:uFill>
                <a:latin typeface="Calibri"/>
                <a:cs typeface="Calibri"/>
              </a:rPr>
              <a:t>Group Leader </a:t>
            </a:r>
            <a:r>
              <a:rPr sz="1100" b="1" dirty="0">
                <a:latin typeface="Calibri"/>
                <a:cs typeface="Calibri"/>
              </a:rPr>
              <a:t> </a:t>
            </a:r>
            <a:r>
              <a:rPr sz="1100" b="1" spc="-5" dirty="0">
                <a:latin typeface="Calibri"/>
                <a:cs typeface="Calibri"/>
              </a:rPr>
              <a:t>Grenadier </a:t>
            </a:r>
            <a:r>
              <a:rPr sz="1100" b="1" spc="60" dirty="0">
                <a:latin typeface="Calibri"/>
                <a:cs typeface="Calibri"/>
              </a:rPr>
              <a:t> </a:t>
            </a:r>
            <a:r>
              <a:rPr sz="1100" b="1" dirty="0">
                <a:latin typeface="Calibri"/>
                <a:cs typeface="Calibri"/>
              </a:rPr>
              <a:t>A</a:t>
            </a:r>
            <a:r>
              <a:rPr sz="1100" b="1" spc="5" dirty="0">
                <a:latin typeface="Calibri"/>
                <a:cs typeface="Calibri"/>
              </a:rPr>
              <a:t>s</a:t>
            </a:r>
            <a:r>
              <a:rPr sz="1100" b="1" dirty="0">
                <a:latin typeface="Calibri"/>
                <a:cs typeface="Calibri"/>
              </a:rPr>
              <a:t>st.</a:t>
            </a:r>
            <a:r>
              <a:rPr sz="1100" b="1" spc="-15" dirty="0">
                <a:latin typeface="Calibri"/>
                <a:cs typeface="Calibri"/>
              </a:rPr>
              <a:t> </a:t>
            </a:r>
            <a:r>
              <a:rPr sz="1100" b="1" dirty="0">
                <a:latin typeface="Calibri"/>
                <a:cs typeface="Calibri"/>
              </a:rPr>
              <a:t>Gr</a:t>
            </a:r>
            <a:r>
              <a:rPr sz="1100" b="1" spc="-5" dirty="0">
                <a:latin typeface="Calibri"/>
                <a:cs typeface="Calibri"/>
              </a:rPr>
              <a:t>en</a:t>
            </a:r>
            <a:r>
              <a:rPr sz="1100" b="1" spc="-10" dirty="0">
                <a:latin typeface="Calibri"/>
                <a:cs typeface="Calibri"/>
              </a:rPr>
              <a:t>a</a:t>
            </a:r>
            <a:r>
              <a:rPr sz="1100" b="1" spc="-5" dirty="0">
                <a:latin typeface="Calibri"/>
                <a:cs typeface="Calibri"/>
              </a:rPr>
              <a:t>d</a:t>
            </a:r>
            <a:r>
              <a:rPr sz="1100" b="1" dirty="0">
                <a:latin typeface="Calibri"/>
                <a:cs typeface="Calibri"/>
              </a:rPr>
              <a:t>i</a:t>
            </a:r>
            <a:r>
              <a:rPr sz="1100" b="1" spc="-5" dirty="0">
                <a:latin typeface="Calibri"/>
                <a:cs typeface="Calibri"/>
              </a:rPr>
              <a:t>e</a:t>
            </a:r>
            <a:r>
              <a:rPr sz="1100" b="1" dirty="0">
                <a:latin typeface="Calibri"/>
                <a:cs typeface="Calibri"/>
              </a:rPr>
              <a:t>r</a:t>
            </a:r>
            <a:endParaRPr sz="1100">
              <a:latin typeface="Calibri"/>
              <a:cs typeface="Calibri"/>
            </a:endParaRPr>
          </a:p>
          <a:p>
            <a:pPr marR="312420" algn="ctr">
              <a:lnSpc>
                <a:spcPct val="100000"/>
              </a:lnSpc>
              <a:spcBef>
                <a:spcPts val="85"/>
              </a:spcBef>
            </a:pPr>
            <a:r>
              <a:rPr sz="1100" b="1" dirty="0">
                <a:latin typeface="Calibri"/>
                <a:cs typeface="Calibri"/>
              </a:rPr>
              <a:t>Aut</a:t>
            </a:r>
            <a:r>
              <a:rPr sz="1100" b="1" spc="-10" dirty="0">
                <a:latin typeface="Calibri"/>
                <a:cs typeface="Calibri"/>
              </a:rPr>
              <a:t>o</a:t>
            </a:r>
            <a:r>
              <a:rPr sz="1100" b="1" spc="-5" dirty="0">
                <a:latin typeface="Calibri"/>
                <a:cs typeface="Calibri"/>
              </a:rPr>
              <a:t>mati</a:t>
            </a:r>
            <a:r>
              <a:rPr sz="1100" b="1" dirty="0">
                <a:latin typeface="Calibri"/>
                <a:cs typeface="Calibri"/>
              </a:rPr>
              <a:t>c</a:t>
            </a:r>
            <a:r>
              <a:rPr sz="1100" b="1" spc="-5" dirty="0">
                <a:latin typeface="Calibri"/>
                <a:cs typeface="Calibri"/>
              </a:rPr>
              <a:t> </a:t>
            </a:r>
            <a:r>
              <a:rPr sz="1100" b="1" dirty="0">
                <a:latin typeface="Calibri"/>
                <a:cs typeface="Calibri"/>
              </a:rPr>
              <a:t>R</a:t>
            </a:r>
            <a:r>
              <a:rPr sz="1100" b="1" spc="5" dirty="0">
                <a:latin typeface="Calibri"/>
                <a:cs typeface="Calibri"/>
              </a:rPr>
              <a:t>i</a:t>
            </a:r>
            <a:r>
              <a:rPr sz="1100" b="1" spc="-5" dirty="0">
                <a:latin typeface="Calibri"/>
                <a:cs typeface="Calibri"/>
              </a:rPr>
              <a:t>f</a:t>
            </a:r>
            <a:r>
              <a:rPr sz="1100" b="1" dirty="0">
                <a:latin typeface="Calibri"/>
                <a:cs typeface="Calibri"/>
              </a:rPr>
              <a:t>le</a:t>
            </a:r>
            <a:endParaRPr sz="1100">
              <a:latin typeface="Calibri"/>
              <a:cs typeface="Calibri"/>
            </a:endParaRPr>
          </a:p>
          <a:p>
            <a:pPr marR="346710" algn="ctr">
              <a:lnSpc>
                <a:spcPct val="100000"/>
              </a:lnSpc>
              <a:spcBef>
                <a:spcPts val="420"/>
              </a:spcBef>
            </a:pPr>
            <a:r>
              <a:rPr sz="1100" b="1" spc="-5" dirty="0">
                <a:latin typeface="Calibri"/>
                <a:cs typeface="Calibri"/>
              </a:rPr>
              <a:t>Rifleman</a:t>
            </a:r>
            <a:endParaRPr sz="1100">
              <a:latin typeface="Calibri"/>
              <a:cs typeface="Calibri"/>
            </a:endParaRPr>
          </a:p>
          <a:p>
            <a:pPr marR="330835" algn="ctr">
              <a:lnSpc>
                <a:spcPct val="100000"/>
              </a:lnSpc>
              <a:spcBef>
                <a:spcPts val="35"/>
              </a:spcBef>
            </a:pPr>
            <a:r>
              <a:rPr sz="1100" b="1" spc="-5" dirty="0">
                <a:latin typeface="Calibri"/>
                <a:cs typeface="Calibri"/>
              </a:rPr>
              <a:t>Rifleman</a:t>
            </a:r>
            <a:endParaRPr sz="1100">
              <a:latin typeface="Calibri"/>
              <a:cs typeface="Calibri"/>
            </a:endParaRPr>
          </a:p>
        </p:txBody>
      </p:sp>
      <p:grpSp>
        <p:nvGrpSpPr>
          <p:cNvPr id="114" name="object 114"/>
          <p:cNvGrpSpPr/>
          <p:nvPr/>
        </p:nvGrpSpPr>
        <p:grpSpPr>
          <a:xfrm>
            <a:off x="33528" y="2036064"/>
            <a:ext cx="2391410" cy="1981199"/>
            <a:chOff x="33528" y="2036064"/>
            <a:chExt cx="2391410" cy="2502535"/>
          </a:xfrm>
        </p:grpSpPr>
        <p:pic>
          <p:nvPicPr>
            <p:cNvPr id="115" name="object 115"/>
            <p:cNvPicPr/>
            <p:nvPr/>
          </p:nvPicPr>
          <p:blipFill>
            <a:blip r:embed="rId31" cstate="print"/>
            <a:stretch>
              <a:fillRect/>
            </a:stretch>
          </p:blipFill>
          <p:spPr>
            <a:xfrm>
              <a:off x="33528" y="2040636"/>
              <a:ext cx="2391156" cy="2474976"/>
            </a:xfrm>
            <a:prstGeom prst="rect">
              <a:avLst/>
            </a:prstGeom>
          </p:spPr>
        </p:pic>
        <p:pic>
          <p:nvPicPr>
            <p:cNvPr id="116" name="object 116"/>
            <p:cNvPicPr/>
            <p:nvPr/>
          </p:nvPicPr>
          <p:blipFill>
            <a:blip r:embed="rId32" cstate="print"/>
            <a:stretch>
              <a:fillRect/>
            </a:stretch>
          </p:blipFill>
          <p:spPr>
            <a:xfrm>
              <a:off x="161544" y="2036064"/>
              <a:ext cx="2132076" cy="2502407"/>
            </a:xfrm>
            <a:prstGeom prst="rect">
              <a:avLst/>
            </a:prstGeom>
          </p:spPr>
        </p:pic>
        <p:sp>
          <p:nvSpPr>
            <p:cNvPr id="117" name="object 117"/>
            <p:cNvSpPr/>
            <p:nvPr/>
          </p:nvSpPr>
          <p:spPr>
            <a:xfrm>
              <a:off x="69342" y="2076450"/>
              <a:ext cx="2269490" cy="2353310"/>
            </a:xfrm>
            <a:custGeom>
              <a:avLst/>
              <a:gdLst/>
              <a:ahLst/>
              <a:cxnLst/>
              <a:rect l="l" t="t" r="r" b="b"/>
              <a:pathLst>
                <a:path w="2269490" h="2353310">
                  <a:moveTo>
                    <a:pt x="1891030" y="0"/>
                  </a:moveTo>
                  <a:lnTo>
                    <a:pt x="378218" y="0"/>
                  </a:lnTo>
                  <a:lnTo>
                    <a:pt x="330774" y="2946"/>
                  </a:lnTo>
                  <a:lnTo>
                    <a:pt x="285089" y="11548"/>
                  </a:lnTo>
                  <a:lnTo>
                    <a:pt x="241517" y="25452"/>
                  </a:lnTo>
                  <a:lnTo>
                    <a:pt x="200413" y="44305"/>
                  </a:lnTo>
                  <a:lnTo>
                    <a:pt x="162131" y="67751"/>
                  </a:lnTo>
                  <a:lnTo>
                    <a:pt x="127026" y="95437"/>
                  </a:lnTo>
                  <a:lnTo>
                    <a:pt x="95451" y="127009"/>
                  </a:lnTo>
                  <a:lnTo>
                    <a:pt x="67762" y="162112"/>
                  </a:lnTo>
                  <a:lnTo>
                    <a:pt x="44313" y="200392"/>
                  </a:lnTo>
                  <a:lnTo>
                    <a:pt x="25457" y="241496"/>
                  </a:lnTo>
                  <a:lnTo>
                    <a:pt x="11550" y="285069"/>
                  </a:lnTo>
                  <a:lnTo>
                    <a:pt x="2946" y="330757"/>
                  </a:lnTo>
                  <a:lnTo>
                    <a:pt x="0" y="378205"/>
                  </a:lnTo>
                  <a:lnTo>
                    <a:pt x="0" y="1974850"/>
                  </a:lnTo>
                  <a:lnTo>
                    <a:pt x="2946" y="2022298"/>
                  </a:lnTo>
                  <a:lnTo>
                    <a:pt x="11550" y="2067986"/>
                  </a:lnTo>
                  <a:lnTo>
                    <a:pt x="25457" y="2111559"/>
                  </a:lnTo>
                  <a:lnTo>
                    <a:pt x="44313" y="2152663"/>
                  </a:lnTo>
                  <a:lnTo>
                    <a:pt x="67762" y="2190943"/>
                  </a:lnTo>
                  <a:lnTo>
                    <a:pt x="95451" y="2226046"/>
                  </a:lnTo>
                  <a:lnTo>
                    <a:pt x="127026" y="2257618"/>
                  </a:lnTo>
                  <a:lnTo>
                    <a:pt x="162131" y="2285304"/>
                  </a:lnTo>
                  <a:lnTo>
                    <a:pt x="200413" y="2308750"/>
                  </a:lnTo>
                  <a:lnTo>
                    <a:pt x="241517" y="2327603"/>
                  </a:lnTo>
                  <a:lnTo>
                    <a:pt x="285089" y="2341507"/>
                  </a:lnTo>
                  <a:lnTo>
                    <a:pt x="330774" y="2350109"/>
                  </a:lnTo>
                  <a:lnTo>
                    <a:pt x="378218" y="2353056"/>
                  </a:lnTo>
                  <a:lnTo>
                    <a:pt x="1891030" y="2353056"/>
                  </a:lnTo>
                  <a:lnTo>
                    <a:pt x="1938478" y="2350109"/>
                  </a:lnTo>
                  <a:lnTo>
                    <a:pt x="1984166" y="2341507"/>
                  </a:lnTo>
                  <a:lnTo>
                    <a:pt x="2027739" y="2327603"/>
                  </a:lnTo>
                  <a:lnTo>
                    <a:pt x="2068843" y="2308750"/>
                  </a:lnTo>
                  <a:lnTo>
                    <a:pt x="2107123" y="2285304"/>
                  </a:lnTo>
                  <a:lnTo>
                    <a:pt x="2142226" y="2257618"/>
                  </a:lnTo>
                  <a:lnTo>
                    <a:pt x="2173798" y="2226046"/>
                  </a:lnTo>
                  <a:lnTo>
                    <a:pt x="2201484" y="2190943"/>
                  </a:lnTo>
                  <a:lnTo>
                    <a:pt x="2224930" y="2152663"/>
                  </a:lnTo>
                  <a:lnTo>
                    <a:pt x="2243783" y="2111559"/>
                  </a:lnTo>
                  <a:lnTo>
                    <a:pt x="2257687" y="2067986"/>
                  </a:lnTo>
                  <a:lnTo>
                    <a:pt x="2266289" y="2022298"/>
                  </a:lnTo>
                  <a:lnTo>
                    <a:pt x="2269235" y="1974850"/>
                  </a:lnTo>
                  <a:lnTo>
                    <a:pt x="2269235" y="378205"/>
                  </a:lnTo>
                  <a:lnTo>
                    <a:pt x="2266289" y="330757"/>
                  </a:lnTo>
                  <a:lnTo>
                    <a:pt x="2257687" y="285069"/>
                  </a:lnTo>
                  <a:lnTo>
                    <a:pt x="2243783" y="241496"/>
                  </a:lnTo>
                  <a:lnTo>
                    <a:pt x="2224930" y="200392"/>
                  </a:lnTo>
                  <a:lnTo>
                    <a:pt x="2201484" y="162112"/>
                  </a:lnTo>
                  <a:lnTo>
                    <a:pt x="2173798" y="127009"/>
                  </a:lnTo>
                  <a:lnTo>
                    <a:pt x="2142226" y="95437"/>
                  </a:lnTo>
                  <a:lnTo>
                    <a:pt x="2107123" y="67751"/>
                  </a:lnTo>
                  <a:lnTo>
                    <a:pt x="2068843" y="44305"/>
                  </a:lnTo>
                  <a:lnTo>
                    <a:pt x="2027739" y="25452"/>
                  </a:lnTo>
                  <a:lnTo>
                    <a:pt x="1984166" y="11548"/>
                  </a:lnTo>
                  <a:lnTo>
                    <a:pt x="1938478" y="2946"/>
                  </a:lnTo>
                  <a:lnTo>
                    <a:pt x="1891030" y="0"/>
                  </a:lnTo>
                  <a:close/>
                </a:path>
              </a:pathLst>
            </a:custGeom>
            <a:solidFill>
              <a:srgbClr val="538235"/>
            </a:solidFill>
          </p:spPr>
          <p:txBody>
            <a:bodyPr wrap="square" lIns="0" tIns="0" rIns="0" bIns="0" rtlCol="0"/>
            <a:lstStyle/>
            <a:p>
              <a:endParaRPr/>
            </a:p>
          </p:txBody>
        </p:sp>
        <p:sp>
          <p:nvSpPr>
            <p:cNvPr id="118" name="object 118"/>
            <p:cNvSpPr/>
            <p:nvPr/>
          </p:nvSpPr>
          <p:spPr>
            <a:xfrm>
              <a:off x="69342" y="2076450"/>
              <a:ext cx="2269490" cy="2353310"/>
            </a:xfrm>
            <a:custGeom>
              <a:avLst/>
              <a:gdLst/>
              <a:ahLst/>
              <a:cxnLst/>
              <a:rect l="l" t="t" r="r" b="b"/>
              <a:pathLst>
                <a:path w="2269490" h="2353310">
                  <a:moveTo>
                    <a:pt x="0" y="378205"/>
                  </a:moveTo>
                  <a:lnTo>
                    <a:pt x="2946" y="330757"/>
                  </a:lnTo>
                  <a:lnTo>
                    <a:pt x="11550" y="285069"/>
                  </a:lnTo>
                  <a:lnTo>
                    <a:pt x="25457" y="241496"/>
                  </a:lnTo>
                  <a:lnTo>
                    <a:pt x="44313" y="200392"/>
                  </a:lnTo>
                  <a:lnTo>
                    <a:pt x="67762" y="162112"/>
                  </a:lnTo>
                  <a:lnTo>
                    <a:pt x="95451" y="127009"/>
                  </a:lnTo>
                  <a:lnTo>
                    <a:pt x="127026" y="95437"/>
                  </a:lnTo>
                  <a:lnTo>
                    <a:pt x="162131" y="67751"/>
                  </a:lnTo>
                  <a:lnTo>
                    <a:pt x="200413" y="44305"/>
                  </a:lnTo>
                  <a:lnTo>
                    <a:pt x="241517" y="25452"/>
                  </a:lnTo>
                  <a:lnTo>
                    <a:pt x="285089" y="11548"/>
                  </a:lnTo>
                  <a:lnTo>
                    <a:pt x="330774" y="2946"/>
                  </a:lnTo>
                  <a:lnTo>
                    <a:pt x="378218" y="0"/>
                  </a:lnTo>
                  <a:lnTo>
                    <a:pt x="1891030" y="0"/>
                  </a:lnTo>
                  <a:lnTo>
                    <a:pt x="1938478" y="2946"/>
                  </a:lnTo>
                  <a:lnTo>
                    <a:pt x="1984166" y="11548"/>
                  </a:lnTo>
                  <a:lnTo>
                    <a:pt x="2027739" y="25452"/>
                  </a:lnTo>
                  <a:lnTo>
                    <a:pt x="2068843" y="44305"/>
                  </a:lnTo>
                  <a:lnTo>
                    <a:pt x="2107123" y="67751"/>
                  </a:lnTo>
                  <a:lnTo>
                    <a:pt x="2142226" y="95437"/>
                  </a:lnTo>
                  <a:lnTo>
                    <a:pt x="2173798" y="127009"/>
                  </a:lnTo>
                  <a:lnTo>
                    <a:pt x="2201484" y="162112"/>
                  </a:lnTo>
                  <a:lnTo>
                    <a:pt x="2224930" y="200392"/>
                  </a:lnTo>
                  <a:lnTo>
                    <a:pt x="2243783" y="241496"/>
                  </a:lnTo>
                  <a:lnTo>
                    <a:pt x="2257687" y="285069"/>
                  </a:lnTo>
                  <a:lnTo>
                    <a:pt x="2266289" y="330757"/>
                  </a:lnTo>
                  <a:lnTo>
                    <a:pt x="2269235" y="378205"/>
                  </a:lnTo>
                  <a:lnTo>
                    <a:pt x="2269235" y="1974850"/>
                  </a:lnTo>
                  <a:lnTo>
                    <a:pt x="2266289" y="2022298"/>
                  </a:lnTo>
                  <a:lnTo>
                    <a:pt x="2257687" y="2067986"/>
                  </a:lnTo>
                  <a:lnTo>
                    <a:pt x="2243783" y="2111559"/>
                  </a:lnTo>
                  <a:lnTo>
                    <a:pt x="2224930" y="2152663"/>
                  </a:lnTo>
                  <a:lnTo>
                    <a:pt x="2201484" y="2190943"/>
                  </a:lnTo>
                  <a:lnTo>
                    <a:pt x="2173798" y="2226046"/>
                  </a:lnTo>
                  <a:lnTo>
                    <a:pt x="2142226" y="2257618"/>
                  </a:lnTo>
                  <a:lnTo>
                    <a:pt x="2107123" y="2285304"/>
                  </a:lnTo>
                  <a:lnTo>
                    <a:pt x="2068843" y="2308750"/>
                  </a:lnTo>
                  <a:lnTo>
                    <a:pt x="2027739" y="2327603"/>
                  </a:lnTo>
                  <a:lnTo>
                    <a:pt x="1984166" y="2341507"/>
                  </a:lnTo>
                  <a:lnTo>
                    <a:pt x="1938478" y="2350109"/>
                  </a:lnTo>
                  <a:lnTo>
                    <a:pt x="1891030" y="2353056"/>
                  </a:lnTo>
                  <a:lnTo>
                    <a:pt x="378218" y="2353056"/>
                  </a:lnTo>
                  <a:lnTo>
                    <a:pt x="330774" y="2350109"/>
                  </a:lnTo>
                  <a:lnTo>
                    <a:pt x="285089" y="2341507"/>
                  </a:lnTo>
                  <a:lnTo>
                    <a:pt x="241517" y="2327603"/>
                  </a:lnTo>
                  <a:lnTo>
                    <a:pt x="200413" y="2308750"/>
                  </a:lnTo>
                  <a:lnTo>
                    <a:pt x="162131" y="2285304"/>
                  </a:lnTo>
                  <a:lnTo>
                    <a:pt x="127026" y="2257618"/>
                  </a:lnTo>
                  <a:lnTo>
                    <a:pt x="95451" y="2226046"/>
                  </a:lnTo>
                  <a:lnTo>
                    <a:pt x="67762" y="2190943"/>
                  </a:lnTo>
                  <a:lnTo>
                    <a:pt x="44313" y="2152663"/>
                  </a:lnTo>
                  <a:lnTo>
                    <a:pt x="25457" y="2111559"/>
                  </a:lnTo>
                  <a:lnTo>
                    <a:pt x="11550" y="2067986"/>
                  </a:lnTo>
                  <a:lnTo>
                    <a:pt x="2946" y="2022298"/>
                  </a:lnTo>
                  <a:lnTo>
                    <a:pt x="0" y="1974850"/>
                  </a:lnTo>
                  <a:lnTo>
                    <a:pt x="0" y="378205"/>
                  </a:lnTo>
                  <a:close/>
                </a:path>
              </a:pathLst>
            </a:custGeom>
            <a:ln w="19812">
              <a:solidFill>
                <a:srgbClr val="000000"/>
              </a:solidFill>
            </a:ln>
          </p:spPr>
          <p:txBody>
            <a:bodyPr wrap="square" lIns="0" tIns="0" rIns="0" bIns="0" rtlCol="0"/>
            <a:lstStyle/>
            <a:p>
              <a:endParaRPr/>
            </a:p>
          </p:txBody>
        </p:sp>
      </p:grpSp>
      <p:sp>
        <p:nvSpPr>
          <p:cNvPr id="119" name="object 119"/>
          <p:cNvSpPr txBox="1"/>
          <p:nvPr/>
        </p:nvSpPr>
        <p:spPr>
          <a:xfrm>
            <a:off x="258572" y="2099310"/>
            <a:ext cx="1886585" cy="1581843"/>
          </a:xfrm>
          <a:prstGeom prst="rect">
            <a:avLst/>
          </a:prstGeom>
        </p:spPr>
        <p:txBody>
          <a:bodyPr vert="horz" wrap="square" lIns="0" tIns="12065" rIns="0" bIns="0" rtlCol="0">
            <a:spAutoFit/>
          </a:bodyPr>
          <a:lstStyle/>
          <a:p>
            <a:pPr marL="269875">
              <a:lnSpc>
                <a:spcPct val="100000"/>
              </a:lnSpc>
              <a:spcBef>
                <a:spcPts val="95"/>
              </a:spcBef>
            </a:pPr>
            <a:r>
              <a:rPr b="1" u="sng" spc="-10" dirty="0">
                <a:solidFill>
                  <a:srgbClr val="FFFFFF"/>
                </a:solidFill>
                <a:uFill>
                  <a:solidFill>
                    <a:srgbClr val="FFFFFF"/>
                  </a:solidFill>
                </a:uFill>
                <a:latin typeface="Calibri"/>
                <a:cs typeface="Calibri"/>
              </a:rPr>
              <a:t>Battalion</a:t>
            </a:r>
            <a:r>
              <a:rPr b="1" u="sng" spc="-55" dirty="0">
                <a:solidFill>
                  <a:srgbClr val="FFFFFF"/>
                </a:solidFill>
                <a:uFill>
                  <a:solidFill>
                    <a:srgbClr val="FFFFFF"/>
                  </a:solidFill>
                </a:uFill>
                <a:latin typeface="Calibri"/>
                <a:cs typeface="Calibri"/>
              </a:rPr>
              <a:t> </a:t>
            </a:r>
            <a:r>
              <a:rPr b="1" u="sng" spc="-5" dirty="0">
                <a:solidFill>
                  <a:srgbClr val="FFFFFF"/>
                </a:solidFill>
                <a:uFill>
                  <a:solidFill>
                    <a:srgbClr val="FFFFFF"/>
                  </a:solidFill>
                </a:uFill>
                <a:latin typeface="Calibri"/>
                <a:cs typeface="Calibri"/>
              </a:rPr>
              <a:t>Assets</a:t>
            </a:r>
            <a:endParaRPr dirty="0">
              <a:latin typeface="Calibri"/>
              <a:cs typeface="Calibri"/>
            </a:endParaRPr>
          </a:p>
          <a:p>
            <a:pPr marL="12700">
              <a:lnSpc>
                <a:spcPct val="100000"/>
              </a:lnSpc>
              <a:spcBef>
                <a:spcPts val="30"/>
              </a:spcBef>
            </a:pPr>
            <a:r>
              <a:rPr lang="en-US" sz="1200" b="1" dirty="0">
                <a:solidFill>
                  <a:srgbClr val="FFFFFF"/>
                </a:solidFill>
                <a:latin typeface="Calibri"/>
                <a:cs typeface="Calibri"/>
              </a:rPr>
              <a:t>Three</a:t>
            </a:r>
            <a:r>
              <a:rPr sz="1200" b="1" spc="-30" dirty="0">
                <a:solidFill>
                  <a:srgbClr val="FFFFFF"/>
                </a:solidFill>
                <a:latin typeface="Calibri"/>
                <a:cs typeface="Calibri"/>
              </a:rPr>
              <a:t> </a:t>
            </a:r>
            <a:r>
              <a:rPr sz="1200" b="1" spc="-5" dirty="0">
                <a:solidFill>
                  <a:srgbClr val="FFFFFF"/>
                </a:solidFill>
                <a:latin typeface="Calibri"/>
                <a:cs typeface="Calibri"/>
              </a:rPr>
              <a:t>Mechanized</a:t>
            </a:r>
            <a:r>
              <a:rPr sz="1200" b="1" spc="-25" dirty="0">
                <a:solidFill>
                  <a:srgbClr val="FFFFFF"/>
                </a:solidFill>
                <a:latin typeface="Calibri"/>
                <a:cs typeface="Calibri"/>
              </a:rPr>
              <a:t> </a:t>
            </a:r>
            <a:r>
              <a:rPr sz="1200" b="1" dirty="0">
                <a:solidFill>
                  <a:srgbClr val="FFFFFF"/>
                </a:solidFill>
                <a:latin typeface="Calibri"/>
                <a:cs typeface="Calibri"/>
              </a:rPr>
              <a:t>Rifle</a:t>
            </a:r>
            <a:r>
              <a:rPr sz="1200" b="1" spc="-25" dirty="0">
                <a:solidFill>
                  <a:srgbClr val="FFFFFF"/>
                </a:solidFill>
                <a:latin typeface="Calibri"/>
                <a:cs typeface="Calibri"/>
              </a:rPr>
              <a:t> </a:t>
            </a:r>
            <a:r>
              <a:rPr sz="1200" b="1" spc="-5" dirty="0">
                <a:solidFill>
                  <a:srgbClr val="FFFFFF"/>
                </a:solidFill>
                <a:latin typeface="Calibri"/>
                <a:cs typeface="Calibri"/>
              </a:rPr>
              <a:t>Co.</a:t>
            </a:r>
            <a:endParaRPr sz="1200" dirty="0">
              <a:latin typeface="Calibri"/>
              <a:cs typeface="Calibri"/>
            </a:endParaRPr>
          </a:p>
          <a:p>
            <a:pPr marL="12700">
              <a:lnSpc>
                <a:spcPct val="100000"/>
              </a:lnSpc>
              <a:spcBef>
                <a:spcPts val="5"/>
              </a:spcBef>
            </a:pPr>
            <a:r>
              <a:rPr lang="en-US" sz="1200" b="1" dirty="0">
                <a:solidFill>
                  <a:srgbClr val="FFFFFF"/>
                </a:solidFill>
                <a:latin typeface="Calibri"/>
                <a:cs typeface="Calibri"/>
              </a:rPr>
              <a:t>One</a:t>
            </a:r>
            <a:r>
              <a:rPr sz="1200" b="1" spc="-30" dirty="0">
                <a:solidFill>
                  <a:srgbClr val="FFFFFF"/>
                </a:solidFill>
                <a:latin typeface="Calibri"/>
                <a:cs typeface="Calibri"/>
              </a:rPr>
              <a:t> </a:t>
            </a:r>
            <a:r>
              <a:rPr sz="1200" b="1" dirty="0">
                <a:solidFill>
                  <a:srgbClr val="FFFFFF"/>
                </a:solidFill>
                <a:latin typeface="Calibri"/>
                <a:cs typeface="Calibri"/>
              </a:rPr>
              <a:t>Assault</a:t>
            </a:r>
            <a:r>
              <a:rPr sz="1200" b="1" spc="-35" dirty="0">
                <a:solidFill>
                  <a:srgbClr val="FFFFFF"/>
                </a:solidFill>
                <a:latin typeface="Calibri"/>
                <a:cs typeface="Calibri"/>
              </a:rPr>
              <a:t> </a:t>
            </a:r>
            <a:r>
              <a:rPr sz="1200" b="1" dirty="0">
                <a:solidFill>
                  <a:srgbClr val="FFFFFF"/>
                </a:solidFill>
                <a:latin typeface="Calibri"/>
                <a:cs typeface="Calibri"/>
              </a:rPr>
              <a:t>Gun</a:t>
            </a:r>
            <a:r>
              <a:rPr sz="1200" b="1" spc="-30" dirty="0">
                <a:solidFill>
                  <a:srgbClr val="FFFFFF"/>
                </a:solidFill>
                <a:latin typeface="Calibri"/>
                <a:cs typeface="Calibri"/>
              </a:rPr>
              <a:t> </a:t>
            </a:r>
            <a:r>
              <a:rPr sz="1200" b="1" spc="-5" dirty="0">
                <a:solidFill>
                  <a:srgbClr val="FFFFFF"/>
                </a:solidFill>
                <a:latin typeface="Calibri"/>
                <a:cs typeface="Calibri"/>
              </a:rPr>
              <a:t>Companies</a:t>
            </a:r>
            <a:endParaRPr sz="1200" dirty="0">
              <a:latin typeface="Calibri"/>
              <a:cs typeface="Calibri"/>
            </a:endParaRPr>
          </a:p>
          <a:p>
            <a:pPr marL="469900">
              <a:lnSpc>
                <a:spcPct val="100000"/>
              </a:lnSpc>
            </a:pPr>
            <a:r>
              <a:rPr sz="1200" b="1" dirty="0">
                <a:solidFill>
                  <a:srgbClr val="FFFFFF"/>
                </a:solidFill>
                <a:latin typeface="Calibri"/>
                <a:cs typeface="Calibri"/>
              </a:rPr>
              <a:t>-10-14x</a:t>
            </a:r>
            <a:r>
              <a:rPr sz="1200" b="1" spc="-50" dirty="0">
                <a:solidFill>
                  <a:srgbClr val="FFFFFF"/>
                </a:solidFill>
                <a:latin typeface="Calibri"/>
                <a:cs typeface="Calibri"/>
              </a:rPr>
              <a:t> </a:t>
            </a:r>
            <a:r>
              <a:rPr sz="1200" b="1" dirty="0">
                <a:solidFill>
                  <a:srgbClr val="FFFFFF"/>
                </a:solidFill>
                <a:latin typeface="Calibri"/>
                <a:cs typeface="Calibri"/>
              </a:rPr>
              <a:t>ZLT-11</a:t>
            </a:r>
            <a:endParaRPr sz="1200" dirty="0">
              <a:latin typeface="Calibri"/>
              <a:cs typeface="Calibri"/>
            </a:endParaRPr>
          </a:p>
          <a:p>
            <a:pPr marL="12700">
              <a:lnSpc>
                <a:spcPct val="100000"/>
              </a:lnSpc>
            </a:pPr>
            <a:r>
              <a:rPr lang="en-US" sz="1200" b="1" dirty="0">
                <a:solidFill>
                  <a:srgbClr val="FFFFFF"/>
                </a:solidFill>
                <a:latin typeface="Calibri"/>
                <a:cs typeface="Calibri"/>
              </a:rPr>
              <a:t>One Firepower Company</a:t>
            </a:r>
            <a:endParaRPr sz="1200" dirty="0">
              <a:latin typeface="Calibri"/>
              <a:cs typeface="Calibri"/>
            </a:endParaRPr>
          </a:p>
          <a:p>
            <a:pPr marL="12700" marR="66675" indent="457200">
              <a:lnSpc>
                <a:spcPct val="100000"/>
              </a:lnSpc>
            </a:pPr>
            <a:r>
              <a:rPr sz="1200" b="1" dirty="0">
                <a:solidFill>
                  <a:srgbClr val="FFFFFF"/>
                </a:solidFill>
                <a:latin typeface="Calibri"/>
                <a:cs typeface="Calibri"/>
              </a:rPr>
              <a:t>-6x</a:t>
            </a:r>
            <a:r>
              <a:rPr sz="1200" b="1" spc="-40" dirty="0">
                <a:solidFill>
                  <a:srgbClr val="FFFFFF"/>
                </a:solidFill>
                <a:latin typeface="Calibri"/>
                <a:cs typeface="Calibri"/>
              </a:rPr>
              <a:t> </a:t>
            </a:r>
            <a:r>
              <a:rPr sz="1200" b="1" dirty="0">
                <a:solidFill>
                  <a:srgbClr val="FFFFFF"/>
                </a:solidFill>
                <a:latin typeface="Calibri"/>
                <a:cs typeface="Calibri"/>
              </a:rPr>
              <a:t>PLL-05</a:t>
            </a:r>
            <a:r>
              <a:rPr sz="1200" b="1" spc="-35" dirty="0">
                <a:solidFill>
                  <a:srgbClr val="FFFFFF"/>
                </a:solidFill>
                <a:latin typeface="Calibri"/>
                <a:cs typeface="Calibri"/>
              </a:rPr>
              <a:t> </a:t>
            </a:r>
            <a:r>
              <a:rPr sz="1200" b="1" spc="-5" dirty="0">
                <a:solidFill>
                  <a:srgbClr val="FFFFFF"/>
                </a:solidFill>
                <a:latin typeface="Calibri"/>
                <a:cs typeface="Calibri"/>
              </a:rPr>
              <a:t>Combo.</a:t>
            </a:r>
            <a:r>
              <a:rPr sz="1200" b="1" spc="-20" dirty="0">
                <a:solidFill>
                  <a:srgbClr val="FFFFFF"/>
                </a:solidFill>
                <a:latin typeface="Calibri"/>
                <a:cs typeface="Calibri"/>
              </a:rPr>
              <a:t> </a:t>
            </a:r>
            <a:r>
              <a:rPr sz="1200" b="1" dirty="0">
                <a:solidFill>
                  <a:srgbClr val="FFFFFF"/>
                </a:solidFill>
                <a:latin typeface="Calibri"/>
                <a:cs typeface="Calibri"/>
              </a:rPr>
              <a:t>Gun </a:t>
            </a:r>
            <a:r>
              <a:rPr sz="1200" b="1" spc="-235" dirty="0">
                <a:solidFill>
                  <a:srgbClr val="FFFFFF"/>
                </a:solidFill>
                <a:latin typeface="Calibri"/>
                <a:cs typeface="Calibri"/>
              </a:rPr>
              <a:t> </a:t>
            </a:r>
            <a:r>
              <a:rPr sz="1200" b="1" dirty="0">
                <a:solidFill>
                  <a:srgbClr val="FFFFFF"/>
                </a:solidFill>
                <a:latin typeface="Calibri"/>
                <a:cs typeface="Calibri"/>
              </a:rPr>
              <a:t>Air</a:t>
            </a:r>
            <a:r>
              <a:rPr sz="1200" b="1" spc="-25" dirty="0">
                <a:solidFill>
                  <a:srgbClr val="FFFFFF"/>
                </a:solidFill>
                <a:latin typeface="Calibri"/>
                <a:cs typeface="Calibri"/>
              </a:rPr>
              <a:t> </a:t>
            </a:r>
            <a:r>
              <a:rPr sz="1200" b="1" spc="-5" dirty="0">
                <a:solidFill>
                  <a:srgbClr val="FFFFFF"/>
                </a:solidFill>
                <a:latin typeface="Calibri"/>
                <a:cs typeface="Calibri"/>
              </a:rPr>
              <a:t>Defense</a:t>
            </a:r>
            <a:r>
              <a:rPr sz="1200" b="1" spc="-25" dirty="0">
                <a:solidFill>
                  <a:srgbClr val="FFFFFF"/>
                </a:solidFill>
                <a:latin typeface="Calibri"/>
                <a:cs typeface="Calibri"/>
              </a:rPr>
              <a:t> </a:t>
            </a:r>
            <a:r>
              <a:rPr sz="1200" b="1" spc="-5" dirty="0">
                <a:solidFill>
                  <a:srgbClr val="FFFFFF"/>
                </a:solidFill>
                <a:latin typeface="Calibri"/>
                <a:cs typeface="Calibri"/>
              </a:rPr>
              <a:t>Platoon</a:t>
            </a:r>
            <a:endParaRPr sz="1200" dirty="0">
              <a:latin typeface="Calibri"/>
              <a:cs typeface="Calibri"/>
            </a:endParaRPr>
          </a:p>
          <a:p>
            <a:pPr marL="544195" indent="-74930">
              <a:lnSpc>
                <a:spcPct val="100000"/>
              </a:lnSpc>
              <a:buChar char="-"/>
              <a:tabLst>
                <a:tab pos="544830" algn="l"/>
              </a:tabLst>
            </a:pPr>
            <a:r>
              <a:rPr sz="1200" b="1" dirty="0">
                <a:solidFill>
                  <a:srgbClr val="FFFFFF"/>
                </a:solidFill>
                <a:latin typeface="Calibri"/>
                <a:cs typeface="Calibri"/>
              </a:rPr>
              <a:t>6x</a:t>
            </a:r>
            <a:r>
              <a:rPr sz="1200" b="1" spc="-35" dirty="0">
                <a:solidFill>
                  <a:srgbClr val="FFFFFF"/>
                </a:solidFill>
                <a:latin typeface="Calibri"/>
                <a:cs typeface="Calibri"/>
              </a:rPr>
              <a:t> </a:t>
            </a:r>
            <a:r>
              <a:rPr sz="1200" b="1" spc="-5" dirty="0">
                <a:solidFill>
                  <a:srgbClr val="FFFFFF"/>
                </a:solidFill>
                <a:latin typeface="Calibri"/>
                <a:cs typeface="Calibri"/>
              </a:rPr>
              <a:t>QW-2</a:t>
            </a:r>
            <a:r>
              <a:rPr sz="1200" b="1" spc="-20" dirty="0">
                <a:solidFill>
                  <a:srgbClr val="FFFFFF"/>
                </a:solidFill>
                <a:latin typeface="Calibri"/>
                <a:cs typeface="Calibri"/>
              </a:rPr>
              <a:t> </a:t>
            </a:r>
            <a:r>
              <a:rPr sz="1200" b="1" dirty="0">
                <a:solidFill>
                  <a:srgbClr val="FFFFFF"/>
                </a:solidFill>
                <a:latin typeface="Calibri"/>
                <a:cs typeface="Calibri"/>
              </a:rPr>
              <a:t>MANPADS</a:t>
            </a:r>
            <a:endParaRPr sz="1200" dirty="0">
              <a:latin typeface="Calibri"/>
              <a:cs typeface="Calibri"/>
            </a:endParaRPr>
          </a:p>
        </p:txBody>
      </p:sp>
      <p:sp>
        <p:nvSpPr>
          <p:cNvPr id="121" name="object 121"/>
          <p:cNvSpPr txBox="1"/>
          <p:nvPr/>
        </p:nvSpPr>
        <p:spPr>
          <a:xfrm>
            <a:off x="2494026" y="5449316"/>
            <a:ext cx="278765"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3km</a:t>
            </a:r>
            <a:endParaRPr sz="1100">
              <a:latin typeface="Calibri"/>
              <a:cs typeface="Calibri"/>
            </a:endParaRPr>
          </a:p>
        </p:txBody>
      </p:sp>
      <p:sp>
        <p:nvSpPr>
          <p:cNvPr id="122" name="object 122"/>
          <p:cNvSpPr txBox="1"/>
          <p:nvPr/>
        </p:nvSpPr>
        <p:spPr>
          <a:xfrm>
            <a:off x="2091689" y="5649569"/>
            <a:ext cx="278765"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2km</a:t>
            </a:r>
            <a:endParaRPr sz="1100">
              <a:latin typeface="Calibri"/>
              <a:cs typeface="Calibri"/>
            </a:endParaRPr>
          </a:p>
        </p:txBody>
      </p:sp>
      <p:sp>
        <p:nvSpPr>
          <p:cNvPr id="123" name="object 123"/>
          <p:cNvSpPr txBox="1"/>
          <p:nvPr/>
        </p:nvSpPr>
        <p:spPr>
          <a:xfrm>
            <a:off x="1750805" y="5878860"/>
            <a:ext cx="38798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latin typeface="Calibri"/>
                <a:cs typeface="Calibri"/>
              </a:rPr>
              <a:t>1.6</a:t>
            </a:r>
            <a:r>
              <a:rPr sz="1100" b="1" dirty="0">
                <a:latin typeface="Calibri"/>
                <a:cs typeface="Calibri"/>
              </a:rPr>
              <a:t>km</a:t>
            </a:r>
            <a:endParaRPr sz="1100" dirty="0">
              <a:latin typeface="Calibri"/>
              <a:cs typeface="Calibri"/>
            </a:endParaRPr>
          </a:p>
        </p:txBody>
      </p:sp>
      <p:sp>
        <p:nvSpPr>
          <p:cNvPr id="124" name="object 124"/>
          <p:cNvSpPr txBox="1"/>
          <p:nvPr/>
        </p:nvSpPr>
        <p:spPr>
          <a:xfrm>
            <a:off x="86664" y="5092790"/>
            <a:ext cx="2021205" cy="1169035"/>
          </a:xfrm>
          <a:prstGeom prst="rect">
            <a:avLst/>
          </a:prstGeom>
        </p:spPr>
        <p:txBody>
          <a:bodyPr vert="horz" wrap="square" lIns="0" tIns="91440" rIns="0" bIns="0" rtlCol="0">
            <a:spAutoFit/>
          </a:bodyPr>
          <a:lstStyle/>
          <a:p>
            <a:pPr marL="12700">
              <a:lnSpc>
                <a:spcPct val="100000"/>
              </a:lnSpc>
              <a:spcBef>
                <a:spcPts val="720"/>
              </a:spcBef>
            </a:pPr>
            <a:r>
              <a:rPr sz="1400" b="1" u="sng" spc="-5" dirty="0">
                <a:uFill>
                  <a:solidFill>
                    <a:srgbClr val="000000"/>
                  </a:solidFill>
                </a:uFill>
                <a:latin typeface="Calibri"/>
                <a:cs typeface="Calibri"/>
              </a:rPr>
              <a:t>Company</a:t>
            </a:r>
            <a:r>
              <a:rPr sz="1400" b="1" u="sng" spc="-60" dirty="0">
                <a:uFill>
                  <a:solidFill>
                    <a:srgbClr val="000000"/>
                  </a:solidFill>
                </a:uFill>
                <a:latin typeface="Calibri"/>
                <a:cs typeface="Calibri"/>
              </a:rPr>
              <a:t> </a:t>
            </a:r>
            <a:r>
              <a:rPr sz="1400" b="1" u="sng" spc="-5" dirty="0">
                <a:uFill>
                  <a:solidFill>
                    <a:srgbClr val="000000"/>
                  </a:solidFill>
                </a:uFill>
                <a:latin typeface="Calibri"/>
                <a:cs typeface="Calibri"/>
              </a:rPr>
              <a:t>Area</a:t>
            </a:r>
            <a:r>
              <a:rPr sz="1400" b="1" u="sng" spc="-45" dirty="0">
                <a:uFill>
                  <a:solidFill>
                    <a:srgbClr val="000000"/>
                  </a:solidFill>
                </a:uFill>
                <a:latin typeface="Calibri"/>
                <a:cs typeface="Calibri"/>
              </a:rPr>
              <a:t> </a:t>
            </a:r>
            <a:r>
              <a:rPr sz="1400" b="1" u="sng" dirty="0">
                <a:uFill>
                  <a:solidFill>
                    <a:srgbClr val="000000"/>
                  </a:solidFill>
                </a:uFill>
                <a:latin typeface="Calibri"/>
                <a:cs typeface="Calibri"/>
              </a:rPr>
              <a:t>of</a:t>
            </a:r>
            <a:r>
              <a:rPr sz="1400" b="1" u="sng" spc="-30" dirty="0">
                <a:uFill>
                  <a:solidFill>
                    <a:srgbClr val="000000"/>
                  </a:solidFill>
                </a:uFill>
                <a:latin typeface="Calibri"/>
                <a:cs typeface="Calibri"/>
              </a:rPr>
              <a:t> </a:t>
            </a:r>
            <a:r>
              <a:rPr sz="1400" b="1" u="sng" spc="-5" dirty="0">
                <a:uFill>
                  <a:solidFill>
                    <a:srgbClr val="000000"/>
                  </a:solidFill>
                </a:uFill>
                <a:latin typeface="Calibri"/>
                <a:cs typeface="Calibri"/>
              </a:rPr>
              <a:t>Influence</a:t>
            </a:r>
            <a:endParaRPr sz="1400" dirty="0">
              <a:latin typeface="Calibri"/>
              <a:cs typeface="Calibri"/>
            </a:endParaRPr>
          </a:p>
          <a:p>
            <a:pPr marL="284480">
              <a:lnSpc>
                <a:spcPct val="100000"/>
              </a:lnSpc>
              <a:spcBef>
                <a:spcPts val="489"/>
              </a:spcBef>
            </a:pPr>
            <a:r>
              <a:rPr sz="1100" b="1" dirty="0">
                <a:latin typeface="Calibri"/>
                <a:cs typeface="Calibri"/>
              </a:rPr>
              <a:t>ATGM</a:t>
            </a:r>
            <a:endParaRPr sz="1100" dirty="0">
              <a:latin typeface="Calibri"/>
              <a:cs typeface="Calibri"/>
            </a:endParaRPr>
          </a:p>
          <a:p>
            <a:pPr marL="41910">
              <a:lnSpc>
                <a:spcPct val="100000"/>
              </a:lnSpc>
              <a:spcBef>
                <a:spcPts val="235"/>
              </a:spcBef>
            </a:pPr>
            <a:r>
              <a:rPr sz="1100" b="1" dirty="0">
                <a:latin typeface="Calibri"/>
                <a:cs typeface="Calibri"/>
              </a:rPr>
              <a:t>30</a:t>
            </a:r>
            <a:r>
              <a:rPr sz="1100" b="1" spc="-5" dirty="0">
                <a:latin typeface="Calibri"/>
                <a:cs typeface="Calibri"/>
              </a:rPr>
              <a:t>m</a:t>
            </a:r>
            <a:r>
              <a:rPr sz="1100" b="1" dirty="0">
                <a:latin typeface="Calibri"/>
                <a:cs typeface="Calibri"/>
              </a:rPr>
              <a:t>m </a:t>
            </a:r>
            <a:r>
              <a:rPr sz="1100" b="1" spc="5" dirty="0">
                <a:latin typeface="Calibri"/>
                <a:cs typeface="Calibri"/>
              </a:rPr>
              <a:t>C</a:t>
            </a:r>
            <a:r>
              <a:rPr sz="1100" b="1" spc="-10" dirty="0">
                <a:latin typeface="Calibri"/>
                <a:cs typeface="Calibri"/>
              </a:rPr>
              <a:t>a</a:t>
            </a:r>
            <a:r>
              <a:rPr sz="1100" b="1" spc="-5" dirty="0">
                <a:latin typeface="Calibri"/>
                <a:cs typeface="Calibri"/>
              </a:rPr>
              <a:t>nn</a:t>
            </a:r>
            <a:r>
              <a:rPr sz="1100" b="1" spc="-10" dirty="0">
                <a:latin typeface="Calibri"/>
                <a:cs typeface="Calibri"/>
              </a:rPr>
              <a:t>o</a:t>
            </a:r>
            <a:r>
              <a:rPr sz="1100" b="1" dirty="0">
                <a:latin typeface="Calibri"/>
                <a:cs typeface="Calibri"/>
              </a:rPr>
              <a:t>n</a:t>
            </a:r>
            <a:endParaRPr sz="1100" dirty="0">
              <a:latin typeface="Calibri"/>
              <a:cs typeface="Calibri"/>
            </a:endParaRPr>
          </a:p>
          <a:p>
            <a:pPr marL="56515">
              <a:lnSpc>
                <a:spcPct val="100000"/>
              </a:lnSpc>
              <a:spcBef>
                <a:spcPts val="409"/>
              </a:spcBef>
            </a:pPr>
            <a:r>
              <a:rPr sz="1100" b="1" dirty="0">
                <a:latin typeface="Calibri"/>
                <a:cs typeface="Calibri"/>
              </a:rPr>
              <a:t>60</a:t>
            </a:r>
            <a:r>
              <a:rPr sz="1100" b="1" spc="-5" dirty="0">
                <a:latin typeface="Calibri"/>
                <a:cs typeface="Calibri"/>
              </a:rPr>
              <a:t>m</a:t>
            </a:r>
            <a:r>
              <a:rPr sz="1100" b="1" dirty="0">
                <a:latin typeface="Calibri"/>
                <a:cs typeface="Calibri"/>
              </a:rPr>
              <a:t>m M</a:t>
            </a:r>
            <a:r>
              <a:rPr sz="1100" b="1" spc="-10" dirty="0">
                <a:latin typeface="Calibri"/>
                <a:cs typeface="Calibri"/>
              </a:rPr>
              <a:t>o</a:t>
            </a:r>
            <a:r>
              <a:rPr sz="1100" b="1" dirty="0">
                <a:latin typeface="Calibri"/>
                <a:cs typeface="Calibri"/>
              </a:rPr>
              <a:t>rt</a:t>
            </a:r>
            <a:r>
              <a:rPr sz="1100" b="1" spc="-5" dirty="0">
                <a:latin typeface="Calibri"/>
                <a:cs typeface="Calibri"/>
              </a:rPr>
              <a:t>a</a:t>
            </a:r>
            <a:r>
              <a:rPr sz="1100" b="1" dirty="0">
                <a:latin typeface="Calibri"/>
                <a:cs typeface="Calibri"/>
              </a:rPr>
              <a:t>r</a:t>
            </a:r>
            <a:endParaRPr sz="1100" dirty="0">
              <a:latin typeface="Calibri"/>
              <a:cs typeface="Calibri"/>
            </a:endParaRPr>
          </a:p>
          <a:p>
            <a:pPr marL="304800">
              <a:lnSpc>
                <a:spcPct val="100000"/>
              </a:lnSpc>
              <a:spcBef>
                <a:spcPts val="285"/>
              </a:spcBef>
              <a:tabLst>
                <a:tab pos="1401445" algn="l"/>
              </a:tabLst>
            </a:pPr>
            <a:r>
              <a:rPr sz="1100" b="1" spc="-5" dirty="0">
                <a:latin typeface="Calibri"/>
                <a:cs typeface="Calibri"/>
              </a:rPr>
              <a:t>PF-98	</a:t>
            </a:r>
            <a:r>
              <a:rPr sz="1650" b="1" spc="7" baseline="5050" dirty="0">
                <a:latin typeface="Calibri"/>
                <a:cs typeface="Calibri"/>
              </a:rPr>
              <a:t>800m</a:t>
            </a:r>
            <a:endParaRPr sz="1650" baseline="5050" dirty="0">
              <a:latin typeface="Calibri"/>
              <a:cs typeface="Calibri"/>
            </a:endParaRPr>
          </a:p>
        </p:txBody>
      </p:sp>
      <p:grpSp>
        <p:nvGrpSpPr>
          <p:cNvPr id="125" name="object 125"/>
          <p:cNvGrpSpPr/>
          <p:nvPr/>
        </p:nvGrpSpPr>
        <p:grpSpPr>
          <a:xfrm>
            <a:off x="1025652" y="6414515"/>
            <a:ext cx="1009015" cy="349250"/>
            <a:chOff x="1025652" y="6414515"/>
            <a:chExt cx="1009015" cy="349250"/>
          </a:xfrm>
        </p:grpSpPr>
        <p:pic>
          <p:nvPicPr>
            <p:cNvPr id="126" name="object 126"/>
            <p:cNvPicPr/>
            <p:nvPr/>
          </p:nvPicPr>
          <p:blipFill>
            <a:blip r:embed="rId33" cstate="print"/>
            <a:stretch>
              <a:fillRect/>
            </a:stretch>
          </p:blipFill>
          <p:spPr>
            <a:xfrm>
              <a:off x="1025652" y="6414515"/>
              <a:ext cx="1008900" cy="349034"/>
            </a:xfrm>
            <a:prstGeom prst="rect">
              <a:avLst/>
            </a:prstGeom>
          </p:spPr>
        </p:pic>
        <p:pic>
          <p:nvPicPr>
            <p:cNvPr id="127" name="object 127"/>
            <p:cNvPicPr/>
            <p:nvPr/>
          </p:nvPicPr>
          <p:blipFill>
            <a:blip r:embed="rId34" cstate="print"/>
            <a:stretch>
              <a:fillRect/>
            </a:stretch>
          </p:blipFill>
          <p:spPr>
            <a:xfrm>
              <a:off x="1057656" y="6455663"/>
              <a:ext cx="893063" cy="217932"/>
            </a:xfrm>
            <a:prstGeom prst="rect">
              <a:avLst/>
            </a:prstGeom>
          </p:spPr>
        </p:pic>
        <p:sp>
          <p:nvSpPr>
            <p:cNvPr id="128" name="object 128"/>
            <p:cNvSpPr/>
            <p:nvPr/>
          </p:nvSpPr>
          <p:spPr>
            <a:xfrm>
              <a:off x="1057656" y="6455663"/>
              <a:ext cx="893444" cy="218440"/>
            </a:xfrm>
            <a:custGeom>
              <a:avLst/>
              <a:gdLst/>
              <a:ahLst/>
              <a:cxnLst/>
              <a:rect l="l" t="t" r="r" b="b"/>
              <a:pathLst>
                <a:path w="893444" h="218440">
                  <a:moveTo>
                    <a:pt x="0" y="54483"/>
                  </a:moveTo>
                  <a:lnTo>
                    <a:pt x="784098" y="54483"/>
                  </a:lnTo>
                  <a:lnTo>
                    <a:pt x="784098" y="0"/>
                  </a:lnTo>
                  <a:lnTo>
                    <a:pt x="893063" y="108966"/>
                  </a:lnTo>
                  <a:lnTo>
                    <a:pt x="784098" y="217932"/>
                  </a:lnTo>
                  <a:lnTo>
                    <a:pt x="784098" y="163449"/>
                  </a:lnTo>
                  <a:lnTo>
                    <a:pt x="0" y="163449"/>
                  </a:lnTo>
                  <a:lnTo>
                    <a:pt x="0" y="54483"/>
                  </a:lnTo>
                  <a:close/>
                </a:path>
              </a:pathLst>
            </a:custGeom>
            <a:ln w="12192">
              <a:solidFill>
                <a:srgbClr val="000000"/>
              </a:solidFill>
            </a:ln>
          </p:spPr>
          <p:txBody>
            <a:bodyPr wrap="square" lIns="0" tIns="0" rIns="0" bIns="0" rtlCol="0"/>
            <a:lstStyle/>
            <a:p>
              <a:endParaRPr/>
            </a:p>
          </p:txBody>
        </p:sp>
      </p:grpSp>
      <p:sp>
        <p:nvSpPr>
          <p:cNvPr id="129" name="object 129"/>
          <p:cNvSpPr txBox="1"/>
          <p:nvPr/>
        </p:nvSpPr>
        <p:spPr>
          <a:xfrm>
            <a:off x="3486530" y="906182"/>
            <a:ext cx="1971675" cy="848360"/>
          </a:xfrm>
          <a:prstGeom prst="rect">
            <a:avLst/>
          </a:prstGeom>
        </p:spPr>
        <p:txBody>
          <a:bodyPr vert="horz" wrap="square" lIns="0" tIns="12700" rIns="0" bIns="0" rtlCol="0">
            <a:spAutoFit/>
          </a:bodyPr>
          <a:lstStyle/>
          <a:p>
            <a:pPr algn="ctr">
              <a:lnSpc>
                <a:spcPct val="100000"/>
              </a:lnSpc>
              <a:spcBef>
                <a:spcPts val="100"/>
              </a:spcBef>
            </a:pPr>
            <a:r>
              <a:rPr sz="1800" b="1" u="sng" dirty="0">
                <a:uFill>
                  <a:solidFill>
                    <a:srgbClr val="000000"/>
                  </a:solidFill>
                </a:uFill>
                <a:latin typeface="Calibri"/>
                <a:cs typeface="Calibri"/>
              </a:rPr>
              <a:t>3x</a:t>
            </a:r>
            <a:r>
              <a:rPr sz="1800" b="1" u="sng" spc="-25" dirty="0">
                <a:uFill>
                  <a:solidFill>
                    <a:srgbClr val="000000"/>
                  </a:solidFill>
                </a:uFill>
                <a:latin typeface="Calibri"/>
                <a:cs typeface="Calibri"/>
              </a:rPr>
              <a:t> </a:t>
            </a:r>
            <a:r>
              <a:rPr sz="1800" b="1" u="sng" spc="-5" dirty="0">
                <a:uFill>
                  <a:solidFill>
                    <a:srgbClr val="000000"/>
                  </a:solidFill>
                </a:uFill>
                <a:latin typeface="Calibri"/>
                <a:cs typeface="Calibri"/>
              </a:rPr>
              <a:t>Rifle</a:t>
            </a:r>
            <a:r>
              <a:rPr sz="1800" b="1" u="sng" spc="-20" dirty="0">
                <a:uFill>
                  <a:solidFill>
                    <a:srgbClr val="000000"/>
                  </a:solidFill>
                </a:uFill>
                <a:latin typeface="Calibri"/>
                <a:cs typeface="Calibri"/>
              </a:rPr>
              <a:t> </a:t>
            </a:r>
            <a:r>
              <a:rPr sz="1800" b="1" u="sng" spc="-5" dirty="0">
                <a:uFill>
                  <a:solidFill>
                    <a:srgbClr val="000000"/>
                  </a:solidFill>
                </a:uFill>
                <a:latin typeface="Calibri"/>
                <a:cs typeface="Calibri"/>
              </a:rPr>
              <a:t>Platoons</a:t>
            </a:r>
            <a:endParaRPr sz="1800" dirty="0">
              <a:latin typeface="Calibri"/>
              <a:cs typeface="Calibri"/>
            </a:endParaRPr>
          </a:p>
          <a:p>
            <a:pPr marL="12700" marR="5080" algn="ctr">
              <a:lnSpc>
                <a:spcPct val="100000"/>
              </a:lnSpc>
            </a:pPr>
            <a:r>
              <a:rPr sz="1800" b="1" u="sng" dirty="0">
                <a:uFill>
                  <a:solidFill>
                    <a:srgbClr val="000000"/>
                  </a:solidFill>
                </a:uFill>
                <a:latin typeface="Calibri"/>
                <a:cs typeface="Calibri"/>
              </a:rPr>
              <a:t>1x</a:t>
            </a:r>
            <a:r>
              <a:rPr sz="1800" b="1" u="sng" spc="-35" dirty="0">
                <a:uFill>
                  <a:solidFill>
                    <a:srgbClr val="000000"/>
                  </a:solidFill>
                </a:uFill>
                <a:latin typeface="Calibri"/>
                <a:cs typeface="Calibri"/>
              </a:rPr>
              <a:t> </a:t>
            </a:r>
            <a:r>
              <a:rPr sz="1800" b="1" u="sng" spc="-10" dirty="0">
                <a:uFill>
                  <a:solidFill>
                    <a:srgbClr val="000000"/>
                  </a:solidFill>
                </a:uFill>
                <a:latin typeface="Calibri"/>
                <a:cs typeface="Calibri"/>
              </a:rPr>
              <a:t>Weapons</a:t>
            </a:r>
            <a:r>
              <a:rPr sz="1800" b="1" u="sng" spc="-50" dirty="0">
                <a:uFill>
                  <a:solidFill>
                    <a:srgbClr val="000000"/>
                  </a:solidFill>
                </a:uFill>
                <a:latin typeface="Calibri"/>
                <a:cs typeface="Calibri"/>
              </a:rPr>
              <a:t> </a:t>
            </a:r>
            <a:r>
              <a:rPr sz="1800" b="1" u="sng" spc="-10" dirty="0">
                <a:uFill>
                  <a:solidFill>
                    <a:srgbClr val="000000"/>
                  </a:solidFill>
                </a:uFill>
                <a:latin typeface="Calibri"/>
                <a:cs typeface="Calibri"/>
              </a:rPr>
              <a:t>Platoon </a:t>
            </a:r>
            <a:r>
              <a:rPr sz="1800" b="1" spc="-390" dirty="0">
                <a:latin typeface="Calibri"/>
                <a:cs typeface="Calibri"/>
              </a:rPr>
              <a:t> </a:t>
            </a:r>
            <a:r>
              <a:rPr sz="1800" b="1" u="sng" dirty="0">
                <a:uFill>
                  <a:solidFill>
                    <a:srgbClr val="000000"/>
                  </a:solidFill>
                </a:uFill>
                <a:latin typeface="Calibri"/>
                <a:cs typeface="Calibri"/>
              </a:rPr>
              <a:t>HQ</a:t>
            </a:r>
            <a:r>
              <a:rPr sz="1800" b="1" u="sng" spc="-10" dirty="0">
                <a:uFill>
                  <a:solidFill>
                    <a:srgbClr val="000000"/>
                  </a:solidFill>
                </a:uFill>
                <a:latin typeface="Calibri"/>
                <a:cs typeface="Calibri"/>
              </a:rPr>
              <a:t> </a:t>
            </a:r>
            <a:r>
              <a:rPr sz="1800" b="1" u="sng" spc="-5" dirty="0">
                <a:uFill>
                  <a:solidFill>
                    <a:srgbClr val="000000"/>
                  </a:solidFill>
                </a:uFill>
                <a:latin typeface="Calibri"/>
                <a:cs typeface="Calibri"/>
              </a:rPr>
              <a:t>Platoon</a:t>
            </a:r>
            <a:endParaRPr sz="1800" dirty="0">
              <a:latin typeface="Calibri"/>
              <a:cs typeface="Calibri"/>
            </a:endParaRPr>
          </a:p>
        </p:txBody>
      </p:sp>
      <p:grpSp>
        <p:nvGrpSpPr>
          <p:cNvPr id="130" name="object 130"/>
          <p:cNvGrpSpPr/>
          <p:nvPr/>
        </p:nvGrpSpPr>
        <p:grpSpPr>
          <a:xfrm>
            <a:off x="5506974" y="896874"/>
            <a:ext cx="2590800" cy="1224915"/>
            <a:chOff x="5506974" y="896874"/>
            <a:chExt cx="2590800" cy="1224915"/>
          </a:xfrm>
        </p:grpSpPr>
        <p:sp>
          <p:nvSpPr>
            <p:cNvPr id="131" name="object 131"/>
            <p:cNvSpPr/>
            <p:nvPr/>
          </p:nvSpPr>
          <p:spPr>
            <a:xfrm>
              <a:off x="5506974" y="1757934"/>
              <a:ext cx="2590800" cy="363855"/>
            </a:xfrm>
            <a:custGeom>
              <a:avLst/>
              <a:gdLst/>
              <a:ahLst/>
              <a:cxnLst/>
              <a:rect l="l" t="t" r="r" b="b"/>
              <a:pathLst>
                <a:path w="2590800" h="363855">
                  <a:moveTo>
                    <a:pt x="1296924" y="343535"/>
                  </a:moveTo>
                  <a:lnTo>
                    <a:pt x="1296924" y="0"/>
                  </a:lnTo>
                </a:path>
                <a:path w="2590800" h="363855">
                  <a:moveTo>
                    <a:pt x="0" y="225551"/>
                  </a:moveTo>
                  <a:lnTo>
                    <a:pt x="2590546" y="225551"/>
                  </a:lnTo>
                </a:path>
                <a:path w="2590800" h="363855">
                  <a:moveTo>
                    <a:pt x="12191" y="225551"/>
                  </a:moveTo>
                  <a:lnTo>
                    <a:pt x="12191" y="343662"/>
                  </a:lnTo>
                </a:path>
                <a:path w="2590800" h="363855">
                  <a:moveTo>
                    <a:pt x="2569464" y="234695"/>
                  </a:moveTo>
                  <a:lnTo>
                    <a:pt x="2569464" y="363474"/>
                  </a:lnTo>
                </a:path>
              </a:pathLst>
            </a:custGeom>
            <a:ln w="28956">
              <a:solidFill>
                <a:srgbClr val="000000"/>
              </a:solidFill>
            </a:ln>
          </p:spPr>
          <p:txBody>
            <a:bodyPr wrap="square" lIns="0" tIns="0" rIns="0" bIns="0" rtlCol="0"/>
            <a:lstStyle/>
            <a:p>
              <a:endParaRPr/>
            </a:p>
          </p:txBody>
        </p:sp>
        <p:sp>
          <p:nvSpPr>
            <p:cNvPr id="132" name="object 132"/>
            <p:cNvSpPr/>
            <p:nvPr/>
          </p:nvSpPr>
          <p:spPr>
            <a:xfrm>
              <a:off x="6803898" y="896874"/>
              <a:ext cx="0" cy="176530"/>
            </a:xfrm>
            <a:custGeom>
              <a:avLst/>
              <a:gdLst/>
              <a:ahLst/>
              <a:cxnLst/>
              <a:rect l="l" t="t" r="r" b="b"/>
              <a:pathLst>
                <a:path h="176530">
                  <a:moveTo>
                    <a:pt x="0" y="0"/>
                  </a:moveTo>
                  <a:lnTo>
                    <a:pt x="0" y="176275"/>
                  </a:lnTo>
                </a:path>
              </a:pathLst>
            </a:custGeom>
            <a:ln w="38100">
              <a:solidFill>
                <a:srgbClr val="000000"/>
              </a:solidFill>
            </a:ln>
          </p:spPr>
          <p:txBody>
            <a:bodyPr wrap="square" lIns="0" tIns="0" rIns="0" bIns="0" rtlCol="0"/>
            <a:lstStyle/>
            <a:p>
              <a:endParaRPr/>
            </a:p>
          </p:txBody>
        </p:sp>
        <p:sp>
          <p:nvSpPr>
            <p:cNvPr id="133" name="object 133"/>
            <p:cNvSpPr/>
            <p:nvPr/>
          </p:nvSpPr>
          <p:spPr>
            <a:xfrm>
              <a:off x="6511798" y="1127125"/>
              <a:ext cx="582295" cy="582295"/>
            </a:xfrm>
            <a:custGeom>
              <a:avLst/>
              <a:gdLst/>
              <a:ahLst/>
              <a:cxnLst/>
              <a:rect l="l" t="t" r="r" b="b"/>
              <a:pathLst>
                <a:path w="582295" h="582294">
                  <a:moveTo>
                    <a:pt x="287908" y="0"/>
                  </a:moveTo>
                  <a:lnTo>
                    <a:pt x="0" y="294004"/>
                  </a:lnTo>
                  <a:lnTo>
                    <a:pt x="293877" y="581913"/>
                  </a:lnTo>
                  <a:lnTo>
                    <a:pt x="581913" y="288036"/>
                  </a:lnTo>
                  <a:lnTo>
                    <a:pt x="287908" y="0"/>
                  </a:lnTo>
                  <a:close/>
                </a:path>
              </a:pathLst>
            </a:custGeom>
            <a:solidFill>
              <a:srgbClr val="FF0000"/>
            </a:solidFill>
          </p:spPr>
          <p:txBody>
            <a:bodyPr wrap="square" lIns="0" tIns="0" rIns="0" bIns="0" rtlCol="0"/>
            <a:lstStyle/>
            <a:p>
              <a:endParaRPr/>
            </a:p>
          </p:txBody>
        </p:sp>
        <p:sp>
          <p:nvSpPr>
            <p:cNvPr id="134" name="object 134"/>
            <p:cNvSpPr/>
            <p:nvPr/>
          </p:nvSpPr>
          <p:spPr>
            <a:xfrm>
              <a:off x="6511798" y="1127125"/>
              <a:ext cx="582295" cy="582295"/>
            </a:xfrm>
            <a:custGeom>
              <a:avLst/>
              <a:gdLst/>
              <a:ahLst/>
              <a:cxnLst/>
              <a:rect l="l" t="t" r="r" b="b"/>
              <a:pathLst>
                <a:path w="582295" h="582294">
                  <a:moveTo>
                    <a:pt x="0" y="294004"/>
                  </a:moveTo>
                  <a:lnTo>
                    <a:pt x="287908" y="0"/>
                  </a:lnTo>
                  <a:lnTo>
                    <a:pt x="581913" y="288036"/>
                  </a:lnTo>
                  <a:lnTo>
                    <a:pt x="293877" y="581913"/>
                  </a:lnTo>
                  <a:lnTo>
                    <a:pt x="0" y="294004"/>
                  </a:lnTo>
                  <a:close/>
                </a:path>
              </a:pathLst>
            </a:custGeom>
            <a:ln w="19049">
              <a:solidFill>
                <a:srgbClr val="000000"/>
              </a:solidFill>
            </a:ln>
          </p:spPr>
          <p:txBody>
            <a:bodyPr wrap="square" lIns="0" tIns="0" rIns="0" bIns="0" rtlCol="0"/>
            <a:lstStyle/>
            <a:p>
              <a:endParaRPr/>
            </a:p>
          </p:txBody>
        </p:sp>
        <p:sp>
          <p:nvSpPr>
            <p:cNvPr id="135" name="object 135"/>
            <p:cNvSpPr/>
            <p:nvPr/>
          </p:nvSpPr>
          <p:spPr>
            <a:xfrm>
              <a:off x="6631686" y="1271778"/>
              <a:ext cx="340360" cy="294005"/>
            </a:xfrm>
            <a:custGeom>
              <a:avLst/>
              <a:gdLst/>
              <a:ahLst/>
              <a:cxnLst/>
              <a:rect l="l" t="t" r="r" b="b"/>
              <a:pathLst>
                <a:path w="340359" h="294005">
                  <a:moveTo>
                    <a:pt x="24384" y="3048"/>
                  </a:moveTo>
                  <a:lnTo>
                    <a:pt x="318262" y="290957"/>
                  </a:lnTo>
                </a:path>
                <a:path w="340359" h="294005">
                  <a:moveTo>
                    <a:pt x="315341" y="0"/>
                  </a:moveTo>
                  <a:lnTo>
                    <a:pt x="27432" y="293877"/>
                  </a:lnTo>
                </a:path>
                <a:path w="340359" h="294005">
                  <a:moveTo>
                    <a:pt x="0" y="144780"/>
                  </a:moveTo>
                  <a:lnTo>
                    <a:pt x="32784" y="88971"/>
                  </a:lnTo>
                  <a:lnTo>
                    <a:pt x="69567" y="68519"/>
                  </a:lnTo>
                  <a:lnTo>
                    <a:pt x="116214" y="55107"/>
                  </a:lnTo>
                  <a:lnTo>
                    <a:pt x="169925" y="50292"/>
                  </a:lnTo>
                  <a:lnTo>
                    <a:pt x="223637" y="55107"/>
                  </a:lnTo>
                  <a:lnTo>
                    <a:pt x="270284" y="68519"/>
                  </a:lnTo>
                  <a:lnTo>
                    <a:pt x="307067" y="88971"/>
                  </a:lnTo>
                  <a:lnTo>
                    <a:pt x="331189" y="114909"/>
                  </a:lnTo>
                  <a:lnTo>
                    <a:pt x="339852" y="144780"/>
                  </a:lnTo>
                  <a:lnTo>
                    <a:pt x="331189" y="174650"/>
                  </a:lnTo>
                  <a:lnTo>
                    <a:pt x="307067" y="200588"/>
                  </a:lnTo>
                  <a:lnTo>
                    <a:pt x="270284" y="221040"/>
                  </a:lnTo>
                  <a:lnTo>
                    <a:pt x="223637" y="234452"/>
                  </a:lnTo>
                  <a:lnTo>
                    <a:pt x="169925" y="239268"/>
                  </a:lnTo>
                  <a:lnTo>
                    <a:pt x="116214" y="234452"/>
                  </a:lnTo>
                  <a:lnTo>
                    <a:pt x="69567" y="221040"/>
                  </a:lnTo>
                  <a:lnTo>
                    <a:pt x="32784" y="200588"/>
                  </a:lnTo>
                  <a:lnTo>
                    <a:pt x="8662" y="174650"/>
                  </a:lnTo>
                  <a:lnTo>
                    <a:pt x="0" y="144780"/>
                  </a:lnTo>
                  <a:close/>
                </a:path>
              </a:pathLst>
            </a:custGeom>
            <a:ln w="19812">
              <a:solidFill>
                <a:srgbClr val="000000"/>
              </a:solidFill>
            </a:ln>
          </p:spPr>
          <p:txBody>
            <a:bodyPr wrap="square" lIns="0" tIns="0" rIns="0" bIns="0" rtlCol="0"/>
            <a:lstStyle/>
            <a:p>
              <a:endParaRPr/>
            </a:p>
          </p:txBody>
        </p:sp>
        <p:pic>
          <p:nvPicPr>
            <p:cNvPr id="136" name="object 136"/>
            <p:cNvPicPr/>
            <p:nvPr/>
          </p:nvPicPr>
          <p:blipFill>
            <a:blip r:embed="rId35" cstate="print"/>
            <a:stretch>
              <a:fillRect/>
            </a:stretch>
          </p:blipFill>
          <p:spPr>
            <a:xfrm>
              <a:off x="6862572" y="1524000"/>
              <a:ext cx="74675" cy="83820"/>
            </a:xfrm>
            <a:prstGeom prst="rect">
              <a:avLst/>
            </a:prstGeom>
          </p:spPr>
        </p:pic>
        <p:pic>
          <p:nvPicPr>
            <p:cNvPr id="137" name="object 137"/>
            <p:cNvPicPr/>
            <p:nvPr/>
          </p:nvPicPr>
          <p:blipFill>
            <a:blip r:embed="rId35" cstate="print"/>
            <a:stretch>
              <a:fillRect/>
            </a:stretch>
          </p:blipFill>
          <p:spPr>
            <a:xfrm>
              <a:off x="6673596" y="1524000"/>
              <a:ext cx="74675" cy="83820"/>
            </a:xfrm>
            <a:prstGeom prst="rect">
              <a:avLst/>
            </a:prstGeom>
          </p:spPr>
        </p:pic>
        <p:pic>
          <p:nvPicPr>
            <p:cNvPr id="138" name="object 138"/>
            <p:cNvPicPr/>
            <p:nvPr/>
          </p:nvPicPr>
          <p:blipFill>
            <a:blip r:embed="rId36" cstate="print"/>
            <a:stretch>
              <a:fillRect/>
            </a:stretch>
          </p:blipFill>
          <p:spPr>
            <a:xfrm>
              <a:off x="6768084" y="1524000"/>
              <a:ext cx="73152" cy="83820"/>
            </a:xfrm>
            <a:prstGeom prst="rect">
              <a:avLst/>
            </a:prstGeom>
          </p:spPr>
        </p:pic>
        <p:pic>
          <p:nvPicPr>
            <p:cNvPr id="139" name="object 139"/>
            <p:cNvPicPr/>
            <p:nvPr/>
          </p:nvPicPr>
          <p:blipFill>
            <a:blip r:embed="rId37" cstate="print"/>
            <a:stretch>
              <a:fillRect/>
            </a:stretch>
          </p:blipFill>
          <p:spPr>
            <a:xfrm>
              <a:off x="7302781" y="1061931"/>
              <a:ext cx="568930" cy="329713"/>
            </a:xfrm>
            <a:prstGeom prst="rect">
              <a:avLst/>
            </a:prstGeom>
          </p:spPr>
        </p:pic>
        <p:pic>
          <p:nvPicPr>
            <p:cNvPr id="140" name="object 140"/>
            <p:cNvPicPr/>
            <p:nvPr/>
          </p:nvPicPr>
          <p:blipFill>
            <a:blip r:embed="rId38" cstate="print"/>
            <a:stretch>
              <a:fillRect/>
            </a:stretch>
          </p:blipFill>
          <p:spPr>
            <a:xfrm>
              <a:off x="7310627" y="1078992"/>
              <a:ext cx="502919" cy="245363"/>
            </a:xfrm>
            <a:prstGeom prst="rect">
              <a:avLst/>
            </a:prstGeom>
          </p:spPr>
        </p:pic>
        <p:pic>
          <p:nvPicPr>
            <p:cNvPr id="141" name="object 141"/>
            <p:cNvPicPr/>
            <p:nvPr/>
          </p:nvPicPr>
          <p:blipFill>
            <a:blip r:embed="rId39" cstate="print"/>
            <a:stretch>
              <a:fillRect/>
            </a:stretch>
          </p:blipFill>
          <p:spPr>
            <a:xfrm>
              <a:off x="7284720" y="1386776"/>
              <a:ext cx="605053" cy="347535"/>
            </a:xfrm>
            <a:prstGeom prst="rect">
              <a:avLst/>
            </a:prstGeom>
          </p:spPr>
        </p:pic>
        <p:pic>
          <p:nvPicPr>
            <p:cNvPr id="142" name="object 142"/>
            <p:cNvPicPr/>
            <p:nvPr/>
          </p:nvPicPr>
          <p:blipFill>
            <a:blip r:embed="rId40" cstate="print"/>
            <a:stretch>
              <a:fillRect/>
            </a:stretch>
          </p:blipFill>
          <p:spPr>
            <a:xfrm>
              <a:off x="7310627" y="1412748"/>
              <a:ext cx="502919" cy="245363"/>
            </a:xfrm>
            <a:prstGeom prst="rect">
              <a:avLst/>
            </a:prstGeom>
          </p:spPr>
        </p:pic>
      </p:grpSp>
      <p:grpSp>
        <p:nvGrpSpPr>
          <p:cNvPr id="143" name="object 143"/>
          <p:cNvGrpSpPr/>
          <p:nvPr/>
        </p:nvGrpSpPr>
        <p:grpSpPr>
          <a:xfrm>
            <a:off x="5201030" y="2185416"/>
            <a:ext cx="788035" cy="758190"/>
            <a:chOff x="5201030" y="2185416"/>
            <a:chExt cx="788035" cy="758190"/>
          </a:xfrm>
        </p:grpSpPr>
        <p:pic>
          <p:nvPicPr>
            <p:cNvPr id="144" name="object 144"/>
            <p:cNvPicPr/>
            <p:nvPr/>
          </p:nvPicPr>
          <p:blipFill>
            <a:blip r:embed="rId41" cstate="print"/>
            <a:stretch>
              <a:fillRect/>
            </a:stretch>
          </p:blipFill>
          <p:spPr>
            <a:xfrm>
              <a:off x="5329427" y="2185416"/>
              <a:ext cx="384047" cy="123443"/>
            </a:xfrm>
            <a:prstGeom prst="rect">
              <a:avLst/>
            </a:prstGeom>
          </p:spPr>
        </p:pic>
        <p:sp>
          <p:nvSpPr>
            <p:cNvPr id="145" name="object 145"/>
            <p:cNvSpPr/>
            <p:nvPr/>
          </p:nvSpPr>
          <p:spPr>
            <a:xfrm>
              <a:off x="5397626" y="2342642"/>
              <a:ext cx="582295" cy="582295"/>
            </a:xfrm>
            <a:custGeom>
              <a:avLst/>
              <a:gdLst/>
              <a:ahLst/>
              <a:cxnLst/>
              <a:rect l="l" t="t" r="r" b="b"/>
              <a:pathLst>
                <a:path w="582295" h="582294">
                  <a:moveTo>
                    <a:pt x="287909" y="0"/>
                  </a:moveTo>
                  <a:lnTo>
                    <a:pt x="0" y="293878"/>
                  </a:lnTo>
                  <a:lnTo>
                    <a:pt x="293877" y="581787"/>
                  </a:lnTo>
                  <a:lnTo>
                    <a:pt x="581787" y="287909"/>
                  </a:lnTo>
                  <a:lnTo>
                    <a:pt x="287909" y="0"/>
                  </a:lnTo>
                  <a:close/>
                </a:path>
              </a:pathLst>
            </a:custGeom>
            <a:solidFill>
              <a:srgbClr val="FF0000"/>
            </a:solidFill>
          </p:spPr>
          <p:txBody>
            <a:bodyPr wrap="square" lIns="0" tIns="0" rIns="0" bIns="0" rtlCol="0"/>
            <a:lstStyle/>
            <a:p>
              <a:endParaRPr/>
            </a:p>
          </p:txBody>
        </p:sp>
        <p:sp>
          <p:nvSpPr>
            <p:cNvPr id="146" name="object 146"/>
            <p:cNvSpPr/>
            <p:nvPr/>
          </p:nvSpPr>
          <p:spPr>
            <a:xfrm>
              <a:off x="5397626" y="2342642"/>
              <a:ext cx="582295" cy="582295"/>
            </a:xfrm>
            <a:custGeom>
              <a:avLst/>
              <a:gdLst/>
              <a:ahLst/>
              <a:cxnLst/>
              <a:rect l="l" t="t" r="r" b="b"/>
              <a:pathLst>
                <a:path w="582295" h="582294">
                  <a:moveTo>
                    <a:pt x="0" y="293878"/>
                  </a:moveTo>
                  <a:lnTo>
                    <a:pt x="287909" y="0"/>
                  </a:lnTo>
                  <a:lnTo>
                    <a:pt x="581787" y="287909"/>
                  </a:lnTo>
                  <a:lnTo>
                    <a:pt x="293877" y="581787"/>
                  </a:lnTo>
                  <a:lnTo>
                    <a:pt x="0" y="293878"/>
                  </a:lnTo>
                  <a:close/>
                </a:path>
              </a:pathLst>
            </a:custGeom>
            <a:ln w="19050">
              <a:solidFill>
                <a:srgbClr val="000000"/>
              </a:solidFill>
            </a:ln>
          </p:spPr>
          <p:txBody>
            <a:bodyPr wrap="square" lIns="0" tIns="0" rIns="0" bIns="0" rtlCol="0"/>
            <a:lstStyle/>
            <a:p>
              <a:endParaRPr/>
            </a:p>
          </p:txBody>
        </p:sp>
        <p:sp>
          <p:nvSpPr>
            <p:cNvPr id="147" name="object 147"/>
            <p:cNvSpPr/>
            <p:nvPr/>
          </p:nvSpPr>
          <p:spPr>
            <a:xfrm>
              <a:off x="5542025" y="2487930"/>
              <a:ext cx="294005" cy="294005"/>
            </a:xfrm>
            <a:custGeom>
              <a:avLst/>
              <a:gdLst/>
              <a:ahLst/>
              <a:cxnLst/>
              <a:rect l="l" t="t" r="r" b="b"/>
              <a:pathLst>
                <a:path w="294004" h="294005">
                  <a:moveTo>
                    <a:pt x="0" y="3048"/>
                  </a:moveTo>
                  <a:lnTo>
                    <a:pt x="293877" y="290957"/>
                  </a:lnTo>
                </a:path>
                <a:path w="294004" h="294005">
                  <a:moveTo>
                    <a:pt x="290957" y="0"/>
                  </a:moveTo>
                  <a:lnTo>
                    <a:pt x="3048" y="293878"/>
                  </a:lnTo>
                </a:path>
              </a:pathLst>
            </a:custGeom>
            <a:ln w="19812">
              <a:solidFill>
                <a:srgbClr val="000000"/>
              </a:solidFill>
            </a:ln>
          </p:spPr>
          <p:txBody>
            <a:bodyPr wrap="square" lIns="0" tIns="0" rIns="0" bIns="0" rtlCol="0"/>
            <a:lstStyle/>
            <a:p>
              <a:endParaRPr/>
            </a:p>
          </p:txBody>
        </p:sp>
        <p:sp>
          <p:nvSpPr>
            <p:cNvPr id="148" name="object 148"/>
            <p:cNvSpPr/>
            <p:nvPr/>
          </p:nvSpPr>
          <p:spPr>
            <a:xfrm>
              <a:off x="5312790" y="2344420"/>
              <a:ext cx="582295" cy="582295"/>
            </a:xfrm>
            <a:custGeom>
              <a:avLst/>
              <a:gdLst/>
              <a:ahLst/>
              <a:cxnLst/>
              <a:rect l="l" t="t" r="r" b="b"/>
              <a:pathLst>
                <a:path w="582295" h="582294">
                  <a:moveTo>
                    <a:pt x="287909" y="0"/>
                  </a:moveTo>
                  <a:lnTo>
                    <a:pt x="0" y="293877"/>
                  </a:lnTo>
                  <a:lnTo>
                    <a:pt x="293878" y="581913"/>
                  </a:lnTo>
                  <a:lnTo>
                    <a:pt x="581913" y="287908"/>
                  </a:lnTo>
                  <a:lnTo>
                    <a:pt x="287909" y="0"/>
                  </a:lnTo>
                  <a:close/>
                </a:path>
              </a:pathLst>
            </a:custGeom>
            <a:solidFill>
              <a:srgbClr val="FF0000"/>
            </a:solidFill>
          </p:spPr>
          <p:txBody>
            <a:bodyPr wrap="square" lIns="0" tIns="0" rIns="0" bIns="0" rtlCol="0"/>
            <a:lstStyle/>
            <a:p>
              <a:endParaRPr/>
            </a:p>
          </p:txBody>
        </p:sp>
        <p:sp>
          <p:nvSpPr>
            <p:cNvPr id="149" name="object 149"/>
            <p:cNvSpPr/>
            <p:nvPr/>
          </p:nvSpPr>
          <p:spPr>
            <a:xfrm>
              <a:off x="5312790" y="2344420"/>
              <a:ext cx="582295" cy="582295"/>
            </a:xfrm>
            <a:custGeom>
              <a:avLst/>
              <a:gdLst/>
              <a:ahLst/>
              <a:cxnLst/>
              <a:rect l="l" t="t" r="r" b="b"/>
              <a:pathLst>
                <a:path w="582295" h="582294">
                  <a:moveTo>
                    <a:pt x="0" y="293877"/>
                  </a:moveTo>
                  <a:lnTo>
                    <a:pt x="287909" y="0"/>
                  </a:lnTo>
                  <a:lnTo>
                    <a:pt x="581913" y="287908"/>
                  </a:lnTo>
                  <a:lnTo>
                    <a:pt x="293878" y="581913"/>
                  </a:lnTo>
                  <a:lnTo>
                    <a:pt x="0" y="293877"/>
                  </a:lnTo>
                  <a:close/>
                </a:path>
              </a:pathLst>
            </a:custGeom>
            <a:ln w="19050">
              <a:solidFill>
                <a:srgbClr val="000000"/>
              </a:solidFill>
            </a:ln>
          </p:spPr>
          <p:txBody>
            <a:bodyPr wrap="square" lIns="0" tIns="0" rIns="0" bIns="0" rtlCol="0"/>
            <a:lstStyle/>
            <a:p>
              <a:endParaRPr/>
            </a:p>
          </p:txBody>
        </p:sp>
        <p:sp>
          <p:nvSpPr>
            <p:cNvPr id="150" name="object 150"/>
            <p:cNvSpPr/>
            <p:nvPr/>
          </p:nvSpPr>
          <p:spPr>
            <a:xfrm>
              <a:off x="5458205" y="2489454"/>
              <a:ext cx="294005" cy="294005"/>
            </a:xfrm>
            <a:custGeom>
              <a:avLst/>
              <a:gdLst/>
              <a:ahLst/>
              <a:cxnLst/>
              <a:rect l="l" t="t" r="r" b="b"/>
              <a:pathLst>
                <a:path w="294004" h="294005">
                  <a:moveTo>
                    <a:pt x="0" y="3048"/>
                  </a:moveTo>
                  <a:lnTo>
                    <a:pt x="293878" y="290957"/>
                  </a:lnTo>
                </a:path>
                <a:path w="294004" h="294005">
                  <a:moveTo>
                    <a:pt x="289433" y="0"/>
                  </a:moveTo>
                  <a:lnTo>
                    <a:pt x="1524" y="293878"/>
                  </a:lnTo>
                </a:path>
              </a:pathLst>
            </a:custGeom>
            <a:ln w="19812">
              <a:solidFill>
                <a:srgbClr val="000000"/>
              </a:solidFill>
            </a:ln>
          </p:spPr>
          <p:txBody>
            <a:bodyPr wrap="square" lIns="0" tIns="0" rIns="0" bIns="0" rtlCol="0"/>
            <a:lstStyle/>
            <a:p>
              <a:endParaRPr/>
            </a:p>
          </p:txBody>
        </p:sp>
        <p:sp>
          <p:nvSpPr>
            <p:cNvPr id="151" name="object 151"/>
            <p:cNvSpPr/>
            <p:nvPr/>
          </p:nvSpPr>
          <p:spPr>
            <a:xfrm>
              <a:off x="5210555" y="2351786"/>
              <a:ext cx="582295" cy="582295"/>
            </a:xfrm>
            <a:custGeom>
              <a:avLst/>
              <a:gdLst/>
              <a:ahLst/>
              <a:cxnLst/>
              <a:rect l="l" t="t" r="r" b="b"/>
              <a:pathLst>
                <a:path w="582295" h="582294">
                  <a:moveTo>
                    <a:pt x="287909" y="0"/>
                  </a:moveTo>
                  <a:lnTo>
                    <a:pt x="0" y="293877"/>
                  </a:lnTo>
                  <a:lnTo>
                    <a:pt x="293878" y="581787"/>
                  </a:lnTo>
                  <a:lnTo>
                    <a:pt x="581787" y="287909"/>
                  </a:lnTo>
                  <a:lnTo>
                    <a:pt x="287909" y="0"/>
                  </a:lnTo>
                  <a:close/>
                </a:path>
              </a:pathLst>
            </a:custGeom>
            <a:solidFill>
              <a:srgbClr val="FF0000"/>
            </a:solidFill>
          </p:spPr>
          <p:txBody>
            <a:bodyPr wrap="square" lIns="0" tIns="0" rIns="0" bIns="0" rtlCol="0"/>
            <a:lstStyle/>
            <a:p>
              <a:endParaRPr/>
            </a:p>
          </p:txBody>
        </p:sp>
        <p:sp>
          <p:nvSpPr>
            <p:cNvPr id="152" name="object 152"/>
            <p:cNvSpPr/>
            <p:nvPr/>
          </p:nvSpPr>
          <p:spPr>
            <a:xfrm>
              <a:off x="5210555" y="2351786"/>
              <a:ext cx="582295" cy="582295"/>
            </a:xfrm>
            <a:custGeom>
              <a:avLst/>
              <a:gdLst/>
              <a:ahLst/>
              <a:cxnLst/>
              <a:rect l="l" t="t" r="r" b="b"/>
              <a:pathLst>
                <a:path w="582295" h="582294">
                  <a:moveTo>
                    <a:pt x="0" y="293877"/>
                  </a:moveTo>
                  <a:lnTo>
                    <a:pt x="287909" y="0"/>
                  </a:lnTo>
                  <a:lnTo>
                    <a:pt x="581787" y="287909"/>
                  </a:lnTo>
                  <a:lnTo>
                    <a:pt x="293878" y="581787"/>
                  </a:lnTo>
                  <a:lnTo>
                    <a:pt x="0" y="293877"/>
                  </a:lnTo>
                  <a:close/>
                </a:path>
              </a:pathLst>
            </a:custGeom>
            <a:ln w="19050">
              <a:solidFill>
                <a:srgbClr val="000000"/>
              </a:solidFill>
            </a:ln>
          </p:spPr>
          <p:txBody>
            <a:bodyPr wrap="square" lIns="0" tIns="0" rIns="0" bIns="0" rtlCol="0"/>
            <a:lstStyle/>
            <a:p>
              <a:endParaRPr/>
            </a:p>
          </p:txBody>
        </p:sp>
        <p:sp>
          <p:nvSpPr>
            <p:cNvPr id="153" name="object 153"/>
            <p:cNvSpPr/>
            <p:nvPr/>
          </p:nvSpPr>
          <p:spPr>
            <a:xfrm>
              <a:off x="5330189" y="2497074"/>
              <a:ext cx="340360" cy="294005"/>
            </a:xfrm>
            <a:custGeom>
              <a:avLst/>
              <a:gdLst/>
              <a:ahLst/>
              <a:cxnLst/>
              <a:rect l="l" t="t" r="r" b="b"/>
              <a:pathLst>
                <a:path w="340360" h="294005">
                  <a:moveTo>
                    <a:pt x="24384" y="3048"/>
                  </a:moveTo>
                  <a:lnTo>
                    <a:pt x="318262" y="290956"/>
                  </a:lnTo>
                </a:path>
                <a:path w="340360" h="294005">
                  <a:moveTo>
                    <a:pt x="315340" y="0"/>
                  </a:moveTo>
                  <a:lnTo>
                    <a:pt x="27432" y="293877"/>
                  </a:lnTo>
                </a:path>
                <a:path w="340360" h="294005">
                  <a:moveTo>
                    <a:pt x="0" y="141731"/>
                  </a:moveTo>
                  <a:lnTo>
                    <a:pt x="32784" y="85923"/>
                  </a:lnTo>
                  <a:lnTo>
                    <a:pt x="69567" y="65471"/>
                  </a:lnTo>
                  <a:lnTo>
                    <a:pt x="116214" y="52059"/>
                  </a:lnTo>
                  <a:lnTo>
                    <a:pt x="169925" y="47243"/>
                  </a:lnTo>
                  <a:lnTo>
                    <a:pt x="223637" y="52059"/>
                  </a:lnTo>
                  <a:lnTo>
                    <a:pt x="270284" y="65471"/>
                  </a:lnTo>
                  <a:lnTo>
                    <a:pt x="307067" y="85923"/>
                  </a:lnTo>
                  <a:lnTo>
                    <a:pt x="331189" y="111861"/>
                  </a:lnTo>
                  <a:lnTo>
                    <a:pt x="339851" y="141731"/>
                  </a:lnTo>
                  <a:lnTo>
                    <a:pt x="331189" y="171602"/>
                  </a:lnTo>
                  <a:lnTo>
                    <a:pt x="307067" y="197540"/>
                  </a:lnTo>
                  <a:lnTo>
                    <a:pt x="270284" y="217992"/>
                  </a:lnTo>
                  <a:lnTo>
                    <a:pt x="223637" y="231404"/>
                  </a:lnTo>
                  <a:lnTo>
                    <a:pt x="169925" y="236220"/>
                  </a:lnTo>
                  <a:lnTo>
                    <a:pt x="116214" y="231404"/>
                  </a:lnTo>
                  <a:lnTo>
                    <a:pt x="69567" y="217992"/>
                  </a:lnTo>
                  <a:lnTo>
                    <a:pt x="32784" y="197540"/>
                  </a:lnTo>
                  <a:lnTo>
                    <a:pt x="8662" y="171602"/>
                  </a:lnTo>
                  <a:lnTo>
                    <a:pt x="0" y="141731"/>
                  </a:lnTo>
                  <a:close/>
                </a:path>
              </a:pathLst>
            </a:custGeom>
            <a:ln w="19812">
              <a:solidFill>
                <a:srgbClr val="000000"/>
              </a:solidFill>
            </a:ln>
          </p:spPr>
          <p:txBody>
            <a:bodyPr wrap="square" lIns="0" tIns="0" rIns="0" bIns="0" rtlCol="0"/>
            <a:lstStyle/>
            <a:p>
              <a:endParaRPr/>
            </a:p>
          </p:txBody>
        </p:sp>
        <p:pic>
          <p:nvPicPr>
            <p:cNvPr id="154" name="object 154"/>
            <p:cNvPicPr/>
            <p:nvPr/>
          </p:nvPicPr>
          <p:blipFill>
            <a:blip r:embed="rId42" cstate="print"/>
            <a:stretch>
              <a:fillRect/>
            </a:stretch>
          </p:blipFill>
          <p:spPr>
            <a:xfrm>
              <a:off x="5554979" y="2747772"/>
              <a:ext cx="73152" cy="83820"/>
            </a:xfrm>
            <a:prstGeom prst="rect">
              <a:avLst/>
            </a:prstGeom>
          </p:spPr>
        </p:pic>
        <p:pic>
          <p:nvPicPr>
            <p:cNvPr id="155" name="object 155"/>
            <p:cNvPicPr/>
            <p:nvPr/>
          </p:nvPicPr>
          <p:blipFill>
            <a:blip r:embed="rId43" cstate="print"/>
            <a:stretch>
              <a:fillRect/>
            </a:stretch>
          </p:blipFill>
          <p:spPr>
            <a:xfrm>
              <a:off x="5366003" y="2747772"/>
              <a:ext cx="167640" cy="83820"/>
            </a:xfrm>
            <a:prstGeom prst="rect">
              <a:avLst/>
            </a:prstGeom>
          </p:spPr>
        </p:pic>
      </p:grpSp>
      <p:grpSp>
        <p:nvGrpSpPr>
          <p:cNvPr id="156" name="object 156"/>
          <p:cNvGrpSpPr/>
          <p:nvPr/>
        </p:nvGrpSpPr>
        <p:grpSpPr>
          <a:xfrm>
            <a:off x="6501129" y="2183892"/>
            <a:ext cx="601345" cy="748030"/>
            <a:chOff x="6501129" y="2183892"/>
            <a:chExt cx="601345" cy="748030"/>
          </a:xfrm>
        </p:grpSpPr>
        <p:pic>
          <p:nvPicPr>
            <p:cNvPr id="157" name="object 157"/>
            <p:cNvPicPr/>
            <p:nvPr/>
          </p:nvPicPr>
          <p:blipFill>
            <a:blip r:embed="rId44" cstate="print"/>
            <a:stretch>
              <a:fillRect/>
            </a:stretch>
          </p:blipFill>
          <p:spPr>
            <a:xfrm>
              <a:off x="6617207" y="2183892"/>
              <a:ext cx="384047" cy="123443"/>
            </a:xfrm>
            <a:prstGeom prst="rect">
              <a:avLst/>
            </a:prstGeom>
          </p:spPr>
        </p:pic>
        <p:sp>
          <p:nvSpPr>
            <p:cNvPr id="158" name="object 158"/>
            <p:cNvSpPr/>
            <p:nvPr/>
          </p:nvSpPr>
          <p:spPr>
            <a:xfrm>
              <a:off x="6510654" y="2340102"/>
              <a:ext cx="582295" cy="582295"/>
            </a:xfrm>
            <a:custGeom>
              <a:avLst/>
              <a:gdLst/>
              <a:ahLst/>
              <a:cxnLst/>
              <a:rect l="l" t="t" r="r" b="b"/>
              <a:pathLst>
                <a:path w="582295" h="582294">
                  <a:moveTo>
                    <a:pt x="288036" y="0"/>
                  </a:moveTo>
                  <a:lnTo>
                    <a:pt x="0" y="293877"/>
                  </a:lnTo>
                  <a:lnTo>
                    <a:pt x="294004" y="581913"/>
                  </a:lnTo>
                  <a:lnTo>
                    <a:pt x="581914" y="287909"/>
                  </a:lnTo>
                  <a:lnTo>
                    <a:pt x="288036" y="0"/>
                  </a:lnTo>
                  <a:close/>
                </a:path>
              </a:pathLst>
            </a:custGeom>
            <a:solidFill>
              <a:srgbClr val="FF0000"/>
            </a:solidFill>
          </p:spPr>
          <p:txBody>
            <a:bodyPr wrap="square" lIns="0" tIns="0" rIns="0" bIns="0" rtlCol="0"/>
            <a:lstStyle/>
            <a:p>
              <a:endParaRPr/>
            </a:p>
          </p:txBody>
        </p:sp>
        <p:sp>
          <p:nvSpPr>
            <p:cNvPr id="159" name="object 159"/>
            <p:cNvSpPr/>
            <p:nvPr/>
          </p:nvSpPr>
          <p:spPr>
            <a:xfrm>
              <a:off x="6510654" y="2340102"/>
              <a:ext cx="582295" cy="582295"/>
            </a:xfrm>
            <a:custGeom>
              <a:avLst/>
              <a:gdLst/>
              <a:ahLst/>
              <a:cxnLst/>
              <a:rect l="l" t="t" r="r" b="b"/>
              <a:pathLst>
                <a:path w="582295" h="582294">
                  <a:moveTo>
                    <a:pt x="0" y="293877"/>
                  </a:moveTo>
                  <a:lnTo>
                    <a:pt x="288036" y="0"/>
                  </a:lnTo>
                  <a:lnTo>
                    <a:pt x="581914" y="287909"/>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60" name="object 160"/>
            <p:cNvSpPr/>
            <p:nvPr/>
          </p:nvSpPr>
          <p:spPr>
            <a:xfrm>
              <a:off x="6656069" y="2484882"/>
              <a:ext cx="294005" cy="294005"/>
            </a:xfrm>
            <a:custGeom>
              <a:avLst/>
              <a:gdLst/>
              <a:ahLst/>
              <a:cxnLst/>
              <a:rect l="l" t="t" r="r" b="b"/>
              <a:pathLst>
                <a:path w="294004" h="294005">
                  <a:moveTo>
                    <a:pt x="0" y="3047"/>
                  </a:moveTo>
                  <a:lnTo>
                    <a:pt x="293877" y="290956"/>
                  </a:lnTo>
                </a:path>
                <a:path w="294004" h="294005">
                  <a:moveTo>
                    <a:pt x="290956" y="0"/>
                  </a:moveTo>
                  <a:lnTo>
                    <a:pt x="3048" y="293877"/>
                  </a:lnTo>
                </a:path>
              </a:pathLst>
            </a:custGeom>
            <a:ln w="19812">
              <a:solidFill>
                <a:srgbClr val="000000"/>
              </a:solidFill>
            </a:ln>
          </p:spPr>
          <p:txBody>
            <a:bodyPr wrap="square" lIns="0" tIns="0" rIns="0" bIns="0" rtlCol="0"/>
            <a:lstStyle/>
            <a:p>
              <a:endParaRPr/>
            </a:p>
          </p:txBody>
        </p:sp>
      </p:grpSp>
      <p:pic>
        <p:nvPicPr>
          <p:cNvPr id="161" name="object 161"/>
          <p:cNvPicPr/>
          <p:nvPr/>
        </p:nvPicPr>
        <p:blipFill>
          <a:blip r:embed="rId45" cstate="print"/>
          <a:stretch>
            <a:fillRect/>
          </a:stretch>
        </p:blipFill>
        <p:spPr>
          <a:xfrm>
            <a:off x="7897368" y="2179320"/>
            <a:ext cx="382523" cy="123443"/>
          </a:xfrm>
          <a:prstGeom prst="rect">
            <a:avLst/>
          </a:prstGeom>
        </p:spPr>
      </p:pic>
      <p:grpSp>
        <p:nvGrpSpPr>
          <p:cNvPr id="162" name="object 162"/>
          <p:cNvGrpSpPr/>
          <p:nvPr/>
        </p:nvGrpSpPr>
        <p:grpSpPr>
          <a:xfrm>
            <a:off x="7802626" y="2367152"/>
            <a:ext cx="601345" cy="601345"/>
            <a:chOff x="7802626" y="2367152"/>
            <a:chExt cx="601345" cy="601345"/>
          </a:xfrm>
        </p:grpSpPr>
        <p:sp>
          <p:nvSpPr>
            <p:cNvPr id="163" name="object 163"/>
            <p:cNvSpPr/>
            <p:nvPr/>
          </p:nvSpPr>
          <p:spPr>
            <a:xfrm>
              <a:off x="7812151" y="2376677"/>
              <a:ext cx="582295" cy="582295"/>
            </a:xfrm>
            <a:custGeom>
              <a:avLst/>
              <a:gdLst/>
              <a:ahLst/>
              <a:cxnLst/>
              <a:rect l="l" t="t" r="r" b="b"/>
              <a:pathLst>
                <a:path w="582295" h="582294">
                  <a:moveTo>
                    <a:pt x="287908" y="0"/>
                  </a:moveTo>
                  <a:lnTo>
                    <a:pt x="0" y="293877"/>
                  </a:lnTo>
                  <a:lnTo>
                    <a:pt x="293877" y="581913"/>
                  </a:lnTo>
                  <a:lnTo>
                    <a:pt x="581914" y="287909"/>
                  </a:lnTo>
                  <a:lnTo>
                    <a:pt x="287908" y="0"/>
                  </a:lnTo>
                  <a:close/>
                </a:path>
              </a:pathLst>
            </a:custGeom>
            <a:solidFill>
              <a:srgbClr val="FF0000"/>
            </a:solidFill>
          </p:spPr>
          <p:txBody>
            <a:bodyPr wrap="square" lIns="0" tIns="0" rIns="0" bIns="0" rtlCol="0"/>
            <a:lstStyle/>
            <a:p>
              <a:endParaRPr/>
            </a:p>
          </p:txBody>
        </p:sp>
        <p:sp>
          <p:nvSpPr>
            <p:cNvPr id="164" name="object 164"/>
            <p:cNvSpPr/>
            <p:nvPr/>
          </p:nvSpPr>
          <p:spPr>
            <a:xfrm>
              <a:off x="7812151" y="2376677"/>
              <a:ext cx="582295" cy="582295"/>
            </a:xfrm>
            <a:custGeom>
              <a:avLst/>
              <a:gdLst/>
              <a:ahLst/>
              <a:cxnLst/>
              <a:rect l="l" t="t" r="r" b="b"/>
              <a:pathLst>
                <a:path w="582295" h="582294">
                  <a:moveTo>
                    <a:pt x="0" y="293877"/>
                  </a:moveTo>
                  <a:lnTo>
                    <a:pt x="287908" y="0"/>
                  </a:lnTo>
                  <a:lnTo>
                    <a:pt x="581914" y="287909"/>
                  </a:lnTo>
                  <a:lnTo>
                    <a:pt x="293877" y="581913"/>
                  </a:lnTo>
                  <a:lnTo>
                    <a:pt x="0" y="293877"/>
                  </a:lnTo>
                  <a:close/>
                </a:path>
              </a:pathLst>
            </a:custGeom>
            <a:ln w="19050">
              <a:solidFill>
                <a:srgbClr val="000000"/>
              </a:solidFill>
            </a:ln>
          </p:spPr>
          <p:txBody>
            <a:bodyPr wrap="square" lIns="0" tIns="0" rIns="0" bIns="0" rtlCol="0"/>
            <a:lstStyle/>
            <a:p>
              <a:endParaRPr/>
            </a:p>
          </p:txBody>
        </p:sp>
      </p:grpSp>
      <p:sp>
        <p:nvSpPr>
          <p:cNvPr id="165" name="object 165"/>
          <p:cNvSpPr txBox="1"/>
          <p:nvPr/>
        </p:nvSpPr>
        <p:spPr>
          <a:xfrm>
            <a:off x="7936230" y="2489453"/>
            <a:ext cx="32829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HQ</a:t>
            </a:r>
            <a:endParaRPr sz="1800">
              <a:latin typeface="Calibri"/>
              <a:cs typeface="Calibri"/>
            </a:endParaRPr>
          </a:p>
        </p:txBody>
      </p:sp>
      <p:grpSp>
        <p:nvGrpSpPr>
          <p:cNvPr id="166" name="object 166"/>
          <p:cNvGrpSpPr/>
          <p:nvPr/>
        </p:nvGrpSpPr>
        <p:grpSpPr>
          <a:xfrm>
            <a:off x="6153658" y="2987801"/>
            <a:ext cx="1293495" cy="827405"/>
            <a:chOff x="6153658" y="2987801"/>
            <a:chExt cx="1293495" cy="827405"/>
          </a:xfrm>
        </p:grpSpPr>
        <p:sp>
          <p:nvSpPr>
            <p:cNvPr id="167" name="object 167"/>
            <p:cNvSpPr/>
            <p:nvPr/>
          </p:nvSpPr>
          <p:spPr>
            <a:xfrm>
              <a:off x="6855587" y="3216274"/>
              <a:ext cx="582295" cy="582295"/>
            </a:xfrm>
            <a:custGeom>
              <a:avLst/>
              <a:gdLst/>
              <a:ahLst/>
              <a:cxnLst/>
              <a:rect l="l" t="t" r="r" b="b"/>
              <a:pathLst>
                <a:path w="582295" h="582295">
                  <a:moveTo>
                    <a:pt x="288036" y="0"/>
                  </a:moveTo>
                  <a:lnTo>
                    <a:pt x="0" y="294004"/>
                  </a:lnTo>
                  <a:lnTo>
                    <a:pt x="294005" y="581913"/>
                  </a:lnTo>
                  <a:lnTo>
                    <a:pt x="581914" y="288036"/>
                  </a:lnTo>
                  <a:lnTo>
                    <a:pt x="288036" y="0"/>
                  </a:lnTo>
                  <a:close/>
                </a:path>
              </a:pathLst>
            </a:custGeom>
            <a:solidFill>
              <a:srgbClr val="FF0000"/>
            </a:solidFill>
          </p:spPr>
          <p:txBody>
            <a:bodyPr wrap="square" lIns="0" tIns="0" rIns="0" bIns="0" rtlCol="0"/>
            <a:lstStyle/>
            <a:p>
              <a:endParaRPr/>
            </a:p>
          </p:txBody>
        </p:sp>
        <p:sp>
          <p:nvSpPr>
            <p:cNvPr id="168" name="object 168"/>
            <p:cNvSpPr/>
            <p:nvPr/>
          </p:nvSpPr>
          <p:spPr>
            <a:xfrm>
              <a:off x="6855587" y="3216274"/>
              <a:ext cx="582295" cy="582295"/>
            </a:xfrm>
            <a:custGeom>
              <a:avLst/>
              <a:gdLst/>
              <a:ahLst/>
              <a:cxnLst/>
              <a:rect l="l" t="t" r="r" b="b"/>
              <a:pathLst>
                <a:path w="582295" h="582295">
                  <a:moveTo>
                    <a:pt x="0" y="294004"/>
                  </a:moveTo>
                  <a:lnTo>
                    <a:pt x="288036" y="0"/>
                  </a:lnTo>
                  <a:lnTo>
                    <a:pt x="581914" y="288036"/>
                  </a:lnTo>
                  <a:lnTo>
                    <a:pt x="294005" y="581913"/>
                  </a:lnTo>
                  <a:lnTo>
                    <a:pt x="0" y="294004"/>
                  </a:lnTo>
                  <a:close/>
                </a:path>
              </a:pathLst>
            </a:custGeom>
            <a:ln w="19050">
              <a:solidFill>
                <a:srgbClr val="000000"/>
              </a:solidFill>
            </a:ln>
          </p:spPr>
          <p:txBody>
            <a:bodyPr wrap="square" lIns="0" tIns="0" rIns="0" bIns="0" rtlCol="0"/>
            <a:lstStyle/>
            <a:p>
              <a:endParaRPr/>
            </a:p>
          </p:txBody>
        </p:sp>
        <p:pic>
          <p:nvPicPr>
            <p:cNvPr id="169" name="object 169"/>
            <p:cNvPicPr/>
            <p:nvPr/>
          </p:nvPicPr>
          <p:blipFill>
            <a:blip r:embed="rId46" cstate="print"/>
            <a:stretch>
              <a:fillRect/>
            </a:stretch>
          </p:blipFill>
          <p:spPr>
            <a:xfrm>
              <a:off x="7100316" y="3349751"/>
              <a:ext cx="80772" cy="275844"/>
            </a:xfrm>
            <a:prstGeom prst="rect">
              <a:avLst/>
            </a:prstGeom>
          </p:spPr>
        </p:pic>
        <p:pic>
          <p:nvPicPr>
            <p:cNvPr id="170" name="object 170"/>
            <p:cNvPicPr/>
            <p:nvPr/>
          </p:nvPicPr>
          <p:blipFill>
            <a:blip r:embed="rId47" cstate="print"/>
            <a:stretch>
              <a:fillRect/>
            </a:stretch>
          </p:blipFill>
          <p:spPr>
            <a:xfrm>
              <a:off x="7014972" y="3051047"/>
              <a:ext cx="252983" cy="121919"/>
            </a:xfrm>
            <a:prstGeom prst="rect">
              <a:avLst/>
            </a:prstGeom>
          </p:spPr>
        </p:pic>
        <p:sp>
          <p:nvSpPr>
            <p:cNvPr id="171" name="object 171"/>
            <p:cNvSpPr/>
            <p:nvPr/>
          </p:nvSpPr>
          <p:spPr>
            <a:xfrm>
              <a:off x="6163183" y="3223767"/>
              <a:ext cx="582295" cy="582295"/>
            </a:xfrm>
            <a:custGeom>
              <a:avLst/>
              <a:gdLst/>
              <a:ahLst/>
              <a:cxnLst/>
              <a:rect l="l" t="t" r="r" b="b"/>
              <a:pathLst>
                <a:path w="582295" h="582295">
                  <a:moveTo>
                    <a:pt x="287908" y="0"/>
                  </a:moveTo>
                  <a:lnTo>
                    <a:pt x="0" y="293878"/>
                  </a:lnTo>
                  <a:lnTo>
                    <a:pt x="293877" y="581914"/>
                  </a:lnTo>
                  <a:lnTo>
                    <a:pt x="581913" y="287909"/>
                  </a:lnTo>
                  <a:lnTo>
                    <a:pt x="287908" y="0"/>
                  </a:lnTo>
                  <a:close/>
                </a:path>
              </a:pathLst>
            </a:custGeom>
            <a:solidFill>
              <a:srgbClr val="FF0000"/>
            </a:solidFill>
          </p:spPr>
          <p:txBody>
            <a:bodyPr wrap="square" lIns="0" tIns="0" rIns="0" bIns="0" rtlCol="0"/>
            <a:lstStyle/>
            <a:p>
              <a:endParaRPr/>
            </a:p>
          </p:txBody>
        </p:sp>
        <p:sp>
          <p:nvSpPr>
            <p:cNvPr id="172" name="object 172"/>
            <p:cNvSpPr/>
            <p:nvPr/>
          </p:nvSpPr>
          <p:spPr>
            <a:xfrm>
              <a:off x="6163183" y="3223767"/>
              <a:ext cx="582295" cy="582295"/>
            </a:xfrm>
            <a:custGeom>
              <a:avLst/>
              <a:gdLst/>
              <a:ahLst/>
              <a:cxnLst/>
              <a:rect l="l" t="t" r="r" b="b"/>
              <a:pathLst>
                <a:path w="582295" h="582295">
                  <a:moveTo>
                    <a:pt x="0" y="293878"/>
                  </a:moveTo>
                  <a:lnTo>
                    <a:pt x="287908" y="0"/>
                  </a:lnTo>
                  <a:lnTo>
                    <a:pt x="581913" y="287909"/>
                  </a:lnTo>
                  <a:lnTo>
                    <a:pt x="293877" y="581914"/>
                  </a:lnTo>
                  <a:lnTo>
                    <a:pt x="0" y="293878"/>
                  </a:lnTo>
                  <a:close/>
                </a:path>
              </a:pathLst>
            </a:custGeom>
            <a:ln w="19050">
              <a:solidFill>
                <a:srgbClr val="000000"/>
              </a:solidFill>
            </a:ln>
          </p:spPr>
          <p:txBody>
            <a:bodyPr wrap="square" lIns="0" tIns="0" rIns="0" bIns="0" rtlCol="0"/>
            <a:lstStyle/>
            <a:p>
              <a:endParaRPr/>
            </a:p>
          </p:txBody>
        </p:sp>
        <p:sp>
          <p:nvSpPr>
            <p:cNvPr id="173" name="object 173"/>
            <p:cNvSpPr/>
            <p:nvPr/>
          </p:nvSpPr>
          <p:spPr>
            <a:xfrm>
              <a:off x="6408420" y="3569207"/>
              <a:ext cx="100965" cy="0"/>
            </a:xfrm>
            <a:custGeom>
              <a:avLst/>
              <a:gdLst/>
              <a:ahLst/>
              <a:cxnLst/>
              <a:rect l="l" t="t" r="r" b="b"/>
              <a:pathLst>
                <a:path w="100965">
                  <a:moveTo>
                    <a:pt x="0" y="0"/>
                  </a:moveTo>
                  <a:lnTo>
                    <a:pt x="100583" y="0"/>
                  </a:lnTo>
                </a:path>
              </a:pathLst>
            </a:custGeom>
            <a:ln w="12192">
              <a:solidFill>
                <a:srgbClr val="000000"/>
              </a:solidFill>
            </a:ln>
          </p:spPr>
          <p:txBody>
            <a:bodyPr wrap="square" lIns="0" tIns="0" rIns="0" bIns="0" rtlCol="0"/>
            <a:lstStyle/>
            <a:p>
              <a:endParaRPr/>
            </a:p>
          </p:txBody>
        </p:sp>
        <p:pic>
          <p:nvPicPr>
            <p:cNvPr id="174" name="object 174"/>
            <p:cNvPicPr/>
            <p:nvPr/>
          </p:nvPicPr>
          <p:blipFill>
            <a:blip r:embed="rId48" cstate="print"/>
            <a:stretch>
              <a:fillRect/>
            </a:stretch>
          </p:blipFill>
          <p:spPr>
            <a:xfrm>
              <a:off x="6405372" y="3433571"/>
              <a:ext cx="103632" cy="102108"/>
            </a:xfrm>
            <a:prstGeom prst="rect">
              <a:avLst/>
            </a:prstGeom>
          </p:spPr>
        </p:pic>
        <p:sp>
          <p:nvSpPr>
            <p:cNvPr id="175" name="object 175"/>
            <p:cNvSpPr/>
            <p:nvPr/>
          </p:nvSpPr>
          <p:spPr>
            <a:xfrm>
              <a:off x="6414516" y="3355847"/>
              <a:ext cx="88900" cy="264160"/>
            </a:xfrm>
            <a:custGeom>
              <a:avLst/>
              <a:gdLst/>
              <a:ahLst/>
              <a:cxnLst/>
              <a:rect l="l" t="t" r="r" b="b"/>
              <a:pathLst>
                <a:path w="88900" h="264160">
                  <a:moveTo>
                    <a:pt x="44196" y="6096"/>
                  </a:moveTo>
                  <a:lnTo>
                    <a:pt x="44196" y="263651"/>
                  </a:lnTo>
                </a:path>
                <a:path w="88900" h="264160">
                  <a:moveTo>
                    <a:pt x="0" y="75946"/>
                  </a:moveTo>
                  <a:lnTo>
                    <a:pt x="44323" y="0"/>
                  </a:lnTo>
                  <a:lnTo>
                    <a:pt x="88391" y="76200"/>
                  </a:lnTo>
                </a:path>
              </a:pathLst>
            </a:custGeom>
            <a:ln w="12192">
              <a:solidFill>
                <a:srgbClr val="000000"/>
              </a:solidFill>
            </a:ln>
          </p:spPr>
          <p:txBody>
            <a:bodyPr wrap="square" lIns="0" tIns="0" rIns="0" bIns="0" rtlCol="0"/>
            <a:lstStyle/>
            <a:p>
              <a:endParaRPr/>
            </a:p>
          </p:txBody>
        </p:sp>
        <p:pic>
          <p:nvPicPr>
            <p:cNvPr id="176" name="object 176"/>
            <p:cNvPicPr/>
            <p:nvPr/>
          </p:nvPicPr>
          <p:blipFill>
            <a:blip r:embed="rId49" cstate="print"/>
            <a:stretch>
              <a:fillRect/>
            </a:stretch>
          </p:blipFill>
          <p:spPr>
            <a:xfrm>
              <a:off x="6333744" y="3046475"/>
              <a:ext cx="252983" cy="123443"/>
            </a:xfrm>
            <a:prstGeom prst="rect">
              <a:avLst/>
            </a:prstGeom>
          </p:spPr>
        </p:pic>
        <p:sp>
          <p:nvSpPr>
            <p:cNvPr id="177" name="object 177"/>
            <p:cNvSpPr/>
            <p:nvPr/>
          </p:nvSpPr>
          <p:spPr>
            <a:xfrm>
              <a:off x="6656070" y="2987801"/>
              <a:ext cx="292100" cy="305435"/>
            </a:xfrm>
            <a:custGeom>
              <a:avLst/>
              <a:gdLst/>
              <a:ahLst/>
              <a:cxnLst/>
              <a:rect l="l" t="t" r="r" b="b"/>
              <a:pathLst>
                <a:path w="292100" h="305435">
                  <a:moveTo>
                    <a:pt x="141731" y="305053"/>
                  </a:moveTo>
                  <a:lnTo>
                    <a:pt x="141731" y="0"/>
                  </a:lnTo>
                </a:path>
                <a:path w="292100" h="305435">
                  <a:moveTo>
                    <a:pt x="0" y="292608"/>
                  </a:moveTo>
                  <a:lnTo>
                    <a:pt x="292100" y="292608"/>
                  </a:lnTo>
                </a:path>
              </a:pathLst>
            </a:custGeom>
            <a:ln w="28956">
              <a:solidFill>
                <a:srgbClr val="000000"/>
              </a:solidFill>
            </a:ln>
          </p:spPr>
          <p:txBody>
            <a:bodyPr wrap="square" lIns="0" tIns="0" rIns="0" bIns="0" rtlCol="0"/>
            <a:lstStyle/>
            <a:p>
              <a:endParaRPr/>
            </a:p>
          </p:txBody>
        </p:sp>
      </p:grpSp>
      <p:grpSp>
        <p:nvGrpSpPr>
          <p:cNvPr id="178" name="object 178"/>
          <p:cNvGrpSpPr/>
          <p:nvPr/>
        </p:nvGrpSpPr>
        <p:grpSpPr>
          <a:xfrm>
            <a:off x="5217286" y="3049523"/>
            <a:ext cx="788035" cy="768350"/>
            <a:chOff x="5217286" y="3049523"/>
            <a:chExt cx="788035" cy="768350"/>
          </a:xfrm>
        </p:grpSpPr>
        <p:pic>
          <p:nvPicPr>
            <p:cNvPr id="179" name="object 179"/>
            <p:cNvPicPr/>
            <p:nvPr/>
          </p:nvPicPr>
          <p:blipFill>
            <a:blip r:embed="rId50" cstate="print"/>
            <a:stretch>
              <a:fillRect/>
            </a:stretch>
          </p:blipFill>
          <p:spPr>
            <a:xfrm>
              <a:off x="5448299" y="3049523"/>
              <a:ext cx="120395" cy="120395"/>
            </a:xfrm>
            <a:prstGeom prst="rect">
              <a:avLst/>
            </a:prstGeom>
          </p:spPr>
        </p:pic>
        <p:sp>
          <p:nvSpPr>
            <p:cNvPr id="180" name="object 180"/>
            <p:cNvSpPr/>
            <p:nvPr/>
          </p:nvSpPr>
          <p:spPr>
            <a:xfrm>
              <a:off x="5413882" y="3217163"/>
              <a:ext cx="582295" cy="582295"/>
            </a:xfrm>
            <a:custGeom>
              <a:avLst/>
              <a:gdLst/>
              <a:ahLst/>
              <a:cxnLst/>
              <a:rect l="l" t="t" r="r" b="b"/>
              <a:pathLst>
                <a:path w="582295" h="582295">
                  <a:moveTo>
                    <a:pt x="288036" y="0"/>
                  </a:moveTo>
                  <a:lnTo>
                    <a:pt x="0" y="293877"/>
                  </a:lnTo>
                  <a:lnTo>
                    <a:pt x="294004" y="581913"/>
                  </a:lnTo>
                  <a:lnTo>
                    <a:pt x="581913" y="287909"/>
                  </a:lnTo>
                  <a:lnTo>
                    <a:pt x="288036" y="0"/>
                  </a:lnTo>
                  <a:close/>
                </a:path>
              </a:pathLst>
            </a:custGeom>
            <a:solidFill>
              <a:srgbClr val="FF0000"/>
            </a:solidFill>
          </p:spPr>
          <p:txBody>
            <a:bodyPr wrap="square" lIns="0" tIns="0" rIns="0" bIns="0" rtlCol="0"/>
            <a:lstStyle/>
            <a:p>
              <a:endParaRPr/>
            </a:p>
          </p:txBody>
        </p:sp>
        <p:sp>
          <p:nvSpPr>
            <p:cNvPr id="181" name="object 181"/>
            <p:cNvSpPr/>
            <p:nvPr/>
          </p:nvSpPr>
          <p:spPr>
            <a:xfrm>
              <a:off x="5413882" y="3217163"/>
              <a:ext cx="582295" cy="582295"/>
            </a:xfrm>
            <a:custGeom>
              <a:avLst/>
              <a:gdLst/>
              <a:ahLst/>
              <a:cxnLst/>
              <a:rect l="l" t="t" r="r" b="b"/>
              <a:pathLst>
                <a:path w="582295" h="582295">
                  <a:moveTo>
                    <a:pt x="0" y="293877"/>
                  </a:moveTo>
                  <a:lnTo>
                    <a:pt x="288036" y="0"/>
                  </a:lnTo>
                  <a:lnTo>
                    <a:pt x="581913" y="287909"/>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82" name="object 182"/>
            <p:cNvSpPr/>
            <p:nvPr/>
          </p:nvSpPr>
          <p:spPr>
            <a:xfrm>
              <a:off x="5558789" y="3361181"/>
              <a:ext cx="294005" cy="294005"/>
            </a:xfrm>
            <a:custGeom>
              <a:avLst/>
              <a:gdLst/>
              <a:ahLst/>
              <a:cxnLst/>
              <a:rect l="l" t="t" r="r" b="b"/>
              <a:pathLst>
                <a:path w="294004" h="294004">
                  <a:moveTo>
                    <a:pt x="0" y="3047"/>
                  </a:moveTo>
                  <a:lnTo>
                    <a:pt x="293877" y="290956"/>
                  </a:lnTo>
                </a:path>
                <a:path w="294004" h="294004">
                  <a:moveTo>
                    <a:pt x="290957" y="0"/>
                  </a:moveTo>
                  <a:lnTo>
                    <a:pt x="3048" y="293877"/>
                  </a:lnTo>
                </a:path>
              </a:pathLst>
            </a:custGeom>
            <a:ln w="19812">
              <a:solidFill>
                <a:srgbClr val="000000"/>
              </a:solidFill>
            </a:ln>
          </p:spPr>
          <p:txBody>
            <a:bodyPr wrap="square" lIns="0" tIns="0" rIns="0" bIns="0" rtlCol="0"/>
            <a:lstStyle/>
            <a:p>
              <a:endParaRPr/>
            </a:p>
          </p:txBody>
        </p:sp>
        <p:sp>
          <p:nvSpPr>
            <p:cNvPr id="183" name="object 183"/>
            <p:cNvSpPr/>
            <p:nvPr/>
          </p:nvSpPr>
          <p:spPr>
            <a:xfrm>
              <a:off x="5329173" y="3218941"/>
              <a:ext cx="582295" cy="582295"/>
            </a:xfrm>
            <a:custGeom>
              <a:avLst/>
              <a:gdLst/>
              <a:ahLst/>
              <a:cxnLst/>
              <a:rect l="l" t="t" r="r" b="b"/>
              <a:pathLst>
                <a:path w="582295" h="582295">
                  <a:moveTo>
                    <a:pt x="287909" y="0"/>
                  </a:moveTo>
                  <a:lnTo>
                    <a:pt x="0" y="294005"/>
                  </a:lnTo>
                  <a:lnTo>
                    <a:pt x="293877" y="581914"/>
                  </a:lnTo>
                  <a:lnTo>
                    <a:pt x="581787" y="287909"/>
                  </a:lnTo>
                  <a:lnTo>
                    <a:pt x="287909" y="0"/>
                  </a:lnTo>
                  <a:close/>
                </a:path>
              </a:pathLst>
            </a:custGeom>
            <a:solidFill>
              <a:srgbClr val="FF0000"/>
            </a:solidFill>
          </p:spPr>
          <p:txBody>
            <a:bodyPr wrap="square" lIns="0" tIns="0" rIns="0" bIns="0" rtlCol="0"/>
            <a:lstStyle/>
            <a:p>
              <a:endParaRPr/>
            </a:p>
          </p:txBody>
        </p:sp>
        <p:sp>
          <p:nvSpPr>
            <p:cNvPr id="184" name="object 184"/>
            <p:cNvSpPr/>
            <p:nvPr/>
          </p:nvSpPr>
          <p:spPr>
            <a:xfrm>
              <a:off x="5329173" y="3218941"/>
              <a:ext cx="582295" cy="582295"/>
            </a:xfrm>
            <a:custGeom>
              <a:avLst/>
              <a:gdLst/>
              <a:ahLst/>
              <a:cxnLst/>
              <a:rect l="l" t="t" r="r" b="b"/>
              <a:pathLst>
                <a:path w="582295" h="582295">
                  <a:moveTo>
                    <a:pt x="0" y="294005"/>
                  </a:moveTo>
                  <a:lnTo>
                    <a:pt x="287909" y="0"/>
                  </a:lnTo>
                  <a:lnTo>
                    <a:pt x="581787" y="287909"/>
                  </a:lnTo>
                  <a:lnTo>
                    <a:pt x="293877" y="581914"/>
                  </a:lnTo>
                  <a:lnTo>
                    <a:pt x="0" y="294005"/>
                  </a:lnTo>
                  <a:close/>
                </a:path>
              </a:pathLst>
            </a:custGeom>
            <a:ln w="19050">
              <a:solidFill>
                <a:srgbClr val="000000"/>
              </a:solidFill>
            </a:ln>
          </p:spPr>
          <p:txBody>
            <a:bodyPr wrap="square" lIns="0" tIns="0" rIns="0" bIns="0" rtlCol="0"/>
            <a:lstStyle/>
            <a:p>
              <a:endParaRPr/>
            </a:p>
          </p:txBody>
        </p:sp>
        <p:sp>
          <p:nvSpPr>
            <p:cNvPr id="185" name="object 185"/>
            <p:cNvSpPr/>
            <p:nvPr/>
          </p:nvSpPr>
          <p:spPr>
            <a:xfrm>
              <a:off x="5473445" y="3364229"/>
              <a:ext cx="294005" cy="294005"/>
            </a:xfrm>
            <a:custGeom>
              <a:avLst/>
              <a:gdLst/>
              <a:ahLst/>
              <a:cxnLst/>
              <a:rect l="l" t="t" r="r" b="b"/>
              <a:pathLst>
                <a:path w="294004" h="294004">
                  <a:moveTo>
                    <a:pt x="0" y="3048"/>
                  </a:moveTo>
                  <a:lnTo>
                    <a:pt x="293877" y="290957"/>
                  </a:lnTo>
                </a:path>
                <a:path w="294004" h="294004">
                  <a:moveTo>
                    <a:pt x="290956" y="0"/>
                  </a:moveTo>
                  <a:lnTo>
                    <a:pt x="3048" y="293878"/>
                  </a:lnTo>
                </a:path>
              </a:pathLst>
            </a:custGeom>
            <a:ln w="19812">
              <a:solidFill>
                <a:srgbClr val="000000"/>
              </a:solidFill>
            </a:ln>
          </p:spPr>
          <p:txBody>
            <a:bodyPr wrap="square" lIns="0" tIns="0" rIns="0" bIns="0" rtlCol="0"/>
            <a:lstStyle/>
            <a:p>
              <a:endParaRPr/>
            </a:p>
          </p:txBody>
        </p:sp>
        <p:sp>
          <p:nvSpPr>
            <p:cNvPr id="186" name="object 186"/>
            <p:cNvSpPr/>
            <p:nvPr/>
          </p:nvSpPr>
          <p:spPr>
            <a:xfrm>
              <a:off x="5226811" y="3226307"/>
              <a:ext cx="582295" cy="582295"/>
            </a:xfrm>
            <a:custGeom>
              <a:avLst/>
              <a:gdLst/>
              <a:ahLst/>
              <a:cxnLst/>
              <a:rect l="l" t="t" r="r" b="b"/>
              <a:pathLst>
                <a:path w="582295" h="582295">
                  <a:moveTo>
                    <a:pt x="288036" y="0"/>
                  </a:moveTo>
                  <a:lnTo>
                    <a:pt x="0" y="293877"/>
                  </a:lnTo>
                  <a:lnTo>
                    <a:pt x="294004" y="581913"/>
                  </a:lnTo>
                  <a:lnTo>
                    <a:pt x="581913" y="287908"/>
                  </a:lnTo>
                  <a:lnTo>
                    <a:pt x="288036" y="0"/>
                  </a:lnTo>
                  <a:close/>
                </a:path>
              </a:pathLst>
            </a:custGeom>
            <a:solidFill>
              <a:srgbClr val="FF0000"/>
            </a:solidFill>
          </p:spPr>
          <p:txBody>
            <a:bodyPr wrap="square" lIns="0" tIns="0" rIns="0" bIns="0" rtlCol="0"/>
            <a:lstStyle/>
            <a:p>
              <a:endParaRPr/>
            </a:p>
          </p:txBody>
        </p:sp>
        <p:sp>
          <p:nvSpPr>
            <p:cNvPr id="187" name="object 187"/>
            <p:cNvSpPr/>
            <p:nvPr/>
          </p:nvSpPr>
          <p:spPr>
            <a:xfrm>
              <a:off x="5226811" y="3226307"/>
              <a:ext cx="582295" cy="582295"/>
            </a:xfrm>
            <a:custGeom>
              <a:avLst/>
              <a:gdLst/>
              <a:ahLst/>
              <a:cxnLst/>
              <a:rect l="l" t="t" r="r" b="b"/>
              <a:pathLst>
                <a:path w="582295" h="582295">
                  <a:moveTo>
                    <a:pt x="0" y="293877"/>
                  </a:moveTo>
                  <a:lnTo>
                    <a:pt x="288036" y="0"/>
                  </a:lnTo>
                  <a:lnTo>
                    <a:pt x="581913" y="287908"/>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88" name="object 188"/>
            <p:cNvSpPr/>
            <p:nvPr/>
          </p:nvSpPr>
          <p:spPr>
            <a:xfrm>
              <a:off x="5348477" y="3370325"/>
              <a:ext cx="338455" cy="294005"/>
            </a:xfrm>
            <a:custGeom>
              <a:avLst/>
              <a:gdLst/>
              <a:ahLst/>
              <a:cxnLst/>
              <a:rect l="l" t="t" r="r" b="b"/>
              <a:pathLst>
                <a:path w="338454" h="294004">
                  <a:moveTo>
                    <a:pt x="22860" y="3048"/>
                  </a:moveTo>
                  <a:lnTo>
                    <a:pt x="316738" y="290956"/>
                  </a:lnTo>
                </a:path>
                <a:path w="338454" h="294004">
                  <a:moveTo>
                    <a:pt x="313817" y="0"/>
                  </a:moveTo>
                  <a:lnTo>
                    <a:pt x="25908" y="293878"/>
                  </a:lnTo>
                </a:path>
                <a:path w="338454" h="294004">
                  <a:moveTo>
                    <a:pt x="0" y="144779"/>
                  </a:moveTo>
                  <a:lnTo>
                    <a:pt x="32625" y="88971"/>
                  </a:lnTo>
                  <a:lnTo>
                    <a:pt x="69238" y="68519"/>
                  </a:lnTo>
                  <a:lnTo>
                    <a:pt x="115677" y="55107"/>
                  </a:lnTo>
                  <a:lnTo>
                    <a:pt x="169163" y="50291"/>
                  </a:lnTo>
                  <a:lnTo>
                    <a:pt x="222650" y="55107"/>
                  </a:lnTo>
                  <a:lnTo>
                    <a:pt x="269089" y="68519"/>
                  </a:lnTo>
                  <a:lnTo>
                    <a:pt x="305702" y="88971"/>
                  </a:lnTo>
                  <a:lnTo>
                    <a:pt x="329708" y="114909"/>
                  </a:lnTo>
                  <a:lnTo>
                    <a:pt x="338327" y="144779"/>
                  </a:lnTo>
                  <a:lnTo>
                    <a:pt x="329708" y="174650"/>
                  </a:lnTo>
                  <a:lnTo>
                    <a:pt x="305702" y="200588"/>
                  </a:lnTo>
                  <a:lnTo>
                    <a:pt x="269089" y="221040"/>
                  </a:lnTo>
                  <a:lnTo>
                    <a:pt x="222650" y="234452"/>
                  </a:lnTo>
                  <a:lnTo>
                    <a:pt x="169163" y="239268"/>
                  </a:lnTo>
                  <a:lnTo>
                    <a:pt x="115677" y="234452"/>
                  </a:lnTo>
                  <a:lnTo>
                    <a:pt x="69238" y="221040"/>
                  </a:lnTo>
                  <a:lnTo>
                    <a:pt x="32625" y="200588"/>
                  </a:lnTo>
                  <a:lnTo>
                    <a:pt x="8619" y="174650"/>
                  </a:lnTo>
                  <a:lnTo>
                    <a:pt x="0" y="144779"/>
                  </a:lnTo>
                  <a:close/>
                </a:path>
              </a:pathLst>
            </a:custGeom>
            <a:ln w="19812">
              <a:solidFill>
                <a:srgbClr val="000000"/>
              </a:solidFill>
            </a:ln>
          </p:spPr>
          <p:txBody>
            <a:bodyPr wrap="square" lIns="0" tIns="0" rIns="0" bIns="0" rtlCol="0"/>
            <a:lstStyle/>
            <a:p>
              <a:endParaRPr/>
            </a:p>
          </p:txBody>
        </p:sp>
        <p:pic>
          <p:nvPicPr>
            <p:cNvPr id="189" name="object 189"/>
            <p:cNvPicPr/>
            <p:nvPr/>
          </p:nvPicPr>
          <p:blipFill>
            <a:blip r:embed="rId51" cstate="print"/>
            <a:stretch>
              <a:fillRect/>
            </a:stretch>
          </p:blipFill>
          <p:spPr>
            <a:xfrm>
              <a:off x="5574791" y="3621023"/>
              <a:ext cx="74676" cy="83819"/>
            </a:xfrm>
            <a:prstGeom prst="rect">
              <a:avLst/>
            </a:prstGeom>
          </p:spPr>
        </p:pic>
        <p:pic>
          <p:nvPicPr>
            <p:cNvPr id="190" name="object 190"/>
            <p:cNvPicPr/>
            <p:nvPr/>
          </p:nvPicPr>
          <p:blipFill>
            <a:blip r:embed="rId36" cstate="print"/>
            <a:stretch>
              <a:fillRect/>
            </a:stretch>
          </p:blipFill>
          <p:spPr>
            <a:xfrm>
              <a:off x="5480303" y="3621023"/>
              <a:ext cx="73152" cy="83819"/>
            </a:xfrm>
            <a:prstGeom prst="rect">
              <a:avLst/>
            </a:prstGeom>
          </p:spPr>
        </p:pic>
        <p:pic>
          <p:nvPicPr>
            <p:cNvPr id="191" name="object 191"/>
            <p:cNvPicPr/>
            <p:nvPr/>
          </p:nvPicPr>
          <p:blipFill>
            <a:blip r:embed="rId35" cstate="print"/>
            <a:stretch>
              <a:fillRect/>
            </a:stretch>
          </p:blipFill>
          <p:spPr>
            <a:xfrm>
              <a:off x="5385815" y="3621023"/>
              <a:ext cx="74676" cy="83819"/>
            </a:xfrm>
            <a:prstGeom prst="rect">
              <a:avLst/>
            </a:prstGeom>
          </p:spPr>
        </p:pic>
      </p:grpSp>
      <p:sp>
        <p:nvSpPr>
          <p:cNvPr id="192" name="object 192"/>
          <p:cNvSpPr txBox="1"/>
          <p:nvPr/>
        </p:nvSpPr>
        <p:spPr>
          <a:xfrm>
            <a:off x="6153150" y="3800347"/>
            <a:ext cx="601345" cy="330200"/>
          </a:xfrm>
          <a:prstGeom prst="rect">
            <a:avLst/>
          </a:prstGeom>
        </p:spPr>
        <p:txBody>
          <a:bodyPr vert="horz" wrap="square" lIns="0" tIns="12065" rIns="0" bIns="0" rtlCol="0">
            <a:spAutoFit/>
          </a:bodyPr>
          <a:lstStyle/>
          <a:p>
            <a:pPr marL="55244">
              <a:lnSpc>
                <a:spcPct val="100000"/>
              </a:lnSpc>
              <a:spcBef>
                <a:spcPts val="95"/>
              </a:spcBef>
            </a:pPr>
            <a:r>
              <a:rPr sz="1000" b="1" spc="-5" dirty="0">
                <a:latin typeface="Calibri"/>
                <a:cs typeface="Calibri"/>
              </a:rPr>
              <a:t>2x</a:t>
            </a:r>
            <a:r>
              <a:rPr sz="1000" b="1" spc="10" dirty="0">
                <a:latin typeface="Calibri"/>
                <a:cs typeface="Calibri"/>
              </a:rPr>
              <a:t> </a:t>
            </a:r>
            <a:r>
              <a:rPr sz="1000" b="1" spc="-5" dirty="0">
                <a:latin typeface="Calibri"/>
                <a:cs typeface="Calibri"/>
              </a:rPr>
              <a:t>QL</a:t>
            </a:r>
            <a:r>
              <a:rPr sz="1000" b="1" dirty="0">
                <a:latin typeface="Calibri"/>
                <a:cs typeface="Calibri"/>
              </a:rPr>
              <a:t>Z</a:t>
            </a:r>
            <a:r>
              <a:rPr sz="1000" b="1" spc="-10" dirty="0">
                <a:latin typeface="Calibri"/>
                <a:cs typeface="Calibri"/>
              </a:rPr>
              <a:t>-87</a:t>
            </a:r>
            <a:endParaRPr sz="1000">
              <a:latin typeface="Calibri"/>
              <a:cs typeface="Calibri"/>
            </a:endParaRPr>
          </a:p>
          <a:p>
            <a:pPr marL="12700">
              <a:lnSpc>
                <a:spcPct val="100000"/>
              </a:lnSpc>
            </a:pPr>
            <a:r>
              <a:rPr sz="1000" b="1" spc="-5" dirty="0">
                <a:latin typeface="Calibri"/>
                <a:cs typeface="Calibri"/>
              </a:rPr>
              <a:t>35mm</a:t>
            </a:r>
            <a:r>
              <a:rPr sz="1000" b="1" spc="15" dirty="0">
                <a:latin typeface="Calibri"/>
                <a:cs typeface="Calibri"/>
              </a:rPr>
              <a:t> </a:t>
            </a:r>
            <a:r>
              <a:rPr sz="1000" b="1" spc="-10" dirty="0">
                <a:latin typeface="Calibri"/>
                <a:cs typeface="Calibri"/>
              </a:rPr>
              <a:t>AGL</a:t>
            </a:r>
            <a:endParaRPr sz="1000">
              <a:latin typeface="Calibri"/>
              <a:cs typeface="Calibri"/>
            </a:endParaRPr>
          </a:p>
        </p:txBody>
      </p:sp>
      <p:sp>
        <p:nvSpPr>
          <p:cNvPr id="193" name="object 193"/>
          <p:cNvSpPr txBox="1"/>
          <p:nvPr/>
        </p:nvSpPr>
        <p:spPr>
          <a:xfrm>
            <a:off x="6890384" y="3790950"/>
            <a:ext cx="512445" cy="330200"/>
          </a:xfrm>
          <a:prstGeom prst="rect">
            <a:avLst/>
          </a:prstGeom>
        </p:spPr>
        <p:txBody>
          <a:bodyPr vert="horz" wrap="square" lIns="0" tIns="12065" rIns="0" bIns="0" rtlCol="0">
            <a:spAutoFit/>
          </a:bodyPr>
          <a:lstStyle/>
          <a:p>
            <a:pPr marL="43180" marR="5080" indent="-30480">
              <a:lnSpc>
                <a:spcPct val="100000"/>
              </a:lnSpc>
              <a:spcBef>
                <a:spcPts val="95"/>
              </a:spcBef>
            </a:pPr>
            <a:r>
              <a:rPr sz="1000" b="1" spc="-5" dirty="0">
                <a:latin typeface="Calibri"/>
                <a:cs typeface="Calibri"/>
              </a:rPr>
              <a:t>2x</a:t>
            </a:r>
            <a:r>
              <a:rPr sz="1000" b="1" spc="10" dirty="0">
                <a:latin typeface="Calibri"/>
                <a:cs typeface="Calibri"/>
              </a:rPr>
              <a:t> </a:t>
            </a:r>
            <a:r>
              <a:rPr sz="1000" b="1" spc="-5" dirty="0">
                <a:latin typeface="Calibri"/>
                <a:cs typeface="Calibri"/>
              </a:rPr>
              <a:t>60mm  Mortars</a:t>
            </a:r>
            <a:endParaRPr sz="1000">
              <a:latin typeface="Calibri"/>
              <a:cs typeface="Calibri"/>
            </a:endParaRPr>
          </a:p>
        </p:txBody>
      </p:sp>
      <p:sp>
        <p:nvSpPr>
          <p:cNvPr id="194" name="object 194"/>
          <p:cNvSpPr txBox="1"/>
          <p:nvPr/>
        </p:nvSpPr>
        <p:spPr>
          <a:xfrm>
            <a:off x="6739890" y="2390901"/>
            <a:ext cx="118110" cy="147955"/>
          </a:xfrm>
          <a:prstGeom prst="rect">
            <a:avLst/>
          </a:prstGeom>
        </p:spPr>
        <p:txBody>
          <a:bodyPr vert="horz" wrap="square" lIns="0" tIns="13335" rIns="0" bIns="0" rtlCol="0">
            <a:spAutoFit/>
          </a:bodyPr>
          <a:lstStyle/>
          <a:p>
            <a:pPr marL="12700">
              <a:lnSpc>
                <a:spcPct val="100000"/>
              </a:lnSpc>
              <a:spcBef>
                <a:spcPts val="105"/>
              </a:spcBef>
            </a:pPr>
            <a:r>
              <a:rPr sz="800" b="1" dirty="0">
                <a:latin typeface="Calibri"/>
                <a:cs typeface="Calibri"/>
              </a:rPr>
              <a:t>W</a:t>
            </a:r>
            <a:endParaRPr sz="800">
              <a:latin typeface="Calibri"/>
              <a:cs typeface="Calibri"/>
            </a:endParaRPr>
          </a:p>
        </p:txBody>
      </p:sp>
      <p:grpSp>
        <p:nvGrpSpPr>
          <p:cNvPr id="195" name="object 195"/>
          <p:cNvGrpSpPr/>
          <p:nvPr/>
        </p:nvGrpSpPr>
        <p:grpSpPr>
          <a:xfrm>
            <a:off x="6618731" y="2531364"/>
            <a:ext cx="360045" cy="289560"/>
            <a:chOff x="6618731" y="2531364"/>
            <a:chExt cx="360045" cy="289560"/>
          </a:xfrm>
        </p:grpSpPr>
        <p:sp>
          <p:nvSpPr>
            <p:cNvPr id="196" name="object 196"/>
            <p:cNvSpPr/>
            <p:nvPr/>
          </p:nvSpPr>
          <p:spPr>
            <a:xfrm>
              <a:off x="6628637" y="2541270"/>
              <a:ext cx="340360" cy="187960"/>
            </a:xfrm>
            <a:custGeom>
              <a:avLst/>
              <a:gdLst/>
              <a:ahLst/>
              <a:cxnLst/>
              <a:rect l="l" t="t" r="r" b="b"/>
              <a:pathLst>
                <a:path w="340359" h="187960">
                  <a:moveTo>
                    <a:pt x="0" y="93725"/>
                  </a:moveTo>
                  <a:lnTo>
                    <a:pt x="32784" y="38349"/>
                  </a:lnTo>
                  <a:lnTo>
                    <a:pt x="69567" y="18068"/>
                  </a:lnTo>
                  <a:lnTo>
                    <a:pt x="116214" y="4773"/>
                  </a:lnTo>
                  <a:lnTo>
                    <a:pt x="169925" y="0"/>
                  </a:lnTo>
                  <a:lnTo>
                    <a:pt x="223637" y="4773"/>
                  </a:lnTo>
                  <a:lnTo>
                    <a:pt x="270284" y="18068"/>
                  </a:lnTo>
                  <a:lnTo>
                    <a:pt x="307067" y="38349"/>
                  </a:lnTo>
                  <a:lnTo>
                    <a:pt x="331189" y="64081"/>
                  </a:lnTo>
                  <a:lnTo>
                    <a:pt x="339851" y="93725"/>
                  </a:lnTo>
                  <a:lnTo>
                    <a:pt x="331189" y="123370"/>
                  </a:lnTo>
                  <a:lnTo>
                    <a:pt x="307067" y="149102"/>
                  </a:lnTo>
                  <a:lnTo>
                    <a:pt x="270284" y="169383"/>
                  </a:lnTo>
                  <a:lnTo>
                    <a:pt x="223637" y="182678"/>
                  </a:lnTo>
                  <a:lnTo>
                    <a:pt x="169925" y="187451"/>
                  </a:lnTo>
                  <a:lnTo>
                    <a:pt x="116214" y="182678"/>
                  </a:lnTo>
                  <a:lnTo>
                    <a:pt x="69567" y="169383"/>
                  </a:lnTo>
                  <a:lnTo>
                    <a:pt x="32784" y="149102"/>
                  </a:lnTo>
                  <a:lnTo>
                    <a:pt x="8662" y="123370"/>
                  </a:lnTo>
                  <a:lnTo>
                    <a:pt x="0" y="93725"/>
                  </a:lnTo>
                  <a:close/>
                </a:path>
              </a:pathLst>
            </a:custGeom>
            <a:ln w="19812">
              <a:solidFill>
                <a:srgbClr val="000000"/>
              </a:solidFill>
            </a:ln>
          </p:spPr>
          <p:txBody>
            <a:bodyPr wrap="square" lIns="0" tIns="0" rIns="0" bIns="0" rtlCol="0"/>
            <a:lstStyle/>
            <a:p>
              <a:endParaRPr/>
            </a:p>
          </p:txBody>
        </p:sp>
        <p:pic>
          <p:nvPicPr>
            <p:cNvPr id="197" name="object 197"/>
            <p:cNvPicPr/>
            <p:nvPr/>
          </p:nvPicPr>
          <p:blipFill>
            <a:blip r:embed="rId52" cstate="print"/>
            <a:stretch>
              <a:fillRect/>
            </a:stretch>
          </p:blipFill>
          <p:spPr>
            <a:xfrm>
              <a:off x="6859523" y="2737104"/>
              <a:ext cx="73151" cy="83820"/>
            </a:xfrm>
            <a:prstGeom prst="rect">
              <a:avLst/>
            </a:prstGeom>
          </p:spPr>
        </p:pic>
        <p:pic>
          <p:nvPicPr>
            <p:cNvPr id="198" name="object 198"/>
            <p:cNvPicPr/>
            <p:nvPr/>
          </p:nvPicPr>
          <p:blipFill>
            <a:blip r:embed="rId53" cstate="print"/>
            <a:stretch>
              <a:fillRect/>
            </a:stretch>
          </p:blipFill>
          <p:spPr>
            <a:xfrm>
              <a:off x="6763511" y="2737104"/>
              <a:ext cx="74676" cy="83820"/>
            </a:xfrm>
            <a:prstGeom prst="rect">
              <a:avLst/>
            </a:prstGeom>
          </p:spPr>
        </p:pic>
        <p:pic>
          <p:nvPicPr>
            <p:cNvPr id="199" name="object 199"/>
            <p:cNvPicPr/>
            <p:nvPr/>
          </p:nvPicPr>
          <p:blipFill>
            <a:blip r:embed="rId54" cstate="print"/>
            <a:stretch>
              <a:fillRect/>
            </a:stretch>
          </p:blipFill>
          <p:spPr>
            <a:xfrm>
              <a:off x="6670547" y="2737104"/>
              <a:ext cx="73151" cy="83820"/>
            </a:xfrm>
            <a:prstGeom prst="rect">
              <a:avLst/>
            </a:prstGeom>
          </p:spPr>
        </p:pic>
      </p:grpSp>
      <p:sp>
        <p:nvSpPr>
          <p:cNvPr id="200" name="object 200"/>
          <p:cNvSpPr txBox="1"/>
          <p:nvPr/>
        </p:nvSpPr>
        <p:spPr>
          <a:xfrm>
            <a:off x="8078469" y="4410202"/>
            <a:ext cx="25336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a:t>
            </a:r>
            <a:endParaRPr sz="3600">
              <a:latin typeface="Calibri"/>
              <a:cs typeface="Calibri"/>
            </a:endParaRPr>
          </a:p>
        </p:txBody>
      </p:sp>
      <p:sp>
        <p:nvSpPr>
          <p:cNvPr id="210" name="object 210"/>
          <p:cNvSpPr txBox="1"/>
          <p:nvPr/>
        </p:nvSpPr>
        <p:spPr>
          <a:xfrm>
            <a:off x="4085082" y="6243624"/>
            <a:ext cx="1866900" cy="165735"/>
          </a:xfrm>
          <a:prstGeom prst="rect">
            <a:avLst/>
          </a:prstGeom>
        </p:spPr>
        <p:txBody>
          <a:bodyPr vert="horz" wrap="square" lIns="0" tIns="0" rIns="0" bIns="0" rtlCol="0">
            <a:spAutoFit/>
          </a:bodyPr>
          <a:lstStyle/>
          <a:p>
            <a:pPr marL="12700">
              <a:lnSpc>
                <a:spcPts val="1150"/>
              </a:lnSpc>
            </a:pPr>
            <a:r>
              <a:rPr sz="1100" b="1" spc="-5" dirty="0">
                <a:solidFill>
                  <a:srgbClr val="FFFFFF"/>
                </a:solidFill>
                <a:latin typeface="Calibri"/>
                <a:cs typeface="Calibri"/>
              </a:rPr>
              <a:t>speed</a:t>
            </a:r>
            <a:r>
              <a:rPr sz="1100" b="1" spc="-15" dirty="0">
                <a:solidFill>
                  <a:srgbClr val="FFFFFF"/>
                </a:solidFill>
                <a:latin typeface="Calibri"/>
                <a:cs typeface="Calibri"/>
              </a:rPr>
              <a:t> </a:t>
            </a:r>
            <a:r>
              <a:rPr sz="1100" b="1" spc="-5" dirty="0">
                <a:solidFill>
                  <a:srgbClr val="FFFFFF"/>
                </a:solidFill>
                <a:latin typeface="Calibri"/>
                <a:cs typeface="Calibri"/>
              </a:rPr>
              <a:t>and</a:t>
            </a:r>
            <a:r>
              <a:rPr sz="1100" b="1" spc="-15" dirty="0">
                <a:solidFill>
                  <a:srgbClr val="FFFFFF"/>
                </a:solidFill>
                <a:latin typeface="Calibri"/>
                <a:cs typeface="Calibri"/>
              </a:rPr>
              <a:t> </a:t>
            </a:r>
            <a:r>
              <a:rPr sz="1100" b="1" spc="-5" dirty="0">
                <a:solidFill>
                  <a:srgbClr val="FFFFFF"/>
                </a:solidFill>
                <a:latin typeface="Calibri"/>
                <a:cs typeface="Calibri"/>
              </a:rPr>
              <a:t>trafficability on land.</a:t>
            </a:r>
            <a:endParaRPr sz="1100">
              <a:latin typeface="Calibri"/>
              <a:cs typeface="Calibri"/>
            </a:endParaRPr>
          </a:p>
        </p:txBody>
      </p:sp>
      <p:sp>
        <p:nvSpPr>
          <p:cNvPr id="211" name="object 211"/>
          <p:cNvSpPr txBox="1"/>
          <p:nvPr/>
        </p:nvSpPr>
        <p:spPr>
          <a:xfrm>
            <a:off x="184505" y="6304889"/>
            <a:ext cx="758190" cy="346710"/>
          </a:xfrm>
          <a:prstGeom prst="rect">
            <a:avLst/>
          </a:prstGeom>
        </p:spPr>
        <p:txBody>
          <a:bodyPr vert="horz" wrap="square" lIns="0" tIns="0" rIns="0" bIns="0" rtlCol="0">
            <a:spAutoFit/>
          </a:bodyPr>
          <a:lstStyle/>
          <a:p>
            <a:pPr marR="15240" algn="ctr">
              <a:lnSpc>
                <a:spcPts val="1150"/>
              </a:lnSpc>
            </a:pPr>
            <a:r>
              <a:rPr sz="1100" b="1" dirty="0">
                <a:latin typeface="Calibri"/>
                <a:cs typeface="Calibri"/>
              </a:rPr>
              <a:t>Q</a:t>
            </a:r>
            <a:r>
              <a:rPr lang="en-US" sz="1100" b="1" dirty="0">
                <a:latin typeface="Calibri"/>
                <a:cs typeface="Calibri"/>
              </a:rPr>
              <a:t>L</a:t>
            </a:r>
            <a:r>
              <a:rPr sz="1100" b="1" dirty="0">
                <a:latin typeface="Calibri"/>
                <a:cs typeface="Calibri"/>
              </a:rPr>
              <a:t>Z-04</a:t>
            </a:r>
            <a:endParaRPr sz="1100" dirty="0">
              <a:latin typeface="Calibri"/>
              <a:cs typeface="Calibri"/>
            </a:endParaRPr>
          </a:p>
          <a:p>
            <a:pPr algn="ctr">
              <a:lnSpc>
                <a:spcPct val="100000"/>
              </a:lnSpc>
              <a:spcBef>
                <a:spcPts val="100"/>
              </a:spcBef>
            </a:pPr>
            <a:r>
              <a:rPr sz="1100" b="1" spc="-5" dirty="0">
                <a:latin typeface="Calibri"/>
                <a:cs typeface="Calibri"/>
              </a:rPr>
              <a:t>QJC-88</a:t>
            </a:r>
            <a:r>
              <a:rPr sz="1100" b="1" spc="-45" dirty="0">
                <a:latin typeface="Calibri"/>
                <a:cs typeface="Calibri"/>
              </a:rPr>
              <a:t> </a:t>
            </a:r>
            <a:r>
              <a:rPr sz="1100" b="1" spc="-5" dirty="0">
                <a:latin typeface="Calibri"/>
                <a:cs typeface="Calibri"/>
              </a:rPr>
              <a:t>HMG</a:t>
            </a:r>
            <a:endParaRPr sz="1100" dirty="0">
              <a:latin typeface="Calibri"/>
              <a:cs typeface="Calibri"/>
            </a:endParaRPr>
          </a:p>
        </p:txBody>
      </p:sp>
      <p:sp>
        <p:nvSpPr>
          <p:cNvPr id="212" name="object 212"/>
          <p:cNvSpPr txBox="1"/>
          <p:nvPr/>
        </p:nvSpPr>
        <p:spPr>
          <a:xfrm>
            <a:off x="1935860" y="6303060"/>
            <a:ext cx="476250" cy="358140"/>
          </a:xfrm>
          <a:prstGeom prst="rect">
            <a:avLst/>
          </a:prstGeom>
        </p:spPr>
        <p:txBody>
          <a:bodyPr vert="horz" wrap="square" lIns="0" tIns="0" rIns="0" bIns="0" rtlCol="0">
            <a:spAutoFit/>
          </a:bodyPr>
          <a:lstStyle/>
          <a:p>
            <a:pPr marL="12700">
              <a:lnSpc>
                <a:spcPts val="1150"/>
              </a:lnSpc>
            </a:pPr>
            <a:r>
              <a:rPr sz="1100" b="1" dirty="0">
                <a:latin typeface="Calibri"/>
                <a:cs typeface="Calibri"/>
              </a:rPr>
              <a:t>1750m</a:t>
            </a:r>
            <a:endParaRPr sz="1100">
              <a:latin typeface="Calibri"/>
              <a:cs typeface="Calibri"/>
            </a:endParaRPr>
          </a:p>
          <a:p>
            <a:pPr marL="61594">
              <a:lnSpc>
                <a:spcPct val="100000"/>
              </a:lnSpc>
              <a:spcBef>
                <a:spcPts val="190"/>
              </a:spcBef>
            </a:pPr>
            <a:r>
              <a:rPr sz="1100" b="1" dirty="0">
                <a:latin typeface="Calibri"/>
                <a:cs typeface="Calibri"/>
              </a:rPr>
              <a:t>1830m</a:t>
            </a:r>
            <a:endParaRPr sz="1100">
              <a:latin typeface="Calibri"/>
              <a:cs typeface="Calibri"/>
            </a:endParaRPr>
          </a:p>
        </p:txBody>
      </p:sp>
      <p:sp>
        <p:nvSpPr>
          <p:cNvPr id="213" name="object 213"/>
          <p:cNvSpPr txBox="1"/>
          <p:nvPr/>
        </p:nvSpPr>
        <p:spPr>
          <a:xfrm>
            <a:off x="6835520" y="6308852"/>
            <a:ext cx="1990725" cy="165735"/>
          </a:xfrm>
          <a:prstGeom prst="rect">
            <a:avLst/>
          </a:prstGeom>
        </p:spPr>
        <p:txBody>
          <a:bodyPr vert="horz" wrap="square" lIns="0" tIns="0" rIns="0" bIns="0" rtlCol="0">
            <a:spAutoFit/>
          </a:bodyPr>
          <a:lstStyle/>
          <a:p>
            <a:pPr marL="12700">
              <a:lnSpc>
                <a:spcPts val="1150"/>
              </a:lnSpc>
            </a:pPr>
            <a:r>
              <a:rPr sz="1100" b="1" spc="-5" dirty="0">
                <a:solidFill>
                  <a:srgbClr val="FFFFFF"/>
                </a:solidFill>
                <a:latin typeface="Calibri"/>
                <a:cs typeface="Calibri"/>
              </a:rPr>
              <a:t>unit</a:t>
            </a:r>
            <a:r>
              <a:rPr sz="1100" b="1" spc="-15" dirty="0">
                <a:solidFill>
                  <a:srgbClr val="FFFFFF"/>
                </a:solidFill>
                <a:latin typeface="Calibri"/>
                <a:cs typeface="Calibri"/>
              </a:rPr>
              <a:t> </a:t>
            </a:r>
            <a:r>
              <a:rPr sz="1100" b="1" dirty="0">
                <a:solidFill>
                  <a:srgbClr val="FFFFFF"/>
                </a:solidFill>
                <a:latin typeface="Calibri"/>
                <a:cs typeface="Calibri"/>
              </a:rPr>
              <a:t>with</a:t>
            </a:r>
            <a:r>
              <a:rPr sz="1100" b="1" spc="-15" dirty="0">
                <a:solidFill>
                  <a:srgbClr val="FFFFFF"/>
                </a:solidFill>
                <a:latin typeface="Calibri"/>
                <a:cs typeface="Calibri"/>
              </a:rPr>
              <a:t> </a:t>
            </a:r>
            <a:r>
              <a:rPr sz="1100" b="1" dirty="0">
                <a:solidFill>
                  <a:srgbClr val="FFFFFF"/>
                </a:solidFill>
                <a:latin typeface="Calibri"/>
                <a:cs typeface="Calibri"/>
              </a:rPr>
              <a:t>an</a:t>
            </a:r>
            <a:r>
              <a:rPr sz="1100" b="1" spc="-30" dirty="0">
                <a:solidFill>
                  <a:srgbClr val="FFFFFF"/>
                </a:solidFill>
                <a:latin typeface="Calibri"/>
                <a:cs typeface="Calibri"/>
              </a:rPr>
              <a:t> </a:t>
            </a:r>
            <a:r>
              <a:rPr sz="1100" b="1" spc="-5" dirty="0">
                <a:solidFill>
                  <a:srgbClr val="FFFFFF"/>
                </a:solidFill>
                <a:latin typeface="Calibri"/>
                <a:cs typeface="Calibri"/>
              </a:rPr>
              <a:t>amphibious</a:t>
            </a:r>
            <a:r>
              <a:rPr sz="1100" b="1" spc="-20" dirty="0">
                <a:solidFill>
                  <a:srgbClr val="FFFFFF"/>
                </a:solidFill>
                <a:latin typeface="Calibri"/>
                <a:cs typeface="Calibri"/>
              </a:rPr>
              <a:t> </a:t>
            </a:r>
            <a:r>
              <a:rPr sz="1100" b="1" dirty="0">
                <a:solidFill>
                  <a:srgbClr val="FFFFFF"/>
                </a:solidFill>
                <a:latin typeface="Calibri"/>
                <a:cs typeface="Calibri"/>
              </a:rPr>
              <a:t>capacity.</a:t>
            </a:r>
            <a:endParaRPr sz="1100">
              <a:latin typeface="Calibri"/>
              <a:cs typeface="Calibri"/>
            </a:endParaRPr>
          </a:p>
        </p:txBody>
      </p:sp>
      <p:sp>
        <p:nvSpPr>
          <p:cNvPr id="201" name="object 201"/>
          <p:cNvSpPr txBox="1"/>
          <p:nvPr/>
        </p:nvSpPr>
        <p:spPr>
          <a:xfrm>
            <a:off x="7689850" y="3936238"/>
            <a:ext cx="1313180" cy="654685"/>
          </a:xfrm>
          <a:prstGeom prst="rect">
            <a:avLst/>
          </a:prstGeom>
        </p:spPr>
        <p:txBody>
          <a:bodyPr vert="horz" wrap="square" lIns="0" tIns="13335" rIns="0" bIns="0" rtlCol="0">
            <a:spAutoFit/>
          </a:bodyPr>
          <a:lstStyle/>
          <a:p>
            <a:pPr marL="222885" marR="5080" indent="-210820">
              <a:lnSpc>
                <a:spcPct val="100000"/>
              </a:lnSpc>
              <a:spcBef>
                <a:spcPts val="105"/>
              </a:spcBef>
            </a:pPr>
            <a:r>
              <a:rPr sz="1050" b="1" dirty="0">
                <a:latin typeface="Calibri"/>
                <a:cs typeface="Calibri"/>
              </a:rPr>
              <a:t>Most</a:t>
            </a:r>
            <a:r>
              <a:rPr sz="1050" b="1" spc="-40" dirty="0">
                <a:latin typeface="Calibri"/>
                <a:cs typeface="Calibri"/>
              </a:rPr>
              <a:t> </a:t>
            </a:r>
            <a:r>
              <a:rPr sz="1050" b="1" dirty="0">
                <a:latin typeface="Calibri"/>
                <a:cs typeface="Calibri"/>
              </a:rPr>
              <a:t>likely</a:t>
            </a:r>
            <a:r>
              <a:rPr sz="1050" b="1" spc="-30" dirty="0">
                <a:latin typeface="Calibri"/>
                <a:cs typeface="Calibri"/>
              </a:rPr>
              <a:t> </a:t>
            </a:r>
            <a:r>
              <a:rPr sz="1050" b="1" dirty="0">
                <a:latin typeface="Calibri"/>
                <a:cs typeface="Calibri"/>
              </a:rPr>
              <a:t>an</a:t>
            </a:r>
            <a:r>
              <a:rPr sz="1050" b="1" spc="-35" dirty="0">
                <a:latin typeface="Calibri"/>
                <a:cs typeface="Calibri"/>
              </a:rPr>
              <a:t> </a:t>
            </a:r>
            <a:r>
              <a:rPr sz="1050" b="1" spc="-5" dirty="0">
                <a:latin typeface="Calibri"/>
                <a:cs typeface="Calibri"/>
              </a:rPr>
              <a:t>armored </a:t>
            </a:r>
            <a:r>
              <a:rPr sz="1050" b="1" spc="-220" dirty="0">
                <a:latin typeface="Calibri"/>
                <a:cs typeface="Calibri"/>
              </a:rPr>
              <a:t> </a:t>
            </a:r>
            <a:r>
              <a:rPr sz="1050" b="1" dirty="0">
                <a:latin typeface="Calibri"/>
                <a:cs typeface="Calibri"/>
              </a:rPr>
              <a:t>logistics</a:t>
            </a:r>
            <a:r>
              <a:rPr sz="1050" b="1" spc="-35" dirty="0">
                <a:latin typeface="Calibri"/>
                <a:cs typeface="Calibri"/>
              </a:rPr>
              <a:t> </a:t>
            </a:r>
            <a:r>
              <a:rPr sz="1050" b="1" dirty="0">
                <a:latin typeface="Calibri"/>
                <a:cs typeface="Calibri"/>
              </a:rPr>
              <a:t>vehicle</a:t>
            </a:r>
            <a:endParaRPr sz="1050">
              <a:latin typeface="Calibri"/>
              <a:cs typeface="Calibri"/>
            </a:endParaRPr>
          </a:p>
          <a:p>
            <a:pPr marL="716915">
              <a:lnSpc>
                <a:spcPct val="100000"/>
              </a:lnSpc>
              <a:spcBef>
                <a:spcPts val="265"/>
              </a:spcBef>
            </a:pPr>
            <a:r>
              <a:rPr sz="1800" b="1" spc="-5" dirty="0">
                <a:latin typeface="Calibri"/>
                <a:cs typeface="Calibri"/>
              </a:rPr>
              <a:t>10-14</a:t>
            </a:r>
            <a:endParaRPr sz="1800">
              <a:latin typeface="Calibri"/>
              <a:cs typeface="Calibri"/>
            </a:endParaRPr>
          </a:p>
        </p:txBody>
      </p:sp>
      <p:sp>
        <p:nvSpPr>
          <p:cNvPr id="202" name="object 202"/>
          <p:cNvSpPr txBox="1"/>
          <p:nvPr/>
        </p:nvSpPr>
        <p:spPr>
          <a:xfrm>
            <a:off x="8324215" y="4565142"/>
            <a:ext cx="700405" cy="574040"/>
          </a:xfrm>
          <a:prstGeom prst="rect">
            <a:avLst/>
          </a:prstGeom>
        </p:spPr>
        <p:txBody>
          <a:bodyPr vert="horz" wrap="square" lIns="0" tIns="12700" rIns="0" bIns="0" rtlCol="0">
            <a:spAutoFit/>
          </a:bodyPr>
          <a:lstStyle/>
          <a:p>
            <a:pPr marL="12700" marR="5080" indent="123189">
              <a:lnSpc>
                <a:spcPct val="100000"/>
              </a:lnSpc>
              <a:spcBef>
                <a:spcPts val="100"/>
              </a:spcBef>
            </a:pPr>
            <a:r>
              <a:rPr sz="1800" b="1" spc="-5" dirty="0">
                <a:latin typeface="Calibri"/>
                <a:cs typeface="Calibri"/>
              </a:rPr>
              <a:t>Vics </a:t>
            </a:r>
            <a:r>
              <a:rPr sz="1800" b="1" dirty="0">
                <a:latin typeface="Calibri"/>
                <a:cs typeface="Calibri"/>
              </a:rPr>
              <a:t> per</a:t>
            </a:r>
            <a:r>
              <a:rPr sz="1800" b="1" spc="-20" dirty="0">
                <a:latin typeface="Calibri"/>
                <a:cs typeface="Calibri"/>
              </a:rPr>
              <a:t> </a:t>
            </a:r>
            <a:r>
              <a:rPr sz="1800" b="1" spc="-5" dirty="0">
                <a:latin typeface="Calibri"/>
                <a:cs typeface="Calibri"/>
              </a:rPr>
              <a:t>Co.</a:t>
            </a:r>
            <a:endParaRPr sz="1800" dirty="0">
              <a:latin typeface="Calibri"/>
              <a:cs typeface="Calibri"/>
            </a:endParaRPr>
          </a:p>
        </p:txBody>
      </p:sp>
      <p:sp>
        <p:nvSpPr>
          <p:cNvPr id="203" name="object 203"/>
          <p:cNvSpPr txBox="1"/>
          <p:nvPr/>
        </p:nvSpPr>
        <p:spPr>
          <a:xfrm>
            <a:off x="4197222" y="2137409"/>
            <a:ext cx="226060" cy="186690"/>
          </a:xfrm>
          <a:prstGeom prst="rect">
            <a:avLst/>
          </a:prstGeom>
        </p:spPr>
        <p:txBody>
          <a:bodyPr vert="horz" wrap="square" lIns="0" tIns="13335" rIns="0" bIns="0" rtlCol="0">
            <a:spAutoFit/>
          </a:bodyPr>
          <a:lstStyle/>
          <a:p>
            <a:pPr marL="12700">
              <a:lnSpc>
                <a:spcPct val="100000"/>
              </a:lnSpc>
              <a:spcBef>
                <a:spcPts val="105"/>
              </a:spcBef>
            </a:pPr>
            <a:r>
              <a:rPr sz="1050" b="1" spc="5" dirty="0">
                <a:latin typeface="Calibri"/>
                <a:cs typeface="Calibri"/>
              </a:rPr>
              <a:t>O</a:t>
            </a:r>
            <a:r>
              <a:rPr sz="1050" b="1" dirty="0">
                <a:latin typeface="Calibri"/>
                <a:cs typeface="Calibri"/>
              </a:rPr>
              <a:t>-1</a:t>
            </a:r>
            <a:endParaRPr sz="1050">
              <a:latin typeface="Calibri"/>
              <a:cs typeface="Calibri"/>
            </a:endParaRPr>
          </a:p>
        </p:txBody>
      </p:sp>
      <p:sp>
        <p:nvSpPr>
          <p:cNvPr id="204" name="object 204"/>
          <p:cNvSpPr txBox="1"/>
          <p:nvPr/>
        </p:nvSpPr>
        <p:spPr>
          <a:xfrm>
            <a:off x="4442586" y="2415921"/>
            <a:ext cx="20066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E-5</a:t>
            </a:r>
            <a:endParaRPr sz="1050">
              <a:latin typeface="Calibri"/>
              <a:cs typeface="Calibri"/>
            </a:endParaRPr>
          </a:p>
        </p:txBody>
      </p:sp>
      <p:sp>
        <p:nvSpPr>
          <p:cNvPr id="205" name="object 205"/>
          <p:cNvSpPr txBox="1"/>
          <p:nvPr/>
        </p:nvSpPr>
        <p:spPr>
          <a:xfrm>
            <a:off x="4437379" y="2990215"/>
            <a:ext cx="20066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E-4</a:t>
            </a:r>
            <a:endParaRPr sz="1050">
              <a:latin typeface="Calibri"/>
              <a:cs typeface="Calibri"/>
            </a:endParaRPr>
          </a:p>
        </p:txBody>
      </p:sp>
      <p:sp>
        <p:nvSpPr>
          <p:cNvPr id="206" name="object 206"/>
          <p:cNvSpPr txBox="1"/>
          <p:nvPr/>
        </p:nvSpPr>
        <p:spPr>
          <a:xfrm>
            <a:off x="3669029" y="4395978"/>
            <a:ext cx="2699385" cy="1838960"/>
          </a:xfrm>
          <a:prstGeom prst="rect">
            <a:avLst/>
          </a:prstGeom>
        </p:spPr>
        <p:txBody>
          <a:bodyPr vert="horz" wrap="square" lIns="0" tIns="12700" rIns="0" bIns="0" rtlCol="0">
            <a:spAutoFit/>
          </a:bodyPr>
          <a:lstStyle/>
          <a:p>
            <a:pPr marL="711835">
              <a:lnSpc>
                <a:spcPct val="100000"/>
              </a:lnSpc>
              <a:spcBef>
                <a:spcPts val="100"/>
              </a:spcBef>
            </a:pPr>
            <a:r>
              <a:rPr sz="3600" b="1" dirty="0">
                <a:latin typeface="Calibri"/>
                <a:cs typeface="Calibri"/>
              </a:rPr>
              <a:t>+</a:t>
            </a:r>
            <a:endParaRPr sz="3600" dirty="0">
              <a:latin typeface="Calibri"/>
              <a:cs typeface="Calibri"/>
            </a:endParaRPr>
          </a:p>
          <a:p>
            <a:pPr marL="98425">
              <a:lnSpc>
                <a:spcPct val="100000"/>
              </a:lnSpc>
              <a:spcBef>
                <a:spcPts val="2585"/>
              </a:spcBef>
              <a:tabLst>
                <a:tab pos="1253490" algn="l"/>
                <a:tab pos="2219960" algn="l"/>
              </a:tabLst>
            </a:pPr>
            <a:r>
              <a:rPr sz="1400" b="1" spc="-5" dirty="0">
                <a:latin typeface="Calibri"/>
                <a:cs typeface="Calibri"/>
              </a:rPr>
              <a:t>1st	</a:t>
            </a:r>
            <a:r>
              <a:rPr sz="2100" b="1" baseline="1984" dirty="0">
                <a:latin typeface="Calibri"/>
                <a:cs typeface="Calibri"/>
              </a:rPr>
              <a:t>2nd	</a:t>
            </a:r>
            <a:r>
              <a:rPr sz="1400" b="1" spc="-5" dirty="0">
                <a:latin typeface="Calibri"/>
                <a:cs typeface="Calibri"/>
              </a:rPr>
              <a:t>3rd</a:t>
            </a:r>
            <a:endParaRPr sz="1400" dirty="0">
              <a:latin typeface="Calibri"/>
              <a:cs typeface="Calibri"/>
            </a:endParaRPr>
          </a:p>
          <a:p>
            <a:pPr>
              <a:lnSpc>
                <a:spcPct val="100000"/>
              </a:lnSpc>
              <a:spcBef>
                <a:spcPts val="20"/>
              </a:spcBef>
            </a:pPr>
            <a:endParaRPr sz="1400" dirty="0">
              <a:latin typeface="Calibri"/>
              <a:cs typeface="Calibri"/>
            </a:endParaRPr>
          </a:p>
          <a:p>
            <a:pPr marL="12065" marR="5080" indent="-1270" algn="ctr">
              <a:lnSpc>
                <a:spcPct val="100000"/>
              </a:lnSpc>
            </a:pPr>
            <a:r>
              <a:rPr sz="1100" b="1" spc="-5" dirty="0">
                <a:solidFill>
                  <a:srgbClr val="FFFFFF"/>
                </a:solidFill>
                <a:latin typeface="Calibri"/>
                <a:cs typeface="Calibri"/>
              </a:rPr>
              <a:t>Wheeled mechanized units are meant </a:t>
            </a:r>
            <a:r>
              <a:rPr sz="1100" b="1" dirty="0">
                <a:solidFill>
                  <a:srgbClr val="FFFFFF"/>
                </a:solidFill>
                <a:latin typeface="Calibri"/>
                <a:cs typeface="Calibri"/>
              </a:rPr>
              <a:t>to </a:t>
            </a:r>
            <a:r>
              <a:rPr sz="1100" b="1" spc="5" dirty="0">
                <a:solidFill>
                  <a:srgbClr val="FFFFFF"/>
                </a:solidFill>
                <a:latin typeface="Calibri"/>
                <a:cs typeface="Calibri"/>
              </a:rPr>
              <a:t> </a:t>
            </a:r>
            <a:r>
              <a:rPr sz="1100" b="1" spc="-5" dirty="0">
                <a:solidFill>
                  <a:srgbClr val="FFFFFF"/>
                </a:solidFill>
                <a:latin typeface="Calibri"/>
                <a:cs typeface="Calibri"/>
              </a:rPr>
              <a:t>provide </a:t>
            </a:r>
            <a:r>
              <a:rPr sz="1100" b="1" dirty="0">
                <a:solidFill>
                  <a:srgbClr val="FFFFFF"/>
                </a:solidFill>
                <a:latin typeface="Calibri"/>
                <a:cs typeface="Calibri"/>
              </a:rPr>
              <a:t>the </a:t>
            </a:r>
            <a:r>
              <a:rPr sz="1100" b="1" spc="-5" dirty="0">
                <a:solidFill>
                  <a:srgbClr val="FFFFFF"/>
                </a:solidFill>
                <a:latin typeface="Calibri"/>
                <a:cs typeface="Calibri"/>
              </a:rPr>
              <a:t>same firepower as Heavy </a:t>
            </a:r>
            <a:r>
              <a:rPr sz="1100" b="1" dirty="0">
                <a:solidFill>
                  <a:srgbClr val="FFFFFF"/>
                </a:solidFill>
                <a:latin typeface="Calibri"/>
                <a:cs typeface="Calibri"/>
              </a:rPr>
              <a:t> </a:t>
            </a:r>
            <a:r>
              <a:rPr sz="1100" b="1" spc="-5" dirty="0">
                <a:solidFill>
                  <a:srgbClr val="FFFFFF"/>
                </a:solidFill>
                <a:latin typeface="Calibri"/>
                <a:cs typeface="Calibri"/>
              </a:rPr>
              <a:t>Combined-Arms</a:t>
            </a:r>
            <a:r>
              <a:rPr sz="1100" b="1" spc="-35" dirty="0">
                <a:solidFill>
                  <a:srgbClr val="FFFFFF"/>
                </a:solidFill>
                <a:latin typeface="Calibri"/>
                <a:cs typeface="Calibri"/>
              </a:rPr>
              <a:t> </a:t>
            </a:r>
            <a:r>
              <a:rPr sz="1100" b="1" spc="-5" dirty="0">
                <a:solidFill>
                  <a:srgbClr val="FFFFFF"/>
                </a:solidFill>
                <a:latin typeface="Calibri"/>
                <a:cs typeface="Calibri"/>
              </a:rPr>
              <a:t>Battalions</a:t>
            </a:r>
            <a:r>
              <a:rPr sz="1100" b="1" spc="-10" dirty="0">
                <a:solidFill>
                  <a:srgbClr val="FFFFFF"/>
                </a:solidFill>
                <a:latin typeface="Calibri"/>
                <a:cs typeface="Calibri"/>
              </a:rPr>
              <a:t> </a:t>
            </a:r>
            <a:r>
              <a:rPr sz="1100" b="1" spc="-5" dirty="0">
                <a:solidFill>
                  <a:srgbClr val="FFFFFF"/>
                </a:solidFill>
                <a:latin typeface="Calibri"/>
                <a:cs typeface="Calibri"/>
              </a:rPr>
              <a:t>but</a:t>
            </a:r>
            <a:r>
              <a:rPr sz="1100" b="1" dirty="0">
                <a:solidFill>
                  <a:srgbClr val="FFFFFF"/>
                </a:solidFill>
                <a:latin typeface="Calibri"/>
                <a:cs typeface="Calibri"/>
              </a:rPr>
              <a:t> with</a:t>
            </a:r>
            <a:r>
              <a:rPr sz="1100" b="1" spc="-5" dirty="0">
                <a:solidFill>
                  <a:srgbClr val="FFFFFF"/>
                </a:solidFill>
                <a:latin typeface="Calibri"/>
                <a:cs typeface="Calibri"/>
              </a:rPr>
              <a:t> </a:t>
            </a:r>
            <a:r>
              <a:rPr sz="1100" b="1" dirty="0">
                <a:solidFill>
                  <a:srgbClr val="FFFFFF"/>
                </a:solidFill>
                <a:latin typeface="Calibri"/>
                <a:cs typeface="Calibri"/>
              </a:rPr>
              <a:t>increased</a:t>
            </a:r>
            <a:endParaRPr sz="1100" dirty="0">
              <a:latin typeface="Calibri"/>
              <a:cs typeface="Calibri"/>
            </a:endParaRPr>
          </a:p>
        </p:txBody>
      </p:sp>
      <p:sp>
        <p:nvSpPr>
          <p:cNvPr id="207" name="object 207"/>
          <p:cNvSpPr txBox="1"/>
          <p:nvPr/>
        </p:nvSpPr>
        <p:spPr>
          <a:xfrm>
            <a:off x="6681343" y="5256733"/>
            <a:ext cx="2235835" cy="1043305"/>
          </a:xfrm>
          <a:prstGeom prst="rect">
            <a:avLst/>
          </a:prstGeom>
        </p:spPr>
        <p:txBody>
          <a:bodyPr vert="horz" wrap="square" lIns="0" tIns="13335" rIns="0" bIns="0" rtlCol="0">
            <a:spAutoFit/>
          </a:bodyPr>
          <a:lstStyle/>
          <a:p>
            <a:pPr marL="12700">
              <a:lnSpc>
                <a:spcPct val="100000"/>
              </a:lnSpc>
              <a:spcBef>
                <a:spcPts val="105"/>
              </a:spcBef>
              <a:tabLst>
                <a:tab pos="970280" algn="l"/>
              </a:tabLst>
            </a:pPr>
            <a:r>
              <a:rPr sz="1400" b="1" spc="-5" dirty="0">
                <a:latin typeface="Calibri"/>
                <a:cs typeface="Calibri"/>
              </a:rPr>
              <a:t>WPNS	</a:t>
            </a:r>
            <a:r>
              <a:rPr sz="1400" b="1" dirty="0">
                <a:latin typeface="Calibri"/>
                <a:cs typeface="Calibri"/>
              </a:rPr>
              <a:t>HQ</a:t>
            </a:r>
            <a:endParaRPr sz="1400" dirty="0">
              <a:latin typeface="Calibri"/>
              <a:cs typeface="Calibri"/>
            </a:endParaRPr>
          </a:p>
          <a:p>
            <a:pPr marL="78105" marR="5080" indent="-1905" algn="ctr">
              <a:lnSpc>
                <a:spcPct val="100000"/>
              </a:lnSpc>
              <a:spcBef>
                <a:spcPts val="1045"/>
              </a:spcBef>
            </a:pPr>
            <a:r>
              <a:rPr sz="1100" b="1" dirty="0">
                <a:solidFill>
                  <a:srgbClr val="FFFFFF"/>
                </a:solidFill>
                <a:latin typeface="Calibri"/>
                <a:cs typeface="Calibri"/>
              </a:rPr>
              <a:t>While </a:t>
            </a:r>
            <a:r>
              <a:rPr sz="1100" b="1" spc="-5" dirty="0">
                <a:solidFill>
                  <a:srgbClr val="FFFFFF"/>
                </a:solidFill>
                <a:latin typeface="Calibri"/>
                <a:cs typeface="Calibri"/>
              </a:rPr>
              <a:t>not as fast as </a:t>
            </a:r>
            <a:r>
              <a:rPr sz="1100" b="1" dirty="0">
                <a:solidFill>
                  <a:srgbClr val="FFFFFF"/>
                </a:solidFill>
                <a:latin typeface="Calibri"/>
                <a:cs typeface="Calibri"/>
              </a:rPr>
              <a:t>the ‘Light’ High </a:t>
            </a:r>
            <a:r>
              <a:rPr sz="1100" b="1" spc="5" dirty="0">
                <a:solidFill>
                  <a:srgbClr val="FFFFFF"/>
                </a:solidFill>
                <a:latin typeface="Calibri"/>
                <a:cs typeface="Calibri"/>
              </a:rPr>
              <a:t> </a:t>
            </a:r>
            <a:r>
              <a:rPr sz="1100" b="1" spc="-5" dirty="0">
                <a:solidFill>
                  <a:srgbClr val="FFFFFF"/>
                </a:solidFill>
                <a:latin typeface="Calibri"/>
                <a:cs typeface="Calibri"/>
              </a:rPr>
              <a:t>Mobility </a:t>
            </a:r>
            <a:r>
              <a:rPr sz="1100" b="1" dirty="0">
                <a:solidFill>
                  <a:srgbClr val="FFFFFF"/>
                </a:solidFill>
                <a:latin typeface="Calibri"/>
                <a:cs typeface="Calibri"/>
              </a:rPr>
              <a:t>CA </a:t>
            </a:r>
            <a:r>
              <a:rPr sz="1100" b="1" spc="-5" dirty="0">
                <a:solidFill>
                  <a:srgbClr val="FFFFFF"/>
                </a:solidFill>
                <a:latin typeface="Calibri"/>
                <a:cs typeface="Calibri"/>
              </a:rPr>
              <a:t>Battalion, </a:t>
            </a:r>
            <a:r>
              <a:rPr sz="1100" b="1" dirty="0">
                <a:solidFill>
                  <a:srgbClr val="FFFFFF"/>
                </a:solidFill>
                <a:latin typeface="Calibri"/>
                <a:cs typeface="Calibri"/>
              </a:rPr>
              <a:t>the </a:t>
            </a:r>
            <a:r>
              <a:rPr sz="1100" b="1" spc="-5" dirty="0">
                <a:solidFill>
                  <a:srgbClr val="FFFFFF"/>
                </a:solidFill>
                <a:latin typeface="Calibri"/>
                <a:cs typeface="Calibri"/>
              </a:rPr>
              <a:t>‘Medium’ </a:t>
            </a:r>
            <a:r>
              <a:rPr sz="1100" b="1" dirty="0">
                <a:solidFill>
                  <a:srgbClr val="FFFFFF"/>
                </a:solidFill>
                <a:latin typeface="Calibri"/>
                <a:cs typeface="Calibri"/>
              </a:rPr>
              <a:t> lighter weight to </a:t>
            </a:r>
            <a:r>
              <a:rPr sz="1100" b="1" spc="-5" dirty="0">
                <a:solidFill>
                  <a:srgbClr val="FFFFFF"/>
                </a:solidFill>
                <a:latin typeface="Calibri"/>
                <a:cs typeface="Calibri"/>
              </a:rPr>
              <a:t>firepower ratio </a:t>
            </a:r>
            <a:r>
              <a:rPr sz="1100" b="1" dirty="0">
                <a:solidFill>
                  <a:srgbClr val="FFFFFF"/>
                </a:solidFill>
                <a:latin typeface="Calibri"/>
                <a:cs typeface="Calibri"/>
              </a:rPr>
              <a:t>is </a:t>
            </a:r>
            <a:r>
              <a:rPr sz="1100" b="1" spc="5" dirty="0">
                <a:solidFill>
                  <a:srgbClr val="FFFFFF"/>
                </a:solidFill>
                <a:latin typeface="Calibri"/>
                <a:cs typeface="Calibri"/>
              </a:rPr>
              <a:t> </a:t>
            </a:r>
            <a:r>
              <a:rPr sz="1100" b="1" spc="-5" dirty="0">
                <a:solidFill>
                  <a:srgbClr val="FFFFFF"/>
                </a:solidFill>
                <a:latin typeface="Calibri"/>
                <a:cs typeface="Calibri"/>
              </a:rPr>
              <a:t>intended </a:t>
            </a:r>
            <a:r>
              <a:rPr sz="1100" b="1" dirty="0">
                <a:solidFill>
                  <a:srgbClr val="FFFFFF"/>
                </a:solidFill>
                <a:latin typeface="Calibri"/>
                <a:cs typeface="Calibri"/>
              </a:rPr>
              <a:t>to</a:t>
            </a:r>
            <a:r>
              <a:rPr sz="1100" b="1" spc="-5" dirty="0">
                <a:solidFill>
                  <a:srgbClr val="FFFFFF"/>
                </a:solidFill>
                <a:latin typeface="Calibri"/>
                <a:cs typeface="Calibri"/>
              </a:rPr>
              <a:t> make</a:t>
            </a:r>
            <a:r>
              <a:rPr sz="1100" b="1" spc="-10" dirty="0">
                <a:solidFill>
                  <a:srgbClr val="FFFFFF"/>
                </a:solidFill>
                <a:latin typeface="Calibri"/>
                <a:cs typeface="Calibri"/>
              </a:rPr>
              <a:t> </a:t>
            </a:r>
            <a:r>
              <a:rPr sz="1100" b="1" dirty="0">
                <a:solidFill>
                  <a:srgbClr val="FFFFFF"/>
                </a:solidFill>
                <a:latin typeface="Calibri"/>
                <a:cs typeface="Calibri"/>
              </a:rPr>
              <a:t>it a</a:t>
            </a:r>
            <a:r>
              <a:rPr sz="1100" b="1" spc="-15" dirty="0">
                <a:solidFill>
                  <a:srgbClr val="FFFFFF"/>
                </a:solidFill>
                <a:latin typeface="Calibri"/>
                <a:cs typeface="Calibri"/>
              </a:rPr>
              <a:t> </a:t>
            </a:r>
            <a:r>
              <a:rPr sz="1100" b="1" spc="-5" dirty="0">
                <a:solidFill>
                  <a:srgbClr val="FFFFFF"/>
                </a:solidFill>
                <a:latin typeface="Calibri"/>
                <a:cs typeface="Calibri"/>
              </a:rPr>
              <a:t>rapid</a:t>
            </a:r>
            <a:r>
              <a:rPr sz="1100" b="1" spc="-10" dirty="0">
                <a:solidFill>
                  <a:srgbClr val="FFFFFF"/>
                </a:solidFill>
                <a:latin typeface="Calibri"/>
                <a:cs typeface="Calibri"/>
              </a:rPr>
              <a:t> </a:t>
            </a:r>
            <a:r>
              <a:rPr sz="1100" b="1" spc="-5" dirty="0">
                <a:solidFill>
                  <a:srgbClr val="FFFFFF"/>
                </a:solidFill>
                <a:latin typeface="Calibri"/>
                <a:cs typeface="Calibri"/>
              </a:rPr>
              <a:t>attacking</a:t>
            </a:r>
            <a:endParaRPr sz="1100" dirty="0">
              <a:latin typeface="Calibri"/>
              <a:cs typeface="Calibri"/>
            </a:endParaRPr>
          </a:p>
        </p:txBody>
      </p:sp>
      <p:sp>
        <p:nvSpPr>
          <p:cNvPr id="208" name="object 208"/>
          <p:cNvSpPr txBox="1"/>
          <p:nvPr/>
        </p:nvSpPr>
        <p:spPr>
          <a:xfrm>
            <a:off x="7907781" y="1087627"/>
            <a:ext cx="1016635"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Calibri"/>
                <a:cs typeface="Calibri"/>
              </a:rPr>
              <a:t>O-3</a:t>
            </a:r>
            <a:r>
              <a:rPr sz="1100" b="1" spc="-30" dirty="0">
                <a:latin typeface="Calibri"/>
                <a:cs typeface="Calibri"/>
              </a:rPr>
              <a:t> </a:t>
            </a:r>
            <a:r>
              <a:rPr sz="1100" b="1" spc="-5" dirty="0">
                <a:latin typeface="Calibri"/>
                <a:cs typeface="Calibri"/>
              </a:rPr>
              <a:t>Company</a:t>
            </a:r>
            <a:r>
              <a:rPr sz="1100" b="1" spc="-25" dirty="0">
                <a:latin typeface="Calibri"/>
                <a:cs typeface="Calibri"/>
              </a:rPr>
              <a:t> </a:t>
            </a:r>
            <a:r>
              <a:rPr sz="1100" b="1" dirty="0">
                <a:latin typeface="Calibri"/>
                <a:cs typeface="Calibri"/>
              </a:rPr>
              <a:t>CO</a:t>
            </a:r>
            <a:endParaRPr sz="1100">
              <a:latin typeface="Calibri"/>
              <a:cs typeface="Calibri"/>
            </a:endParaRPr>
          </a:p>
        </p:txBody>
      </p:sp>
      <p:sp>
        <p:nvSpPr>
          <p:cNvPr id="209" name="object 209"/>
          <p:cNvSpPr txBox="1"/>
          <p:nvPr/>
        </p:nvSpPr>
        <p:spPr>
          <a:xfrm>
            <a:off x="7912989" y="1426590"/>
            <a:ext cx="1159510" cy="193675"/>
          </a:xfrm>
          <a:prstGeom prst="rect">
            <a:avLst/>
          </a:prstGeom>
        </p:spPr>
        <p:txBody>
          <a:bodyPr vert="horz" wrap="square" lIns="0" tIns="13335" rIns="0" bIns="0" rtlCol="0">
            <a:spAutoFit/>
          </a:bodyPr>
          <a:lstStyle/>
          <a:p>
            <a:pPr marL="12700">
              <a:lnSpc>
                <a:spcPct val="100000"/>
              </a:lnSpc>
              <a:spcBef>
                <a:spcPts val="105"/>
              </a:spcBef>
            </a:pPr>
            <a:r>
              <a:rPr sz="1100" b="1" spc="-5" dirty="0">
                <a:latin typeface="Calibri"/>
                <a:cs typeface="Calibri"/>
              </a:rPr>
              <a:t>O-2</a:t>
            </a:r>
            <a:r>
              <a:rPr sz="1100" b="1" spc="-10" dirty="0">
                <a:latin typeface="Calibri"/>
                <a:cs typeface="Calibri"/>
              </a:rPr>
              <a:t> </a:t>
            </a:r>
            <a:r>
              <a:rPr sz="1100" b="1" spc="-5" dirty="0">
                <a:latin typeface="Calibri"/>
                <a:cs typeface="Calibri"/>
              </a:rPr>
              <a:t>Political</a:t>
            </a:r>
            <a:r>
              <a:rPr sz="1100" b="1" spc="-15" dirty="0">
                <a:latin typeface="Calibri"/>
                <a:cs typeface="Calibri"/>
              </a:rPr>
              <a:t> </a:t>
            </a:r>
            <a:r>
              <a:rPr sz="1100" b="1" spc="-5" dirty="0">
                <a:latin typeface="Calibri"/>
                <a:cs typeface="Calibri"/>
              </a:rPr>
              <a:t>Officer</a:t>
            </a:r>
            <a:endParaRPr sz="1100">
              <a:latin typeface="Calibri"/>
              <a:cs typeface="Calibri"/>
            </a:endParaRPr>
          </a:p>
        </p:txBody>
      </p:sp>
    </p:spTree>
    <p:extLst>
      <p:ext uri="{BB962C8B-B14F-4D97-AF65-F5344CB8AC3E}">
        <p14:creationId xmlns:p14="http://schemas.microsoft.com/office/powerpoint/2010/main" val="2668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object 10"/>
          <p:cNvGrpSpPr/>
          <p:nvPr/>
        </p:nvGrpSpPr>
        <p:grpSpPr>
          <a:xfrm>
            <a:off x="3892296" y="856488"/>
            <a:ext cx="5252085" cy="5692140"/>
            <a:chOff x="3892296" y="856488"/>
            <a:chExt cx="5252085" cy="5692140"/>
          </a:xfrm>
        </p:grpSpPr>
        <p:pic>
          <p:nvPicPr>
            <p:cNvPr id="11" name="object 11"/>
            <p:cNvPicPr/>
            <p:nvPr/>
          </p:nvPicPr>
          <p:blipFill>
            <a:blip r:embed="rId2" cstate="print"/>
            <a:stretch>
              <a:fillRect/>
            </a:stretch>
          </p:blipFill>
          <p:spPr>
            <a:xfrm>
              <a:off x="4411953" y="4552126"/>
              <a:ext cx="4732045" cy="1918771"/>
            </a:xfrm>
            <a:prstGeom prst="rect">
              <a:avLst/>
            </a:prstGeom>
          </p:spPr>
        </p:pic>
        <p:pic>
          <p:nvPicPr>
            <p:cNvPr id="12" name="object 12"/>
            <p:cNvPicPr/>
            <p:nvPr/>
          </p:nvPicPr>
          <p:blipFill>
            <a:blip r:embed="rId3" cstate="print"/>
            <a:stretch>
              <a:fillRect/>
            </a:stretch>
          </p:blipFill>
          <p:spPr>
            <a:xfrm>
              <a:off x="4410456" y="4514088"/>
              <a:ext cx="4727448" cy="1889760"/>
            </a:xfrm>
            <a:prstGeom prst="rect">
              <a:avLst/>
            </a:prstGeom>
          </p:spPr>
        </p:pic>
        <p:pic>
          <p:nvPicPr>
            <p:cNvPr id="13" name="object 13"/>
            <p:cNvPicPr/>
            <p:nvPr/>
          </p:nvPicPr>
          <p:blipFill>
            <a:blip r:embed="rId4" cstate="print"/>
            <a:stretch>
              <a:fillRect/>
            </a:stretch>
          </p:blipFill>
          <p:spPr>
            <a:xfrm>
              <a:off x="3892296" y="856488"/>
              <a:ext cx="5251703" cy="3744467"/>
            </a:xfrm>
            <a:prstGeom prst="rect">
              <a:avLst/>
            </a:prstGeom>
          </p:spPr>
        </p:pic>
        <p:pic>
          <p:nvPicPr>
            <p:cNvPr id="14" name="object 14"/>
            <p:cNvPicPr/>
            <p:nvPr/>
          </p:nvPicPr>
          <p:blipFill>
            <a:blip r:embed="rId5" cstate="print"/>
            <a:stretch>
              <a:fillRect/>
            </a:stretch>
          </p:blipFill>
          <p:spPr>
            <a:xfrm>
              <a:off x="7495032" y="4107192"/>
              <a:ext cx="1648968" cy="490715"/>
            </a:xfrm>
            <a:prstGeom prst="rect">
              <a:avLst/>
            </a:prstGeom>
          </p:spPr>
        </p:pic>
        <p:pic>
          <p:nvPicPr>
            <p:cNvPr id="15" name="object 15"/>
            <p:cNvPicPr/>
            <p:nvPr/>
          </p:nvPicPr>
          <p:blipFill>
            <a:blip r:embed="rId6" cstate="print"/>
            <a:stretch>
              <a:fillRect/>
            </a:stretch>
          </p:blipFill>
          <p:spPr>
            <a:xfrm>
              <a:off x="7458455" y="4091952"/>
              <a:ext cx="1685543" cy="582155"/>
            </a:xfrm>
            <a:prstGeom prst="rect">
              <a:avLst/>
            </a:prstGeom>
          </p:spPr>
        </p:pic>
        <p:sp>
          <p:nvSpPr>
            <p:cNvPr id="16" name="object 16"/>
            <p:cNvSpPr/>
            <p:nvPr/>
          </p:nvSpPr>
          <p:spPr>
            <a:xfrm>
              <a:off x="4502658" y="6502146"/>
              <a:ext cx="4545965" cy="0"/>
            </a:xfrm>
            <a:custGeom>
              <a:avLst/>
              <a:gdLst/>
              <a:ahLst/>
              <a:cxnLst/>
              <a:rect l="l" t="t" r="r" b="b"/>
              <a:pathLst>
                <a:path w="4545965">
                  <a:moveTo>
                    <a:pt x="0" y="0"/>
                  </a:moveTo>
                  <a:lnTo>
                    <a:pt x="4545711" y="0"/>
                  </a:lnTo>
                </a:path>
              </a:pathLst>
            </a:custGeom>
            <a:ln w="35052">
              <a:solidFill>
                <a:srgbClr val="FF0000"/>
              </a:solidFill>
            </a:ln>
          </p:spPr>
          <p:txBody>
            <a:bodyPr wrap="square" lIns="0" tIns="0" rIns="0" bIns="0" rtlCol="0"/>
            <a:lstStyle/>
            <a:p>
              <a:endParaRPr/>
            </a:p>
          </p:txBody>
        </p:sp>
        <p:pic>
          <p:nvPicPr>
            <p:cNvPr id="17" name="object 17"/>
            <p:cNvPicPr/>
            <p:nvPr/>
          </p:nvPicPr>
          <p:blipFill>
            <a:blip r:embed="rId7" cstate="print"/>
            <a:stretch>
              <a:fillRect/>
            </a:stretch>
          </p:blipFill>
          <p:spPr>
            <a:xfrm>
              <a:off x="4454652" y="6455664"/>
              <a:ext cx="94488" cy="92964"/>
            </a:xfrm>
            <a:prstGeom prst="rect">
              <a:avLst/>
            </a:prstGeom>
          </p:spPr>
        </p:pic>
        <p:pic>
          <p:nvPicPr>
            <p:cNvPr id="18" name="object 18"/>
            <p:cNvPicPr/>
            <p:nvPr/>
          </p:nvPicPr>
          <p:blipFill>
            <a:blip r:embed="rId8" cstate="print"/>
            <a:stretch>
              <a:fillRect/>
            </a:stretch>
          </p:blipFill>
          <p:spPr>
            <a:xfrm>
              <a:off x="8999220" y="6455664"/>
              <a:ext cx="96011" cy="92964"/>
            </a:xfrm>
            <a:prstGeom prst="rect">
              <a:avLst/>
            </a:prstGeom>
          </p:spPr>
        </p:pic>
        <p:sp>
          <p:nvSpPr>
            <p:cNvPr id="19" name="object 19"/>
            <p:cNvSpPr/>
            <p:nvPr/>
          </p:nvSpPr>
          <p:spPr>
            <a:xfrm>
              <a:off x="4306062" y="4831841"/>
              <a:ext cx="0" cy="1532255"/>
            </a:xfrm>
            <a:custGeom>
              <a:avLst/>
              <a:gdLst/>
              <a:ahLst/>
              <a:cxnLst/>
              <a:rect l="l" t="t" r="r" b="b"/>
              <a:pathLst>
                <a:path h="1532254">
                  <a:moveTo>
                    <a:pt x="0" y="1531835"/>
                  </a:moveTo>
                  <a:lnTo>
                    <a:pt x="0" y="0"/>
                  </a:lnTo>
                </a:path>
              </a:pathLst>
            </a:custGeom>
            <a:ln w="35052">
              <a:solidFill>
                <a:srgbClr val="FF0000"/>
              </a:solidFill>
            </a:ln>
          </p:spPr>
          <p:txBody>
            <a:bodyPr wrap="square" lIns="0" tIns="0" rIns="0" bIns="0" rtlCol="0"/>
            <a:lstStyle/>
            <a:p>
              <a:endParaRPr/>
            </a:p>
          </p:txBody>
        </p:sp>
        <p:pic>
          <p:nvPicPr>
            <p:cNvPr id="20" name="object 20"/>
            <p:cNvPicPr/>
            <p:nvPr/>
          </p:nvPicPr>
          <p:blipFill>
            <a:blip r:embed="rId9" cstate="print"/>
            <a:stretch>
              <a:fillRect/>
            </a:stretch>
          </p:blipFill>
          <p:spPr>
            <a:xfrm>
              <a:off x="4258056" y="6316979"/>
              <a:ext cx="94488" cy="92963"/>
            </a:xfrm>
            <a:prstGeom prst="rect">
              <a:avLst/>
            </a:prstGeom>
          </p:spPr>
        </p:pic>
        <p:pic>
          <p:nvPicPr>
            <p:cNvPr id="21" name="object 21"/>
            <p:cNvPicPr/>
            <p:nvPr/>
          </p:nvPicPr>
          <p:blipFill>
            <a:blip r:embed="rId10" cstate="print"/>
            <a:stretch>
              <a:fillRect/>
            </a:stretch>
          </p:blipFill>
          <p:spPr>
            <a:xfrm>
              <a:off x="4258056" y="4785359"/>
              <a:ext cx="94488" cy="92963"/>
            </a:xfrm>
            <a:prstGeom prst="rect">
              <a:avLst/>
            </a:prstGeom>
          </p:spPr>
        </p:pic>
      </p:grpSp>
      <p:sp>
        <p:nvSpPr>
          <p:cNvPr id="22" name="object 22"/>
          <p:cNvSpPr txBox="1">
            <a:spLocks noGrp="1"/>
          </p:cNvSpPr>
          <p:nvPr>
            <p:ph type="title"/>
          </p:nvPr>
        </p:nvSpPr>
        <p:spPr>
          <a:xfrm>
            <a:off x="888897" y="148793"/>
            <a:ext cx="2517493" cy="574675"/>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Z</a:t>
            </a:r>
            <a:r>
              <a:rPr sz="3600" spc="-15" dirty="0">
                <a:solidFill>
                  <a:srgbClr val="000000"/>
                </a:solidFill>
              </a:rPr>
              <a:t>B</a:t>
            </a:r>
            <a:r>
              <a:rPr sz="3600" spc="-5" dirty="0">
                <a:solidFill>
                  <a:srgbClr val="000000"/>
                </a:solidFill>
              </a:rPr>
              <a:t>D</a:t>
            </a:r>
            <a:r>
              <a:rPr sz="3600" dirty="0">
                <a:solidFill>
                  <a:srgbClr val="000000"/>
                </a:solidFill>
              </a:rPr>
              <a:t>-04A</a:t>
            </a:r>
            <a:r>
              <a:rPr lang="en-US" sz="3600" dirty="0">
                <a:solidFill>
                  <a:srgbClr val="000000"/>
                </a:solidFill>
              </a:rPr>
              <a:t> </a:t>
            </a:r>
            <a:endParaRPr sz="3600" dirty="0"/>
          </a:p>
        </p:txBody>
      </p:sp>
      <p:sp>
        <p:nvSpPr>
          <p:cNvPr id="23" name="object 23"/>
          <p:cNvSpPr txBox="1"/>
          <p:nvPr/>
        </p:nvSpPr>
        <p:spPr>
          <a:xfrm>
            <a:off x="3227959" y="157415"/>
            <a:ext cx="4626610" cy="574675"/>
          </a:xfrm>
          <a:prstGeom prst="rect">
            <a:avLst/>
          </a:prstGeom>
        </p:spPr>
        <p:txBody>
          <a:bodyPr vert="horz" wrap="square" lIns="0" tIns="12700" rIns="0" bIns="0" rtlCol="0">
            <a:spAutoFit/>
          </a:bodyPr>
          <a:lstStyle/>
          <a:p>
            <a:pPr marL="12700">
              <a:lnSpc>
                <a:spcPct val="100000"/>
              </a:lnSpc>
              <a:spcBef>
                <a:spcPts val="100"/>
              </a:spcBef>
            </a:pPr>
            <a:r>
              <a:rPr lang="en-US" sz="3600" b="1" spc="-15" dirty="0">
                <a:latin typeface="+mj-lt"/>
                <a:cs typeface="Calibri"/>
              </a:rPr>
              <a:t>Mech. Infantry Squad </a:t>
            </a:r>
            <a:endParaRPr sz="3600" dirty="0">
              <a:latin typeface="+mj-lt"/>
              <a:cs typeface="Calibri"/>
            </a:endParaRPr>
          </a:p>
        </p:txBody>
      </p:sp>
      <p:grpSp>
        <p:nvGrpSpPr>
          <p:cNvPr id="24" name="object 24"/>
          <p:cNvGrpSpPr/>
          <p:nvPr/>
        </p:nvGrpSpPr>
        <p:grpSpPr>
          <a:xfrm>
            <a:off x="7520940" y="4133088"/>
            <a:ext cx="1571625" cy="388620"/>
            <a:chOff x="7520940" y="4133088"/>
            <a:chExt cx="1571625" cy="388620"/>
          </a:xfrm>
        </p:grpSpPr>
        <p:sp>
          <p:nvSpPr>
            <p:cNvPr id="25" name="object 25"/>
            <p:cNvSpPr/>
            <p:nvPr/>
          </p:nvSpPr>
          <p:spPr>
            <a:xfrm>
              <a:off x="7530846" y="4142994"/>
              <a:ext cx="1551940" cy="368935"/>
            </a:xfrm>
            <a:custGeom>
              <a:avLst/>
              <a:gdLst/>
              <a:ahLst/>
              <a:cxnLst/>
              <a:rect l="l" t="t" r="r" b="b"/>
              <a:pathLst>
                <a:path w="1551940" h="368935">
                  <a:moveTo>
                    <a:pt x="1551431" y="0"/>
                  </a:moveTo>
                  <a:lnTo>
                    <a:pt x="0" y="0"/>
                  </a:lnTo>
                  <a:lnTo>
                    <a:pt x="0" y="368807"/>
                  </a:lnTo>
                  <a:lnTo>
                    <a:pt x="1551431" y="368807"/>
                  </a:lnTo>
                  <a:lnTo>
                    <a:pt x="1551431" y="0"/>
                  </a:lnTo>
                  <a:close/>
                </a:path>
              </a:pathLst>
            </a:custGeom>
            <a:solidFill>
              <a:srgbClr val="6FAC46">
                <a:alpha val="50195"/>
              </a:srgbClr>
            </a:solidFill>
          </p:spPr>
          <p:txBody>
            <a:bodyPr wrap="square" lIns="0" tIns="0" rIns="0" bIns="0" rtlCol="0"/>
            <a:lstStyle/>
            <a:p>
              <a:endParaRPr/>
            </a:p>
          </p:txBody>
        </p:sp>
        <p:sp>
          <p:nvSpPr>
            <p:cNvPr id="26" name="object 26"/>
            <p:cNvSpPr/>
            <p:nvPr/>
          </p:nvSpPr>
          <p:spPr>
            <a:xfrm>
              <a:off x="7530846" y="4142994"/>
              <a:ext cx="1551940" cy="368935"/>
            </a:xfrm>
            <a:custGeom>
              <a:avLst/>
              <a:gdLst/>
              <a:ahLst/>
              <a:cxnLst/>
              <a:rect l="l" t="t" r="r" b="b"/>
              <a:pathLst>
                <a:path w="1551940" h="368935">
                  <a:moveTo>
                    <a:pt x="0" y="368807"/>
                  </a:moveTo>
                  <a:lnTo>
                    <a:pt x="1551431" y="368807"/>
                  </a:lnTo>
                  <a:lnTo>
                    <a:pt x="1551431" y="0"/>
                  </a:lnTo>
                  <a:lnTo>
                    <a:pt x="0" y="0"/>
                  </a:lnTo>
                  <a:lnTo>
                    <a:pt x="0" y="368807"/>
                  </a:lnTo>
                  <a:close/>
                </a:path>
              </a:pathLst>
            </a:custGeom>
            <a:ln w="19812">
              <a:solidFill>
                <a:srgbClr val="000000"/>
              </a:solidFill>
            </a:ln>
          </p:spPr>
          <p:txBody>
            <a:bodyPr wrap="square" lIns="0" tIns="0" rIns="0" bIns="0" rtlCol="0"/>
            <a:lstStyle/>
            <a:p>
              <a:endParaRPr/>
            </a:p>
          </p:txBody>
        </p:sp>
      </p:grpSp>
      <p:sp>
        <p:nvSpPr>
          <p:cNvPr id="27" name="object 27"/>
          <p:cNvSpPr txBox="1"/>
          <p:nvPr/>
        </p:nvSpPr>
        <p:spPr>
          <a:xfrm>
            <a:off x="3928617" y="5431637"/>
            <a:ext cx="2927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8</a:t>
            </a:r>
            <a:r>
              <a:rPr sz="1800" b="1" spc="-10" dirty="0">
                <a:latin typeface="Calibri"/>
                <a:cs typeface="Calibri"/>
              </a:rPr>
              <a:t>f</a:t>
            </a:r>
            <a:r>
              <a:rPr sz="1800" b="1" dirty="0">
                <a:latin typeface="Calibri"/>
                <a:cs typeface="Calibri"/>
              </a:rPr>
              <a:t>t</a:t>
            </a:r>
            <a:endParaRPr sz="1800">
              <a:latin typeface="Calibri"/>
              <a:cs typeface="Calibri"/>
            </a:endParaRPr>
          </a:p>
        </p:txBody>
      </p:sp>
      <p:sp>
        <p:nvSpPr>
          <p:cNvPr id="28" name="object 28"/>
          <p:cNvSpPr txBox="1"/>
          <p:nvPr/>
        </p:nvSpPr>
        <p:spPr>
          <a:xfrm>
            <a:off x="6476" y="4597907"/>
            <a:ext cx="3801110" cy="1206741"/>
          </a:xfrm>
          <a:prstGeom prst="rect">
            <a:avLst/>
          </a:prstGeom>
          <a:solidFill>
            <a:srgbClr val="000000">
              <a:alpha val="50195"/>
            </a:srgbClr>
          </a:solidFill>
          <a:ln w="12192">
            <a:solidFill>
              <a:srgbClr val="000000"/>
            </a:solidFill>
          </a:ln>
        </p:spPr>
        <p:txBody>
          <a:bodyPr vert="horz" wrap="square" lIns="0" tIns="21590" rIns="0" bIns="0" rtlCol="0">
            <a:spAutoFit/>
          </a:bodyPr>
          <a:lstStyle/>
          <a:p>
            <a:pPr marL="263525" marR="199390" indent="-172720">
              <a:lnSpc>
                <a:spcPct val="100000"/>
              </a:lnSpc>
              <a:spcBef>
                <a:spcPts val="170"/>
              </a:spcBef>
              <a:buFont typeface="Arial"/>
              <a:buChar char="•"/>
              <a:tabLst>
                <a:tab pos="264160" algn="l"/>
              </a:tabLst>
            </a:pPr>
            <a:r>
              <a:rPr lang="en-US" sz="1200" b="1" dirty="0">
                <a:solidFill>
                  <a:srgbClr val="FFFFFF"/>
                </a:solidFill>
                <a:uFill>
                  <a:solidFill>
                    <a:srgbClr val="FFFFFF"/>
                  </a:solidFill>
                </a:uFill>
                <a:latin typeface="Calibri"/>
                <a:cs typeface="Calibri"/>
              </a:rPr>
              <a:t>Each nine-man squad is transported by one ZBD-04. </a:t>
            </a:r>
          </a:p>
          <a:p>
            <a:pPr marL="720725" marR="199390" lvl="1" indent="-172720">
              <a:spcBef>
                <a:spcPts val="170"/>
              </a:spcBef>
              <a:buFont typeface="Arial"/>
              <a:buChar char="•"/>
              <a:tabLst>
                <a:tab pos="264160" algn="l"/>
              </a:tabLst>
            </a:pPr>
            <a:r>
              <a:rPr lang="en-US" sz="1200" b="1" dirty="0">
                <a:solidFill>
                  <a:srgbClr val="FFFFFF"/>
                </a:solidFill>
                <a:uFill>
                  <a:solidFill>
                    <a:srgbClr val="FFFFFF"/>
                  </a:solidFill>
                </a:uFill>
                <a:latin typeface="Calibri"/>
                <a:cs typeface="Calibri"/>
              </a:rPr>
              <a:t>3 man-crew: Vehicle CDR, Gunner, Driver </a:t>
            </a:r>
          </a:p>
          <a:p>
            <a:pPr marL="263525" marR="199390" indent="-172720">
              <a:spcBef>
                <a:spcPts val="170"/>
              </a:spcBef>
              <a:buFont typeface="Arial"/>
              <a:buChar char="•"/>
              <a:tabLst>
                <a:tab pos="264160" algn="l"/>
              </a:tabLst>
            </a:pPr>
            <a:r>
              <a:rPr lang="en-US" sz="1200" b="1" dirty="0">
                <a:solidFill>
                  <a:srgbClr val="FFFFFF"/>
                </a:solidFill>
                <a:uFill>
                  <a:solidFill>
                    <a:srgbClr val="FFFFFF"/>
                  </a:solidFill>
                </a:uFill>
                <a:latin typeface="Calibri"/>
                <a:cs typeface="Calibri"/>
              </a:rPr>
              <a:t>Dismounts are lead by an assistant squad leader (CPL) </a:t>
            </a:r>
          </a:p>
          <a:p>
            <a:pPr marL="263525" marR="199390" indent="-172720">
              <a:spcBef>
                <a:spcPts val="170"/>
              </a:spcBef>
              <a:buFont typeface="Arial"/>
              <a:buChar char="•"/>
              <a:tabLst>
                <a:tab pos="264160" algn="l"/>
              </a:tabLst>
            </a:pPr>
            <a:r>
              <a:rPr lang="en-US" sz="1200" b="1" dirty="0">
                <a:solidFill>
                  <a:srgbClr val="FFFFFF"/>
                </a:solidFill>
                <a:uFill>
                  <a:solidFill>
                    <a:srgbClr val="FFFFFF"/>
                  </a:solidFill>
                </a:uFill>
                <a:latin typeface="Calibri"/>
                <a:cs typeface="Calibri"/>
              </a:rPr>
              <a:t>Dismounts have 1 x PF98 (ATRL), QBB-95, 4 x assault rifles </a:t>
            </a:r>
            <a:endParaRPr sz="1200" dirty="0">
              <a:latin typeface="Calibri"/>
              <a:cs typeface="Calibri"/>
            </a:endParaRPr>
          </a:p>
        </p:txBody>
      </p:sp>
      <p:grpSp>
        <p:nvGrpSpPr>
          <p:cNvPr id="29" name="object 29"/>
          <p:cNvGrpSpPr/>
          <p:nvPr/>
        </p:nvGrpSpPr>
        <p:grpSpPr>
          <a:xfrm>
            <a:off x="4046220" y="906780"/>
            <a:ext cx="2658110" cy="1391920"/>
            <a:chOff x="4046220" y="906780"/>
            <a:chExt cx="2658110" cy="1391920"/>
          </a:xfrm>
        </p:grpSpPr>
        <p:pic>
          <p:nvPicPr>
            <p:cNvPr id="30" name="object 30"/>
            <p:cNvPicPr/>
            <p:nvPr/>
          </p:nvPicPr>
          <p:blipFill>
            <a:blip r:embed="rId11" cstate="print"/>
            <a:stretch>
              <a:fillRect/>
            </a:stretch>
          </p:blipFill>
          <p:spPr>
            <a:xfrm>
              <a:off x="5440680" y="1408163"/>
              <a:ext cx="1263408" cy="890028"/>
            </a:xfrm>
            <a:prstGeom prst="rect">
              <a:avLst/>
            </a:prstGeom>
          </p:spPr>
        </p:pic>
        <p:sp>
          <p:nvSpPr>
            <p:cNvPr id="31" name="object 31"/>
            <p:cNvSpPr/>
            <p:nvPr/>
          </p:nvSpPr>
          <p:spPr>
            <a:xfrm>
              <a:off x="5480050" y="1447673"/>
              <a:ext cx="1136015" cy="762635"/>
            </a:xfrm>
            <a:custGeom>
              <a:avLst/>
              <a:gdLst/>
              <a:ahLst/>
              <a:cxnLst/>
              <a:rect l="l" t="t" r="r" b="b"/>
              <a:pathLst>
                <a:path w="1136015" h="762635">
                  <a:moveTo>
                    <a:pt x="0" y="226949"/>
                  </a:moveTo>
                  <a:lnTo>
                    <a:pt x="119634" y="0"/>
                  </a:lnTo>
                  <a:lnTo>
                    <a:pt x="1135506" y="535177"/>
                  </a:lnTo>
                  <a:lnTo>
                    <a:pt x="1016000" y="762126"/>
                  </a:lnTo>
                  <a:lnTo>
                    <a:pt x="0" y="226949"/>
                  </a:lnTo>
                  <a:close/>
                </a:path>
              </a:pathLst>
            </a:custGeom>
            <a:ln w="19050">
              <a:solidFill>
                <a:srgbClr val="FF0000"/>
              </a:solidFill>
            </a:ln>
          </p:spPr>
          <p:txBody>
            <a:bodyPr wrap="square" lIns="0" tIns="0" rIns="0" bIns="0" rtlCol="0"/>
            <a:lstStyle/>
            <a:p>
              <a:endParaRPr/>
            </a:p>
          </p:txBody>
        </p:sp>
        <p:pic>
          <p:nvPicPr>
            <p:cNvPr id="32" name="object 32"/>
            <p:cNvPicPr/>
            <p:nvPr/>
          </p:nvPicPr>
          <p:blipFill>
            <a:blip r:embed="rId12" cstate="print"/>
            <a:stretch>
              <a:fillRect/>
            </a:stretch>
          </p:blipFill>
          <p:spPr>
            <a:xfrm>
              <a:off x="4046220" y="906780"/>
              <a:ext cx="2084831" cy="388620"/>
            </a:xfrm>
            <a:prstGeom prst="rect">
              <a:avLst/>
            </a:prstGeom>
          </p:spPr>
        </p:pic>
        <p:pic>
          <p:nvPicPr>
            <p:cNvPr id="33" name="object 33"/>
            <p:cNvPicPr/>
            <p:nvPr/>
          </p:nvPicPr>
          <p:blipFill>
            <a:blip r:embed="rId13" cstate="print"/>
            <a:stretch>
              <a:fillRect/>
            </a:stretch>
          </p:blipFill>
          <p:spPr>
            <a:xfrm>
              <a:off x="4050792" y="912837"/>
              <a:ext cx="2055876" cy="422186"/>
            </a:xfrm>
            <a:prstGeom prst="rect">
              <a:avLst/>
            </a:prstGeom>
          </p:spPr>
        </p:pic>
        <p:sp>
          <p:nvSpPr>
            <p:cNvPr id="34" name="object 34"/>
            <p:cNvSpPr/>
            <p:nvPr/>
          </p:nvSpPr>
          <p:spPr>
            <a:xfrm>
              <a:off x="4076700" y="937260"/>
              <a:ext cx="1973580" cy="277495"/>
            </a:xfrm>
            <a:custGeom>
              <a:avLst/>
              <a:gdLst/>
              <a:ahLst/>
              <a:cxnLst/>
              <a:rect l="l" t="t" r="r" b="b"/>
              <a:pathLst>
                <a:path w="1973579" h="277494">
                  <a:moveTo>
                    <a:pt x="1973579" y="0"/>
                  </a:moveTo>
                  <a:lnTo>
                    <a:pt x="0" y="0"/>
                  </a:lnTo>
                  <a:lnTo>
                    <a:pt x="0" y="277367"/>
                  </a:lnTo>
                  <a:lnTo>
                    <a:pt x="1973579" y="277367"/>
                  </a:lnTo>
                  <a:lnTo>
                    <a:pt x="1973579" y="0"/>
                  </a:lnTo>
                  <a:close/>
                </a:path>
              </a:pathLst>
            </a:custGeom>
            <a:solidFill>
              <a:srgbClr val="FFFFFF">
                <a:alpha val="50195"/>
              </a:srgbClr>
            </a:solidFill>
          </p:spPr>
          <p:txBody>
            <a:bodyPr wrap="square" lIns="0" tIns="0" rIns="0" bIns="0" rtlCol="0"/>
            <a:lstStyle/>
            <a:p>
              <a:endParaRPr/>
            </a:p>
          </p:txBody>
        </p:sp>
        <p:sp>
          <p:nvSpPr>
            <p:cNvPr id="35" name="object 35"/>
            <p:cNvSpPr/>
            <p:nvPr/>
          </p:nvSpPr>
          <p:spPr>
            <a:xfrm>
              <a:off x="4076700" y="937260"/>
              <a:ext cx="1973580" cy="277495"/>
            </a:xfrm>
            <a:custGeom>
              <a:avLst/>
              <a:gdLst/>
              <a:ahLst/>
              <a:cxnLst/>
              <a:rect l="l" t="t" r="r" b="b"/>
              <a:pathLst>
                <a:path w="1973579" h="277494">
                  <a:moveTo>
                    <a:pt x="0" y="277367"/>
                  </a:moveTo>
                  <a:lnTo>
                    <a:pt x="1973579" y="277367"/>
                  </a:lnTo>
                  <a:lnTo>
                    <a:pt x="1973579" y="0"/>
                  </a:lnTo>
                  <a:lnTo>
                    <a:pt x="0" y="0"/>
                  </a:lnTo>
                  <a:lnTo>
                    <a:pt x="0" y="277367"/>
                  </a:lnTo>
                  <a:close/>
                </a:path>
              </a:pathLst>
            </a:custGeom>
            <a:ln w="9143">
              <a:solidFill>
                <a:srgbClr val="000000"/>
              </a:solidFill>
            </a:ln>
          </p:spPr>
          <p:txBody>
            <a:bodyPr wrap="square" lIns="0" tIns="0" rIns="0" bIns="0" rtlCol="0"/>
            <a:lstStyle/>
            <a:p>
              <a:endParaRPr/>
            </a:p>
          </p:txBody>
        </p:sp>
      </p:grpSp>
      <p:graphicFrame>
        <p:nvGraphicFramePr>
          <p:cNvPr id="36" name="object 36"/>
          <p:cNvGraphicFramePr>
            <a:graphicFrameLocks noGrp="1"/>
          </p:cNvGraphicFramePr>
          <p:nvPr>
            <p:extLst>
              <p:ext uri="{D42A27DB-BD31-4B8C-83A1-F6EECF244321}">
                <p14:modId xmlns:p14="http://schemas.microsoft.com/office/powerpoint/2010/main" val="520074016"/>
              </p:ext>
            </p:extLst>
          </p:nvPr>
        </p:nvGraphicFramePr>
        <p:xfrm>
          <a:off x="-6350" y="799337"/>
          <a:ext cx="9144634" cy="3798570"/>
        </p:xfrm>
        <a:graphic>
          <a:graphicData uri="http://schemas.openxmlformats.org/drawingml/2006/table">
            <a:tbl>
              <a:tblPr firstRow="1" bandRow="1">
                <a:tableStyleId>{2D5ABB26-0587-4C30-8999-92F81FD0307C}</a:tableStyleId>
              </a:tblPr>
              <a:tblGrid>
                <a:gridCol w="1358265">
                  <a:extLst>
                    <a:ext uri="{9D8B030D-6E8A-4147-A177-3AD203B41FA5}">
                      <a16:colId xmlns:a16="http://schemas.microsoft.com/office/drawing/2014/main" val="20000"/>
                    </a:ext>
                  </a:extLst>
                </a:gridCol>
                <a:gridCol w="2527935">
                  <a:extLst>
                    <a:ext uri="{9D8B030D-6E8A-4147-A177-3AD203B41FA5}">
                      <a16:colId xmlns:a16="http://schemas.microsoft.com/office/drawing/2014/main" val="20001"/>
                    </a:ext>
                  </a:extLst>
                </a:gridCol>
                <a:gridCol w="5258434">
                  <a:extLst>
                    <a:ext uri="{9D8B030D-6E8A-4147-A177-3AD203B41FA5}">
                      <a16:colId xmlns:a16="http://schemas.microsoft.com/office/drawing/2014/main" val="20002"/>
                    </a:ext>
                  </a:extLst>
                </a:gridCol>
              </a:tblGrid>
              <a:tr h="532130">
                <a:tc>
                  <a:txBody>
                    <a:bodyPr/>
                    <a:lstStyle/>
                    <a:p>
                      <a:pPr marL="483234" marR="476884" indent="-635" algn="ctr">
                        <a:lnSpc>
                          <a:spcPct val="100000"/>
                        </a:lnSpc>
                        <a:spcBef>
                          <a:spcPts val="530"/>
                        </a:spcBef>
                      </a:pPr>
                      <a:r>
                        <a:rPr sz="1200" b="1" spc="-5" dirty="0">
                          <a:latin typeface="Calibri"/>
                          <a:cs typeface="Calibri"/>
                        </a:rPr>
                        <a:t>PLA </a:t>
                      </a:r>
                      <a:r>
                        <a:rPr sz="1200" b="1" dirty="0">
                          <a:latin typeface="Calibri"/>
                          <a:cs typeface="Calibri"/>
                        </a:rPr>
                        <a:t> A</a:t>
                      </a:r>
                      <a:r>
                        <a:rPr sz="1200" b="1" spc="-5" dirty="0">
                          <a:latin typeface="Calibri"/>
                          <a:cs typeface="Calibri"/>
                        </a:rPr>
                        <a:t>RM</a:t>
                      </a:r>
                      <a:r>
                        <a:rPr sz="1200" b="1" dirty="0">
                          <a:latin typeface="Calibri"/>
                          <a:cs typeface="Calibri"/>
                        </a:rPr>
                        <a:t>Y</a:t>
                      </a:r>
                      <a:endParaRPr sz="1200">
                        <a:latin typeface="Calibri"/>
                        <a:cs typeface="Calibri"/>
                      </a:endParaRPr>
                    </a:p>
                  </a:txBody>
                  <a:tcPr marL="0" marR="0" marT="67310" marB="0">
                    <a:lnL w="12700">
                      <a:solidFill>
                        <a:srgbClr val="FFFFFF"/>
                      </a:solidFill>
                      <a:prstDash val="solid"/>
                    </a:lnL>
                    <a:lnR w="12700">
                      <a:solidFill>
                        <a:srgbClr val="FFFFFF"/>
                      </a:solidFill>
                      <a:prstDash val="solid"/>
                    </a:lnR>
                    <a:lnT w="57150">
                      <a:solidFill>
                        <a:srgbClr val="FF0000"/>
                      </a:solidFill>
                      <a:prstDash val="solid"/>
                    </a:lnT>
                    <a:lnB w="38100">
                      <a:solidFill>
                        <a:srgbClr val="FFFFFF"/>
                      </a:solidFill>
                      <a:prstDash val="solid"/>
                    </a:lnB>
                    <a:solidFill>
                      <a:srgbClr val="A4A4A4"/>
                    </a:solidFill>
                  </a:tcPr>
                </a:tc>
                <a:tc>
                  <a:txBody>
                    <a:bodyPr/>
                    <a:lstStyle/>
                    <a:p>
                      <a:pPr marL="673735" marR="659765" indent="161290">
                        <a:lnSpc>
                          <a:spcPct val="100000"/>
                        </a:lnSpc>
                        <a:spcBef>
                          <a:spcPts val="530"/>
                        </a:spcBef>
                      </a:pPr>
                      <a:r>
                        <a:rPr sz="1200" b="1" spc="-15" dirty="0">
                          <a:latin typeface="Calibri"/>
                          <a:cs typeface="Calibri"/>
                        </a:rPr>
                        <a:t>Two </a:t>
                      </a:r>
                      <a:r>
                        <a:rPr sz="1200" b="1" spc="-10" dirty="0">
                          <a:latin typeface="Calibri"/>
                          <a:cs typeface="Calibri"/>
                        </a:rPr>
                        <a:t>Variants: </a:t>
                      </a:r>
                      <a:r>
                        <a:rPr sz="1200" b="1" spc="-5" dirty="0">
                          <a:latin typeface="Calibri"/>
                          <a:cs typeface="Calibri"/>
                        </a:rPr>
                        <a:t> </a:t>
                      </a:r>
                      <a:r>
                        <a:rPr sz="1200" b="1" dirty="0">
                          <a:latin typeface="Calibri"/>
                          <a:cs typeface="Calibri"/>
                        </a:rPr>
                        <a:t>ZBD-04</a:t>
                      </a:r>
                      <a:r>
                        <a:rPr sz="1200" b="1" spc="-25" dirty="0">
                          <a:latin typeface="Calibri"/>
                          <a:cs typeface="Calibri"/>
                        </a:rPr>
                        <a:t> </a:t>
                      </a:r>
                      <a:r>
                        <a:rPr sz="1200" b="1" dirty="0">
                          <a:latin typeface="Calibri"/>
                          <a:cs typeface="Calibri"/>
                        </a:rPr>
                        <a:t>&amp;</a:t>
                      </a:r>
                      <a:r>
                        <a:rPr sz="1200" b="1" spc="-20" dirty="0">
                          <a:latin typeface="Calibri"/>
                          <a:cs typeface="Calibri"/>
                        </a:rPr>
                        <a:t> </a:t>
                      </a:r>
                      <a:r>
                        <a:rPr sz="1200" b="1" spc="-5" dirty="0">
                          <a:latin typeface="Calibri"/>
                          <a:cs typeface="Calibri"/>
                        </a:rPr>
                        <a:t>ZBD-04A</a:t>
                      </a:r>
                      <a:endParaRPr sz="1200">
                        <a:latin typeface="Calibri"/>
                        <a:cs typeface="Calibri"/>
                      </a:endParaRPr>
                    </a:p>
                  </a:txBody>
                  <a:tcPr marL="0" marR="0" marT="67310" marB="0">
                    <a:lnL w="12700">
                      <a:solidFill>
                        <a:srgbClr val="FFFFFF"/>
                      </a:solidFill>
                      <a:prstDash val="solid"/>
                    </a:lnL>
                    <a:lnR w="28575">
                      <a:solidFill>
                        <a:srgbClr val="000000"/>
                      </a:solidFill>
                      <a:prstDash val="solid"/>
                    </a:lnR>
                    <a:lnT w="57150">
                      <a:solidFill>
                        <a:srgbClr val="FF0000"/>
                      </a:solidFill>
                      <a:prstDash val="solid"/>
                    </a:lnT>
                    <a:lnB w="38100">
                      <a:solidFill>
                        <a:srgbClr val="FFFFFF"/>
                      </a:solidFill>
                      <a:prstDash val="solid"/>
                    </a:lnB>
                    <a:solidFill>
                      <a:srgbClr val="A4A4A4"/>
                    </a:solidFill>
                  </a:tcPr>
                </a:tc>
                <a:tc rowSpan="8">
                  <a:txBody>
                    <a:bodyPr/>
                    <a:lstStyle/>
                    <a:p>
                      <a:pPr>
                        <a:lnSpc>
                          <a:spcPct val="100000"/>
                        </a:lnSpc>
                        <a:spcBef>
                          <a:spcPts val="15"/>
                        </a:spcBef>
                      </a:pPr>
                      <a:endParaRPr sz="1000" dirty="0">
                        <a:latin typeface="Times New Roman"/>
                        <a:cs typeface="Times New Roman"/>
                      </a:endParaRPr>
                    </a:p>
                    <a:p>
                      <a:pPr marL="283210">
                        <a:lnSpc>
                          <a:spcPct val="100000"/>
                        </a:lnSpc>
                        <a:spcBef>
                          <a:spcPts val="5"/>
                        </a:spcBef>
                      </a:pPr>
                      <a:r>
                        <a:rPr sz="1200" b="1" spc="-5" dirty="0">
                          <a:latin typeface="Calibri"/>
                          <a:cs typeface="Calibri"/>
                        </a:rPr>
                        <a:t>Coaxial</a:t>
                      </a:r>
                      <a:r>
                        <a:rPr sz="1200" b="1" spc="-10" dirty="0">
                          <a:latin typeface="Calibri"/>
                          <a:cs typeface="Calibri"/>
                        </a:rPr>
                        <a:t> </a:t>
                      </a:r>
                      <a:r>
                        <a:rPr sz="1200" b="1" dirty="0">
                          <a:latin typeface="Calibri"/>
                          <a:cs typeface="Calibri"/>
                        </a:rPr>
                        <a:t>100m</a:t>
                      </a:r>
                      <a:r>
                        <a:rPr sz="1200" b="1" spc="-10" dirty="0">
                          <a:latin typeface="Calibri"/>
                          <a:cs typeface="Calibri"/>
                        </a:rPr>
                        <a:t> </a:t>
                      </a:r>
                      <a:r>
                        <a:rPr sz="1200" b="1" spc="-5" dirty="0">
                          <a:latin typeface="Calibri"/>
                          <a:cs typeface="Calibri"/>
                        </a:rPr>
                        <a:t>and</a:t>
                      </a:r>
                      <a:r>
                        <a:rPr sz="1200" b="1" dirty="0">
                          <a:latin typeface="Calibri"/>
                          <a:cs typeface="Calibri"/>
                        </a:rPr>
                        <a:t> 30m</a:t>
                      </a:r>
                      <a:r>
                        <a:rPr lang="en-US" sz="1200" b="1" dirty="0">
                          <a:latin typeface="Calibri"/>
                          <a:cs typeface="Calibri"/>
                        </a:rPr>
                        <a:t>m</a:t>
                      </a:r>
                      <a:r>
                        <a:rPr sz="1200" b="1" spc="-15" dirty="0">
                          <a:latin typeface="Calibri"/>
                          <a:cs typeface="Calibri"/>
                        </a:rPr>
                        <a:t> </a:t>
                      </a:r>
                      <a:r>
                        <a:rPr sz="1200" b="1" spc="-5" dirty="0">
                          <a:latin typeface="Calibri"/>
                          <a:cs typeface="Calibri"/>
                        </a:rPr>
                        <a:t>guns</a:t>
                      </a:r>
                      <a:endParaRPr sz="1200" dirty="0">
                        <a:latin typeface="Calibri"/>
                        <a:cs typeface="Calibri"/>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450" dirty="0">
                        <a:latin typeface="Times New Roman"/>
                        <a:cs typeface="Times New Roman"/>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0"/>
                  </a:ext>
                </a:extLst>
              </a:tr>
              <a:tr h="389255">
                <a:tc>
                  <a:txBody>
                    <a:bodyPr/>
                    <a:lstStyle/>
                    <a:p>
                      <a:pPr algn="ctr">
                        <a:lnSpc>
                          <a:spcPct val="100000"/>
                        </a:lnSpc>
                        <a:spcBef>
                          <a:spcPts val="290"/>
                        </a:spcBef>
                      </a:pPr>
                      <a:r>
                        <a:rPr sz="1200" b="1" spc="-5" dirty="0">
                          <a:latin typeface="Calibri"/>
                          <a:cs typeface="Calibri"/>
                        </a:rPr>
                        <a:t>CREW</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lang="en-US" sz="1200" spc="0" dirty="0">
                          <a:latin typeface="Calibri"/>
                          <a:cs typeface="Calibri"/>
                        </a:rPr>
                        <a:t>3</a:t>
                      </a:r>
                      <a:r>
                        <a:rPr sz="1200" spc="-20" dirty="0">
                          <a:latin typeface="Calibri"/>
                          <a:cs typeface="Calibri"/>
                        </a:rPr>
                        <a:t> </a:t>
                      </a:r>
                      <a:r>
                        <a:rPr sz="1200" dirty="0">
                          <a:latin typeface="Calibri"/>
                          <a:cs typeface="Calibri"/>
                        </a:rPr>
                        <a:t>+</a:t>
                      </a:r>
                      <a:r>
                        <a:rPr sz="1200" spc="-15" dirty="0">
                          <a:latin typeface="Calibri"/>
                          <a:cs typeface="Calibri"/>
                        </a:rPr>
                        <a:t> </a:t>
                      </a:r>
                      <a:r>
                        <a:rPr sz="1200" dirty="0">
                          <a:latin typeface="Calibri"/>
                          <a:cs typeface="Calibri"/>
                        </a:rPr>
                        <a:t>7</a:t>
                      </a:r>
                      <a:r>
                        <a:rPr sz="1200" spc="-20" dirty="0">
                          <a:latin typeface="Calibri"/>
                          <a:cs typeface="Calibri"/>
                        </a:rPr>
                        <a:t> </a:t>
                      </a:r>
                      <a:r>
                        <a:rPr sz="1200" spc="-5" dirty="0">
                          <a:latin typeface="Calibri"/>
                          <a:cs typeface="Calibri"/>
                        </a:rPr>
                        <a:t>Passengers</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381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1"/>
                  </a:ext>
                </a:extLst>
              </a:tr>
              <a:tr h="501650">
                <a:tc>
                  <a:txBody>
                    <a:bodyPr/>
                    <a:lstStyle/>
                    <a:p>
                      <a:pPr marL="285115" marR="278130" indent="210185">
                        <a:lnSpc>
                          <a:spcPct val="100000"/>
                        </a:lnSpc>
                        <a:spcBef>
                          <a:spcPts val="290"/>
                        </a:spcBef>
                      </a:pPr>
                      <a:r>
                        <a:rPr sz="1200" b="1" spc="-5" dirty="0">
                          <a:latin typeface="Calibri"/>
                          <a:cs typeface="Calibri"/>
                        </a:rPr>
                        <a:t>MAIN </a:t>
                      </a:r>
                      <a:r>
                        <a:rPr sz="1200" b="1" dirty="0">
                          <a:latin typeface="Calibri"/>
                          <a:cs typeface="Calibri"/>
                        </a:rPr>
                        <a:t>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dirty="0">
                          <a:latin typeface="Calibri"/>
                          <a:cs typeface="Calibri"/>
                        </a:rPr>
                        <a:t>100mm</a:t>
                      </a:r>
                      <a:r>
                        <a:rPr sz="1200" spc="-25" dirty="0">
                          <a:latin typeface="Calibri"/>
                          <a:cs typeface="Calibri"/>
                        </a:rPr>
                        <a:t> </a:t>
                      </a:r>
                      <a:r>
                        <a:rPr sz="1200" dirty="0">
                          <a:latin typeface="Calibri"/>
                          <a:cs typeface="Calibri"/>
                        </a:rPr>
                        <a:t>Rifled</a:t>
                      </a:r>
                      <a:r>
                        <a:rPr sz="1200" spc="-30" dirty="0">
                          <a:latin typeface="Calibri"/>
                          <a:cs typeface="Calibri"/>
                        </a:rPr>
                        <a:t> </a:t>
                      </a:r>
                      <a:r>
                        <a:rPr sz="1200" dirty="0">
                          <a:latin typeface="Calibri"/>
                          <a:cs typeface="Calibri"/>
                        </a:rPr>
                        <a:t>Gun</a:t>
                      </a:r>
                      <a:endParaRPr sz="1200">
                        <a:latin typeface="Calibri"/>
                        <a:cs typeface="Calibri"/>
                      </a:endParaRPr>
                    </a:p>
                    <a:p>
                      <a:pPr marL="91440">
                        <a:lnSpc>
                          <a:spcPct val="100000"/>
                        </a:lnSpc>
                      </a:pPr>
                      <a:r>
                        <a:rPr sz="1200" dirty="0">
                          <a:latin typeface="Calibri"/>
                          <a:cs typeface="Calibri"/>
                        </a:rPr>
                        <a:t>30mm</a:t>
                      </a:r>
                      <a:r>
                        <a:rPr sz="1200" spc="-20" dirty="0">
                          <a:latin typeface="Calibri"/>
                          <a:cs typeface="Calibri"/>
                        </a:rPr>
                        <a:t> </a:t>
                      </a:r>
                      <a:r>
                        <a:rPr sz="1200" spc="-5" dirty="0">
                          <a:latin typeface="Calibri"/>
                          <a:cs typeface="Calibri"/>
                        </a:rPr>
                        <a:t>Autocannon</a:t>
                      </a:r>
                      <a:r>
                        <a:rPr sz="1200" spc="-40" dirty="0">
                          <a:latin typeface="Calibri"/>
                          <a:cs typeface="Calibri"/>
                        </a:rPr>
                        <a:t> </a:t>
                      </a:r>
                      <a:r>
                        <a:rPr sz="1200" spc="-5" dirty="0">
                          <a:latin typeface="Calibri"/>
                          <a:cs typeface="Calibri"/>
                        </a:rPr>
                        <a:t>(coaxial)</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2"/>
                  </a:ext>
                </a:extLst>
              </a:tr>
              <a:tr h="501650">
                <a:tc>
                  <a:txBody>
                    <a:bodyPr/>
                    <a:lstStyle/>
                    <a:p>
                      <a:pPr marL="285115" marR="278130" indent="5715">
                        <a:lnSpc>
                          <a:spcPct val="100000"/>
                        </a:lnSpc>
                        <a:spcBef>
                          <a:spcPts val="290"/>
                        </a:spcBef>
                      </a:pPr>
                      <a:r>
                        <a:rPr sz="1200" b="1" dirty="0">
                          <a:latin typeface="Calibri"/>
                          <a:cs typeface="Calibri"/>
                        </a:rPr>
                        <a:t>S</a:t>
                      </a:r>
                      <a:r>
                        <a:rPr sz="1200" b="1" spc="-15" dirty="0">
                          <a:latin typeface="Calibri"/>
                          <a:cs typeface="Calibri"/>
                        </a:rPr>
                        <a:t>EC</a:t>
                      </a:r>
                      <a:r>
                        <a:rPr sz="1200" b="1" dirty="0">
                          <a:latin typeface="Calibri"/>
                          <a:cs typeface="Calibri"/>
                        </a:rPr>
                        <a:t>ON</a:t>
                      </a:r>
                      <a:r>
                        <a:rPr sz="1200" b="1" spc="-25" dirty="0">
                          <a:latin typeface="Calibri"/>
                          <a:cs typeface="Calibri"/>
                        </a:rPr>
                        <a:t>D</a:t>
                      </a:r>
                      <a:r>
                        <a:rPr sz="1200" b="1" dirty="0">
                          <a:latin typeface="Calibri"/>
                          <a:cs typeface="Calibri"/>
                        </a:rPr>
                        <a:t>A</a:t>
                      </a:r>
                      <a:r>
                        <a:rPr sz="1200" b="1" spc="-30" dirty="0">
                          <a:latin typeface="Calibri"/>
                          <a:cs typeface="Calibri"/>
                        </a:rPr>
                        <a:t>R</a:t>
                      </a:r>
                      <a:r>
                        <a:rPr sz="1200" b="1" dirty="0">
                          <a:latin typeface="Calibri"/>
                          <a:cs typeface="Calibri"/>
                        </a:rPr>
                        <a:t>Y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marR="1344295">
                        <a:lnSpc>
                          <a:spcPct val="100000"/>
                        </a:lnSpc>
                        <a:spcBef>
                          <a:spcPts val="290"/>
                        </a:spcBef>
                      </a:pPr>
                      <a:r>
                        <a:rPr sz="1200" spc="-5" dirty="0">
                          <a:latin typeface="Calibri"/>
                          <a:cs typeface="Calibri"/>
                        </a:rPr>
                        <a:t>7.62</a:t>
                      </a:r>
                      <a:r>
                        <a:rPr sz="1200" spc="-35" dirty="0">
                          <a:latin typeface="Calibri"/>
                          <a:cs typeface="Calibri"/>
                        </a:rPr>
                        <a:t> </a:t>
                      </a:r>
                      <a:r>
                        <a:rPr sz="1200" dirty="0">
                          <a:latin typeface="Calibri"/>
                          <a:cs typeface="Calibri"/>
                        </a:rPr>
                        <a:t>MG</a:t>
                      </a:r>
                      <a:r>
                        <a:rPr sz="1200" spc="-35" dirty="0">
                          <a:latin typeface="Calibri"/>
                          <a:cs typeface="Calibri"/>
                        </a:rPr>
                        <a:t> </a:t>
                      </a:r>
                      <a:r>
                        <a:rPr sz="1200" spc="-5" dirty="0">
                          <a:latin typeface="Calibri"/>
                          <a:cs typeface="Calibri"/>
                        </a:rPr>
                        <a:t>(coaxial) </a:t>
                      </a:r>
                      <a:r>
                        <a:rPr sz="1200" spc="-254" dirty="0">
                          <a:latin typeface="Calibri"/>
                          <a:cs typeface="Calibri"/>
                        </a:rPr>
                        <a:t> </a:t>
                      </a:r>
                      <a:r>
                        <a:rPr sz="1200" spc="-5" dirty="0">
                          <a:latin typeface="Calibri"/>
                          <a:cs typeface="Calibri"/>
                        </a:rPr>
                        <a:t>HJ-73 </a:t>
                      </a:r>
                      <a:r>
                        <a:rPr sz="1200" spc="-30" dirty="0">
                          <a:latin typeface="Calibri"/>
                          <a:cs typeface="Calibri"/>
                        </a:rPr>
                        <a:t>ATGMs</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3"/>
                  </a:ext>
                </a:extLst>
              </a:tr>
              <a:tr h="501650">
                <a:tc>
                  <a:txBody>
                    <a:bodyPr/>
                    <a:lstStyle/>
                    <a:p>
                      <a:pPr algn="ctr">
                        <a:lnSpc>
                          <a:spcPct val="100000"/>
                        </a:lnSpc>
                        <a:spcBef>
                          <a:spcPts val="290"/>
                        </a:spcBef>
                      </a:pPr>
                      <a:r>
                        <a:rPr sz="1200" b="1" spc="-5" dirty="0">
                          <a:latin typeface="Calibri"/>
                          <a:cs typeface="Calibri"/>
                        </a:rPr>
                        <a:t>WEAPON</a:t>
                      </a:r>
                      <a:r>
                        <a:rPr sz="1200" b="1" spc="-50" dirty="0">
                          <a:latin typeface="Calibri"/>
                          <a:cs typeface="Calibri"/>
                        </a:rPr>
                        <a:t>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spc="-5" dirty="0">
                          <a:latin typeface="Calibri"/>
                          <a:cs typeface="Calibri"/>
                        </a:rPr>
                        <a:t>4000m(100mm)/2000m(30mm)</a:t>
                      </a:r>
                      <a:endParaRPr sz="1200" dirty="0">
                        <a:latin typeface="Calibri"/>
                        <a:cs typeface="Calibri"/>
                      </a:endParaRPr>
                    </a:p>
                    <a:p>
                      <a:pPr marL="91440">
                        <a:lnSpc>
                          <a:spcPct val="100000"/>
                        </a:lnSpc>
                      </a:pPr>
                      <a:r>
                        <a:rPr sz="1200" dirty="0">
                          <a:latin typeface="Calibri"/>
                          <a:cs typeface="Calibri"/>
                        </a:rPr>
                        <a:t>1500m</a:t>
                      </a:r>
                      <a:r>
                        <a:rPr sz="1200" spc="-35" dirty="0">
                          <a:latin typeface="Calibri"/>
                          <a:cs typeface="Calibri"/>
                        </a:rPr>
                        <a:t> </a:t>
                      </a:r>
                      <a:r>
                        <a:rPr sz="1200" spc="-10" dirty="0">
                          <a:latin typeface="Calibri"/>
                          <a:cs typeface="Calibri"/>
                        </a:rPr>
                        <a:t>(MG)/4000m(ATGM)</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4"/>
                  </a:ext>
                </a:extLst>
              </a:tr>
              <a:tr h="501650">
                <a:tc>
                  <a:txBody>
                    <a:bodyPr/>
                    <a:lstStyle/>
                    <a:p>
                      <a:pPr algn="ctr">
                        <a:lnSpc>
                          <a:spcPct val="100000"/>
                        </a:lnSpc>
                        <a:spcBef>
                          <a:spcPts val="290"/>
                        </a:spcBef>
                      </a:pPr>
                      <a:r>
                        <a:rPr sz="1200" b="1" spc="-5" dirty="0">
                          <a:latin typeface="Calibri"/>
                          <a:cs typeface="Calibri"/>
                        </a:rPr>
                        <a:t>ARMOR</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0"/>
                        </a:spcBef>
                      </a:pPr>
                      <a:r>
                        <a:rPr sz="1200" spc="-5" dirty="0">
                          <a:latin typeface="Calibri"/>
                          <a:cs typeface="Calibri"/>
                        </a:rPr>
                        <a:t>Applique</a:t>
                      </a:r>
                      <a:r>
                        <a:rPr sz="1200" spc="-35" dirty="0">
                          <a:latin typeface="Calibri"/>
                          <a:cs typeface="Calibri"/>
                        </a:rPr>
                        <a:t> </a:t>
                      </a:r>
                      <a:r>
                        <a:rPr sz="1200" dirty="0">
                          <a:latin typeface="Calibri"/>
                          <a:cs typeface="Calibri"/>
                        </a:rPr>
                        <a:t>and</a:t>
                      </a:r>
                      <a:r>
                        <a:rPr sz="1200" spc="-15" dirty="0">
                          <a:latin typeface="Calibri"/>
                          <a:cs typeface="Calibri"/>
                        </a:rPr>
                        <a:t> </a:t>
                      </a:r>
                      <a:r>
                        <a:rPr sz="1200" spc="-10" dirty="0">
                          <a:latin typeface="Calibri"/>
                          <a:cs typeface="Calibri"/>
                        </a:rPr>
                        <a:t>Explosive</a:t>
                      </a:r>
                      <a:r>
                        <a:rPr sz="1200" dirty="0">
                          <a:latin typeface="Calibri"/>
                          <a:cs typeface="Calibri"/>
                        </a:rPr>
                        <a:t> </a:t>
                      </a:r>
                      <a:r>
                        <a:rPr sz="1200" spc="-5" dirty="0">
                          <a:latin typeface="Calibri"/>
                          <a:cs typeface="Calibri"/>
                        </a:rPr>
                        <a:t>Reactive</a:t>
                      </a:r>
                      <a:endParaRPr sz="1200">
                        <a:latin typeface="Calibri"/>
                        <a:cs typeface="Calibri"/>
                      </a:endParaRPr>
                    </a:p>
                    <a:p>
                      <a:pPr marL="126364">
                        <a:lnSpc>
                          <a:spcPct val="100000"/>
                        </a:lnSpc>
                        <a:spcBef>
                          <a:spcPts val="5"/>
                        </a:spcBef>
                      </a:pPr>
                      <a:r>
                        <a:rPr sz="1200" spc="-5" dirty="0">
                          <a:latin typeface="Calibri"/>
                          <a:cs typeface="Calibri"/>
                        </a:rPr>
                        <a:t>All-around</a:t>
                      </a:r>
                      <a:r>
                        <a:rPr sz="1200" spc="-50" dirty="0">
                          <a:latin typeface="Calibri"/>
                          <a:cs typeface="Calibri"/>
                        </a:rPr>
                        <a:t> </a:t>
                      </a:r>
                      <a:r>
                        <a:rPr sz="1200" spc="-5" dirty="0">
                          <a:latin typeface="Calibri"/>
                          <a:cs typeface="Calibri"/>
                        </a:rPr>
                        <a:t>14.5mm</a:t>
                      </a:r>
                      <a:r>
                        <a:rPr sz="1200" dirty="0">
                          <a:latin typeface="Calibri"/>
                          <a:cs typeface="Calibri"/>
                        </a:rPr>
                        <a:t> </a:t>
                      </a:r>
                      <a:r>
                        <a:rPr sz="1200" spc="-5" dirty="0">
                          <a:latin typeface="Calibri"/>
                          <a:cs typeface="Calibri"/>
                        </a:rPr>
                        <a:t>resistant</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5"/>
                  </a:ext>
                </a:extLst>
              </a:tr>
              <a:tr h="501650">
                <a:tc>
                  <a:txBody>
                    <a:bodyPr/>
                    <a:lstStyle/>
                    <a:p>
                      <a:pPr marL="452755" marR="219710" indent="-226060">
                        <a:lnSpc>
                          <a:spcPct val="100000"/>
                        </a:lnSpc>
                        <a:spcBef>
                          <a:spcPts val="290"/>
                        </a:spcBef>
                      </a:pPr>
                      <a:r>
                        <a:rPr sz="1200" b="1" dirty="0">
                          <a:latin typeface="Calibri"/>
                          <a:cs typeface="Calibri"/>
                        </a:rPr>
                        <a:t>O</a:t>
                      </a:r>
                      <a:r>
                        <a:rPr sz="1200" b="1" spc="-5" dirty="0">
                          <a:latin typeface="Calibri"/>
                          <a:cs typeface="Calibri"/>
                        </a:rPr>
                        <a:t>PER</a:t>
                      </a:r>
                      <a:r>
                        <a:rPr sz="1200" b="1" spc="-95" dirty="0">
                          <a:latin typeface="Calibri"/>
                          <a:cs typeface="Calibri"/>
                        </a:rPr>
                        <a:t>A</a:t>
                      </a:r>
                      <a:r>
                        <a:rPr sz="1200" b="1" dirty="0">
                          <a:latin typeface="Calibri"/>
                          <a:cs typeface="Calibri"/>
                        </a:rPr>
                        <a:t>TION</a:t>
                      </a:r>
                      <a:r>
                        <a:rPr sz="1200" b="1" spc="5" dirty="0">
                          <a:latin typeface="Calibri"/>
                          <a:cs typeface="Calibri"/>
                        </a:rPr>
                        <a:t>A</a:t>
                      </a:r>
                      <a:r>
                        <a:rPr sz="1200" b="1" dirty="0">
                          <a:latin typeface="Calibri"/>
                          <a:cs typeface="Calibri"/>
                        </a:rPr>
                        <a:t>L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a:txBody>
                    <a:bodyPr/>
                    <a:lstStyle/>
                    <a:p>
                      <a:pPr marL="91440">
                        <a:lnSpc>
                          <a:spcPct val="100000"/>
                        </a:lnSpc>
                        <a:spcBef>
                          <a:spcPts val="290"/>
                        </a:spcBef>
                      </a:pPr>
                      <a:r>
                        <a:rPr sz="1200" spc="-5" dirty="0">
                          <a:latin typeface="Calibri"/>
                          <a:cs typeface="Calibri"/>
                        </a:rPr>
                        <a:t>500km</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6"/>
                  </a:ext>
                </a:extLst>
              </a:tr>
              <a:tr h="368935">
                <a:tc>
                  <a:txBody>
                    <a:bodyPr/>
                    <a:lstStyle/>
                    <a:p>
                      <a:pPr algn="ctr">
                        <a:lnSpc>
                          <a:spcPct val="100000"/>
                        </a:lnSpc>
                        <a:spcBef>
                          <a:spcPts val="295"/>
                        </a:spcBef>
                      </a:pPr>
                      <a:r>
                        <a:rPr sz="1200" b="1" spc="-5" dirty="0">
                          <a:latin typeface="Calibri"/>
                          <a:cs typeface="Calibri"/>
                        </a:rPr>
                        <a:t>SPEED</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a:txBody>
                    <a:bodyPr/>
                    <a:lstStyle/>
                    <a:p>
                      <a:pPr marL="91440">
                        <a:lnSpc>
                          <a:spcPct val="100000"/>
                        </a:lnSpc>
                        <a:spcBef>
                          <a:spcPts val="295"/>
                        </a:spcBef>
                      </a:pPr>
                      <a:r>
                        <a:rPr sz="1200" dirty="0">
                          <a:latin typeface="Calibri"/>
                          <a:cs typeface="Calibri"/>
                        </a:rPr>
                        <a:t>40mph</a:t>
                      </a:r>
                      <a:r>
                        <a:rPr sz="1200" spc="-30" dirty="0">
                          <a:latin typeface="Calibri"/>
                          <a:cs typeface="Calibri"/>
                        </a:rPr>
                        <a:t> </a:t>
                      </a:r>
                      <a:r>
                        <a:rPr sz="1200" spc="-10" dirty="0">
                          <a:latin typeface="Calibri"/>
                          <a:cs typeface="Calibri"/>
                        </a:rPr>
                        <a:t>Road; </a:t>
                      </a:r>
                      <a:r>
                        <a:rPr sz="1200" dirty="0">
                          <a:latin typeface="Calibri"/>
                          <a:cs typeface="Calibri"/>
                        </a:rPr>
                        <a:t>5mph</a:t>
                      </a:r>
                      <a:r>
                        <a:rPr sz="1200" spc="-25" dirty="0">
                          <a:latin typeface="Calibri"/>
                          <a:cs typeface="Calibri"/>
                        </a:rPr>
                        <a:t> </a:t>
                      </a:r>
                      <a:r>
                        <a:rPr sz="1200" spc="-15" dirty="0">
                          <a:latin typeface="Calibri"/>
                          <a:cs typeface="Calibri"/>
                        </a:rPr>
                        <a:t>Water</a:t>
                      </a:r>
                      <a:endParaRPr sz="1200" dirty="0">
                        <a:latin typeface="Calibri"/>
                        <a:cs typeface="Calibri"/>
                      </a:endParaRPr>
                    </a:p>
                  </a:txBody>
                  <a:tcPr marL="0" marR="0" marT="37465"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7"/>
                  </a:ext>
                </a:extLst>
              </a:tr>
            </a:tbl>
          </a:graphicData>
        </a:graphic>
      </p:graphicFrame>
      <p:pic>
        <p:nvPicPr>
          <p:cNvPr id="37" name="object 37"/>
          <p:cNvPicPr/>
          <p:nvPr/>
        </p:nvPicPr>
        <p:blipFill>
          <a:blip r:embed="rId14" cstate="print"/>
          <a:stretch>
            <a:fillRect/>
          </a:stretch>
        </p:blipFill>
        <p:spPr>
          <a:xfrm>
            <a:off x="5032247" y="1181061"/>
            <a:ext cx="594398" cy="466382"/>
          </a:xfrm>
          <a:prstGeom prst="rect">
            <a:avLst/>
          </a:prstGeom>
        </p:spPr>
      </p:pic>
      <p:sp>
        <p:nvSpPr>
          <p:cNvPr id="38" name="object 38"/>
          <p:cNvSpPr/>
          <p:nvPr/>
        </p:nvSpPr>
        <p:spPr>
          <a:xfrm>
            <a:off x="5065014" y="1215389"/>
            <a:ext cx="476250" cy="346710"/>
          </a:xfrm>
          <a:custGeom>
            <a:avLst/>
            <a:gdLst/>
            <a:ahLst/>
            <a:cxnLst/>
            <a:rect l="l" t="t" r="r" b="b"/>
            <a:pathLst>
              <a:path w="476250" h="346709">
                <a:moveTo>
                  <a:pt x="0" y="0"/>
                </a:moveTo>
                <a:lnTo>
                  <a:pt x="475741" y="346583"/>
                </a:lnTo>
              </a:path>
            </a:pathLst>
          </a:custGeom>
          <a:ln w="19812">
            <a:solidFill>
              <a:srgbClr val="FF0000"/>
            </a:solidFill>
          </a:ln>
        </p:spPr>
        <p:txBody>
          <a:bodyPr wrap="square" lIns="0" tIns="0" rIns="0" bIns="0" rtlCol="0"/>
          <a:lstStyle/>
          <a:p>
            <a:endParaRPr/>
          </a:p>
        </p:txBody>
      </p:sp>
      <p:sp>
        <p:nvSpPr>
          <p:cNvPr id="39" name="object 39"/>
          <p:cNvSpPr txBox="1"/>
          <p:nvPr/>
        </p:nvSpPr>
        <p:spPr>
          <a:xfrm>
            <a:off x="6485635" y="6519392"/>
            <a:ext cx="408305" cy="254635"/>
          </a:xfrm>
          <a:prstGeom prst="rect">
            <a:avLst/>
          </a:prstGeom>
        </p:spPr>
        <p:txBody>
          <a:bodyPr vert="horz" wrap="square" lIns="0" tIns="0" rIns="0" bIns="0" rtlCol="0">
            <a:spAutoFit/>
          </a:bodyPr>
          <a:lstStyle/>
          <a:p>
            <a:pPr marL="12700">
              <a:lnSpc>
                <a:spcPts val="1810"/>
              </a:lnSpc>
            </a:pPr>
            <a:r>
              <a:rPr sz="1800" b="1" dirty="0">
                <a:latin typeface="Calibri"/>
                <a:cs typeface="Calibri"/>
              </a:rPr>
              <a:t>23</a:t>
            </a:r>
            <a:r>
              <a:rPr sz="1800" b="1" spc="-10" dirty="0">
                <a:latin typeface="Calibri"/>
                <a:cs typeface="Calibri"/>
              </a:rPr>
              <a:t>f</a:t>
            </a:r>
            <a:r>
              <a:rPr sz="1800" b="1" dirty="0">
                <a:latin typeface="Calibri"/>
                <a:cs typeface="Calibri"/>
              </a:rPr>
              <a:t>t</a:t>
            </a:r>
            <a:endParaRPr sz="1800">
              <a:latin typeface="Calibri"/>
              <a:cs typeface="Calibri"/>
            </a:endParaRPr>
          </a:p>
        </p:txBody>
      </p:sp>
      <p:pic>
        <p:nvPicPr>
          <p:cNvPr id="41" name="object 8"/>
          <p:cNvPicPr/>
          <p:nvPr/>
        </p:nvPicPr>
        <p:blipFill>
          <a:blip r:embed="rId15" cstate="print"/>
          <a:stretch>
            <a:fillRect/>
          </a:stretch>
        </p:blipFill>
        <p:spPr>
          <a:xfrm>
            <a:off x="733547" y="5599988"/>
            <a:ext cx="3074039" cy="1102263"/>
          </a:xfrm>
          <a:prstGeom prst="rect">
            <a:avLst/>
          </a:prstGeom>
        </p:spPr>
      </p:pic>
      <p:sp>
        <p:nvSpPr>
          <p:cNvPr id="42" name="object 28"/>
          <p:cNvSpPr txBox="1"/>
          <p:nvPr/>
        </p:nvSpPr>
        <p:spPr>
          <a:xfrm>
            <a:off x="6474474" y="877541"/>
            <a:ext cx="2583972" cy="206467"/>
          </a:xfrm>
          <a:prstGeom prst="rect">
            <a:avLst/>
          </a:prstGeom>
          <a:solidFill>
            <a:srgbClr val="FFFF00">
              <a:alpha val="88000"/>
            </a:srgbClr>
          </a:solidFill>
          <a:ln w="12192">
            <a:solidFill>
              <a:srgbClr val="000000"/>
            </a:solidFill>
          </a:ln>
        </p:spPr>
        <p:txBody>
          <a:bodyPr vert="horz" wrap="square" lIns="0" tIns="21590" rIns="0" bIns="0" rtlCol="0">
            <a:spAutoFit/>
          </a:bodyPr>
          <a:lstStyle/>
          <a:p>
            <a:pPr marL="90805" marR="199390">
              <a:lnSpc>
                <a:spcPct val="100000"/>
              </a:lnSpc>
              <a:spcBef>
                <a:spcPts val="170"/>
              </a:spcBef>
              <a:tabLst>
                <a:tab pos="264160" algn="l"/>
              </a:tabLst>
            </a:pPr>
            <a:r>
              <a:rPr lang="en-US" sz="1200" b="1" dirty="0">
                <a:uFill>
                  <a:solidFill>
                    <a:srgbClr val="FFFFFF"/>
                  </a:solidFill>
                </a:uFill>
                <a:latin typeface="Calibri"/>
                <a:cs typeface="Calibri"/>
              </a:rPr>
              <a:t>FOUND IN Medium &amp; Heavy CA-BNs</a:t>
            </a:r>
            <a:endParaRPr sz="1200" dirty="0">
              <a:latin typeface="Calibri"/>
              <a:cs typeface="Calibri"/>
            </a:endParaRPr>
          </a:p>
        </p:txBody>
      </p:sp>
    </p:spTree>
    <p:extLst>
      <p:ext uri="{BB962C8B-B14F-4D97-AF65-F5344CB8AC3E}">
        <p14:creationId xmlns:p14="http://schemas.microsoft.com/office/powerpoint/2010/main" val="2845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589754" y="5500021"/>
            <a:ext cx="2535979" cy="1146189"/>
            <a:chOff x="6589754" y="5500021"/>
            <a:chExt cx="2535979" cy="1146189"/>
          </a:xfrm>
        </p:grpSpPr>
        <p:pic>
          <p:nvPicPr>
            <p:cNvPr id="6" name="object 6"/>
            <p:cNvPicPr/>
            <p:nvPr/>
          </p:nvPicPr>
          <p:blipFill>
            <a:blip r:embed="rId2" cstate="print"/>
            <a:stretch>
              <a:fillRect/>
            </a:stretch>
          </p:blipFill>
          <p:spPr>
            <a:xfrm>
              <a:off x="6589754" y="5500021"/>
              <a:ext cx="2535979" cy="1146189"/>
            </a:xfrm>
            <a:prstGeom prst="rect">
              <a:avLst/>
            </a:prstGeom>
          </p:spPr>
        </p:pic>
        <p:pic>
          <p:nvPicPr>
            <p:cNvPr id="7" name="object 7"/>
            <p:cNvPicPr/>
            <p:nvPr/>
          </p:nvPicPr>
          <p:blipFill>
            <a:blip r:embed="rId3" cstate="print"/>
            <a:stretch>
              <a:fillRect/>
            </a:stretch>
          </p:blipFill>
          <p:spPr>
            <a:xfrm>
              <a:off x="6754368" y="5638800"/>
              <a:ext cx="2232660" cy="899172"/>
            </a:xfrm>
            <a:prstGeom prst="rect">
              <a:avLst/>
            </a:prstGeom>
          </p:spPr>
        </p:pic>
        <p:sp>
          <p:nvSpPr>
            <p:cNvPr id="8" name="object 8"/>
            <p:cNvSpPr/>
            <p:nvPr/>
          </p:nvSpPr>
          <p:spPr>
            <a:xfrm>
              <a:off x="6616445" y="5517642"/>
              <a:ext cx="2432685" cy="1051560"/>
            </a:xfrm>
            <a:custGeom>
              <a:avLst/>
              <a:gdLst/>
              <a:ahLst/>
              <a:cxnLst/>
              <a:rect l="l" t="t" r="r" b="b"/>
              <a:pathLst>
                <a:path w="2432684" h="1051559">
                  <a:moveTo>
                    <a:pt x="2257044" y="0"/>
                  </a:moveTo>
                  <a:lnTo>
                    <a:pt x="175259" y="0"/>
                  </a:lnTo>
                  <a:lnTo>
                    <a:pt x="128675" y="6260"/>
                  </a:lnTo>
                  <a:lnTo>
                    <a:pt x="86811" y="23929"/>
                  </a:lnTo>
                  <a:lnTo>
                    <a:pt x="51339" y="51334"/>
                  </a:lnTo>
                  <a:lnTo>
                    <a:pt x="23932" y="86805"/>
                  </a:lnTo>
                  <a:lnTo>
                    <a:pt x="6261" y="128671"/>
                  </a:lnTo>
                  <a:lnTo>
                    <a:pt x="0" y="175260"/>
                  </a:lnTo>
                  <a:lnTo>
                    <a:pt x="0" y="876300"/>
                  </a:lnTo>
                  <a:lnTo>
                    <a:pt x="6261" y="922888"/>
                  </a:lnTo>
                  <a:lnTo>
                    <a:pt x="23932" y="964754"/>
                  </a:lnTo>
                  <a:lnTo>
                    <a:pt x="51339" y="1000225"/>
                  </a:lnTo>
                  <a:lnTo>
                    <a:pt x="86811" y="1027630"/>
                  </a:lnTo>
                  <a:lnTo>
                    <a:pt x="128675" y="1045299"/>
                  </a:lnTo>
                  <a:lnTo>
                    <a:pt x="175259" y="1051560"/>
                  </a:lnTo>
                  <a:lnTo>
                    <a:pt x="2257044" y="1051560"/>
                  </a:lnTo>
                  <a:lnTo>
                    <a:pt x="2303628" y="1045299"/>
                  </a:lnTo>
                  <a:lnTo>
                    <a:pt x="2345492" y="1027630"/>
                  </a:lnTo>
                  <a:lnTo>
                    <a:pt x="2380964" y="1000225"/>
                  </a:lnTo>
                  <a:lnTo>
                    <a:pt x="2408371" y="964754"/>
                  </a:lnTo>
                  <a:lnTo>
                    <a:pt x="2426042" y="922888"/>
                  </a:lnTo>
                  <a:lnTo>
                    <a:pt x="2432304" y="876300"/>
                  </a:lnTo>
                  <a:lnTo>
                    <a:pt x="2432304" y="175260"/>
                  </a:lnTo>
                  <a:lnTo>
                    <a:pt x="2426042" y="128671"/>
                  </a:lnTo>
                  <a:lnTo>
                    <a:pt x="2408371" y="86805"/>
                  </a:lnTo>
                  <a:lnTo>
                    <a:pt x="2380964" y="51334"/>
                  </a:lnTo>
                  <a:lnTo>
                    <a:pt x="2345492" y="23929"/>
                  </a:lnTo>
                  <a:lnTo>
                    <a:pt x="2303628" y="6260"/>
                  </a:lnTo>
                  <a:lnTo>
                    <a:pt x="2257044" y="0"/>
                  </a:lnTo>
                  <a:close/>
                </a:path>
              </a:pathLst>
            </a:custGeom>
            <a:solidFill>
              <a:srgbClr val="538235"/>
            </a:solidFill>
          </p:spPr>
          <p:txBody>
            <a:bodyPr wrap="square" lIns="0" tIns="0" rIns="0" bIns="0" rtlCol="0"/>
            <a:lstStyle/>
            <a:p>
              <a:endParaRPr/>
            </a:p>
          </p:txBody>
        </p:sp>
        <p:sp>
          <p:nvSpPr>
            <p:cNvPr id="9" name="object 9"/>
            <p:cNvSpPr/>
            <p:nvPr/>
          </p:nvSpPr>
          <p:spPr>
            <a:xfrm>
              <a:off x="6616445" y="5517642"/>
              <a:ext cx="2432685" cy="1051560"/>
            </a:xfrm>
            <a:custGeom>
              <a:avLst/>
              <a:gdLst/>
              <a:ahLst/>
              <a:cxnLst/>
              <a:rect l="l" t="t" r="r" b="b"/>
              <a:pathLst>
                <a:path w="2432684" h="1051559">
                  <a:moveTo>
                    <a:pt x="0" y="175260"/>
                  </a:moveTo>
                  <a:lnTo>
                    <a:pt x="6261" y="128671"/>
                  </a:lnTo>
                  <a:lnTo>
                    <a:pt x="23932" y="86805"/>
                  </a:lnTo>
                  <a:lnTo>
                    <a:pt x="51339" y="51334"/>
                  </a:lnTo>
                  <a:lnTo>
                    <a:pt x="86811" y="23929"/>
                  </a:lnTo>
                  <a:lnTo>
                    <a:pt x="128675" y="6260"/>
                  </a:lnTo>
                  <a:lnTo>
                    <a:pt x="175259" y="0"/>
                  </a:lnTo>
                  <a:lnTo>
                    <a:pt x="2257044" y="0"/>
                  </a:lnTo>
                  <a:lnTo>
                    <a:pt x="2303628" y="6260"/>
                  </a:lnTo>
                  <a:lnTo>
                    <a:pt x="2345492" y="23929"/>
                  </a:lnTo>
                  <a:lnTo>
                    <a:pt x="2380964" y="51334"/>
                  </a:lnTo>
                  <a:lnTo>
                    <a:pt x="2408371" y="86805"/>
                  </a:lnTo>
                  <a:lnTo>
                    <a:pt x="2426042" y="128671"/>
                  </a:lnTo>
                  <a:lnTo>
                    <a:pt x="2432304" y="175260"/>
                  </a:lnTo>
                  <a:lnTo>
                    <a:pt x="2432304" y="876300"/>
                  </a:lnTo>
                  <a:lnTo>
                    <a:pt x="2426042" y="922888"/>
                  </a:lnTo>
                  <a:lnTo>
                    <a:pt x="2408371" y="964754"/>
                  </a:lnTo>
                  <a:lnTo>
                    <a:pt x="2380964" y="1000225"/>
                  </a:lnTo>
                  <a:lnTo>
                    <a:pt x="2345492" y="1027630"/>
                  </a:lnTo>
                  <a:lnTo>
                    <a:pt x="2303628" y="1045299"/>
                  </a:lnTo>
                  <a:lnTo>
                    <a:pt x="2257044" y="1051560"/>
                  </a:lnTo>
                  <a:lnTo>
                    <a:pt x="175259" y="1051560"/>
                  </a:lnTo>
                  <a:lnTo>
                    <a:pt x="128675" y="1045299"/>
                  </a:lnTo>
                  <a:lnTo>
                    <a:pt x="86811" y="1027630"/>
                  </a:lnTo>
                  <a:lnTo>
                    <a:pt x="51339" y="1000225"/>
                  </a:lnTo>
                  <a:lnTo>
                    <a:pt x="23932" y="964754"/>
                  </a:lnTo>
                  <a:lnTo>
                    <a:pt x="6261" y="922888"/>
                  </a:lnTo>
                  <a:lnTo>
                    <a:pt x="0" y="876300"/>
                  </a:lnTo>
                  <a:lnTo>
                    <a:pt x="0" y="175260"/>
                  </a:lnTo>
                  <a:close/>
                </a:path>
              </a:pathLst>
            </a:custGeom>
            <a:ln w="19812">
              <a:solidFill>
                <a:srgbClr val="000000"/>
              </a:solidFill>
            </a:ln>
          </p:spPr>
          <p:txBody>
            <a:bodyPr wrap="square" lIns="0" tIns="0" rIns="0" bIns="0" rtlCol="0"/>
            <a:lstStyle/>
            <a:p>
              <a:endParaRPr/>
            </a:p>
          </p:txBody>
        </p:sp>
      </p:grpSp>
      <p:sp>
        <p:nvSpPr>
          <p:cNvPr id="11" name="object 11"/>
          <p:cNvSpPr txBox="1">
            <a:spLocks noGrp="1"/>
          </p:cNvSpPr>
          <p:nvPr>
            <p:ph type="title"/>
          </p:nvPr>
        </p:nvSpPr>
        <p:spPr>
          <a:xfrm>
            <a:off x="888898" y="183497"/>
            <a:ext cx="6753859"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000000"/>
                </a:solidFill>
              </a:rPr>
              <a:t>PLAA</a:t>
            </a:r>
            <a:r>
              <a:rPr sz="3200" spc="-15" dirty="0">
                <a:solidFill>
                  <a:srgbClr val="000000"/>
                </a:solidFill>
              </a:rPr>
              <a:t> </a:t>
            </a:r>
            <a:r>
              <a:rPr sz="3200" dirty="0">
                <a:solidFill>
                  <a:srgbClr val="000000"/>
                </a:solidFill>
              </a:rPr>
              <a:t>Rifle</a:t>
            </a:r>
            <a:r>
              <a:rPr sz="3200" spc="-10" dirty="0">
                <a:solidFill>
                  <a:srgbClr val="000000"/>
                </a:solidFill>
              </a:rPr>
              <a:t> Co.</a:t>
            </a:r>
            <a:r>
              <a:rPr sz="3200" spc="15" dirty="0">
                <a:solidFill>
                  <a:srgbClr val="000000"/>
                </a:solidFill>
              </a:rPr>
              <a:t> </a:t>
            </a:r>
            <a:r>
              <a:rPr sz="3200" dirty="0">
                <a:solidFill>
                  <a:srgbClr val="000000"/>
                </a:solidFill>
              </a:rPr>
              <a:t>–</a:t>
            </a:r>
            <a:r>
              <a:rPr sz="3200" spc="-25" dirty="0">
                <a:solidFill>
                  <a:srgbClr val="000000"/>
                </a:solidFill>
              </a:rPr>
              <a:t> </a:t>
            </a:r>
            <a:r>
              <a:rPr lang="en-US" sz="3200" spc="-5" dirty="0">
                <a:solidFill>
                  <a:srgbClr val="000000"/>
                </a:solidFill>
              </a:rPr>
              <a:t>Medium/</a:t>
            </a:r>
            <a:r>
              <a:rPr lang="en-US" sz="3200" spc="-5" dirty="0" err="1">
                <a:solidFill>
                  <a:srgbClr val="000000"/>
                </a:solidFill>
              </a:rPr>
              <a:t>Hvy</a:t>
            </a:r>
            <a:r>
              <a:rPr sz="3200" spc="-10" dirty="0">
                <a:solidFill>
                  <a:srgbClr val="000000"/>
                </a:solidFill>
              </a:rPr>
              <a:t> </a:t>
            </a:r>
            <a:r>
              <a:rPr sz="3200" spc="-5" dirty="0">
                <a:solidFill>
                  <a:srgbClr val="000000"/>
                </a:solidFill>
              </a:rPr>
              <a:t>CA</a:t>
            </a:r>
            <a:r>
              <a:rPr sz="3200" dirty="0">
                <a:solidFill>
                  <a:srgbClr val="000000"/>
                </a:solidFill>
              </a:rPr>
              <a:t> </a:t>
            </a:r>
            <a:r>
              <a:rPr sz="3200" spc="-15" dirty="0">
                <a:solidFill>
                  <a:srgbClr val="000000"/>
                </a:solidFill>
              </a:rPr>
              <a:t>B</a:t>
            </a:r>
            <a:r>
              <a:rPr lang="en-US" sz="3200" spc="-15" dirty="0">
                <a:solidFill>
                  <a:srgbClr val="000000"/>
                </a:solidFill>
              </a:rPr>
              <a:t>N</a:t>
            </a:r>
            <a:endParaRPr sz="3200" dirty="0"/>
          </a:p>
        </p:txBody>
      </p:sp>
      <p:grpSp>
        <p:nvGrpSpPr>
          <p:cNvPr id="12" name="object 12"/>
          <p:cNvGrpSpPr/>
          <p:nvPr/>
        </p:nvGrpSpPr>
        <p:grpSpPr>
          <a:xfrm>
            <a:off x="191979" y="856500"/>
            <a:ext cx="1610868" cy="1260335"/>
            <a:chOff x="1056132" y="856500"/>
            <a:chExt cx="1610868" cy="1260335"/>
          </a:xfrm>
        </p:grpSpPr>
        <p:pic>
          <p:nvPicPr>
            <p:cNvPr id="18" name="object 18"/>
            <p:cNvPicPr/>
            <p:nvPr/>
          </p:nvPicPr>
          <p:blipFill>
            <a:blip r:embed="rId4" cstate="print"/>
            <a:stretch>
              <a:fillRect/>
            </a:stretch>
          </p:blipFill>
          <p:spPr>
            <a:xfrm>
              <a:off x="1056132" y="864095"/>
              <a:ext cx="1574292" cy="1199400"/>
            </a:xfrm>
            <a:prstGeom prst="rect">
              <a:avLst/>
            </a:prstGeom>
          </p:spPr>
        </p:pic>
        <p:pic>
          <p:nvPicPr>
            <p:cNvPr id="19" name="object 19"/>
            <p:cNvPicPr/>
            <p:nvPr/>
          </p:nvPicPr>
          <p:blipFill>
            <a:blip r:embed="rId5" cstate="print"/>
            <a:stretch>
              <a:fillRect/>
            </a:stretch>
          </p:blipFill>
          <p:spPr>
            <a:xfrm>
              <a:off x="1057656" y="856500"/>
              <a:ext cx="1609344" cy="1260335"/>
            </a:xfrm>
            <a:prstGeom prst="rect">
              <a:avLst/>
            </a:prstGeom>
          </p:spPr>
        </p:pic>
      </p:grpSp>
      <p:sp>
        <p:nvSpPr>
          <p:cNvPr id="20" name="object 20"/>
          <p:cNvSpPr txBox="1"/>
          <p:nvPr/>
        </p:nvSpPr>
        <p:spPr>
          <a:xfrm>
            <a:off x="6852284" y="5687059"/>
            <a:ext cx="1957705" cy="696595"/>
          </a:xfrm>
          <a:prstGeom prst="rect">
            <a:avLst/>
          </a:prstGeom>
        </p:spPr>
        <p:txBody>
          <a:bodyPr vert="horz" wrap="square" lIns="0" tIns="12700" rIns="0" bIns="0" rtlCol="0">
            <a:spAutoFit/>
          </a:bodyPr>
          <a:lstStyle/>
          <a:p>
            <a:pPr marL="12700" marR="5080" indent="1270" algn="ctr">
              <a:lnSpc>
                <a:spcPct val="100000"/>
              </a:lnSpc>
              <a:spcBef>
                <a:spcPts val="100"/>
              </a:spcBef>
            </a:pPr>
            <a:r>
              <a:rPr sz="1100" b="1" spc="-5" dirty="0">
                <a:solidFill>
                  <a:srgbClr val="FFFFFF"/>
                </a:solidFill>
                <a:latin typeface="Calibri"/>
                <a:cs typeface="Calibri"/>
              </a:rPr>
              <a:t>PLA Combined </a:t>
            </a:r>
            <a:r>
              <a:rPr sz="1100" b="1" dirty="0">
                <a:solidFill>
                  <a:srgbClr val="FFFFFF"/>
                </a:solidFill>
                <a:latin typeface="Calibri"/>
                <a:cs typeface="Calibri"/>
              </a:rPr>
              <a:t>Arms </a:t>
            </a:r>
            <a:r>
              <a:rPr sz="1100" b="1" spc="-5" dirty="0">
                <a:solidFill>
                  <a:srgbClr val="FFFFFF"/>
                </a:solidFill>
                <a:latin typeface="Calibri"/>
                <a:cs typeface="Calibri"/>
              </a:rPr>
              <a:t>Battalions </a:t>
            </a:r>
            <a:r>
              <a:rPr sz="1100" b="1" dirty="0">
                <a:solidFill>
                  <a:srgbClr val="FFFFFF"/>
                </a:solidFill>
                <a:latin typeface="Calibri"/>
                <a:cs typeface="Calibri"/>
              </a:rPr>
              <a:t> (CAB) </a:t>
            </a:r>
            <a:r>
              <a:rPr sz="1100" b="1" spc="-5" dirty="0">
                <a:solidFill>
                  <a:srgbClr val="FFFFFF"/>
                </a:solidFill>
                <a:latin typeface="Calibri"/>
                <a:cs typeface="Calibri"/>
              </a:rPr>
              <a:t>are based on and </a:t>
            </a:r>
            <a:r>
              <a:rPr sz="1100" b="1" dirty="0">
                <a:solidFill>
                  <a:srgbClr val="FFFFFF"/>
                </a:solidFill>
                <a:latin typeface="Calibri"/>
                <a:cs typeface="Calibri"/>
              </a:rPr>
              <a:t>like the </a:t>
            </a:r>
            <a:r>
              <a:rPr sz="1100" b="1" spc="5" dirty="0">
                <a:solidFill>
                  <a:srgbClr val="FFFFFF"/>
                </a:solidFill>
                <a:latin typeface="Calibri"/>
                <a:cs typeface="Calibri"/>
              </a:rPr>
              <a:t> </a:t>
            </a:r>
            <a:r>
              <a:rPr sz="1100" b="1" dirty="0">
                <a:solidFill>
                  <a:srgbClr val="FFFFFF"/>
                </a:solidFill>
                <a:latin typeface="Calibri"/>
                <a:cs typeface="Calibri"/>
              </a:rPr>
              <a:t>Russian</a:t>
            </a:r>
            <a:r>
              <a:rPr sz="1100" b="1" spc="-40" dirty="0">
                <a:solidFill>
                  <a:srgbClr val="FFFFFF"/>
                </a:solidFill>
                <a:latin typeface="Calibri"/>
                <a:cs typeface="Calibri"/>
              </a:rPr>
              <a:t> </a:t>
            </a:r>
            <a:r>
              <a:rPr sz="1100" b="1" spc="-5" dirty="0">
                <a:solidFill>
                  <a:srgbClr val="FFFFFF"/>
                </a:solidFill>
                <a:latin typeface="Calibri"/>
                <a:cs typeface="Calibri"/>
              </a:rPr>
              <a:t>Battalion</a:t>
            </a:r>
            <a:r>
              <a:rPr sz="1100" b="1" spc="-25" dirty="0">
                <a:solidFill>
                  <a:srgbClr val="FFFFFF"/>
                </a:solidFill>
                <a:latin typeface="Calibri"/>
                <a:cs typeface="Calibri"/>
              </a:rPr>
              <a:t> </a:t>
            </a:r>
            <a:r>
              <a:rPr sz="1100" b="1" dirty="0">
                <a:solidFill>
                  <a:srgbClr val="FFFFFF"/>
                </a:solidFill>
                <a:latin typeface="Calibri"/>
                <a:cs typeface="Calibri"/>
              </a:rPr>
              <a:t>Tactical</a:t>
            </a:r>
            <a:r>
              <a:rPr sz="1100" b="1" spc="-20" dirty="0">
                <a:solidFill>
                  <a:srgbClr val="FFFFFF"/>
                </a:solidFill>
                <a:latin typeface="Calibri"/>
                <a:cs typeface="Calibri"/>
              </a:rPr>
              <a:t> </a:t>
            </a:r>
            <a:r>
              <a:rPr sz="1100" b="1" spc="-5" dirty="0">
                <a:solidFill>
                  <a:srgbClr val="FFFFFF"/>
                </a:solidFill>
                <a:latin typeface="Calibri"/>
                <a:cs typeface="Calibri"/>
              </a:rPr>
              <a:t>Groups </a:t>
            </a:r>
            <a:r>
              <a:rPr sz="1100" b="1" spc="-235" dirty="0">
                <a:solidFill>
                  <a:srgbClr val="FFFFFF"/>
                </a:solidFill>
                <a:latin typeface="Calibri"/>
                <a:cs typeface="Calibri"/>
              </a:rPr>
              <a:t> </a:t>
            </a:r>
            <a:r>
              <a:rPr sz="1100" b="1" dirty="0">
                <a:solidFill>
                  <a:srgbClr val="FFFFFF"/>
                </a:solidFill>
                <a:latin typeface="Calibri"/>
                <a:cs typeface="Calibri"/>
              </a:rPr>
              <a:t>(BTG)</a:t>
            </a:r>
            <a:r>
              <a:rPr sz="1100" b="1" spc="-50" dirty="0">
                <a:solidFill>
                  <a:srgbClr val="FFFFFF"/>
                </a:solidFill>
                <a:latin typeface="Calibri"/>
                <a:cs typeface="Calibri"/>
              </a:rPr>
              <a:t> </a:t>
            </a:r>
            <a:r>
              <a:rPr sz="1100" b="1" spc="-5" dirty="0">
                <a:solidFill>
                  <a:srgbClr val="FFFFFF"/>
                </a:solidFill>
                <a:latin typeface="Calibri"/>
                <a:cs typeface="Calibri"/>
              </a:rPr>
              <a:t>used</a:t>
            </a:r>
            <a:r>
              <a:rPr sz="1100" b="1" spc="-15" dirty="0">
                <a:solidFill>
                  <a:srgbClr val="FFFFFF"/>
                </a:solidFill>
                <a:latin typeface="Calibri"/>
                <a:cs typeface="Calibri"/>
              </a:rPr>
              <a:t> </a:t>
            </a:r>
            <a:r>
              <a:rPr sz="1100" b="1" dirty="0">
                <a:solidFill>
                  <a:srgbClr val="FFFFFF"/>
                </a:solidFill>
                <a:latin typeface="Calibri"/>
                <a:cs typeface="Calibri"/>
              </a:rPr>
              <a:t>in</a:t>
            </a:r>
            <a:r>
              <a:rPr sz="1100" b="1" spc="-5" dirty="0">
                <a:solidFill>
                  <a:srgbClr val="FFFFFF"/>
                </a:solidFill>
                <a:latin typeface="Calibri"/>
                <a:cs typeface="Calibri"/>
              </a:rPr>
              <a:t> </a:t>
            </a:r>
            <a:r>
              <a:rPr sz="1100" b="1" dirty="0">
                <a:solidFill>
                  <a:srgbClr val="FFFFFF"/>
                </a:solidFill>
                <a:latin typeface="Calibri"/>
                <a:cs typeface="Calibri"/>
              </a:rPr>
              <a:t>2014</a:t>
            </a:r>
            <a:r>
              <a:rPr sz="1100" b="1" spc="-15" dirty="0">
                <a:solidFill>
                  <a:srgbClr val="FFFFFF"/>
                </a:solidFill>
                <a:latin typeface="Calibri"/>
                <a:cs typeface="Calibri"/>
              </a:rPr>
              <a:t> </a:t>
            </a:r>
            <a:r>
              <a:rPr sz="1100" b="1" dirty="0">
                <a:solidFill>
                  <a:srgbClr val="FFFFFF"/>
                </a:solidFill>
                <a:latin typeface="Calibri"/>
                <a:cs typeface="Calibri"/>
              </a:rPr>
              <a:t>in</a:t>
            </a:r>
            <a:r>
              <a:rPr sz="1100" b="1" spc="-5" dirty="0">
                <a:solidFill>
                  <a:srgbClr val="FFFFFF"/>
                </a:solidFill>
                <a:latin typeface="Calibri"/>
                <a:cs typeface="Calibri"/>
              </a:rPr>
              <a:t> Ukraine.</a:t>
            </a:r>
            <a:endParaRPr sz="1100">
              <a:latin typeface="Calibri"/>
              <a:cs typeface="Calibri"/>
            </a:endParaRPr>
          </a:p>
        </p:txBody>
      </p:sp>
      <p:sp>
        <p:nvSpPr>
          <p:cNvPr id="21" name="object 21"/>
          <p:cNvSpPr txBox="1"/>
          <p:nvPr/>
        </p:nvSpPr>
        <p:spPr>
          <a:xfrm>
            <a:off x="237839" y="899922"/>
            <a:ext cx="1452880" cy="1077595"/>
          </a:xfrm>
          <a:prstGeom prst="rect">
            <a:avLst/>
          </a:prstGeom>
          <a:solidFill>
            <a:srgbClr val="A6A6A6">
              <a:alpha val="50195"/>
            </a:srgbClr>
          </a:solidFill>
          <a:ln w="19812">
            <a:solidFill>
              <a:srgbClr val="000000"/>
            </a:solidFill>
          </a:ln>
        </p:spPr>
        <p:txBody>
          <a:bodyPr vert="horz" wrap="square" lIns="0" tIns="31750" rIns="0" bIns="0" rtlCol="0">
            <a:spAutoFit/>
          </a:bodyPr>
          <a:lstStyle/>
          <a:p>
            <a:pPr algn="ctr">
              <a:lnSpc>
                <a:spcPct val="100000"/>
              </a:lnSpc>
              <a:spcBef>
                <a:spcPts val="250"/>
              </a:spcBef>
            </a:pPr>
            <a:r>
              <a:rPr sz="1600" b="1" spc="-10" dirty="0">
                <a:solidFill>
                  <a:srgbClr val="FFFFFF"/>
                </a:solidFill>
                <a:latin typeface="Calibri"/>
                <a:cs typeface="Calibri"/>
              </a:rPr>
              <a:t>Company:</a:t>
            </a:r>
            <a:r>
              <a:rPr sz="1600" b="1" spc="-50" dirty="0">
                <a:solidFill>
                  <a:srgbClr val="FFFFFF"/>
                </a:solidFill>
                <a:latin typeface="Calibri"/>
                <a:cs typeface="Calibri"/>
              </a:rPr>
              <a:t> </a:t>
            </a:r>
            <a:r>
              <a:rPr sz="1600" b="1" spc="-10" dirty="0">
                <a:solidFill>
                  <a:srgbClr val="FFFFFF"/>
                </a:solidFill>
                <a:latin typeface="Calibri"/>
                <a:cs typeface="Calibri"/>
              </a:rPr>
              <a:t>120</a:t>
            </a:r>
            <a:endParaRPr sz="1600">
              <a:latin typeface="Calibri"/>
              <a:cs typeface="Calibri"/>
            </a:endParaRPr>
          </a:p>
          <a:p>
            <a:pPr algn="ctr">
              <a:lnSpc>
                <a:spcPct val="100000"/>
              </a:lnSpc>
              <a:spcBef>
                <a:spcPts val="5"/>
              </a:spcBef>
            </a:pPr>
            <a:r>
              <a:rPr sz="1600" b="1" spc="-10" dirty="0">
                <a:solidFill>
                  <a:srgbClr val="FFFFFF"/>
                </a:solidFill>
                <a:latin typeface="Calibri"/>
                <a:cs typeface="Calibri"/>
              </a:rPr>
              <a:t>P</a:t>
            </a:r>
            <a:r>
              <a:rPr sz="1600" b="1" spc="-5" dirty="0">
                <a:solidFill>
                  <a:srgbClr val="FFFFFF"/>
                </a:solidFill>
                <a:latin typeface="Calibri"/>
                <a:cs typeface="Calibri"/>
              </a:rPr>
              <a:t>l</a:t>
            </a:r>
            <a:r>
              <a:rPr sz="1600" b="1" spc="-15" dirty="0">
                <a:solidFill>
                  <a:srgbClr val="FFFFFF"/>
                </a:solidFill>
                <a:latin typeface="Calibri"/>
                <a:cs typeface="Calibri"/>
              </a:rPr>
              <a:t>a</a:t>
            </a:r>
            <a:r>
              <a:rPr sz="1600" b="1" spc="-20" dirty="0">
                <a:solidFill>
                  <a:srgbClr val="FFFFFF"/>
                </a:solidFill>
                <a:latin typeface="Calibri"/>
                <a:cs typeface="Calibri"/>
              </a:rPr>
              <a:t>t</a:t>
            </a:r>
            <a:r>
              <a:rPr sz="1600" b="1" spc="-5" dirty="0">
                <a:solidFill>
                  <a:srgbClr val="FFFFFF"/>
                </a:solidFill>
                <a:latin typeface="Calibri"/>
                <a:cs typeface="Calibri"/>
              </a:rPr>
              <a:t>oo</a:t>
            </a:r>
            <a:r>
              <a:rPr sz="1600" b="1" spc="-10" dirty="0">
                <a:solidFill>
                  <a:srgbClr val="FFFFFF"/>
                </a:solidFill>
                <a:latin typeface="Calibri"/>
                <a:cs typeface="Calibri"/>
              </a:rPr>
              <a:t>n</a:t>
            </a:r>
            <a:r>
              <a:rPr sz="1600" b="1" spc="-5" dirty="0">
                <a:solidFill>
                  <a:srgbClr val="FFFFFF"/>
                </a:solidFill>
                <a:latin typeface="Calibri"/>
                <a:cs typeface="Calibri"/>
              </a:rPr>
              <a:t>:</a:t>
            </a:r>
            <a:r>
              <a:rPr sz="1600" b="1" spc="-25" dirty="0">
                <a:solidFill>
                  <a:srgbClr val="FFFFFF"/>
                </a:solidFill>
                <a:latin typeface="Calibri"/>
                <a:cs typeface="Calibri"/>
              </a:rPr>
              <a:t> </a:t>
            </a:r>
            <a:r>
              <a:rPr sz="1600" b="1" spc="-10" dirty="0">
                <a:solidFill>
                  <a:srgbClr val="FFFFFF"/>
                </a:solidFill>
                <a:latin typeface="Calibri"/>
                <a:cs typeface="Calibri"/>
              </a:rPr>
              <a:t>2</a:t>
            </a:r>
            <a:r>
              <a:rPr sz="1600" b="1" spc="-5" dirty="0">
                <a:solidFill>
                  <a:srgbClr val="FFFFFF"/>
                </a:solidFill>
                <a:latin typeface="Calibri"/>
                <a:cs typeface="Calibri"/>
              </a:rPr>
              <a:t>8-</a:t>
            </a:r>
            <a:r>
              <a:rPr sz="1600" b="1" spc="-10" dirty="0">
                <a:solidFill>
                  <a:srgbClr val="FFFFFF"/>
                </a:solidFill>
                <a:latin typeface="Calibri"/>
                <a:cs typeface="Calibri"/>
              </a:rPr>
              <a:t>30</a:t>
            </a:r>
            <a:endParaRPr sz="1600">
              <a:latin typeface="Calibri"/>
              <a:cs typeface="Calibri"/>
            </a:endParaRPr>
          </a:p>
          <a:p>
            <a:pPr algn="ctr">
              <a:lnSpc>
                <a:spcPct val="100000"/>
              </a:lnSpc>
            </a:pPr>
            <a:r>
              <a:rPr sz="1600" b="1" spc="-5" dirty="0">
                <a:solidFill>
                  <a:srgbClr val="FFFFFF"/>
                </a:solidFill>
                <a:latin typeface="Calibri"/>
                <a:cs typeface="Calibri"/>
              </a:rPr>
              <a:t>Squad:</a:t>
            </a:r>
            <a:r>
              <a:rPr sz="1600" b="1" spc="-20" dirty="0">
                <a:solidFill>
                  <a:srgbClr val="FFFFFF"/>
                </a:solidFill>
                <a:latin typeface="Calibri"/>
                <a:cs typeface="Calibri"/>
              </a:rPr>
              <a:t> </a:t>
            </a:r>
            <a:r>
              <a:rPr sz="1600" b="1" spc="-5" dirty="0">
                <a:solidFill>
                  <a:srgbClr val="FFFFFF"/>
                </a:solidFill>
                <a:latin typeface="Calibri"/>
                <a:cs typeface="Calibri"/>
              </a:rPr>
              <a:t>9</a:t>
            </a:r>
            <a:endParaRPr sz="1600">
              <a:latin typeface="Calibri"/>
              <a:cs typeface="Calibri"/>
            </a:endParaRPr>
          </a:p>
          <a:p>
            <a:pPr algn="ctr">
              <a:lnSpc>
                <a:spcPct val="100000"/>
              </a:lnSpc>
            </a:pPr>
            <a:r>
              <a:rPr sz="1600" b="1" spc="-20" dirty="0">
                <a:solidFill>
                  <a:srgbClr val="FFFFFF"/>
                </a:solidFill>
                <a:latin typeface="Calibri"/>
                <a:cs typeface="Calibri"/>
              </a:rPr>
              <a:t>IFVs: </a:t>
            </a:r>
            <a:r>
              <a:rPr sz="1600" b="1" spc="-10" dirty="0">
                <a:solidFill>
                  <a:srgbClr val="FFFFFF"/>
                </a:solidFill>
                <a:latin typeface="Calibri"/>
                <a:cs typeface="Calibri"/>
              </a:rPr>
              <a:t>10-12</a:t>
            </a:r>
            <a:endParaRPr sz="1600">
              <a:latin typeface="Calibri"/>
              <a:cs typeface="Calibri"/>
            </a:endParaRPr>
          </a:p>
        </p:txBody>
      </p:sp>
      <p:grpSp>
        <p:nvGrpSpPr>
          <p:cNvPr id="22" name="object 22"/>
          <p:cNvGrpSpPr/>
          <p:nvPr/>
        </p:nvGrpSpPr>
        <p:grpSpPr>
          <a:xfrm>
            <a:off x="3465576" y="5500115"/>
            <a:ext cx="3157855" cy="1175385"/>
            <a:chOff x="3465576" y="5500115"/>
            <a:chExt cx="3157855" cy="1175385"/>
          </a:xfrm>
        </p:grpSpPr>
        <p:pic>
          <p:nvPicPr>
            <p:cNvPr id="23" name="object 23"/>
            <p:cNvPicPr/>
            <p:nvPr/>
          </p:nvPicPr>
          <p:blipFill>
            <a:blip r:embed="rId6" cstate="print"/>
            <a:stretch>
              <a:fillRect/>
            </a:stretch>
          </p:blipFill>
          <p:spPr>
            <a:xfrm>
              <a:off x="3465576" y="5500115"/>
              <a:ext cx="3157728" cy="1175004"/>
            </a:xfrm>
            <a:prstGeom prst="rect">
              <a:avLst/>
            </a:prstGeom>
          </p:spPr>
        </p:pic>
        <p:pic>
          <p:nvPicPr>
            <p:cNvPr id="24" name="object 24"/>
            <p:cNvPicPr/>
            <p:nvPr/>
          </p:nvPicPr>
          <p:blipFill>
            <a:blip r:embed="rId7" cstate="print"/>
            <a:stretch>
              <a:fillRect/>
            </a:stretch>
          </p:blipFill>
          <p:spPr>
            <a:xfrm>
              <a:off x="3538728" y="5574791"/>
              <a:ext cx="3040379" cy="1065276"/>
            </a:xfrm>
            <a:prstGeom prst="rect">
              <a:avLst/>
            </a:prstGeom>
          </p:spPr>
        </p:pic>
        <p:sp>
          <p:nvSpPr>
            <p:cNvPr id="25" name="object 25"/>
            <p:cNvSpPr/>
            <p:nvPr/>
          </p:nvSpPr>
          <p:spPr>
            <a:xfrm>
              <a:off x="3501390" y="5535929"/>
              <a:ext cx="3035935" cy="1053465"/>
            </a:xfrm>
            <a:custGeom>
              <a:avLst/>
              <a:gdLst/>
              <a:ahLst/>
              <a:cxnLst/>
              <a:rect l="l" t="t" r="r" b="b"/>
              <a:pathLst>
                <a:path w="3035934" h="1053465">
                  <a:moveTo>
                    <a:pt x="2860294" y="0"/>
                  </a:moveTo>
                  <a:lnTo>
                    <a:pt x="175513" y="0"/>
                  </a:lnTo>
                  <a:lnTo>
                    <a:pt x="128866" y="6270"/>
                  </a:lnTo>
                  <a:lnTo>
                    <a:pt x="86943" y="23964"/>
                  </a:lnTo>
                  <a:lnTo>
                    <a:pt x="51419" y="51409"/>
                  </a:lnTo>
                  <a:lnTo>
                    <a:pt x="23970" y="86931"/>
                  </a:lnTo>
                  <a:lnTo>
                    <a:pt x="6271" y="128857"/>
                  </a:lnTo>
                  <a:lnTo>
                    <a:pt x="0" y="175514"/>
                  </a:lnTo>
                  <a:lnTo>
                    <a:pt x="0" y="877570"/>
                  </a:lnTo>
                  <a:lnTo>
                    <a:pt x="6271" y="924226"/>
                  </a:lnTo>
                  <a:lnTo>
                    <a:pt x="23970" y="966152"/>
                  </a:lnTo>
                  <a:lnTo>
                    <a:pt x="51419" y="1001674"/>
                  </a:lnTo>
                  <a:lnTo>
                    <a:pt x="86943" y="1029119"/>
                  </a:lnTo>
                  <a:lnTo>
                    <a:pt x="128866" y="1046813"/>
                  </a:lnTo>
                  <a:lnTo>
                    <a:pt x="175513" y="1053084"/>
                  </a:lnTo>
                  <a:lnTo>
                    <a:pt x="2860294" y="1053084"/>
                  </a:lnTo>
                  <a:lnTo>
                    <a:pt x="2906941" y="1046813"/>
                  </a:lnTo>
                  <a:lnTo>
                    <a:pt x="2948864" y="1029119"/>
                  </a:lnTo>
                  <a:lnTo>
                    <a:pt x="2984388" y="1001674"/>
                  </a:lnTo>
                  <a:lnTo>
                    <a:pt x="3011837" y="966152"/>
                  </a:lnTo>
                  <a:lnTo>
                    <a:pt x="3029536" y="924226"/>
                  </a:lnTo>
                  <a:lnTo>
                    <a:pt x="3035808" y="877570"/>
                  </a:lnTo>
                  <a:lnTo>
                    <a:pt x="3035808" y="175514"/>
                  </a:lnTo>
                  <a:lnTo>
                    <a:pt x="3029536" y="128857"/>
                  </a:lnTo>
                  <a:lnTo>
                    <a:pt x="3011837" y="86931"/>
                  </a:lnTo>
                  <a:lnTo>
                    <a:pt x="2984388" y="51409"/>
                  </a:lnTo>
                  <a:lnTo>
                    <a:pt x="2948864" y="23964"/>
                  </a:lnTo>
                  <a:lnTo>
                    <a:pt x="2906941" y="6270"/>
                  </a:lnTo>
                  <a:lnTo>
                    <a:pt x="2860294" y="0"/>
                  </a:lnTo>
                  <a:close/>
                </a:path>
              </a:pathLst>
            </a:custGeom>
            <a:solidFill>
              <a:srgbClr val="538235"/>
            </a:solidFill>
          </p:spPr>
          <p:txBody>
            <a:bodyPr wrap="square" lIns="0" tIns="0" rIns="0" bIns="0" rtlCol="0"/>
            <a:lstStyle/>
            <a:p>
              <a:endParaRPr/>
            </a:p>
          </p:txBody>
        </p:sp>
        <p:sp>
          <p:nvSpPr>
            <p:cNvPr id="26" name="object 26"/>
            <p:cNvSpPr/>
            <p:nvPr/>
          </p:nvSpPr>
          <p:spPr>
            <a:xfrm>
              <a:off x="3501390" y="5535929"/>
              <a:ext cx="3035935" cy="1053465"/>
            </a:xfrm>
            <a:custGeom>
              <a:avLst/>
              <a:gdLst/>
              <a:ahLst/>
              <a:cxnLst/>
              <a:rect l="l" t="t" r="r" b="b"/>
              <a:pathLst>
                <a:path w="3035934" h="1053465">
                  <a:moveTo>
                    <a:pt x="0" y="175514"/>
                  </a:moveTo>
                  <a:lnTo>
                    <a:pt x="6271" y="128857"/>
                  </a:lnTo>
                  <a:lnTo>
                    <a:pt x="23970" y="86931"/>
                  </a:lnTo>
                  <a:lnTo>
                    <a:pt x="51419" y="51409"/>
                  </a:lnTo>
                  <a:lnTo>
                    <a:pt x="86943" y="23964"/>
                  </a:lnTo>
                  <a:lnTo>
                    <a:pt x="128866" y="6270"/>
                  </a:lnTo>
                  <a:lnTo>
                    <a:pt x="175513" y="0"/>
                  </a:lnTo>
                  <a:lnTo>
                    <a:pt x="2860294" y="0"/>
                  </a:lnTo>
                  <a:lnTo>
                    <a:pt x="2906941" y="6270"/>
                  </a:lnTo>
                  <a:lnTo>
                    <a:pt x="2948864" y="23964"/>
                  </a:lnTo>
                  <a:lnTo>
                    <a:pt x="2984388" y="51409"/>
                  </a:lnTo>
                  <a:lnTo>
                    <a:pt x="3011837" y="86931"/>
                  </a:lnTo>
                  <a:lnTo>
                    <a:pt x="3029536" y="128857"/>
                  </a:lnTo>
                  <a:lnTo>
                    <a:pt x="3035808" y="175514"/>
                  </a:lnTo>
                  <a:lnTo>
                    <a:pt x="3035808" y="877570"/>
                  </a:lnTo>
                  <a:lnTo>
                    <a:pt x="3029536" y="924226"/>
                  </a:lnTo>
                  <a:lnTo>
                    <a:pt x="3011837" y="966152"/>
                  </a:lnTo>
                  <a:lnTo>
                    <a:pt x="2984388" y="1001674"/>
                  </a:lnTo>
                  <a:lnTo>
                    <a:pt x="2948864" y="1029119"/>
                  </a:lnTo>
                  <a:lnTo>
                    <a:pt x="2906941" y="1046813"/>
                  </a:lnTo>
                  <a:lnTo>
                    <a:pt x="2860294" y="1053084"/>
                  </a:lnTo>
                  <a:lnTo>
                    <a:pt x="175513" y="1053084"/>
                  </a:lnTo>
                  <a:lnTo>
                    <a:pt x="128866" y="1046813"/>
                  </a:lnTo>
                  <a:lnTo>
                    <a:pt x="86943" y="1029119"/>
                  </a:lnTo>
                  <a:lnTo>
                    <a:pt x="51419" y="1001674"/>
                  </a:lnTo>
                  <a:lnTo>
                    <a:pt x="23970" y="966152"/>
                  </a:lnTo>
                  <a:lnTo>
                    <a:pt x="6271" y="924226"/>
                  </a:lnTo>
                  <a:lnTo>
                    <a:pt x="0" y="877570"/>
                  </a:lnTo>
                  <a:lnTo>
                    <a:pt x="0" y="175514"/>
                  </a:lnTo>
                  <a:close/>
                </a:path>
              </a:pathLst>
            </a:custGeom>
            <a:ln w="19811">
              <a:solidFill>
                <a:srgbClr val="000000"/>
              </a:solidFill>
            </a:ln>
          </p:spPr>
          <p:txBody>
            <a:bodyPr wrap="square" lIns="0" tIns="0" rIns="0" bIns="0" rtlCol="0"/>
            <a:lstStyle/>
            <a:p>
              <a:endParaRPr/>
            </a:p>
          </p:txBody>
        </p:sp>
      </p:grpSp>
      <p:sp>
        <p:nvSpPr>
          <p:cNvPr id="27" name="object 27"/>
          <p:cNvSpPr txBox="1"/>
          <p:nvPr/>
        </p:nvSpPr>
        <p:spPr>
          <a:xfrm>
            <a:off x="3636645" y="5621528"/>
            <a:ext cx="2762250" cy="697230"/>
          </a:xfrm>
          <a:prstGeom prst="rect">
            <a:avLst/>
          </a:prstGeom>
        </p:spPr>
        <p:txBody>
          <a:bodyPr vert="horz" wrap="square" lIns="0" tIns="12700" rIns="0" bIns="0" rtlCol="0">
            <a:spAutoFit/>
          </a:bodyPr>
          <a:lstStyle/>
          <a:p>
            <a:pPr marL="12700" marR="5080" indent="434340">
              <a:lnSpc>
                <a:spcPct val="100000"/>
              </a:lnSpc>
              <a:spcBef>
                <a:spcPts val="100"/>
              </a:spcBef>
            </a:pPr>
            <a:r>
              <a:rPr sz="1100" b="1" u="sng" spc="-5" dirty="0">
                <a:solidFill>
                  <a:srgbClr val="FFFFFF"/>
                </a:solidFill>
                <a:uFill>
                  <a:solidFill>
                    <a:srgbClr val="FFFFFF"/>
                  </a:solidFill>
                </a:uFill>
                <a:latin typeface="Calibri"/>
                <a:cs typeface="Calibri"/>
              </a:rPr>
              <a:t>Motorized </a:t>
            </a:r>
            <a:r>
              <a:rPr sz="1100" b="1" u="sng" dirty="0">
                <a:solidFill>
                  <a:srgbClr val="FFFFFF"/>
                </a:solidFill>
                <a:uFill>
                  <a:solidFill>
                    <a:srgbClr val="FFFFFF"/>
                  </a:solidFill>
                </a:uFill>
                <a:latin typeface="Calibri"/>
                <a:cs typeface="Calibri"/>
              </a:rPr>
              <a:t>vs. </a:t>
            </a:r>
            <a:r>
              <a:rPr sz="1100" b="1" u="sng" spc="-5" dirty="0">
                <a:solidFill>
                  <a:srgbClr val="FFFFFF"/>
                </a:solidFill>
                <a:uFill>
                  <a:solidFill>
                    <a:srgbClr val="FFFFFF"/>
                  </a:solidFill>
                </a:uFill>
                <a:latin typeface="Calibri"/>
                <a:cs typeface="Calibri"/>
              </a:rPr>
              <a:t>Mechanized Units </a:t>
            </a:r>
            <a:r>
              <a:rPr sz="1100" b="1" dirty="0">
                <a:solidFill>
                  <a:srgbClr val="FFFFFF"/>
                </a:solidFill>
                <a:latin typeface="Calibri"/>
                <a:cs typeface="Calibri"/>
              </a:rPr>
              <a:t> </a:t>
            </a:r>
            <a:r>
              <a:rPr sz="1100" b="1" spc="-5" dirty="0">
                <a:solidFill>
                  <a:srgbClr val="FFFFFF"/>
                </a:solidFill>
                <a:latin typeface="Calibri"/>
                <a:cs typeface="Calibri"/>
              </a:rPr>
              <a:t>Motorized units are only </a:t>
            </a:r>
            <a:r>
              <a:rPr sz="1100" b="1" u="sng" spc="-5" dirty="0">
                <a:solidFill>
                  <a:srgbClr val="FFFFFF"/>
                </a:solidFill>
                <a:uFill>
                  <a:solidFill>
                    <a:srgbClr val="FFFFFF"/>
                  </a:solidFill>
                </a:uFill>
                <a:latin typeface="Calibri"/>
                <a:cs typeface="Calibri"/>
              </a:rPr>
              <a:t>transported</a:t>
            </a:r>
            <a:r>
              <a:rPr sz="1100" b="1" spc="-5" dirty="0">
                <a:solidFill>
                  <a:srgbClr val="FFFFFF"/>
                </a:solidFill>
                <a:latin typeface="Calibri"/>
                <a:cs typeface="Calibri"/>
              </a:rPr>
              <a:t> by their </a:t>
            </a:r>
            <a:r>
              <a:rPr sz="1100" b="1" dirty="0">
                <a:solidFill>
                  <a:srgbClr val="FFFFFF"/>
                </a:solidFill>
                <a:latin typeface="Calibri"/>
                <a:cs typeface="Calibri"/>
              </a:rPr>
              <a:t> </a:t>
            </a:r>
            <a:r>
              <a:rPr sz="1100" b="1" spc="-5" dirty="0">
                <a:solidFill>
                  <a:srgbClr val="FFFFFF"/>
                </a:solidFill>
                <a:latin typeface="Calibri"/>
                <a:cs typeface="Calibri"/>
              </a:rPr>
              <a:t>assigned </a:t>
            </a:r>
            <a:r>
              <a:rPr sz="1100" b="1" dirty="0">
                <a:solidFill>
                  <a:srgbClr val="FFFFFF"/>
                </a:solidFill>
                <a:latin typeface="Calibri"/>
                <a:cs typeface="Calibri"/>
              </a:rPr>
              <a:t>vehicles, while </a:t>
            </a:r>
            <a:r>
              <a:rPr sz="1100" b="1" spc="-5" dirty="0">
                <a:solidFill>
                  <a:srgbClr val="FFFFFF"/>
                </a:solidFill>
                <a:latin typeface="Calibri"/>
                <a:cs typeface="Calibri"/>
              </a:rPr>
              <a:t>mechanized forces </a:t>
            </a:r>
            <a:r>
              <a:rPr sz="1100" b="1" dirty="0">
                <a:solidFill>
                  <a:srgbClr val="FFFFFF"/>
                </a:solidFill>
                <a:latin typeface="Calibri"/>
                <a:cs typeface="Calibri"/>
              </a:rPr>
              <a:t> </a:t>
            </a:r>
            <a:r>
              <a:rPr sz="1100" b="1" u="sng" dirty="0">
                <a:solidFill>
                  <a:srgbClr val="FFFFFF"/>
                </a:solidFill>
                <a:uFill>
                  <a:solidFill>
                    <a:srgbClr val="FFFFFF"/>
                  </a:solidFill>
                </a:uFill>
                <a:latin typeface="Calibri"/>
                <a:cs typeface="Calibri"/>
              </a:rPr>
              <a:t>employ</a:t>
            </a:r>
            <a:r>
              <a:rPr sz="1100" b="1" spc="-20" dirty="0">
                <a:solidFill>
                  <a:srgbClr val="FFFFFF"/>
                </a:solidFill>
                <a:latin typeface="Calibri"/>
                <a:cs typeface="Calibri"/>
              </a:rPr>
              <a:t> </a:t>
            </a:r>
            <a:r>
              <a:rPr sz="1100" b="1" spc="-5" dirty="0">
                <a:solidFill>
                  <a:srgbClr val="FFFFFF"/>
                </a:solidFill>
                <a:latin typeface="Calibri"/>
                <a:cs typeface="Calibri"/>
              </a:rPr>
              <a:t>their</a:t>
            </a:r>
            <a:r>
              <a:rPr sz="1100" b="1" spc="-10" dirty="0">
                <a:solidFill>
                  <a:srgbClr val="FFFFFF"/>
                </a:solidFill>
                <a:latin typeface="Calibri"/>
                <a:cs typeface="Calibri"/>
              </a:rPr>
              <a:t> </a:t>
            </a:r>
            <a:r>
              <a:rPr sz="1100" b="1" dirty="0">
                <a:solidFill>
                  <a:srgbClr val="FFFFFF"/>
                </a:solidFill>
                <a:latin typeface="Calibri"/>
                <a:cs typeface="Calibri"/>
              </a:rPr>
              <a:t>vehicles</a:t>
            </a:r>
            <a:r>
              <a:rPr sz="1100" b="1" spc="-20" dirty="0">
                <a:solidFill>
                  <a:srgbClr val="FFFFFF"/>
                </a:solidFill>
                <a:latin typeface="Calibri"/>
                <a:cs typeface="Calibri"/>
              </a:rPr>
              <a:t> </a:t>
            </a:r>
            <a:r>
              <a:rPr sz="1100" b="1" spc="-5" dirty="0">
                <a:solidFill>
                  <a:srgbClr val="FFFFFF"/>
                </a:solidFill>
                <a:latin typeface="Calibri"/>
                <a:cs typeface="Calibri"/>
              </a:rPr>
              <a:t>as</a:t>
            </a:r>
            <a:r>
              <a:rPr sz="1100" b="1" spc="-10" dirty="0">
                <a:solidFill>
                  <a:srgbClr val="FFFFFF"/>
                </a:solidFill>
                <a:latin typeface="Calibri"/>
                <a:cs typeface="Calibri"/>
              </a:rPr>
              <a:t> </a:t>
            </a:r>
            <a:r>
              <a:rPr sz="1100" b="1" spc="-5" dirty="0">
                <a:solidFill>
                  <a:srgbClr val="FFFFFF"/>
                </a:solidFill>
                <a:latin typeface="Calibri"/>
                <a:cs typeface="Calibri"/>
              </a:rPr>
              <a:t>combat</a:t>
            </a:r>
            <a:r>
              <a:rPr sz="1100" b="1" dirty="0">
                <a:solidFill>
                  <a:srgbClr val="FFFFFF"/>
                </a:solidFill>
                <a:latin typeface="Calibri"/>
                <a:cs typeface="Calibri"/>
              </a:rPr>
              <a:t> </a:t>
            </a:r>
            <a:r>
              <a:rPr sz="1100" b="1" spc="-5" dirty="0">
                <a:solidFill>
                  <a:srgbClr val="FFFFFF"/>
                </a:solidFill>
                <a:latin typeface="Calibri"/>
                <a:cs typeface="Calibri"/>
              </a:rPr>
              <a:t>platforms</a:t>
            </a:r>
            <a:r>
              <a:rPr sz="1100" b="1" spc="-10" dirty="0">
                <a:solidFill>
                  <a:srgbClr val="FFFFFF"/>
                </a:solidFill>
                <a:latin typeface="Calibri"/>
                <a:cs typeface="Calibri"/>
              </a:rPr>
              <a:t> </a:t>
            </a:r>
            <a:r>
              <a:rPr sz="1100" b="1" spc="-5" dirty="0">
                <a:solidFill>
                  <a:srgbClr val="FFFFFF"/>
                </a:solidFill>
                <a:latin typeface="Calibri"/>
                <a:cs typeface="Calibri"/>
              </a:rPr>
              <a:t>that</a:t>
            </a:r>
            <a:endParaRPr sz="1100">
              <a:latin typeface="Calibri"/>
              <a:cs typeface="Calibri"/>
            </a:endParaRPr>
          </a:p>
        </p:txBody>
      </p:sp>
      <p:grpSp>
        <p:nvGrpSpPr>
          <p:cNvPr id="28" name="object 28"/>
          <p:cNvGrpSpPr/>
          <p:nvPr/>
        </p:nvGrpSpPr>
        <p:grpSpPr>
          <a:xfrm>
            <a:off x="33528" y="2036065"/>
            <a:ext cx="2391410" cy="2085086"/>
            <a:chOff x="33528" y="2036064"/>
            <a:chExt cx="2391410" cy="2502535"/>
          </a:xfrm>
        </p:grpSpPr>
        <p:pic>
          <p:nvPicPr>
            <p:cNvPr id="29" name="object 29"/>
            <p:cNvPicPr/>
            <p:nvPr/>
          </p:nvPicPr>
          <p:blipFill>
            <a:blip r:embed="rId8" cstate="print"/>
            <a:stretch>
              <a:fillRect/>
            </a:stretch>
          </p:blipFill>
          <p:spPr>
            <a:xfrm>
              <a:off x="33528" y="2040636"/>
              <a:ext cx="2391156" cy="2474976"/>
            </a:xfrm>
            <a:prstGeom prst="rect">
              <a:avLst/>
            </a:prstGeom>
          </p:spPr>
        </p:pic>
        <p:pic>
          <p:nvPicPr>
            <p:cNvPr id="30" name="object 30"/>
            <p:cNvPicPr/>
            <p:nvPr/>
          </p:nvPicPr>
          <p:blipFill>
            <a:blip r:embed="rId9" cstate="print"/>
            <a:stretch>
              <a:fillRect/>
            </a:stretch>
          </p:blipFill>
          <p:spPr>
            <a:xfrm>
              <a:off x="161544" y="2036064"/>
              <a:ext cx="2132076" cy="2502407"/>
            </a:xfrm>
            <a:prstGeom prst="rect">
              <a:avLst/>
            </a:prstGeom>
          </p:spPr>
        </p:pic>
        <p:sp>
          <p:nvSpPr>
            <p:cNvPr id="31" name="object 31"/>
            <p:cNvSpPr/>
            <p:nvPr/>
          </p:nvSpPr>
          <p:spPr>
            <a:xfrm>
              <a:off x="69342" y="2076450"/>
              <a:ext cx="2269490" cy="2353310"/>
            </a:xfrm>
            <a:custGeom>
              <a:avLst/>
              <a:gdLst/>
              <a:ahLst/>
              <a:cxnLst/>
              <a:rect l="l" t="t" r="r" b="b"/>
              <a:pathLst>
                <a:path w="2269490" h="2353310">
                  <a:moveTo>
                    <a:pt x="1891030" y="0"/>
                  </a:moveTo>
                  <a:lnTo>
                    <a:pt x="378218" y="0"/>
                  </a:lnTo>
                  <a:lnTo>
                    <a:pt x="330774" y="2946"/>
                  </a:lnTo>
                  <a:lnTo>
                    <a:pt x="285089" y="11548"/>
                  </a:lnTo>
                  <a:lnTo>
                    <a:pt x="241517" y="25452"/>
                  </a:lnTo>
                  <a:lnTo>
                    <a:pt x="200413" y="44305"/>
                  </a:lnTo>
                  <a:lnTo>
                    <a:pt x="162131" y="67751"/>
                  </a:lnTo>
                  <a:lnTo>
                    <a:pt x="127026" y="95437"/>
                  </a:lnTo>
                  <a:lnTo>
                    <a:pt x="95451" y="127009"/>
                  </a:lnTo>
                  <a:lnTo>
                    <a:pt x="67762" y="162112"/>
                  </a:lnTo>
                  <a:lnTo>
                    <a:pt x="44313" y="200392"/>
                  </a:lnTo>
                  <a:lnTo>
                    <a:pt x="25457" y="241496"/>
                  </a:lnTo>
                  <a:lnTo>
                    <a:pt x="11550" y="285069"/>
                  </a:lnTo>
                  <a:lnTo>
                    <a:pt x="2946" y="330757"/>
                  </a:lnTo>
                  <a:lnTo>
                    <a:pt x="0" y="378205"/>
                  </a:lnTo>
                  <a:lnTo>
                    <a:pt x="0" y="1974850"/>
                  </a:lnTo>
                  <a:lnTo>
                    <a:pt x="2946" y="2022298"/>
                  </a:lnTo>
                  <a:lnTo>
                    <a:pt x="11550" y="2067986"/>
                  </a:lnTo>
                  <a:lnTo>
                    <a:pt x="25457" y="2111559"/>
                  </a:lnTo>
                  <a:lnTo>
                    <a:pt x="44313" y="2152663"/>
                  </a:lnTo>
                  <a:lnTo>
                    <a:pt x="67762" y="2190943"/>
                  </a:lnTo>
                  <a:lnTo>
                    <a:pt x="95451" y="2226046"/>
                  </a:lnTo>
                  <a:lnTo>
                    <a:pt x="127026" y="2257618"/>
                  </a:lnTo>
                  <a:lnTo>
                    <a:pt x="162131" y="2285304"/>
                  </a:lnTo>
                  <a:lnTo>
                    <a:pt x="200413" y="2308750"/>
                  </a:lnTo>
                  <a:lnTo>
                    <a:pt x="241517" y="2327603"/>
                  </a:lnTo>
                  <a:lnTo>
                    <a:pt x="285089" y="2341507"/>
                  </a:lnTo>
                  <a:lnTo>
                    <a:pt x="330774" y="2350109"/>
                  </a:lnTo>
                  <a:lnTo>
                    <a:pt x="378218" y="2353056"/>
                  </a:lnTo>
                  <a:lnTo>
                    <a:pt x="1891030" y="2353056"/>
                  </a:lnTo>
                  <a:lnTo>
                    <a:pt x="1938478" y="2350109"/>
                  </a:lnTo>
                  <a:lnTo>
                    <a:pt x="1984166" y="2341507"/>
                  </a:lnTo>
                  <a:lnTo>
                    <a:pt x="2027739" y="2327603"/>
                  </a:lnTo>
                  <a:lnTo>
                    <a:pt x="2068843" y="2308750"/>
                  </a:lnTo>
                  <a:lnTo>
                    <a:pt x="2107123" y="2285304"/>
                  </a:lnTo>
                  <a:lnTo>
                    <a:pt x="2142226" y="2257618"/>
                  </a:lnTo>
                  <a:lnTo>
                    <a:pt x="2173798" y="2226046"/>
                  </a:lnTo>
                  <a:lnTo>
                    <a:pt x="2201484" y="2190943"/>
                  </a:lnTo>
                  <a:lnTo>
                    <a:pt x="2224930" y="2152663"/>
                  </a:lnTo>
                  <a:lnTo>
                    <a:pt x="2243783" y="2111559"/>
                  </a:lnTo>
                  <a:lnTo>
                    <a:pt x="2257687" y="2067986"/>
                  </a:lnTo>
                  <a:lnTo>
                    <a:pt x="2266289" y="2022298"/>
                  </a:lnTo>
                  <a:lnTo>
                    <a:pt x="2269235" y="1974850"/>
                  </a:lnTo>
                  <a:lnTo>
                    <a:pt x="2269235" y="378205"/>
                  </a:lnTo>
                  <a:lnTo>
                    <a:pt x="2266289" y="330757"/>
                  </a:lnTo>
                  <a:lnTo>
                    <a:pt x="2257687" y="285069"/>
                  </a:lnTo>
                  <a:lnTo>
                    <a:pt x="2243783" y="241496"/>
                  </a:lnTo>
                  <a:lnTo>
                    <a:pt x="2224930" y="200392"/>
                  </a:lnTo>
                  <a:lnTo>
                    <a:pt x="2201484" y="162112"/>
                  </a:lnTo>
                  <a:lnTo>
                    <a:pt x="2173798" y="127009"/>
                  </a:lnTo>
                  <a:lnTo>
                    <a:pt x="2142226" y="95437"/>
                  </a:lnTo>
                  <a:lnTo>
                    <a:pt x="2107123" y="67751"/>
                  </a:lnTo>
                  <a:lnTo>
                    <a:pt x="2068843" y="44305"/>
                  </a:lnTo>
                  <a:lnTo>
                    <a:pt x="2027739" y="25452"/>
                  </a:lnTo>
                  <a:lnTo>
                    <a:pt x="1984166" y="11548"/>
                  </a:lnTo>
                  <a:lnTo>
                    <a:pt x="1938478" y="2946"/>
                  </a:lnTo>
                  <a:lnTo>
                    <a:pt x="1891030" y="0"/>
                  </a:lnTo>
                  <a:close/>
                </a:path>
              </a:pathLst>
            </a:custGeom>
            <a:solidFill>
              <a:srgbClr val="538235"/>
            </a:solidFill>
          </p:spPr>
          <p:txBody>
            <a:bodyPr wrap="square" lIns="0" tIns="0" rIns="0" bIns="0" rtlCol="0"/>
            <a:lstStyle/>
            <a:p>
              <a:endParaRPr/>
            </a:p>
          </p:txBody>
        </p:sp>
        <p:sp>
          <p:nvSpPr>
            <p:cNvPr id="32" name="object 32"/>
            <p:cNvSpPr/>
            <p:nvPr/>
          </p:nvSpPr>
          <p:spPr>
            <a:xfrm>
              <a:off x="69342" y="2076450"/>
              <a:ext cx="2269490" cy="2353310"/>
            </a:xfrm>
            <a:custGeom>
              <a:avLst/>
              <a:gdLst/>
              <a:ahLst/>
              <a:cxnLst/>
              <a:rect l="l" t="t" r="r" b="b"/>
              <a:pathLst>
                <a:path w="2269490" h="2353310">
                  <a:moveTo>
                    <a:pt x="0" y="378205"/>
                  </a:moveTo>
                  <a:lnTo>
                    <a:pt x="2946" y="330757"/>
                  </a:lnTo>
                  <a:lnTo>
                    <a:pt x="11550" y="285069"/>
                  </a:lnTo>
                  <a:lnTo>
                    <a:pt x="25457" y="241496"/>
                  </a:lnTo>
                  <a:lnTo>
                    <a:pt x="44313" y="200392"/>
                  </a:lnTo>
                  <a:lnTo>
                    <a:pt x="67762" y="162112"/>
                  </a:lnTo>
                  <a:lnTo>
                    <a:pt x="95451" y="127009"/>
                  </a:lnTo>
                  <a:lnTo>
                    <a:pt x="127026" y="95437"/>
                  </a:lnTo>
                  <a:lnTo>
                    <a:pt x="162131" y="67751"/>
                  </a:lnTo>
                  <a:lnTo>
                    <a:pt x="200413" y="44305"/>
                  </a:lnTo>
                  <a:lnTo>
                    <a:pt x="241517" y="25452"/>
                  </a:lnTo>
                  <a:lnTo>
                    <a:pt x="285089" y="11548"/>
                  </a:lnTo>
                  <a:lnTo>
                    <a:pt x="330774" y="2946"/>
                  </a:lnTo>
                  <a:lnTo>
                    <a:pt x="378218" y="0"/>
                  </a:lnTo>
                  <a:lnTo>
                    <a:pt x="1891030" y="0"/>
                  </a:lnTo>
                  <a:lnTo>
                    <a:pt x="1938478" y="2946"/>
                  </a:lnTo>
                  <a:lnTo>
                    <a:pt x="1984166" y="11548"/>
                  </a:lnTo>
                  <a:lnTo>
                    <a:pt x="2027739" y="25452"/>
                  </a:lnTo>
                  <a:lnTo>
                    <a:pt x="2068843" y="44305"/>
                  </a:lnTo>
                  <a:lnTo>
                    <a:pt x="2107123" y="67751"/>
                  </a:lnTo>
                  <a:lnTo>
                    <a:pt x="2142226" y="95437"/>
                  </a:lnTo>
                  <a:lnTo>
                    <a:pt x="2173798" y="127009"/>
                  </a:lnTo>
                  <a:lnTo>
                    <a:pt x="2201484" y="162112"/>
                  </a:lnTo>
                  <a:lnTo>
                    <a:pt x="2224930" y="200392"/>
                  </a:lnTo>
                  <a:lnTo>
                    <a:pt x="2243783" y="241496"/>
                  </a:lnTo>
                  <a:lnTo>
                    <a:pt x="2257687" y="285069"/>
                  </a:lnTo>
                  <a:lnTo>
                    <a:pt x="2266289" y="330757"/>
                  </a:lnTo>
                  <a:lnTo>
                    <a:pt x="2269235" y="378205"/>
                  </a:lnTo>
                  <a:lnTo>
                    <a:pt x="2269235" y="1974850"/>
                  </a:lnTo>
                  <a:lnTo>
                    <a:pt x="2266289" y="2022298"/>
                  </a:lnTo>
                  <a:lnTo>
                    <a:pt x="2257687" y="2067986"/>
                  </a:lnTo>
                  <a:lnTo>
                    <a:pt x="2243783" y="2111559"/>
                  </a:lnTo>
                  <a:lnTo>
                    <a:pt x="2224930" y="2152663"/>
                  </a:lnTo>
                  <a:lnTo>
                    <a:pt x="2201484" y="2190943"/>
                  </a:lnTo>
                  <a:lnTo>
                    <a:pt x="2173798" y="2226046"/>
                  </a:lnTo>
                  <a:lnTo>
                    <a:pt x="2142226" y="2257618"/>
                  </a:lnTo>
                  <a:lnTo>
                    <a:pt x="2107123" y="2285304"/>
                  </a:lnTo>
                  <a:lnTo>
                    <a:pt x="2068843" y="2308750"/>
                  </a:lnTo>
                  <a:lnTo>
                    <a:pt x="2027739" y="2327603"/>
                  </a:lnTo>
                  <a:lnTo>
                    <a:pt x="1984166" y="2341507"/>
                  </a:lnTo>
                  <a:lnTo>
                    <a:pt x="1938478" y="2350109"/>
                  </a:lnTo>
                  <a:lnTo>
                    <a:pt x="1891030" y="2353056"/>
                  </a:lnTo>
                  <a:lnTo>
                    <a:pt x="378218" y="2353056"/>
                  </a:lnTo>
                  <a:lnTo>
                    <a:pt x="330774" y="2350109"/>
                  </a:lnTo>
                  <a:lnTo>
                    <a:pt x="285089" y="2341507"/>
                  </a:lnTo>
                  <a:lnTo>
                    <a:pt x="241517" y="2327603"/>
                  </a:lnTo>
                  <a:lnTo>
                    <a:pt x="200413" y="2308750"/>
                  </a:lnTo>
                  <a:lnTo>
                    <a:pt x="162131" y="2285304"/>
                  </a:lnTo>
                  <a:lnTo>
                    <a:pt x="127026" y="2257618"/>
                  </a:lnTo>
                  <a:lnTo>
                    <a:pt x="95451" y="2226046"/>
                  </a:lnTo>
                  <a:lnTo>
                    <a:pt x="67762" y="2190943"/>
                  </a:lnTo>
                  <a:lnTo>
                    <a:pt x="44313" y="2152663"/>
                  </a:lnTo>
                  <a:lnTo>
                    <a:pt x="25457" y="2111559"/>
                  </a:lnTo>
                  <a:lnTo>
                    <a:pt x="11550" y="2067986"/>
                  </a:lnTo>
                  <a:lnTo>
                    <a:pt x="2946" y="2022298"/>
                  </a:lnTo>
                  <a:lnTo>
                    <a:pt x="0" y="1974850"/>
                  </a:lnTo>
                  <a:lnTo>
                    <a:pt x="0" y="378205"/>
                  </a:lnTo>
                  <a:close/>
                </a:path>
              </a:pathLst>
            </a:custGeom>
            <a:ln w="19812">
              <a:solidFill>
                <a:srgbClr val="000000"/>
              </a:solidFill>
            </a:ln>
          </p:spPr>
          <p:txBody>
            <a:bodyPr wrap="square" lIns="0" tIns="0" rIns="0" bIns="0" rtlCol="0"/>
            <a:lstStyle/>
            <a:p>
              <a:endParaRPr/>
            </a:p>
          </p:txBody>
        </p:sp>
      </p:grpSp>
      <p:sp>
        <p:nvSpPr>
          <p:cNvPr id="33" name="object 33"/>
          <p:cNvSpPr txBox="1"/>
          <p:nvPr/>
        </p:nvSpPr>
        <p:spPr>
          <a:xfrm>
            <a:off x="258572" y="2099310"/>
            <a:ext cx="1886585" cy="1766509"/>
          </a:xfrm>
          <a:prstGeom prst="rect">
            <a:avLst/>
          </a:prstGeom>
        </p:spPr>
        <p:txBody>
          <a:bodyPr vert="horz" wrap="square" lIns="0" tIns="12065" rIns="0" bIns="0" rtlCol="0">
            <a:spAutoFit/>
          </a:bodyPr>
          <a:lstStyle/>
          <a:p>
            <a:pPr marL="269875">
              <a:lnSpc>
                <a:spcPct val="100000"/>
              </a:lnSpc>
              <a:spcBef>
                <a:spcPts val="95"/>
              </a:spcBef>
            </a:pPr>
            <a:r>
              <a:rPr b="1" u="sng" spc="-10" dirty="0">
                <a:solidFill>
                  <a:srgbClr val="FFFFFF"/>
                </a:solidFill>
                <a:uFill>
                  <a:solidFill>
                    <a:srgbClr val="FFFFFF"/>
                  </a:solidFill>
                </a:uFill>
                <a:latin typeface="Calibri"/>
                <a:cs typeface="Calibri"/>
              </a:rPr>
              <a:t>Battalion</a:t>
            </a:r>
            <a:r>
              <a:rPr b="1" u="sng" spc="-55" dirty="0">
                <a:solidFill>
                  <a:srgbClr val="FFFFFF"/>
                </a:solidFill>
                <a:uFill>
                  <a:solidFill>
                    <a:srgbClr val="FFFFFF"/>
                  </a:solidFill>
                </a:uFill>
                <a:latin typeface="Calibri"/>
                <a:cs typeface="Calibri"/>
              </a:rPr>
              <a:t> </a:t>
            </a:r>
            <a:r>
              <a:rPr b="1" u="sng" spc="-5" dirty="0">
                <a:solidFill>
                  <a:srgbClr val="FFFFFF"/>
                </a:solidFill>
                <a:uFill>
                  <a:solidFill>
                    <a:srgbClr val="FFFFFF"/>
                  </a:solidFill>
                </a:uFill>
                <a:latin typeface="Calibri"/>
                <a:cs typeface="Calibri"/>
              </a:rPr>
              <a:t>Assets</a:t>
            </a:r>
            <a:endParaRPr dirty="0">
              <a:latin typeface="Calibri"/>
              <a:cs typeface="Calibri"/>
            </a:endParaRPr>
          </a:p>
          <a:p>
            <a:pPr marL="12700">
              <a:lnSpc>
                <a:spcPct val="100000"/>
              </a:lnSpc>
              <a:spcBef>
                <a:spcPts val="30"/>
              </a:spcBef>
            </a:pPr>
            <a:r>
              <a:rPr sz="1200" b="1" dirty="0">
                <a:solidFill>
                  <a:srgbClr val="FFFFFF"/>
                </a:solidFill>
                <a:latin typeface="Calibri"/>
                <a:cs typeface="Calibri"/>
              </a:rPr>
              <a:t>Two</a:t>
            </a:r>
            <a:r>
              <a:rPr sz="1200" b="1" spc="-30" dirty="0">
                <a:solidFill>
                  <a:srgbClr val="FFFFFF"/>
                </a:solidFill>
                <a:latin typeface="Calibri"/>
                <a:cs typeface="Calibri"/>
              </a:rPr>
              <a:t> </a:t>
            </a:r>
            <a:r>
              <a:rPr sz="1200" b="1" spc="-5" dirty="0">
                <a:solidFill>
                  <a:srgbClr val="FFFFFF"/>
                </a:solidFill>
                <a:latin typeface="Calibri"/>
                <a:cs typeface="Calibri"/>
              </a:rPr>
              <a:t>Mechanized</a:t>
            </a:r>
            <a:r>
              <a:rPr sz="1200" b="1" spc="-25" dirty="0">
                <a:solidFill>
                  <a:srgbClr val="FFFFFF"/>
                </a:solidFill>
                <a:latin typeface="Calibri"/>
                <a:cs typeface="Calibri"/>
              </a:rPr>
              <a:t> </a:t>
            </a:r>
            <a:r>
              <a:rPr sz="1200" b="1" dirty="0">
                <a:solidFill>
                  <a:srgbClr val="FFFFFF"/>
                </a:solidFill>
                <a:latin typeface="Calibri"/>
                <a:cs typeface="Calibri"/>
              </a:rPr>
              <a:t>Rifle</a:t>
            </a:r>
            <a:r>
              <a:rPr sz="1200" b="1" spc="-25" dirty="0">
                <a:solidFill>
                  <a:srgbClr val="FFFFFF"/>
                </a:solidFill>
                <a:latin typeface="Calibri"/>
                <a:cs typeface="Calibri"/>
              </a:rPr>
              <a:t> </a:t>
            </a:r>
            <a:r>
              <a:rPr sz="1200" b="1" spc="-5" dirty="0">
                <a:solidFill>
                  <a:srgbClr val="FFFFFF"/>
                </a:solidFill>
                <a:latin typeface="Calibri"/>
                <a:cs typeface="Calibri"/>
              </a:rPr>
              <a:t>Co.</a:t>
            </a:r>
            <a:endParaRPr sz="1200" dirty="0">
              <a:latin typeface="Calibri"/>
              <a:cs typeface="Calibri"/>
            </a:endParaRPr>
          </a:p>
          <a:p>
            <a:pPr marL="12700">
              <a:lnSpc>
                <a:spcPct val="100000"/>
              </a:lnSpc>
              <a:spcBef>
                <a:spcPts val="5"/>
              </a:spcBef>
            </a:pPr>
            <a:r>
              <a:rPr sz="1200" b="1" dirty="0">
                <a:solidFill>
                  <a:srgbClr val="FFFFFF"/>
                </a:solidFill>
                <a:latin typeface="Calibri"/>
                <a:cs typeface="Calibri"/>
              </a:rPr>
              <a:t>Two</a:t>
            </a:r>
            <a:r>
              <a:rPr sz="1200" b="1" spc="-35" dirty="0">
                <a:solidFill>
                  <a:srgbClr val="FFFFFF"/>
                </a:solidFill>
                <a:latin typeface="Calibri"/>
                <a:cs typeface="Calibri"/>
              </a:rPr>
              <a:t> </a:t>
            </a:r>
            <a:r>
              <a:rPr sz="1200" b="1" spc="-5" dirty="0">
                <a:solidFill>
                  <a:srgbClr val="FFFFFF"/>
                </a:solidFill>
                <a:latin typeface="Calibri"/>
                <a:cs typeface="Calibri"/>
              </a:rPr>
              <a:t>Tank</a:t>
            </a:r>
            <a:r>
              <a:rPr sz="1200" b="1" spc="-15" dirty="0">
                <a:solidFill>
                  <a:srgbClr val="FFFFFF"/>
                </a:solidFill>
                <a:latin typeface="Calibri"/>
                <a:cs typeface="Calibri"/>
              </a:rPr>
              <a:t> </a:t>
            </a:r>
            <a:r>
              <a:rPr sz="1200" b="1" spc="-5" dirty="0">
                <a:solidFill>
                  <a:srgbClr val="FFFFFF"/>
                </a:solidFill>
                <a:latin typeface="Calibri"/>
                <a:cs typeface="Calibri"/>
              </a:rPr>
              <a:t>Companies</a:t>
            </a:r>
            <a:endParaRPr sz="1200" dirty="0">
              <a:latin typeface="Calibri"/>
              <a:cs typeface="Calibri"/>
            </a:endParaRPr>
          </a:p>
          <a:p>
            <a:pPr marL="469900">
              <a:lnSpc>
                <a:spcPct val="100000"/>
              </a:lnSpc>
            </a:pPr>
            <a:r>
              <a:rPr sz="1200" b="1" dirty="0">
                <a:solidFill>
                  <a:srgbClr val="FFFFFF"/>
                </a:solidFill>
                <a:latin typeface="Calibri"/>
                <a:cs typeface="Calibri"/>
              </a:rPr>
              <a:t>-10-14x</a:t>
            </a:r>
            <a:r>
              <a:rPr sz="1200" b="1" spc="-50" dirty="0">
                <a:solidFill>
                  <a:srgbClr val="FFFFFF"/>
                </a:solidFill>
                <a:latin typeface="Calibri"/>
                <a:cs typeface="Calibri"/>
              </a:rPr>
              <a:t> </a:t>
            </a:r>
            <a:r>
              <a:rPr sz="1200" b="1" dirty="0">
                <a:solidFill>
                  <a:srgbClr val="FFFFFF"/>
                </a:solidFill>
                <a:latin typeface="Calibri"/>
                <a:cs typeface="Calibri"/>
              </a:rPr>
              <a:t>ZTZ-99A</a:t>
            </a:r>
            <a:endParaRPr sz="1200" dirty="0">
              <a:latin typeface="Calibri"/>
              <a:cs typeface="Calibri"/>
            </a:endParaRPr>
          </a:p>
          <a:p>
            <a:pPr marL="12700">
              <a:lnSpc>
                <a:spcPct val="100000"/>
              </a:lnSpc>
            </a:pPr>
            <a:r>
              <a:rPr sz="1200" b="1" dirty="0">
                <a:solidFill>
                  <a:srgbClr val="FFFFFF"/>
                </a:solidFill>
                <a:latin typeface="Calibri"/>
                <a:cs typeface="Calibri"/>
              </a:rPr>
              <a:t>Artillery</a:t>
            </a:r>
            <a:r>
              <a:rPr sz="1200" b="1" spc="-65" dirty="0">
                <a:solidFill>
                  <a:srgbClr val="FFFFFF"/>
                </a:solidFill>
                <a:latin typeface="Calibri"/>
                <a:cs typeface="Calibri"/>
              </a:rPr>
              <a:t> </a:t>
            </a:r>
            <a:r>
              <a:rPr sz="1200" b="1" dirty="0">
                <a:solidFill>
                  <a:srgbClr val="FFFFFF"/>
                </a:solidFill>
                <a:latin typeface="Calibri"/>
                <a:cs typeface="Calibri"/>
              </a:rPr>
              <a:t>Battery</a:t>
            </a:r>
            <a:endParaRPr sz="1200" dirty="0">
              <a:latin typeface="Calibri"/>
              <a:cs typeface="Calibri"/>
            </a:endParaRPr>
          </a:p>
          <a:p>
            <a:pPr marL="12700" marR="168275" indent="457200">
              <a:lnSpc>
                <a:spcPct val="100000"/>
              </a:lnSpc>
            </a:pPr>
            <a:r>
              <a:rPr sz="1200" b="1" dirty="0">
                <a:solidFill>
                  <a:srgbClr val="FFFFFF"/>
                </a:solidFill>
                <a:latin typeface="Calibri"/>
                <a:cs typeface="Calibri"/>
              </a:rPr>
              <a:t>-6x</a:t>
            </a:r>
            <a:r>
              <a:rPr sz="1200" b="1" spc="-55" dirty="0">
                <a:solidFill>
                  <a:srgbClr val="FFFFFF"/>
                </a:solidFill>
                <a:latin typeface="Calibri"/>
                <a:cs typeface="Calibri"/>
              </a:rPr>
              <a:t> </a:t>
            </a:r>
            <a:r>
              <a:rPr sz="1200" b="1" dirty="0">
                <a:solidFill>
                  <a:srgbClr val="FFFFFF"/>
                </a:solidFill>
                <a:latin typeface="Calibri"/>
                <a:cs typeface="Calibri"/>
              </a:rPr>
              <a:t>PLZ-07A</a:t>
            </a:r>
            <a:r>
              <a:rPr sz="1200" b="1" spc="-55" dirty="0">
                <a:solidFill>
                  <a:srgbClr val="FFFFFF"/>
                </a:solidFill>
                <a:latin typeface="Calibri"/>
                <a:cs typeface="Calibri"/>
              </a:rPr>
              <a:t> </a:t>
            </a:r>
            <a:r>
              <a:rPr sz="1200" b="1" dirty="0">
                <a:solidFill>
                  <a:srgbClr val="FFFFFF"/>
                </a:solidFill>
                <a:latin typeface="Calibri"/>
                <a:cs typeface="Calibri"/>
              </a:rPr>
              <a:t>Howitzer </a:t>
            </a:r>
            <a:r>
              <a:rPr lang="en-US" sz="1200" b="1" dirty="0">
                <a:solidFill>
                  <a:srgbClr val="FFFFFF"/>
                </a:solidFill>
                <a:latin typeface="Calibri"/>
                <a:cs typeface="Calibri"/>
              </a:rPr>
              <a:t>                                    </a:t>
            </a:r>
            <a:r>
              <a:rPr sz="1200" b="1" spc="-229" dirty="0">
                <a:solidFill>
                  <a:srgbClr val="FFFFFF"/>
                </a:solidFill>
                <a:latin typeface="Calibri"/>
                <a:cs typeface="Calibri"/>
              </a:rPr>
              <a:t> </a:t>
            </a:r>
            <a:r>
              <a:rPr sz="1200" b="1" dirty="0">
                <a:solidFill>
                  <a:srgbClr val="FFFFFF"/>
                </a:solidFill>
                <a:latin typeface="Calibri"/>
                <a:cs typeface="Calibri"/>
              </a:rPr>
              <a:t>Air</a:t>
            </a:r>
            <a:r>
              <a:rPr sz="1200" b="1" spc="-25" dirty="0">
                <a:solidFill>
                  <a:srgbClr val="FFFFFF"/>
                </a:solidFill>
                <a:latin typeface="Calibri"/>
                <a:cs typeface="Calibri"/>
              </a:rPr>
              <a:t> </a:t>
            </a:r>
            <a:r>
              <a:rPr sz="1200" b="1" spc="-5" dirty="0">
                <a:solidFill>
                  <a:srgbClr val="FFFFFF"/>
                </a:solidFill>
                <a:latin typeface="Calibri"/>
                <a:cs typeface="Calibri"/>
              </a:rPr>
              <a:t>Defense</a:t>
            </a:r>
            <a:r>
              <a:rPr sz="1200" b="1" spc="-30" dirty="0">
                <a:solidFill>
                  <a:srgbClr val="FFFFFF"/>
                </a:solidFill>
                <a:latin typeface="Calibri"/>
                <a:cs typeface="Calibri"/>
              </a:rPr>
              <a:t> </a:t>
            </a:r>
            <a:r>
              <a:rPr sz="1200" b="1" spc="-5" dirty="0">
                <a:solidFill>
                  <a:srgbClr val="FFFFFF"/>
                </a:solidFill>
                <a:latin typeface="Calibri"/>
                <a:cs typeface="Calibri"/>
              </a:rPr>
              <a:t>Platoon</a:t>
            </a:r>
            <a:endParaRPr sz="1200" dirty="0">
              <a:latin typeface="Calibri"/>
              <a:cs typeface="Calibri"/>
            </a:endParaRPr>
          </a:p>
          <a:p>
            <a:pPr marL="544195" indent="-74930">
              <a:lnSpc>
                <a:spcPct val="100000"/>
              </a:lnSpc>
              <a:buChar char="-"/>
              <a:tabLst>
                <a:tab pos="544830" algn="l"/>
              </a:tabLst>
            </a:pPr>
            <a:r>
              <a:rPr sz="1200" b="1" dirty="0">
                <a:solidFill>
                  <a:srgbClr val="FFFFFF"/>
                </a:solidFill>
                <a:latin typeface="Calibri"/>
                <a:cs typeface="Calibri"/>
              </a:rPr>
              <a:t>6x</a:t>
            </a:r>
            <a:r>
              <a:rPr sz="1200" b="1" spc="-35" dirty="0">
                <a:solidFill>
                  <a:srgbClr val="FFFFFF"/>
                </a:solidFill>
                <a:latin typeface="Calibri"/>
                <a:cs typeface="Calibri"/>
              </a:rPr>
              <a:t> </a:t>
            </a:r>
            <a:r>
              <a:rPr sz="1200" b="1" spc="-5" dirty="0">
                <a:solidFill>
                  <a:srgbClr val="FFFFFF"/>
                </a:solidFill>
                <a:latin typeface="Calibri"/>
                <a:cs typeface="Calibri"/>
              </a:rPr>
              <a:t>QW-2</a:t>
            </a:r>
            <a:r>
              <a:rPr sz="1200" b="1" spc="-20" dirty="0">
                <a:solidFill>
                  <a:srgbClr val="FFFFFF"/>
                </a:solidFill>
                <a:latin typeface="Calibri"/>
                <a:cs typeface="Calibri"/>
              </a:rPr>
              <a:t> </a:t>
            </a:r>
            <a:r>
              <a:rPr sz="1200" b="1" dirty="0">
                <a:solidFill>
                  <a:srgbClr val="FFFFFF"/>
                </a:solidFill>
                <a:latin typeface="Calibri"/>
                <a:cs typeface="Calibri"/>
              </a:rPr>
              <a:t>MANPADS</a:t>
            </a:r>
            <a:endParaRPr sz="1200" dirty="0">
              <a:latin typeface="Calibri"/>
              <a:cs typeface="Calibri"/>
            </a:endParaRPr>
          </a:p>
        </p:txBody>
      </p:sp>
      <p:grpSp>
        <p:nvGrpSpPr>
          <p:cNvPr id="35" name="object 35"/>
          <p:cNvGrpSpPr/>
          <p:nvPr/>
        </p:nvGrpSpPr>
        <p:grpSpPr>
          <a:xfrm>
            <a:off x="4703064" y="4184916"/>
            <a:ext cx="2639695" cy="1103630"/>
            <a:chOff x="4703064" y="4184916"/>
            <a:chExt cx="2639695" cy="1103630"/>
          </a:xfrm>
        </p:grpSpPr>
        <p:pic>
          <p:nvPicPr>
            <p:cNvPr id="36" name="object 36"/>
            <p:cNvPicPr/>
            <p:nvPr/>
          </p:nvPicPr>
          <p:blipFill>
            <a:blip r:embed="rId10" cstate="print"/>
            <a:stretch>
              <a:fillRect/>
            </a:stretch>
          </p:blipFill>
          <p:spPr>
            <a:xfrm>
              <a:off x="6470941" y="4747259"/>
              <a:ext cx="734530" cy="397763"/>
            </a:xfrm>
            <a:prstGeom prst="rect">
              <a:avLst/>
            </a:prstGeom>
          </p:spPr>
        </p:pic>
        <p:pic>
          <p:nvPicPr>
            <p:cNvPr id="37" name="object 37"/>
            <p:cNvPicPr/>
            <p:nvPr/>
          </p:nvPicPr>
          <p:blipFill>
            <a:blip r:embed="rId11" cstate="print"/>
            <a:stretch>
              <a:fillRect/>
            </a:stretch>
          </p:blipFill>
          <p:spPr>
            <a:xfrm>
              <a:off x="5588237" y="4218184"/>
              <a:ext cx="878210" cy="381312"/>
            </a:xfrm>
            <a:prstGeom prst="rect">
              <a:avLst/>
            </a:prstGeom>
          </p:spPr>
        </p:pic>
        <p:pic>
          <p:nvPicPr>
            <p:cNvPr id="38" name="object 38"/>
            <p:cNvPicPr/>
            <p:nvPr/>
          </p:nvPicPr>
          <p:blipFill>
            <a:blip r:embed="rId12" cstate="print"/>
            <a:stretch>
              <a:fillRect/>
            </a:stretch>
          </p:blipFill>
          <p:spPr>
            <a:xfrm>
              <a:off x="5586984" y="4207763"/>
              <a:ext cx="812291" cy="324612"/>
            </a:xfrm>
            <a:prstGeom prst="rect">
              <a:avLst/>
            </a:prstGeom>
          </p:spPr>
        </p:pic>
        <p:pic>
          <p:nvPicPr>
            <p:cNvPr id="39" name="object 39"/>
            <p:cNvPicPr/>
            <p:nvPr/>
          </p:nvPicPr>
          <p:blipFill>
            <a:blip r:embed="rId13" cstate="print"/>
            <a:stretch>
              <a:fillRect/>
            </a:stretch>
          </p:blipFill>
          <p:spPr>
            <a:xfrm>
              <a:off x="5545836" y="4524768"/>
              <a:ext cx="914425" cy="426707"/>
            </a:xfrm>
            <a:prstGeom prst="rect">
              <a:avLst/>
            </a:prstGeom>
          </p:spPr>
        </p:pic>
        <p:pic>
          <p:nvPicPr>
            <p:cNvPr id="40" name="object 40"/>
            <p:cNvPicPr/>
            <p:nvPr/>
          </p:nvPicPr>
          <p:blipFill>
            <a:blip r:embed="rId12" cstate="print"/>
            <a:stretch>
              <a:fillRect/>
            </a:stretch>
          </p:blipFill>
          <p:spPr>
            <a:xfrm>
              <a:off x="5571744" y="4550663"/>
              <a:ext cx="812291" cy="324612"/>
            </a:xfrm>
            <a:prstGeom prst="rect">
              <a:avLst/>
            </a:prstGeom>
          </p:spPr>
        </p:pic>
        <p:pic>
          <p:nvPicPr>
            <p:cNvPr id="41" name="object 41"/>
            <p:cNvPicPr/>
            <p:nvPr/>
          </p:nvPicPr>
          <p:blipFill>
            <a:blip r:embed="rId13" cstate="print"/>
            <a:stretch>
              <a:fillRect/>
            </a:stretch>
          </p:blipFill>
          <p:spPr>
            <a:xfrm>
              <a:off x="5548884" y="4857000"/>
              <a:ext cx="914425" cy="426707"/>
            </a:xfrm>
            <a:prstGeom prst="rect">
              <a:avLst/>
            </a:prstGeom>
          </p:spPr>
        </p:pic>
        <p:pic>
          <p:nvPicPr>
            <p:cNvPr id="42" name="object 42"/>
            <p:cNvPicPr/>
            <p:nvPr/>
          </p:nvPicPr>
          <p:blipFill>
            <a:blip r:embed="rId12" cstate="print"/>
            <a:stretch>
              <a:fillRect/>
            </a:stretch>
          </p:blipFill>
          <p:spPr>
            <a:xfrm>
              <a:off x="5574792" y="4882895"/>
              <a:ext cx="812291" cy="324612"/>
            </a:xfrm>
            <a:prstGeom prst="rect">
              <a:avLst/>
            </a:prstGeom>
          </p:spPr>
        </p:pic>
        <p:pic>
          <p:nvPicPr>
            <p:cNvPr id="43" name="object 43"/>
            <p:cNvPicPr/>
            <p:nvPr/>
          </p:nvPicPr>
          <p:blipFill>
            <a:blip r:embed="rId14" cstate="print"/>
            <a:stretch>
              <a:fillRect/>
            </a:stretch>
          </p:blipFill>
          <p:spPr>
            <a:xfrm>
              <a:off x="4703064" y="4184916"/>
              <a:ext cx="915936" cy="426707"/>
            </a:xfrm>
            <a:prstGeom prst="rect">
              <a:avLst/>
            </a:prstGeom>
          </p:spPr>
        </p:pic>
        <p:pic>
          <p:nvPicPr>
            <p:cNvPr id="44" name="object 44"/>
            <p:cNvPicPr/>
            <p:nvPr/>
          </p:nvPicPr>
          <p:blipFill>
            <a:blip r:embed="rId12" cstate="print"/>
            <a:stretch>
              <a:fillRect/>
            </a:stretch>
          </p:blipFill>
          <p:spPr>
            <a:xfrm>
              <a:off x="4728972" y="4210811"/>
              <a:ext cx="813815" cy="324612"/>
            </a:xfrm>
            <a:prstGeom prst="rect">
              <a:avLst/>
            </a:prstGeom>
          </p:spPr>
        </p:pic>
        <p:pic>
          <p:nvPicPr>
            <p:cNvPr id="45" name="object 45"/>
            <p:cNvPicPr/>
            <p:nvPr/>
          </p:nvPicPr>
          <p:blipFill>
            <a:blip r:embed="rId13" cstate="print"/>
            <a:stretch>
              <a:fillRect/>
            </a:stretch>
          </p:blipFill>
          <p:spPr>
            <a:xfrm>
              <a:off x="4710684" y="4524768"/>
              <a:ext cx="914425" cy="426707"/>
            </a:xfrm>
            <a:prstGeom prst="rect">
              <a:avLst/>
            </a:prstGeom>
          </p:spPr>
        </p:pic>
        <p:pic>
          <p:nvPicPr>
            <p:cNvPr id="46" name="object 46"/>
            <p:cNvPicPr/>
            <p:nvPr/>
          </p:nvPicPr>
          <p:blipFill>
            <a:blip r:embed="rId12" cstate="print"/>
            <a:stretch>
              <a:fillRect/>
            </a:stretch>
          </p:blipFill>
          <p:spPr>
            <a:xfrm>
              <a:off x="4736592" y="4550663"/>
              <a:ext cx="812291" cy="324612"/>
            </a:xfrm>
            <a:prstGeom prst="rect">
              <a:avLst/>
            </a:prstGeom>
          </p:spPr>
        </p:pic>
        <p:pic>
          <p:nvPicPr>
            <p:cNvPr id="47" name="object 47"/>
            <p:cNvPicPr/>
            <p:nvPr/>
          </p:nvPicPr>
          <p:blipFill>
            <a:blip r:embed="rId14" cstate="print"/>
            <a:stretch>
              <a:fillRect/>
            </a:stretch>
          </p:blipFill>
          <p:spPr>
            <a:xfrm>
              <a:off x="4703064" y="4861572"/>
              <a:ext cx="915936" cy="426707"/>
            </a:xfrm>
            <a:prstGeom prst="rect">
              <a:avLst/>
            </a:prstGeom>
          </p:spPr>
        </p:pic>
        <p:pic>
          <p:nvPicPr>
            <p:cNvPr id="48" name="object 48"/>
            <p:cNvPicPr/>
            <p:nvPr/>
          </p:nvPicPr>
          <p:blipFill>
            <a:blip r:embed="rId12" cstate="print"/>
            <a:stretch>
              <a:fillRect/>
            </a:stretch>
          </p:blipFill>
          <p:spPr>
            <a:xfrm>
              <a:off x="4728972" y="4887467"/>
              <a:ext cx="813815" cy="324612"/>
            </a:xfrm>
            <a:prstGeom prst="rect">
              <a:avLst/>
            </a:prstGeom>
          </p:spPr>
        </p:pic>
        <p:pic>
          <p:nvPicPr>
            <p:cNvPr id="49" name="object 49"/>
            <p:cNvPicPr/>
            <p:nvPr/>
          </p:nvPicPr>
          <p:blipFill>
            <a:blip r:embed="rId14" cstate="print"/>
            <a:stretch>
              <a:fillRect/>
            </a:stretch>
          </p:blipFill>
          <p:spPr>
            <a:xfrm>
              <a:off x="6426708" y="4334268"/>
              <a:ext cx="915936" cy="426707"/>
            </a:xfrm>
            <a:prstGeom prst="rect">
              <a:avLst/>
            </a:prstGeom>
          </p:spPr>
        </p:pic>
        <p:pic>
          <p:nvPicPr>
            <p:cNvPr id="50" name="object 50"/>
            <p:cNvPicPr/>
            <p:nvPr/>
          </p:nvPicPr>
          <p:blipFill>
            <a:blip r:embed="rId12" cstate="print"/>
            <a:stretch>
              <a:fillRect/>
            </a:stretch>
          </p:blipFill>
          <p:spPr>
            <a:xfrm>
              <a:off x="6452616" y="4360163"/>
              <a:ext cx="813815" cy="324612"/>
            </a:xfrm>
            <a:prstGeom prst="rect">
              <a:avLst/>
            </a:prstGeom>
          </p:spPr>
        </p:pic>
      </p:grpSp>
      <p:sp>
        <p:nvSpPr>
          <p:cNvPr id="51" name="object 51"/>
          <p:cNvSpPr txBox="1"/>
          <p:nvPr/>
        </p:nvSpPr>
        <p:spPr>
          <a:xfrm>
            <a:off x="7365238" y="4838445"/>
            <a:ext cx="805815" cy="346710"/>
          </a:xfrm>
          <a:prstGeom prst="rect">
            <a:avLst/>
          </a:prstGeom>
        </p:spPr>
        <p:txBody>
          <a:bodyPr vert="horz" wrap="square" lIns="0" tIns="13335" rIns="0" bIns="0" rtlCol="0">
            <a:spAutoFit/>
          </a:bodyPr>
          <a:lstStyle/>
          <a:p>
            <a:pPr marL="161925" marR="5080" indent="-149860">
              <a:lnSpc>
                <a:spcPct val="100000"/>
              </a:lnSpc>
              <a:spcBef>
                <a:spcPts val="105"/>
              </a:spcBef>
            </a:pPr>
            <a:r>
              <a:rPr sz="1050" b="1" dirty="0">
                <a:latin typeface="Calibri"/>
                <a:cs typeface="Calibri"/>
              </a:rPr>
              <a:t>Most</a:t>
            </a:r>
            <a:r>
              <a:rPr sz="1050" b="1" spc="-55" dirty="0">
                <a:latin typeface="Calibri"/>
                <a:cs typeface="Calibri"/>
              </a:rPr>
              <a:t> </a:t>
            </a:r>
            <a:r>
              <a:rPr sz="1050" b="1" dirty="0">
                <a:latin typeface="Calibri"/>
                <a:cs typeface="Calibri"/>
              </a:rPr>
              <a:t>likely</a:t>
            </a:r>
            <a:r>
              <a:rPr sz="1050" b="1" spc="-50" dirty="0">
                <a:latin typeface="Calibri"/>
                <a:cs typeface="Calibri"/>
              </a:rPr>
              <a:t> </a:t>
            </a:r>
            <a:r>
              <a:rPr sz="1050" b="1" dirty="0">
                <a:latin typeface="Calibri"/>
                <a:cs typeface="Calibri"/>
              </a:rPr>
              <a:t>an </a:t>
            </a:r>
            <a:r>
              <a:rPr sz="1050" b="1" spc="-220" dirty="0">
                <a:latin typeface="Calibri"/>
                <a:cs typeface="Calibri"/>
              </a:rPr>
              <a:t> </a:t>
            </a:r>
            <a:r>
              <a:rPr sz="1050" b="1" spc="-5" dirty="0">
                <a:latin typeface="Calibri"/>
                <a:cs typeface="Calibri"/>
              </a:rPr>
              <a:t>armored</a:t>
            </a:r>
            <a:endParaRPr sz="1050">
              <a:latin typeface="Calibri"/>
              <a:cs typeface="Calibri"/>
            </a:endParaRPr>
          </a:p>
        </p:txBody>
      </p:sp>
      <p:sp>
        <p:nvSpPr>
          <p:cNvPr id="52" name="object 52"/>
          <p:cNvSpPr txBox="1"/>
          <p:nvPr/>
        </p:nvSpPr>
        <p:spPr>
          <a:xfrm>
            <a:off x="7321042" y="5158485"/>
            <a:ext cx="89281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log</a:t>
            </a:r>
            <a:r>
              <a:rPr sz="1050" b="1" spc="5" dirty="0">
                <a:latin typeface="Calibri"/>
                <a:cs typeface="Calibri"/>
              </a:rPr>
              <a:t>i</a:t>
            </a:r>
            <a:r>
              <a:rPr sz="1050" b="1" dirty="0">
                <a:latin typeface="Calibri"/>
                <a:cs typeface="Calibri"/>
              </a:rPr>
              <a:t>sti</a:t>
            </a:r>
            <a:r>
              <a:rPr sz="1050" b="1" spc="-5" dirty="0">
                <a:latin typeface="Calibri"/>
                <a:cs typeface="Calibri"/>
              </a:rPr>
              <a:t>c</a:t>
            </a:r>
            <a:r>
              <a:rPr sz="1050" b="1" dirty="0">
                <a:latin typeface="Calibri"/>
                <a:cs typeface="Calibri"/>
              </a:rPr>
              <a:t>s</a:t>
            </a:r>
            <a:r>
              <a:rPr sz="1050" b="1" spc="-25" dirty="0">
                <a:latin typeface="Calibri"/>
                <a:cs typeface="Calibri"/>
              </a:rPr>
              <a:t> </a:t>
            </a:r>
            <a:r>
              <a:rPr sz="1050" b="1" dirty="0">
                <a:latin typeface="Calibri"/>
                <a:cs typeface="Calibri"/>
              </a:rPr>
              <a:t>v</a:t>
            </a:r>
            <a:r>
              <a:rPr sz="1050" b="1" spc="-5" dirty="0">
                <a:latin typeface="Calibri"/>
                <a:cs typeface="Calibri"/>
              </a:rPr>
              <a:t>ehi</a:t>
            </a:r>
            <a:r>
              <a:rPr sz="1050" b="1" dirty="0">
                <a:latin typeface="Calibri"/>
                <a:cs typeface="Calibri"/>
              </a:rPr>
              <a:t>cle</a:t>
            </a:r>
            <a:endParaRPr sz="1050">
              <a:latin typeface="Calibri"/>
              <a:cs typeface="Calibri"/>
            </a:endParaRPr>
          </a:p>
        </p:txBody>
      </p:sp>
      <p:grpSp>
        <p:nvGrpSpPr>
          <p:cNvPr id="53" name="object 53"/>
          <p:cNvGrpSpPr/>
          <p:nvPr/>
        </p:nvGrpSpPr>
        <p:grpSpPr>
          <a:xfrm>
            <a:off x="1028700" y="5407152"/>
            <a:ext cx="1783080" cy="1170470"/>
            <a:chOff x="1028700" y="5407152"/>
            <a:chExt cx="1783080" cy="1170470"/>
          </a:xfrm>
        </p:grpSpPr>
        <p:pic>
          <p:nvPicPr>
            <p:cNvPr id="54" name="object 54"/>
            <p:cNvPicPr/>
            <p:nvPr/>
          </p:nvPicPr>
          <p:blipFill>
            <a:blip r:embed="rId15" cstate="print"/>
            <a:stretch>
              <a:fillRect/>
            </a:stretch>
          </p:blipFill>
          <p:spPr>
            <a:xfrm>
              <a:off x="1054594" y="5857478"/>
              <a:ext cx="633008" cy="223790"/>
            </a:xfrm>
            <a:prstGeom prst="rect">
              <a:avLst/>
            </a:prstGeom>
          </p:spPr>
        </p:pic>
        <p:pic>
          <p:nvPicPr>
            <p:cNvPr id="55" name="object 55"/>
            <p:cNvPicPr/>
            <p:nvPr/>
          </p:nvPicPr>
          <p:blipFill>
            <a:blip r:embed="rId16" cstate="print"/>
            <a:stretch>
              <a:fillRect/>
            </a:stretch>
          </p:blipFill>
          <p:spPr>
            <a:xfrm>
              <a:off x="1068324" y="5862829"/>
              <a:ext cx="619278" cy="207720"/>
            </a:xfrm>
            <a:prstGeom prst="rect">
              <a:avLst/>
            </a:prstGeom>
          </p:spPr>
        </p:pic>
        <p:sp>
          <p:nvSpPr>
            <p:cNvPr id="56" name="object 56"/>
            <p:cNvSpPr/>
            <p:nvPr/>
          </p:nvSpPr>
          <p:spPr>
            <a:xfrm>
              <a:off x="1068323" y="5862828"/>
              <a:ext cx="619278" cy="207720"/>
            </a:xfrm>
            <a:custGeom>
              <a:avLst/>
              <a:gdLst/>
              <a:ahLst/>
              <a:cxnLst/>
              <a:rect l="l" t="t" r="r" b="b"/>
              <a:pathLst>
                <a:path w="1766570" h="218439">
                  <a:moveTo>
                    <a:pt x="0" y="54483"/>
                  </a:moveTo>
                  <a:lnTo>
                    <a:pt x="1657350" y="54483"/>
                  </a:lnTo>
                  <a:lnTo>
                    <a:pt x="1657350" y="0"/>
                  </a:lnTo>
                  <a:lnTo>
                    <a:pt x="1766315" y="108966"/>
                  </a:lnTo>
                  <a:lnTo>
                    <a:pt x="1657350" y="217932"/>
                  </a:lnTo>
                  <a:lnTo>
                    <a:pt x="1657350"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57" name="object 57"/>
            <p:cNvPicPr/>
            <p:nvPr/>
          </p:nvPicPr>
          <p:blipFill>
            <a:blip r:embed="rId17" cstate="print"/>
            <a:stretch>
              <a:fillRect/>
            </a:stretch>
          </p:blipFill>
          <p:spPr>
            <a:xfrm>
              <a:off x="1028700" y="6018276"/>
              <a:ext cx="458749" cy="349034"/>
            </a:xfrm>
            <a:prstGeom prst="rect">
              <a:avLst/>
            </a:prstGeom>
          </p:spPr>
        </p:pic>
        <p:pic>
          <p:nvPicPr>
            <p:cNvPr id="58" name="object 58"/>
            <p:cNvPicPr/>
            <p:nvPr/>
          </p:nvPicPr>
          <p:blipFill>
            <a:blip r:embed="rId18" cstate="print"/>
            <a:stretch>
              <a:fillRect/>
            </a:stretch>
          </p:blipFill>
          <p:spPr>
            <a:xfrm>
              <a:off x="1060703" y="6059424"/>
              <a:ext cx="342900" cy="217932"/>
            </a:xfrm>
            <a:prstGeom prst="rect">
              <a:avLst/>
            </a:prstGeom>
          </p:spPr>
        </p:pic>
        <p:sp>
          <p:nvSpPr>
            <p:cNvPr id="59" name="object 59"/>
            <p:cNvSpPr/>
            <p:nvPr/>
          </p:nvSpPr>
          <p:spPr>
            <a:xfrm>
              <a:off x="1060703" y="6059424"/>
              <a:ext cx="342900" cy="218440"/>
            </a:xfrm>
            <a:custGeom>
              <a:avLst/>
              <a:gdLst/>
              <a:ahLst/>
              <a:cxnLst/>
              <a:rect l="l" t="t" r="r" b="b"/>
              <a:pathLst>
                <a:path w="342900" h="218439">
                  <a:moveTo>
                    <a:pt x="0" y="54482"/>
                  </a:moveTo>
                  <a:lnTo>
                    <a:pt x="233934" y="54482"/>
                  </a:lnTo>
                  <a:lnTo>
                    <a:pt x="233934" y="0"/>
                  </a:lnTo>
                  <a:lnTo>
                    <a:pt x="342900" y="108965"/>
                  </a:lnTo>
                  <a:lnTo>
                    <a:pt x="233934" y="217931"/>
                  </a:lnTo>
                  <a:lnTo>
                    <a:pt x="233934"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60" name="object 60"/>
            <p:cNvPicPr/>
            <p:nvPr/>
          </p:nvPicPr>
          <p:blipFill>
            <a:blip r:embed="rId19" cstate="print"/>
            <a:stretch>
              <a:fillRect/>
            </a:stretch>
          </p:blipFill>
          <p:spPr>
            <a:xfrm>
              <a:off x="1036320" y="5605272"/>
              <a:ext cx="1112520" cy="349034"/>
            </a:xfrm>
            <a:prstGeom prst="rect">
              <a:avLst/>
            </a:prstGeom>
          </p:spPr>
        </p:pic>
        <p:pic>
          <p:nvPicPr>
            <p:cNvPr id="61" name="object 61"/>
            <p:cNvPicPr/>
            <p:nvPr/>
          </p:nvPicPr>
          <p:blipFill>
            <a:blip r:embed="rId20" cstate="print"/>
            <a:stretch>
              <a:fillRect/>
            </a:stretch>
          </p:blipFill>
          <p:spPr>
            <a:xfrm>
              <a:off x="1068323" y="5646420"/>
              <a:ext cx="996695" cy="217932"/>
            </a:xfrm>
            <a:prstGeom prst="rect">
              <a:avLst/>
            </a:prstGeom>
          </p:spPr>
        </p:pic>
        <p:sp>
          <p:nvSpPr>
            <p:cNvPr id="62" name="object 62"/>
            <p:cNvSpPr/>
            <p:nvPr/>
          </p:nvSpPr>
          <p:spPr>
            <a:xfrm>
              <a:off x="1068323" y="5646420"/>
              <a:ext cx="996950" cy="218440"/>
            </a:xfrm>
            <a:custGeom>
              <a:avLst/>
              <a:gdLst/>
              <a:ahLst/>
              <a:cxnLst/>
              <a:rect l="l" t="t" r="r" b="b"/>
              <a:pathLst>
                <a:path w="996950" h="218439">
                  <a:moveTo>
                    <a:pt x="0" y="54482"/>
                  </a:moveTo>
                  <a:lnTo>
                    <a:pt x="887730" y="54482"/>
                  </a:lnTo>
                  <a:lnTo>
                    <a:pt x="887730" y="0"/>
                  </a:lnTo>
                  <a:lnTo>
                    <a:pt x="996695" y="108965"/>
                  </a:lnTo>
                  <a:lnTo>
                    <a:pt x="887730" y="217931"/>
                  </a:lnTo>
                  <a:lnTo>
                    <a:pt x="887730"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63" name="object 63"/>
            <p:cNvPicPr/>
            <p:nvPr/>
          </p:nvPicPr>
          <p:blipFill>
            <a:blip r:embed="rId21" cstate="print"/>
            <a:stretch>
              <a:fillRect/>
            </a:stretch>
          </p:blipFill>
          <p:spPr>
            <a:xfrm>
              <a:off x="1036320" y="5407152"/>
              <a:ext cx="1775460" cy="349034"/>
            </a:xfrm>
            <a:prstGeom prst="rect">
              <a:avLst/>
            </a:prstGeom>
          </p:spPr>
        </p:pic>
        <p:pic>
          <p:nvPicPr>
            <p:cNvPr id="64" name="object 64"/>
            <p:cNvPicPr/>
            <p:nvPr/>
          </p:nvPicPr>
          <p:blipFill>
            <a:blip r:embed="rId22" cstate="print"/>
            <a:stretch>
              <a:fillRect/>
            </a:stretch>
          </p:blipFill>
          <p:spPr>
            <a:xfrm>
              <a:off x="1068323" y="5448300"/>
              <a:ext cx="1659636" cy="217931"/>
            </a:xfrm>
            <a:prstGeom prst="rect">
              <a:avLst/>
            </a:prstGeom>
          </p:spPr>
        </p:pic>
        <p:sp>
          <p:nvSpPr>
            <p:cNvPr id="65" name="object 65"/>
            <p:cNvSpPr/>
            <p:nvPr/>
          </p:nvSpPr>
          <p:spPr>
            <a:xfrm>
              <a:off x="1068323" y="5448300"/>
              <a:ext cx="1659889" cy="218440"/>
            </a:xfrm>
            <a:custGeom>
              <a:avLst/>
              <a:gdLst/>
              <a:ahLst/>
              <a:cxnLst/>
              <a:rect l="l" t="t" r="r" b="b"/>
              <a:pathLst>
                <a:path w="1659889" h="218439">
                  <a:moveTo>
                    <a:pt x="0" y="54483"/>
                  </a:moveTo>
                  <a:lnTo>
                    <a:pt x="1550670" y="54483"/>
                  </a:lnTo>
                  <a:lnTo>
                    <a:pt x="1550670" y="0"/>
                  </a:lnTo>
                  <a:lnTo>
                    <a:pt x="1659636" y="108965"/>
                  </a:lnTo>
                  <a:lnTo>
                    <a:pt x="1550670" y="217931"/>
                  </a:lnTo>
                  <a:lnTo>
                    <a:pt x="1550670"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66" name="object 66"/>
            <p:cNvPicPr/>
            <p:nvPr/>
          </p:nvPicPr>
          <p:blipFill>
            <a:blip r:embed="rId23" cstate="print"/>
            <a:stretch>
              <a:fillRect/>
            </a:stretch>
          </p:blipFill>
          <p:spPr>
            <a:xfrm>
              <a:off x="1028700" y="6228588"/>
              <a:ext cx="931151" cy="349034"/>
            </a:xfrm>
            <a:prstGeom prst="rect">
              <a:avLst/>
            </a:prstGeom>
          </p:spPr>
        </p:pic>
        <p:pic>
          <p:nvPicPr>
            <p:cNvPr id="67" name="object 67"/>
            <p:cNvPicPr/>
            <p:nvPr/>
          </p:nvPicPr>
          <p:blipFill>
            <a:blip r:embed="rId24" cstate="print"/>
            <a:stretch>
              <a:fillRect/>
            </a:stretch>
          </p:blipFill>
          <p:spPr>
            <a:xfrm>
              <a:off x="1060703" y="6269736"/>
              <a:ext cx="815340" cy="217932"/>
            </a:xfrm>
            <a:prstGeom prst="rect">
              <a:avLst/>
            </a:prstGeom>
          </p:spPr>
        </p:pic>
        <p:sp>
          <p:nvSpPr>
            <p:cNvPr id="68" name="object 68"/>
            <p:cNvSpPr/>
            <p:nvPr/>
          </p:nvSpPr>
          <p:spPr>
            <a:xfrm>
              <a:off x="1060703" y="6269736"/>
              <a:ext cx="815340" cy="218440"/>
            </a:xfrm>
            <a:custGeom>
              <a:avLst/>
              <a:gdLst/>
              <a:ahLst/>
              <a:cxnLst/>
              <a:rect l="l" t="t" r="r" b="b"/>
              <a:pathLst>
                <a:path w="815339" h="218439">
                  <a:moveTo>
                    <a:pt x="0" y="54482"/>
                  </a:moveTo>
                  <a:lnTo>
                    <a:pt x="706373" y="54482"/>
                  </a:lnTo>
                  <a:lnTo>
                    <a:pt x="706373" y="0"/>
                  </a:lnTo>
                  <a:lnTo>
                    <a:pt x="815340" y="108965"/>
                  </a:lnTo>
                  <a:lnTo>
                    <a:pt x="706373" y="217931"/>
                  </a:lnTo>
                  <a:lnTo>
                    <a:pt x="706373" y="163448"/>
                  </a:lnTo>
                  <a:lnTo>
                    <a:pt x="0" y="163448"/>
                  </a:lnTo>
                  <a:lnTo>
                    <a:pt x="0" y="54482"/>
                  </a:lnTo>
                  <a:close/>
                </a:path>
              </a:pathLst>
            </a:custGeom>
            <a:ln w="12191">
              <a:solidFill>
                <a:srgbClr val="000000"/>
              </a:solidFill>
            </a:ln>
          </p:spPr>
          <p:txBody>
            <a:bodyPr wrap="square" lIns="0" tIns="0" rIns="0" bIns="0" rtlCol="0"/>
            <a:lstStyle/>
            <a:p>
              <a:endParaRPr/>
            </a:p>
          </p:txBody>
        </p:sp>
      </p:grpSp>
      <p:sp>
        <p:nvSpPr>
          <p:cNvPr id="69" name="object 69"/>
          <p:cNvSpPr txBox="1"/>
          <p:nvPr/>
        </p:nvSpPr>
        <p:spPr>
          <a:xfrm>
            <a:off x="2762504" y="5448706"/>
            <a:ext cx="278765"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4km</a:t>
            </a:r>
            <a:endParaRPr sz="1100">
              <a:latin typeface="Calibri"/>
              <a:cs typeface="Calibri"/>
            </a:endParaRPr>
          </a:p>
        </p:txBody>
      </p:sp>
      <p:sp>
        <p:nvSpPr>
          <p:cNvPr id="70" name="object 70"/>
          <p:cNvSpPr txBox="1"/>
          <p:nvPr/>
        </p:nvSpPr>
        <p:spPr>
          <a:xfrm>
            <a:off x="2091689" y="5649569"/>
            <a:ext cx="278765"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2km</a:t>
            </a:r>
            <a:endParaRPr sz="1100">
              <a:latin typeface="Calibri"/>
              <a:cs typeface="Calibri"/>
            </a:endParaRPr>
          </a:p>
        </p:txBody>
      </p:sp>
      <p:sp>
        <p:nvSpPr>
          <p:cNvPr id="71" name="object 71"/>
          <p:cNvSpPr txBox="1"/>
          <p:nvPr/>
        </p:nvSpPr>
        <p:spPr>
          <a:xfrm>
            <a:off x="1703704" y="5879092"/>
            <a:ext cx="38798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latin typeface="Calibri"/>
                <a:cs typeface="Calibri"/>
              </a:rPr>
              <a:t>1.6</a:t>
            </a:r>
            <a:r>
              <a:rPr sz="1100" b="1" dirty="0">
                <a:latin typeface="Calibri"/>
                <a:cs typeface="Calibri"/>
              </a:rPr>
              <a:t>km</a:t>
            </a:r>
            <a:endParaRPr sz="1100" dirty="0">
              <a:latin typeface="Calibri"/>
              <a:cs typeface="Calibri"/>
            </a:endParaRPr>
          </a:p>
        </p:txBody>
      </p:sp>
      <p:sp>
        <p:nvSpPr>
          <p:cNvPr id="72" name="object 72"/>
          <p:cNvSpPr txBox="1"/>
          <p:nvPr/>
        </p:nvSpPr>
        <p:spPr>
          <a:xfrm>
            <a:off x="83921" y="5092790"/>
            <a:ext cx="2023745" cy="1169035"/>
          </a:xfrm>
          <a:prstGeom prst="rect">
            <a:avLst/>
          </a:prstGeom>
        </p:spPr>
        <p:txBody>
          <a:bodyPr vert="horz" wrap="square" lIns="0" tIns="91440" rIns="0" bIns="0" rtlCol="0">
            <a:spAutoFit/>
          </a:bodyPr>
          <a:lstStyle/>
          <a:p>
            <a:pPr marL="15240">
              <a:lnSpc>
                <a:spcPct val="100000"/>
              </a:lnSpc>
              <a:spcBef>
                <a:spcPts val="720"/>
              </a:spcBef>
            </a:pPr>
            <a:r>
              <a:rPr sz="1400" b="1" u="sng" spc="-5" dirty="0">
                <a:uFill>
                  <a:solidFill>
                    <a:srgbClr val="000000"/>
                  </a:solidFill>
                </a:uFill>
                <a:latin typeface="Calibri"/>
                <a:cs typeface="Calibri"/>
              </a:rPr>
              <a:t>Company</a:t>
            </a:r>
            <a:r>
              <a:rPr sz="1400" b="1" u="sng" spc="-60" dirty="0">
                <a:uFill>
                  <a:solidFill>
                    <a:srgbClr val="000000"/>
                  </a:solidFill>
                </a:uFill>
                <a:latin typeface="Calibri"/>
                <a:cs typeface="Calibri"/>
              </a:rPr>
              <a:t> </a:t>
            </a:r>
            <a:r>
              <a:rPr sz="1400" b="1" u="sng" spc="-5" dirty="0">
                <a:uFill>
                  <a:solidFill>
                    <a:srgbClr val="000000"/>
                  </a:solidFill>
                </a:uFill>
                <a:latin typeface="Calibri"/>
                <a:cs typeface="Calibri"/>
              </a:rPr>
              <a:t>Area</a:t>
            </a:r>
            <a:r>
              <a:rPr sz="1400" b="1" u="sng" spc="-45" dirty="0">
                <a:uFill>
                  <a:solidFill>
                    <a:srgbClr val="000000"/>
                  </a:solidFill>
                </a:uFill>
                <a:latin typeface="Calibri"/>
                <a:cs typeface="Calibri"/>
              </a:rPr>
              <a:t> </a:t>
            </a:r>
            <a:r>
              <a:rPr sz="1400" b="1" u="sng" dirty="0">
                <a:uFill>
                  <a:solidFill>
                    <a:srgbClr val="000000"/>
                  </a:solidFill>
                </a:uFill>
                <a:latin typeface="Calibri"/>
                <a:cs typeface="Calibri"/>
              </a:rPr>
              <a:t>of</a:t>
            </a:r>
            <a:r>
              <a:rPr sz="1400" b="1" u="sng" spc="-30" dirty="0">
                <a:uFill>
                  <a:solidFill>
                    <a:srgbClr val="000000"/>
                  </a:solidFill>
                </a:uFill>
                <a:latin typeface="Calibri"/>
                <a:cs typeface="Calibri"/>
              </a:rPr>
              <a:t> </a:t>
            </a:r>
            <a:r>
              <a:rPr sz="1400" b="1" u="sng" spc="-5" dirty="0">
                <a:uFill>
                  <a:solidFill>
                    <a:srgbClr val="000000"/>
                  </a:solidFill>
                </a:uFill>
                <a:latin typeface="Calibri"/>
                <a:cs typeface="Calibri"/>
              </a:rPr>
              <a:t>Influence</a:t>
            </a:r>
            <a:endParaRPr sz="1400">
              <a:latin typeface="Calibri"/>
              <a:cs typeface="Calibri"/>
            </a:endParaRPr>
          </a:p>
          <a:p>
            <a:pPr marL="44450" marR="1086485" indent="-32384" algn="just">
              <a:lnSpc>
                <a:spcPct val="124500"/>
              </a:lnSpc>
              <a:spcBef>
                <a:spcPts val="165"/>
              </a:spcBef>
            </a:pPr>
            <a:r>
              <a:rPr sz="1100" b="1" dirty="0">
                <a:latin typeface="Calibri"/>
                <a:cs typeface="Calibri"/>
              </a:rPr>
              <a:t>100</a:t>
            </a:r>
            <a:r>
              <a:rPr sz="1100" b="1" spc="-5" dirty="0">
                <a:latin typeface="Calibri"/>
                <a:cs typeface="Calibri"/>
              </a:rPr>
              <a:t>m</a:t>
            </a:r>
            <a:r>
              <a:rPr sz="1100" b="1" dirty="0">
                <a:latin typeface="Calibri"/>
                <a:cs typeface="Calibri"/>
              </a:rPr>
              <a:t>m</a:t>
            </a:r>
            <a:r>
              <a:rPr sz="1100" b="1" spc="-10" dirty="0">
                <a:latin typeface="Calibri"/>
                <a:cs typeface="Calibri"/>
              </a:rPr>
              <a:t> </a:t>
            </a:r>
            <a:r>
              <a:rPr sz="1100" b="1" dirty="0">
                <a:latin typeface="Calibri"/>
                <a:cs typeface="Calibri"/>
              </a:rPr>
              <a:t>C</a:t>
            </a:r>
            <a:r>
              <a:rPr sz="1100" b="1" spc="-10" dirty="0">
                <a:latin typeface="Calibri"/>
                <a:cs typeface="Calibri"/>
              </a:rPr>
              <a:t>a</a:t>
            </a:r>
            <a:r>
              <a:rPr sz="1100" b="1" spc="-5" dirty="0">
                <a:latin typeface="Calibri"/>
                <a:cs typeface="Calibri"/>
              </a:rPr>
              <a:t>nn</a:t>
            </a:r>
            <a:r>
              <a:rPr sz="1100" b="1" spc="-10" dirty="0">
                <a:latin typeface="Calibri"/>
                <a:cs typeface="Calibri"/>
              </a:rPr>
              <a:t>o</a:t>
            </a:r>
            <a:r>
              <a:rPr sz="1100" b="1" dirty="0">
                <a:latin typeface="Calibri"/>
                <a:cs typeface="Calibri"/>
              </a:rPr>
              <a:t>n  30mm </a:t>
            </a:r>
            <a:r>
              <a:rPr sz="1100" b="1" spc="-5" dirty="0">
                <a:latin typeface="Calibri"/>
                <a:cs typeface="Calibri"/>
              </a:rPr>
              <a:t>Cannon </a:t>
            </a:r>
            <a:r>
              <a:rPr sz="1100" b="1" dirty="0">
                <a:latin typeface="Calibri"/>
                <a:cs typeface="Calibri"/>
              </a:rPr>
              <a:t> 60mm</a:t>
            </a:r>
            <a:r>
              <a:rPr sz="1100" b="1" spc="-25" dirty="0">
                <a:latin typeface="Calibri"/>
                <a:cs typeface="Calibri"/>
              </a:rPr>
              <a:t> </a:t>
            </a:r>
            <a:r>
              <a:rPr sz="1100" b="1" spc="-5" dirty="0">
                <a:latin typeface="Calibri"/>
                <a:cs typeface="Calibri"/>
              </a:rPr>
              <a:t>Mortar</a:t>
            </a:r>
            <a:endParaRPr sz="1100">
              <a:latin typeface="Calibri"/>
              <a:cs typeface="Calibri"/>
            </a:endParaRPr>
          </a:p>
          <a:p>
            <a:pPr marL="307975" algn="just">
              <a:lnSpc>
                <a:spcPct val="100000"/>
              </a:lnSpc>
              <a:spcBef>
                <a:spcPts val="285"/>
              </a:spcBef>
              <a:tabLst>
                <a:tab pos="1404620" algn="l"/>
              </a:tabLst>
            </a:pPr>
            <a:r>
              <a:rPr sz="1100" b="1" spc="-5" dirty="0">
                <a:latin typeface="Calibri"/>
                <a:cs typeface="Calibri"/>
              </a:rPr>
              <a:t>PF-98	</a:t>
            </a:r>
            <a:r>
              <a:rPr sz="1650" b="1" spc="7" baseline="5050" dirty="0">
                <a:latin typeface="Calibri"/>
                <a:cs typeface="Calibri"/>
              </a:rPr>
              <a:t>800m</a:t>
            </a:r>
            <a:endParaRPr sz="1650" baseline="5050">
              <a:latin typeface="Calibri"/>
              <a:cs typeface="Calibri"/>
            </a:endParaRPr>
          </a:p>
        </p:txBody>
      </p:sp>
      <p:grpSp>
        <p:nvGrpSpPr>
          <p:cNvPr id="73" name="object 73"/>
          <p:cNvGrpSpPr/>
          <p:nvPr/>
        </p:nvGrpSpPr>
        <p:grpSpPr>
          <a:xfrm>
            <a:off x="1025652" y="6414515"/>
            <a:ext cx="1009015" cy="349250"/>
            <a:chOff x="1025652" y="6414515"/>
            <a:chExt cx="1009015" cy="349250"/>
          </a:xfrm>
        </p:grpSpPr>
        <p:pic>
          <p:nvPicPr>
            <p:cNvPr id="74" name="object 74"/>
            <p:cNvPicPr/>
            <p:nvPr/>
          </p:nvPicPr>
          <p:blipFill>
            <a:blip r:embed="rId25" cstate="print"/>
            <a:stretch>
              <a:fillRect/>
            </a:stretch>
          </p:blipFill>
          <p:spPr>
            <a:xfrm>
              <a:off x="1025652" y="6414515"/>
              <a:ext cx="1008900" cy="349034"/>
            </a:xfrm>
            <a:prstGeom prst="rect">
              <a:avLst/>
            </a:prstGeom>
          </p:spPr>
        </p:pic>
        <p:pic>
          <p:nvPicPr>
            <p:cNvPr id="75" name="object 75"/>
            <p:cNvPicPr/>
            <p:nvPr/>
          </p:nvPicPr>
          <p:blipFill>
            <a:blip r:embed="rId26" cstate="print"/>
            <a:stretch>
              <a:fillRect/>
            </a:stretch>
          </p:blipFill>
          <p:spPr>
            <a:xfrm>
              <a:off x="1057656" y="6455663"/>
              <a:ext cx="893063" cy="217932"/>
            </a:xfrm>
            <a:prstGeom prst="rect">
              <a:avLst/>
            </a:prstGeom>
          </p:spPr>
        </p:pic>
        <p:sp>
          <p:nvSpPr>
            <p:cNvPr id="76" name="object 76"/>
            <p:cNvSpPr/>
            <p:nvPr/>
          </p:nvSpPr>
          <p:spPr>
            <a:xfrm>
              <a:off x="1057656" y="6455663"/>
              <a:ext cx="893444" cy="218440"/>
            </a:xfrm>
            <a:custGeom>
              <a:avLst/>
              <a:gdLst/>
              <a:ahLst/>
              <a:cxnLst/>
              <a:rect l="l" t="t" r="r" b="b"/>
              <a:pathLst>
                <a:path w="893444" h="218440">
                  <a:moveTo>
                    <a:pt x="0" y="54483"/>
                  </a:moveTo>
                  <a:lnTo>
                    <a:pt x="784098" y="54483"/>
                  </a:lnTo>
                  <a:lnTo>
                    <a:pt x="784098" y="0"/>
                  </a:lnTo>
                  <a:lnTo>
                    <a:pt x="893063" y="108966"/>
                  </a:lnTo>
                  <a:lnTo>
                    <a:pt x="784098" y="217932"/>
                  </a:lnTo>
                  <a:lnTo>
                    <a:pt x="784098" y="163449"/>
                  </a:lnTo>
                  <a:lnTo>
                    <a:pt x="0" y="163449"/>
                  </a:lnTo>
                  <a:lnTo>
                    <a:pt x="0" y="54483"/>
                  </a:lnTo>
                  <a:close/>
                </a:path>
              </a:pathLst>
            </a:custGeom>
            <a:ln w="12192">
              <a:solidFill>
                <a:srgbClr val="000000"/>
              </a:solidFill>
            </a:ln>
          </p:spPr>
          <p:txBody>
            <a:bodyPr wrap="square" lIns="0" tIns="0" rIns="0" bIns="0" rtlCol="0"/>
            <a:lstStyle/>
            <a:p>
              <a:endParaRPr/>
            </a:p>
          </p:txBody>
        </p:sp>
      </p:grpSp>
      <p:grpSp>
        <p:nvGrpSpPr>
          <p:cNvPr id="77" name="object 77"/>
          <p:cNvGrpSpPr/>
          <p:nvPr/>
        </p:nvGrpSpPr>
        <p:grpSpPr>
          <a:xfrm>
            <a:off x="3401567" y="2125607"/>
            <a:ext cx="1083945" cy="3156585"/>
            <a:chOff x="3401567" y="2125607"/>
            <a:chExt cx="1083945" cy="3156585"/>
          </a:xfrm>
        </p:grpSpPr>
        <p:pic>
          <p:nvPicPr>
            <p:cNvPr id="78" name="object 78"/>
            <p:cNvPicPr/>
            <p:nvPr/>
          </p:nvPicPr>
          <p:blipFill>
            <a:blip r:embed="rId27" cstate="print"/>
            <a:stretch>
              <a:fillRect/>
            </a:stretch>
          </p:blipFill>
          <p:spPr>
            <a:xfrm>
              <a:off x="3716932" y="2125607"/>
              <a:ext cx="500066" cy="287057"/>
            </a:xfrm>
            <a:prstGeom prst="rect">
              <a:avLst/>
            </a:prstGeom>
          </p:spPr>
        </p:pic>
        <p:pic>
          <p:nvPicPr>
            <p:cNvPr id="79" name="object 79"/>
            <p:cNvPicPr/>
            <p:nvPr/>
          </p:nvPicPr>
          <p:blipFill>
            <a:blip r:embed="rId28" cstate="print"/>
            <a:stretch>
              <a:fillRect/>
            </a:stretch>
          </p:blipFill>
          <p:spPr>
            <a:xfrm>
              <a:off x="3724655" y="2133599"/>
              <a:ext cx="434340" cy="211836"/>
            </a:xfrm>
            <a:prstGeom prst="rect">
              <a:avLst/>
            </a:prstGeom>
          </p:spPr>
        </p:pic>
        <p:pic>
          <p:nvPicPr>
            <p:cNvPr id="80" name="object 80"/>
            <p:cNvPicPr/>
            <p:nvPr/>
          </p:nvPicPr>
          <p:blipFill>
            <a:blip r:embed="rId29" cstate="print"/>
            <a:stretch>
              <a:fillRect/>
            </a:stretch>
          </p:blipFill>
          <p:spPr>
            <a:xfrm>
              <a:off x="3431902" y="2445722"/>
              <a:ext cx="344702" cy="220215"/>
            </a:xfrm>
            <a:prstGeom prst="rect">
              <a:avLst/>
            </a:prstGeom>
          </p:spPr>
        </p:pic>
        <p:pic>
          <p:nvPicPr>
            <p:cNvPr id="81" name="object 81"/>
            <p:cNvPicPr/>
            <p:nvPr/>
          </p:nvPicPr>
          <p:blipFill>
            <a:blip r:embed="rId30" cstate="print"/>
            <a:stretch>
              <a:fillRect/>
            </a:stretch>
          </p:blipFill>
          <p:spPr>
            <a:xfrm>
              <a:off x="3439667" y="2462783"/>
              <a:ext cx="278892" cy="135636"/>
            </a:xfrm>
            <a:prstGeom prst="rect">
              <a:avLst/>
            </a:prstGeom>
          </p:spPr>
        </p:pic>
        <p:pic>
          <p:nvPicPr>
            <p:cNvPr id="82" name="object 82"/>
            <p:cNvPicPr/>
            <p:nvPr/>
          </p:nvPicPr>
          <p:blipFill>
            <a:blip r:embed="rId31" cstate="print"/>
            <a:stretch>
              <a:fillRect/>
            </a:stretch>
          </p:blipFill>
          <p:spPr>
            <a:xfrm>
              <a:off x="3424075" y="2841784"/>
              <a:ext cx="349739" cy="214059"/>
            </a:xfrm>
            <a:prstGeom prst="rect">
              <a:avLst/>
            </a:prstGeom>
          </p:spPr>
        </p:pic>
        <p:pic>
          <p:nvPicPr>
            <p:cNvPr id="83" name="object 83"/>
            <p:cNvPicPr/>
            <p:nvPr/>
          </p:nvPicPr>
          <p:blipFill>
            <a:blip r:embed="rId32" cstate="print"/>
            <a:stretch>
              <a:fillRect/>
            </a:stretch>
          </p:blipFill>
          <p:spPr>
            <a:xfrm>
              <a:off x="3432047" y="2849879"/>
              <a:ext cx="283464" cy="138684"/>
            </a:xfrm>
            <a:prstGeom prst="rect">
              <a:avLst/>
            </a:prstGeom>
          </p:spPr>
        </p:pic>
        <p:pic>
          <p:nvPicPr>
            <p:cNvPr id="84" name="object 84"/>
            <p:cNvPicPr/>
            <p:nvPr/>
          </p:nvPicPr>
          <p:blipFill>
            <a:blip r:embed="rId33" cstate="print"/>
            <a:stretch>
              <a:fillRect/>
            </a:stretch>
          </p:blipFill>
          <p:spPr>
            <a:xfrm>
              <a:off x="3406139" y="3017558"/>
              <a:ext cx="380987" cy="237832"/>
            </a:xfrm>
            <a:prstGeom prst="rect">
              <a:avLst/>
            </a:prstGeom>
          </p:spPr>
        </p:pic>
        <p:pic>
          <p:nvPicPr>
            <p:cNvPr id="85" name="object 85"/>
            <p:cNvPicPr/>
            <p:nvPr/>
          </p:nvPicPr>
          <p:blipFill>
            <a:blip r:embed="rId34" cstate="print"/>
            <a:stretch>
              <a:fillRect/>
            </a:stretch>
          </p:blipFill>
          <p:spPr>
            <a:xfrm>
              <a:off x="3432047" y="3043427"/>
              <a:ext cx="278892" cy="135636"/>
            </a:xfrm>
            <a:prstGeom prst="rect">
              <a:avLst/>
            </a:prstGeom>
          </p:spPr>
        </p:pic>
        <p:pic>
          <p:nvPicPr>
            <p:cNvPr id="86" name="object 86"/>
            <p:cNvPicPr/>
            <p:nvPr/>
          </p:nvPicPr>
          <p:blipFill>
            <a:blip r:embed="rId35" cstate="print"/>
            <a:stretch>
              <a:fillRect/>
            </a:stretch>
          </p:blipFill>
          <p:spPr>
            <a:xfrm>
              <a:off x="3401567" y="3212566"/>
              <a:ext cx="385610" cy="240817"/>
            </a:xfrm>
            <a:prstGeom prst="rect">
              <a:avLst/>
            </a:prstGeom>
          </p:spPr>
        </p:pic>
        <p:pic>
          <p:nvPicPr>
            <p:cNvPr id="87" name="object 87"/>
            <p:cNvPicPr/>
            <p:nvPr/>
          </p:nvPicPr>
          <p:blipFill>
            <a:blip r:embed="rId32" cstate="print"/>
            <a:stretch>
              <a:fillRect/>
            </a:stretch>
          </p:blipFill>
          <p:spPr>
            <a:xfrm>
              <a:off x="3427475" y="3238499"/>
              <a:ext cx="283464" cy="138684"/>
            </a:xfrm>
            <a:prstGeom prst="rect">
              <a:avLst/>
            </a:prstGeom>
          </p:spPr>
        </p:pic>
        <p:pic>
          <p:nvPicPr>
            <p:cNvPr id="88" name="object 88"/>
            <p:cNvPicPr/>
            <p:nvPr/>
          </p:nvPicPr>
          <p:blipFill>
            <a:blip r:embed="rId35" cstate="print"/>
            <a:stretch>
              <a:fillRect/>
            </a:stretch>
          </p:blipFill>
          <p:spPr>
            <a:xfrm>
              <a:off x="3409187" y="3400018"/>
              <a:ext cx="385610" cy="240817"/>
            </a:xfrm>
            <a:prstGeom prst="rect">
              <a:avLst/>
            </a:prstGeom>
          </p:spPr>
        </p:pic>
        <p:pic>
          <p:nvPicPr>
            <p:cNvPr id="89" name="object 89"/>
            <p:cNvPicPr/>
            <p:nvPr/>
          </p:nvPicPr>
          <p:blipFill>
            <a:blip r:embed="rId32" cstate="print"/>
            <a:stretch>
              <a:fillRect/>
            </a:stretch>
          </p:blipFill>
          <p:spPr>
            <a:xfrm>
              <a:off x="3435095" y="3425951"/>
              <a:ext cx="283464" cy="138684"/>
            </a:xfrm>
            <a:prstGeom prst="rect">
              <a:avLst/>
            </a:prstGeom>
          </p:spPr>
        </p:pic>
        <p:pic>
          <p:nvPicPr>
            <p:cNvPr id="90" name="object 90"/>
            <p:cNvPicPr/>
            <p:nvPr/>
          </p:nvPicPr>
          <p:blipFill>
            <a:blip r:embed="rId35" cstate="print"/>
            <a:stretch>
              <a:fillRect/>
            </a:stretch>
          </p:blipFill>
          <p:spPr>
            <a:xfrm>
              <a:off x="3401567" y="3590518"/>
              <a:ext cx="385610" cy="240817"/>
            </a:xfrm>
            <a:prstGeom prst="rect">
              <a:avLst/>
            </a:prstGeom>
          </p:spPr>
        </p:pic>
        <p:pic>
          <p:nvPicPr>
            <p:cNvPr id="91" name="object 91"/>
            <p:cNvPicPr/>
            <p:nvPr/>
          </p:nvPicPr>
          <p:blipFill>
            <a:blip r:embed="rId32" cstate="print"/>
            <a:stretch>
              <a:fillRect/>
            </a:stretch>
          </p:blipFill>
          <p:spPr>
            <a:xfrm>
              <a:off x="3427475" y="3616451"/>
              <a:ext cx="283464" cy="138684"/>
            </a:xfrm>
            <a:prstGeom prst="rect">
              <a:avLst/>
            </a:prstGeom>
          </p:spPr>
        </p:pic>
        <p:pic>
          <p:nvPicPr>
            <p:cNvPr id="92" name="object 92"/>
            <p:cNvPicPr/>
            <p:nvPr/>
          </p:nvPicPr>
          <p:blipFill>
            <a:blip r:embed="rId35" cstate="print"/>
            <a:stretch>
              <a:fillRect/>
            </a:stretch>
          </p:blipFill>
          <p:spPr>
            <a:xfrm>
              <a:off x="3401567" y="3777970"/>
              <a:ext cx="385610" cy="240817"/>
            </a:xfrm>
            <a:prstGeom prst="rect">
              <a:avLst/>
            </a:prstGeom>
          </p:spPr>
        </p:pic>
        <p:pic>
          <p:nvPicPr>
            <p:cNvPr id="93" name="object 93"/>
            <p:cNvPicPr/>
            <p:nvPr/>
          </p:nvPicPr>
          <p:blipFill>
            <a:blip r:embed="rId32" cstate="print"/>
            <a:stretch>
              <a:fillRect/>
            </a:stretch>
          </p:blipFill>
          <p:spPr>
            <a:xfrm>
              <a:off x="3427475" y="3803903"/>
              <a:ext cx="283464" cy="138684"/>
            </a:xfrm>
            <a:prstGeom prst="rect">
              <a:avLst/>
            </a:prstGeom>
          </p:spPr>
        </p:pic>
        <p:pic>
          <p:nvPicPr>
            <p:cNvPr id="94" name="object 94"/>
            <p:cNvPicPr/>
            <p:nvPr/>
          </p:nvPicPr>
          <p:blipFill>
            <a:blip r:embed="rId35" cstate="print"/>
            <a:stretch>
              <a:fillRect/>
            </a:stretch>
          </p:blipFill>
          <p:spPr>
            <a:xfrm>
              <a:off x="3401567" y="3968470"/>
              <a:ext cx="385610" cy="240817"/>
            </a:xfrm>
            <a:prstGeom prst="rect">
              <a:avLst/>
            </a:prstGeom>
          </p:spPr>
        </p:pic>
        <p:pic>
          <p:nvPicPr>
            <p:cNvPr id="95" name="object 95"/>
            <p:cNvPicPr/>
            <p:nvPr/>
          </p:nvPicPr>
          <p:blipFill>
            <a:blip r:embed="rId32" cstate="print"/>
            <a:stretch>
              <a:fillRect/>
            </a:stretch>
          </p:blipFill>
          <p:spPr>
            <a:xfrm>
              <a:off x="3427475" y="3994403"/>
              <a:ext cx="283464" cy="138684"/>
            </a:xfrm>
            <a:prstGeom prst="rect">
              <a:avLst/>
            </a:prstGeom>
          </p:spPr>
        </p:pic>
        <p:pic>
          <p:nvPicPr>
            <p:cNvPr id="96" name="object 96"/>
            <p:cNvPicPr/>
            <p:nvPr/>
          </p:nvPicPr>
          <p:blipFill>
            <a:blip r:embed="rId36" cstate="print"/>
            <a:stretch>
              <a:fillRect/>
            </a:stretch>
          </p:blipFill>
          <p:spPr>
            <a:xfrm>
              <a:off x="3404615" y="2624366"/>
              <a:ext cx="380987" cy="237832"/>
            </a:xfrm>
            <a:prstGeom prst="rect">
              <a:avLst/>
            </a:prstGeom>
          </p:spPr>
        </p:pic>
        <p:pic>
          <p:nvPicPr>
            <p:cNvPr id="97" name="object 97"/>
            <p:cNvPicPr/>
            <p:nvPr/>
          </p:nvPicPr>
          <p:blipFill>
            <a:blip r:embed="rId37" cstate="print"/>
            <a:stretch>
              <a:fillRect/>
            </a:stretch>
          </p:blipFill>
          <p:spPr>
            <a:xfrm>
              <a:off x="3430523" y="2650235"/>
              <a:ext cx="278892" cy="135636"/>
            </a:xfrm>
            <a:prstGeom prst="rect">
              <a:avLst/>
            </a:prstGeom>
          </p:spPr>
        </p:pic>
        <p:pic>
          <p:nvPicPr>
            <p:cNvPr id="98" name="object 98"/>
            <p:cNvPicPr/>
            <p:nvPr/>
          </p:nvPicPr>
          <p:blipFill>
            <a:blip r:embed="rId36" cstate="print"/>
            <a:stretch>
              <a:fillRect/>
            </a:stretch>
          </p:blipFill>
          <p:spPr>
            <a:xfrm>
              <a:off x="3759707" y="2436914"/>
              <a:ext cx="380987" cy="237832"/>
            </a:xfrm>
            <a:prstGeom prst="rect">
              <a:avLst/>
            </a:prstGeom>
          </p:spPr>
        </p:pic>
        <p:pic>
          <p:nvPicPr>
            <p:cNvPr id="99" name="object 99"/>
            <p:cNvPicPr/>
            <p:nvPr/>
          </p:nvPicPr>
          <p:blipFill>
            <a:blip r:embed="rId30" cstate="print"/>
            <a:stretch>
              <a:fillRect/>
            </a:stretch>
          </p:blipFill>
          <p:spPr>
            <a:xfrm>
              <a:off x="3785615" y="2462783"/>
              <a:ext cx="278892" cy="135636"/>
            </a:xfrm>
            <a:prstGeom prst="rect">
              <a:avLst/>
            </a:prstGeom>
          </p:spPr>
        </p:pic>
        <p:pic>
          <p:nvPicPr>
            <p:cNvPr id="100" name="object 100"/>
            <p:cNvPicPr/>
            <p:nvPr/>
          </p:nvPicPr>
          <p:blipFill>
            <a:blip r:embed="rId35" cstate="print"/>
            <a:stretch>
              <a:fillRect/>
            </a:stretch>
          </p:blipFill>
          <p:spPr>
            <a:xfrm>
              <a:off x="3752087" y="2823946"/>
              <a:ext cx="385610" cy="240817"/>
            </a:xfrm>
            <a:prstGeom prst="rect">
              <a:avLst/>
            </a:prstGeom>
          </p:spPr>
        </p:pic>
        <p:pic>
          <p:nvPicPr>
            <p:cNvPr id="101" name="object 101"/>
            <p:cNvPicPr/>
            <p:nvPr/>
          </p:nvPicPr>
          <p:blipFill>
            <a:blip r:embed="rId32" cstate="print"/>
            <a:stretch>
              <a:fillRect/>
            </a:stretch>
          </p:blipFill>
          <p:spPr>
            <a:xfrm>
              <a:off x="3777995" y="2849879"/>
              <a:ext cx="283464" cy="138684"/>
            </a:xfrm>
            <a:prstGeom prst="rect">
              <a:avLst/>
            </a:prstGeom>
          </p:spPr>
        </p:pic>
        <p:pic>
          <p:nvPicPr>
            <p:cNvPr id="102" name="object 102"/>
            <p:cNvPicPr/>
            <p:nvPr/>
          </p:nvPicPr>
          <p:blipFill>
            <a:blip r:embed="rId33" cstate="print"/>
            <a:stretch>
              <a:fillRect/>
            </a:stretch>
          </p:blipFill>
          <p:spPr>
            <a:xfrm>
              <a:off x="3752087" y="3017558"/>
              <a:ext cx="380987" cy="237832"/>
            </a:xfrm>
            <a:prstGeom prst="rect">
              <a:avLst/>
            </a:prstGeom>
          </p:spPr>
        </p:pic>
        <p:pic>
          <p:nvPicPr>
            <p:cNvPr id="103" name="object 103"/>
            <p:cNvPicPr/>
            <p:nvPr/>
          </p:nvPicPr>
          <p:blipFill>
            <a:blip r:embed="rId34" cstate="print"/>
            <a:stretch>
              <a:fillRect/>
            </a:stretch>
          </p:blipFill>
          <p:spPr>
            <a:xfrm>
              <a:off x="3777995" y="3043427"/>
              <a:ext cx="278892" cy="135636"/>
            </a:xfrm>
            <a:prstGeom prst="rect">
              <a:avLst/>
            </a:prstGeom>
          </p:spPr>
        </p:pic>
        <p:pic>
          <p:nvPicPr>
            <p:cNvPr id="104" name="object 104"/>
            <p:cNvPicPr/>
            <p:nvPr/>
          </p:nvPicPr>
          <p:blipFill>
            <a:blip r:embed="rId35" cstate="print"/>
            <a:stretch>
              <a:fillRect/>
            </a:stretch>
          </p:blipFill>
          <p:spPr>
            <a:xfrm>
              <a:off x="3747515" y="3212566"/>
              <a:ext cx="385610" cy="240817"/>
            </a:xfrm>
            <a:prstGeom prst="rect">
              <a:avLst/>
            </a:prstGeom>
          </p:spPr>
        </p:pic>
        <p:pic>
          <p:nvPicPr>
            <p:cNvPr id="105" name="object 105"/>
            <p:cNvPicPr/>
            <p:nvPr/>
          </p:nvPicPr>
          <p:blipFill>
            <a:blip r:embed="rId32" cstate="print"/>
            <a:stretch>
              <a:fillRect/>
            </a:stretch>
          </p:blipFill>
          <p:spPr>
            <a:xfrm>
              <a:off x="3773423" y="3238499"/>
              <a:ext cx="283464" cy="138684"/>
            </a:xfrm>
            <a:prstGeom prst="rect">
              <a:avLst/>
            </a:prstGeom>
          </p:spPr>
        </p:pic>
        <p:pic>
          <p:nvPicPr>
            <p:cNvPr id="106" name="object 106"/>
            <p:cNvPicPr/>
            <p:nvPr/>
          </p:nvPicPr>
          <p:blipFill>
            <a:blip r:embed="rId35" cstate="print"/>
            <a:stretch>
              <a:fillRect/>
            </a:stretch>
          </p:blipFill>
          <p:spPr>
            <a:xfrm>
              <a:off x="3755135" y="3400018"/>
              <a:ext cx="385610" cy="240817"/>
            </a:xfrm>
            <a:prstGeom prst="rect">
              <a:avLst/>
            </a:prstGeom>
          </p:spPr>
        </p:pic>
        <p:pic>
          <p:nvPicPr>
            <p:cNvPr id="107" name="object 107"/>
            <p:cNvPicPr/>
            <p:nvPr/>
          </p:nvPicPr>
          <p:blipFill>
            <a:blip r:embed="rId32" cstate="print"/>
            <a:stretch>
              <a:fillRect/>
            </a:stretch>
          </p:blipFill>
          <p:spPr>
            <a:xfrm>
              <a:off x="3781043" y="3425951"/>
              <a:ext cx="283464" cy="138684"/>
            </a:xfrm>
            <a:prstGeom prst="rect">
              <a:avLst/>
            </a:prstGeom>
          </p:spPr>
        </p:pic>
        <p:pic>
          <p:nvPicPr>
            <p:cNvPr id="108" name="object 108"/>
            <p:cNvPicPr/>
            <p:nvPr/>
          </p:nvPicPr>
          <p:blipFill>
            <a:blip r:embed="rId35" cstate="print"/>
            <a:stretch>
              <a:fillRect/>
            </a:stretch>
          </p:blipFill>
          <p:spPr>
            <a:xfrm>
              <a:off x="3747515" y="3590518"/>
              <a:ext cx="385610" cy="240817"/>
            </a:xfrm>
            <a:prstGeom prst="rect">
              <a:avLst/>
            </a:prstGeom>
          </p:spPr>
        </p:pic>
        <p:pic>
          <p:nvPicPr>
            <p:cNvPr id="109" name="object 109"/>
            <p:cNvPicPr/>
            <p:nvPr/>
          </p:nvPicPr>
          <p:blipFill>
            <a:blip r:embed="rId32" cstate="print"/>
            <a:stretch>
              <a:fillRect/>
            </a:stretch>
          </p:blipFill>
          <p:spPr>
            <a:xfrm>
              <a:off x="3773423" y="3616451"/>
              <a:ext cx="283464" cy="138684"/>
            </a:xfrm>
            <a:prstGeom prst="rect">
              <a:avLst/>
            </a:prstGeom>
          </p:spPr>
        </p:pic>
        <p:pic>
          <p:nvPicPr>
            <p:cNvPr id="110" name="object 110"/>
            <p:cNvPicPr/>
            <p:nvPr/>
          </p:nvPicPr>
          <p:blipFill>
            <a:blip r:embed="rId35" cstate="print"/>
            <a:stretch>
              <a:fillRect/>
            </a:stretch>
          </p:blipFill>
          <p:spPr>
            <a:xfrm>
              <a:off x="3747515" y="3777970"/>
              <a:ext cx="385610" cy="240817"/>
            </a:xfrm>
            <a:prstGeom prst="rect">
              <a:avLst/>
            </a:prstGeom>
          </p:spPr>
        </p:pic>
        <p:pic>
          <p:nvPicPr>
            <p:cNvPr id="111" name="object 111"/>
            <p:cNvPicPr/>
            <p:nvPr/>
          </p:nvPicPr>
          <p:blipFill>
            <a:blip r:embed="rId32" cstate="print"/>
            <a:stretch>
              <a:fillRect/>
            </a:stretch>
          </p:blipFill>
          <p:spPr>
            <a:xfrm>
              <a:off x="3773423" y="3803903"/>
              <a:ext cx="283464" cy="138684"/>
            </a:xfrm>
            <a:prstGeom prst="rect">
              <a:avLst/>
            </a:prstGeom>
          </p:spPr>
        </p:pic>
        <p:pic>
          <p:nvPicPr>
            <p:cNvPr id="112" name="object 112"/>
            <p:cNvPicPr/>
            <p:nvPr/>
          </p:nvPicPr>
          <p:blipFill>
            <a:blip r:embed="rId35" cstate="print"/>
            <a:stretch>
              <a:fillRect/>
            </a:stretch>
          </p:blipFill>
          <p:spPr>
            <a:xfrm>
              <a:off x="3747515" y="3968470"/>
              <a:ext cx="385610" cy="240817"/>
            </a:xfrm>
            <a:prstGeom prst="rect">
              <a:avLst/>
            </a:prstGeom>
          </p:spPr>
        </p:pic>
        <p:pic>
          <p:nvPicPr>
            <p:cNvPr id="113" name="object 113"/>
            <p:cNvPicPr/>
            <p:nvPr/>
          </p:nvPicPr>
          <p:blipFill>
            <a:blip r:embed="rId32" cstate="print"/>
            <a:stretch>
              <a:fillRect/>
            </a:stretch>
          </p:blipFill>
          <p:spPr>
            <a:xfrm>
              <a:off x="3773423" y="3994403"/>
              <a:ext cx="283464" cy="138684"/>
            </a:xfrm>
            <a:prstGeom prst="rect">
              <a:avLst/>
            </a:prstGeom>
          </p:spPr>
        </p:pic>
        <p:pic>
          <p:nvPicPr>
            <p:cNvPr id="114" name="object 114"/>
            <p:cNvPicPr/>
            <p:nvPr/>
          </p:nvPicPr>
          <p:blipFill>
            <a:blip r:embed="rId36" cstate="print"/>
            <a:stretch>
              <a:fillRect/>
            </a:stretch>
          </p:blipFill>
          <p:spPr>
            <a:xfrm>
              <a:off x="3750563" y="2624366"/>
              <a:ext cx="380987" cy="237832"/>
            </a:xfrm>
            <a:prstGeom prst="rect">
              <a:avLst/>
            </a:prstGeom>
          </p:spPr>
        </p:pic>
        <p:pic>
          <p:nvPicPr>
            <p:cNvPr id="115" name="object 115"/>
            <p:cNvPicPr/>
            <p:nvPr/>
          </p:nvPicPr>
          <p:blipFill>
            <a:blip r:embed="rId37" cstate="print"/>
            <a:stretch>
              <a:fillRect/>
            </a:stretch>
          </p:blipFill>
          <p:spPr>
            <a:xfrm>
              <a:off x="3776471" y="2650235"/>
              <a:ext cx="278892" cy="135636"/>
            </a:xfrm>
            <a:prstGeom prst="rect">
              <a:avLst/>
            </a:prstGeom>
          </p:spPr>
        </p:pic>
        <p:pic>
          <p:nvPicPr>
            <p:cNvPr id="116" name="object 116"/>
            <p:cNvPicPr/>
            <p:nvPr/>
          </p:nvPicPr>
          <p:blipFill>
            <a:blip r:embed="rId38" cstate="print"/>
            <a:stretch>
              <a:fillRect/>
            </a:stretch>
          </p:blipFill>
          <p:spPr>
            <a:xfrm>
              <a:off x="4105655" y="2435390"/>
              <a:ext cx="379475" cy="237832"/>
            </a:xfrm>
            <a:prstGeom prst="rect">
              <a:avLst/>
            </a:prstGeom>
          </p:spPr>
        </p:pic>
        <p:pic>
          <p:nvPicPr>
            <p:cNvPr id="117" name="object 117"/>
            <p:cNvPicPr/>
            <p:nvPr/>
          </p:nvPicPr>
          <p:blipFill>
            <a:blip r:embed="rId30" cstate="print"/>
            <a:stretch>
              <a:fillRect/>
            </a:stretch>
          </p:blipFill>
          <p:spPr>
            <a:xfrm>
              <a:off x="4131563" y="2461259"/>
              <a:ext cx="277368" cy="135636"/>
            </a:xfrm>
            <a:prstGeom prst="rect">
              <a:avLst/>
            </a:prstGeom>
          </p:spPr>
        </p:pic>
        <p:pic>
          <p:nvPicPr>
            <p:cNvPr id="118" name="object 118"/>
            <p:cNvPicPr/>
            <p:nvPr/>
          </p:nvPicPr>
          <p:blipFill>
            <a:blip r:embed="rId35" cstate="print"/>
            <a:stretch>
              <a:fillRect/>
            </a:stretch>
          </p:blipFill>
          <p:spPr>
            <a:xfrm>
              <a:off x="4096511" y="2822422"/>
              <a:ext cx="385610" cy="240817"/>
            </a:xfrm>
            <a:prstGeom prst="rect">
              <a:avLst/>
            </a:prstGeom>
          </p:spPr>
        </p:pic>
        <p:pic>
          <p:nvPicPr>
            <p:cNvPr id="119" name="object 119"/>
            <p:cNvPicPr/>
            <p:nvPr/>
          </p:nvPicPr>
          <p:blipFill>
            <a:blip r:embed="rId32" cstate="print"/>
            <a:stretch>
              <a:fillRect/>
            </a:stretch>
          </p:blipFill>
          <p:spPr>
            <a:xfrm>
              <a:off x="4122419" y="2848355"/>
              <a:ext cx="283464" cy="138684"/>
            </a:xfrm>
            <a:prstGeom prst="rect">
              <a:avLst/>
            </a:prstGeom>
          </p:spPr>
        </p:pic>
        <p:pic>
          <p:nvPicPr>
            <p:cNvPr id="120" name="object 120"/>
            <p:cNvPicPr/>
            <p:nvPr/>
          </p:nvPicPr>
          <p:blipFill>
            <a:blip r:embed="rId39" cstate="print"/>
            <a:stretch>
              <a:fillRect/>
            </a:stretch>
          </p:blipFill>
          <p:spPr>
            <a:xfrm>
              <a:off x="4096511" y="3016034"/>
              <a:ext cx="382485" cy="237832"/>
            </a:xfrm>
            <a:prstGeom prst="rect">
              <a:avLst/>
            </a:prstGeom>
          </p:spPr>
        </p:pic>
        <p:pic>
          <p:nvPicPr>
            <p:cNvPr id="121" name="object 121"/>
            <p:cNvPicPr/>
            <p:nvPr/>
          </p:nvPicPr>
          <p:blipFill>
            <a:blip r:embed="rId34" cstate="print"/>
            <a:stretch>
              <a:fillRect/>
            </a:stretch>
          </p:blipFill>
          <p:spPr>
            <a:xfrm>
              <a:off x="4122419" y="3041903"/>
              <a:ext cx="280416" cy="135636"/>
            </a:xfrm>
            <a:prstGeom prst="rect">
              <a:avLst/>
            </a:prstGeom>
          </p:spPr>
        </p:pic>
        <p:pic>
          <p:nvPicPr>
            <p:cNvPr id="122" name="object 122"/>
            <p:cNvPicPr/>
            <p:nvPr/>
          </p:nvPicPr>
          <p:blipFill>
            <a:blip r:embed="rId35" cstate="print"/>
            <a:stretch>
              <a:fillRect/>
            </a:stretch>
          </p:blipFill>
          <p:spPr>
            <a:xfrm>
              <a:off x="4093463" y="3211042"/>
              <a:ext cx="385610" cy="240817"/>
            </a:xfrm>
            <a:prstGeom prst="rect">
              <a:avLst/>
            </a:prstGeom>
          </p:spPr>
        </p:pic>
        <p:pic>
          <p:nvPicPr>
            <p:cNvPr id="123" name="object 123"/>
            <p:cNvPicPr/>
            <p:nvPr/>
          </p:nvPicPr>
          <p:blipFill>
            <a:blip r:embed="rId32" cstate="print"/>
            <a:stretch>
              <a:fillRect/>
            </a:stretch>
          </p:blipFill>
          <p:spPr>
            <a:xfrm>
              <a:off x="4119371" y="3236975"/>
              <a:ext cx="283464" cy="138684"/>
            </a:xfrm>
            <a:prstGeom prst="rect">
              <a:avLst/>
            </a:prstGeom>
          </p:spPr>
        </p:pic>
        <p:pic>
          <p:nvPicPr>
            <p:cNvPr id="124" name="object 124"/>
            <p:cNvPicPr/>
            <p:nvPr/>
          </p:nvPicPr>
          <p:blipFill>
            <a:blip r:embed="rId35" cstate="print"/>
            <a:stretch>
              <a:fillRect/>
            </a:stretch>
          </p:blipFill>
          <p:spPr>
            <a:xfrm>
              <a:off x="4099559" y="3398494"/>
              <a:ext cx="385610" cy="240817"/>
            </a:xfrm>
            <a:prstGeom prst="rect">
              <a:avLst/>
            </a:prstGeom>
          </p:spPr>
        </p:pic>
        <p:pic>
          <p:nvPicPr>
            <p:cNvPr id="125" name="object 125"/>
            <p:cNvPicPr/>
            <p:nvPr/>
          </p:nvPicPr>
          <p:blipFill>
            <a:blip r:embed="rId32" cstate="print"/>
            <a:stretch>
              <a:fillRect/>
            </a:stretch>
          </p:blipFill>
          <p:spPr>
            <a:xfrm>
              <a:off x="4125467" y="3424427"/>
              <a:ext cx="283464" cy="138684"/>
            </a:xfrm>
            <a:prstGeom prst="rect">
              <a:avLst/>
            </a:prstGeom>
          </p:spPr>
        </p:pic>
        <p:pic>
          <p:nvPicPr>
            <p:cNvPr id="126" name="object 126"/>
            <p:cNvPicPr/>
            <p:nvPr/>
          </p:nvPicPr>
          <p:blipFill>
            <a:blip r:embed="rId35" cstate="print"/>
            <a:stretch>
              <a:fillRect/>
            </a:stretch>
          </p:blipFill>
          <p:spPr>
            <a:xfrm>
              <a:off x="4093463" y="3588994"/>
              <a:ext cx="385610" cy="240817"/>
            </a:xfrm>
            <a:prstGeom prst="rect">
              <a:avLst/>
            </a:prstGeom>
          </p:spPr>
        </p:pic>
        <p:pic>
          <p:nvPicPr>
            <p:cNvPr id="127" name="object 127"/>
            <p:cNvPicPr/>
            <p:nvPr/>
          </p:nvPicPr>
          <p:blipFill>
            <a:blip r:embed="rId32" cstate="print"/>
            <a:stretch>
              <a:fillRect/>
            </a:stretch>
          </p:blipFill>
          <p:spPr>
            <a:xfrm>
              <a:off x="4119371" y="3614927"/>
              <a:ext cx="283464" cy="138684"/>
            </a:xfrm>
            <a:prstGeom prst="rect">
              <a:avLst/>
            </a:prstGeom>
          </p:spPr>
        </p:pic>
        <p:pic>
          <p:nvPicPr>
            <p:cNvPr id="128" name="object 128"/>
            <p:cNvPicPr/>
            <p:nvPr/>
          </p:nvPicPr>
          <p:blipFill>
            <a:blip r:embed="rId35" cstate="print"/>
            <a:stretch>
              <a:fillRect/>
            </a:stretch>
          </p:blipFill>
          <p:spPr>
            <a:xfrm>
              <a:off x="4093463" y="3776446"/>
              <a:ext cx="385610" cy="240817"/>
            </a:xfrm>
            <a:prstGeom prst="rect">
              <a:avLst/>
            </a:prstGeom>
          </p:spPr>
        </p:pic>
        <p:pic>
          <p:nvPicPr>
            <p:cNvPr id="129" name="object 129"/>
            <p:cNvPicPr/>
            <p:nvPr/>
          </p:nvPicPr>
          <p:blipFill>
            <a:blip r:embed="rId32" cstate="print"/>
            <a:stretch>
              <a:fillRect/>
            </a:stretch>
          </p:blipFill>
          <p:spPr>
            <a:xfrm>
              <a:off x="4119371" y="3802379"/>
              <a:ext cx="283464" cy="138684"/>
            </a:xfrm>
            <a:prstGeom prst="rect">
              <a:avLst/>
            </a:prstGeom>
          </p:spPr>
        </p:pic>
        <p:pic>
          <p:nvPicPr>
            <p:cNvPr id="130" name="object 130"/>
            <p:cNvPicPr/>
            <p:nvPr/>
          </p:nvPicPr>
          <p:blipFill>
            <a:blip r:embed="rId35" cstate="print"/>
            <a:stretch>
              <a:fillRect/>
            </a:stretch>
          </p:blipFill>
          <p:spPr>
            <a:xfrm>
              <a:off x="4093463" y="3966946"/>
              <a:ext cx="385610" cy="240817"/>
            </a:xfrm>
            <a:prstGeom prst="rect">
              <a:avLst/>
            </a:prstGeom>
          </p:spPr>
        </p:pic>
        <p:pic>
          <p:nvPicPr>
            <p:cNvPr id="131" name="object 131"/>
            <p:cNvPicPr/>
            <p:nvPr/>
          </p:nvPicPr>
          <p:blipFill>
            <a:blip r:embed="rId32" cstate="print"/>
            <a:stretch>
              <a:fillRect/>
            </a:stretch>
          </p:blipFill>
          <p:spPr>
            <a:xfrm>
              <a:off x="4119371" y="3992879"/>
              <a:ext cx="283464" cy="138684"/>
            </a:xfrm>
            <a:prstGeom prst="rect">
              <a:avLst/>
            </a:prstGeom>
          </p:spPr>
        </p:pic>
        <p:pic>
          <p:nvPicPr>
            <p:cNvPr id="132" name="object 132"/>
            <p:cNvPicPr/>
            <p:nvPr/>
          </p:nvPicPr>
          <p:blipFill>
            <a:blip r:embed="rId38" cstate="print"/>
            <a:stretch>
              <a:fillRect/>
            </a:stretch>
          </p:blipFill>
          <p:spPr>
            <a:xfrm>
              <a:off x="4096511" y="2622842"/>
              <a:ext cx="379475" cy="237832"/>
            </a:xfrm>
            <a:prstGeom prst="rect">
              <a:avLst/>
            </a:prstGeom>
          </p:spPr>
        </p:pic>
        <p:pic>
          <p:nvPicPr>
            <p:cNvPr id="133" name="object 133"/>
            <p:cNvPicPr/>
            <p:nvPr/>
          </p:nvPicPr>
          <p:blipFill>
            <a:blip r:embed="rId37" cstate="print"/>
            <a:stretch>
              <a:fillRect/>
            </a:stretch>
          </p:blipFill>
          <p:spPr>
            <a:xfrm>
              <a:off x="4122419" y="2648711"/>
              <a:ext cx="277368" cy="135636"/>
            </a:xfrm>
            <a:prstGeom prst="rect">
              <a:avLst/>
            </a:prstGeom>
          </p:spPr>
        </p:pic>
        <p:pic>
          <p:nvPicPr>
            <p:cNvPr id="134" name="object 134"/>
            <p:cNvPicPr/>
            <p:nvPr/>
          </p:nvPicPr>
          <p:blipFill>
            <a:blip r:embed="rId14" cstate="print"/>
            <a:stretch>
              <a:fillRect/>
            </a:stretch>
          </p:blipFill>
          <p:spPr>
            <a:xfrm>
              <a:off x="3512819" y="4178820"/>
              <a:ext cx="915936" cy="426707"/>
            </a:xfrm>
            <a:prstGeom prst="rect">
              <a:avLst/>
            </a:prstGeom>
          </p:spPr>
        </p:pic>
        <p:pic>
          <p:nvPicPr>
            <p:cNvPr id="135" name="object 135"/>
            <p:cNvPicPr/>
            <p:nvPr/>
          </p:nvPicPr>
          <p:blipFill>
            <a:blip r:embed="rId12" cstate="print"/>
            <a:stretch>
              <a:fillRect/>
            </a:stretch>
          </p:blipFill>
          <p:spPr>
            <a:xfrm>
              <a:off x="3538727" y="4204716"/>
              <a:ext cx="813815" cy="324612"/>
            </a:xfrm>
            <a:prstGeom prst="rect">
              <a:avLst/>
            </a:prstGeom>
          </p:spPr>
        </p:pic>
        <p:pic>
          <p:nvPicPr>
            <p:cNvPr id="136" name="object 136"/>
            <p:cNvPicPr/>
            <p:nvPr/>
          </p:nvPicPr>
          <p:blipFill>
            <a:blip r:embed="rId13" cstate="print"/>
            <a:stretch>
              <a:fillRect/>
            </a:stretch>
          </p:blipFill>
          <p:spPr>
            <a:xfrm>
              <a:off x="3506723" y="4526292"/>
              <a:ext cx="914425" cy="426707"/>
            </a:xfrm>
            <a:prstGeom prst="rect">
              <a:avLst/>
            </a:prstGeom>
          </p:spPr>
        </p:pic>
        <p:pic>
          <p:nvPicPr>
            <p:cNvPr id="137" name="object 137"/>
            <p:cNvPicPr/>
            <p:nvPr/>
          </p:nvPicPr>
          <p:blipFill>
            <a:blip r:embed="rId12" cstate="print"/>
            <a:stretch>
              <a:fillRect/>
            </a:stretch>
          </p:blipFill>
          <p:spPr>
            <a:xfrm>
              <a:off x="3532631" y="4552188"/>
              <a:ext cx="812291" cy="324612"/>
            </a:xfrm>
            <a:prstGeom prst="rect">
              <a:avLst/>
            </a:prstGeom>
          </p:spPr>
        </p:pic>
        <p:pic>
          <p:nvPicPr>
            <p:cNvPr id="138" name="object 138"/>
            <p:cNvPicPr/>
            <p:nvPr/>
          </p:nvPicPr>
          <p:blipFill>
            <a:blip r:embed="rId13" cstate="print"/>
            <a:stretch>
              <a:fillRect/>
            </a:stretch>
          </p:blipFill>
          <p:spPr>
            <a:xfrm>
              <a:off x="3506723" y="4855476"/>
              <a:ext cx="914425" cy="426707"/>
            </a:xfrm>
            <a:prstGeom prst="rect">
              <a:avLst/>
            </a:prstGeom>
          </p:spPr>
        </p:pic>
        <p:pic>
          <p:nvPicPr>
            <p:cNvPr id="139" name="object 139"/>
            <p:cNvPicPr/>
            <p:nvPr/>
          </p:nvPicPr>
          <p:blipFill>
            <a:blip r:embed="rId12" cstate="print"/>
            <a:stretch>
              <a:fillRect/>
            </a:stretch>
          </p:blipFill>
          <p:spPr>
            <a:xfrm>
              <a:off x="3532631" y="4881372"/>
              <a:ext cx="812291" cy="324612"/>
            </a:xfrm>
            <a:prstGeom prst="rect">
              <a:avLst/>
            </a:prstGeom>
          </p:spPr>
        </p:pic>
      </p:grpSp>
      <p:sp>
        <p:nvSpPr>
          <p:cNvPr id="140" name="object 140"/>
          <p:cNvSpPr txBox="1"/>
          <p:nvPr/>
        </p:nvSpPr>
        <p:spPr>
          <a:xfrm>
            <a:off x="2897504" y="4615941"/>
            <a:ext cx="558800"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Calibri"/>
                <a:cs typeface="Calibri"/>
              </a:rPr>
              <a:t>ZBD-</a:t>
            </a:r>
            <a:r>
              <a:rPr sz="1400" b="1" spc="-5" dirty="0">
                <a:latin typeface="Calibri"/>
                <a:cs typeface="Calibri"/>
              </a:rPr>
              <a:t>04</a:t>
            </a:r>
            <a:endParaRPr sz="1400">
              <a:latin typeface="Calibri"/>
              <a:cs typeface="Calibri"/>
            </a:endParaRPr>
          </a:p>
        </p:txBody>
      </p:sp>
      <p:sp>
        <p:nvSpPr>
          <p:cNvPr id="141" name="object 141"/>
          <p:cNvSpPr txBox="1"/>
          <p:nvPr/>
        </p:nvSpPr>
        <p:spPr>
          <a:xfrm>
            <a:off x="2393695" y="2016632"/>
            <a:ext cx="1272540" cy="2120265"/>
          </a:xfrm>
          <a:prstGeom prst="rect">
            <a:avLst/>
          </a:prstGeom>
        </p:spPr>
        <p:txBody>
          <a:bodyPr vert="horz" wrap="square" lIns="0" tIns="13335" rIns="0" bIns="0" rtlCol="0">
            <a:spAutoFit/>
          </a:bodyPr>
          <a:lstStyle/>
          <a:p>
            <a:pPr marL="497840" algn="ctr">
              <a:lnSpc>
                <a:spcPct val="100000"/>
              </a:lnSpc>
              <a:spcBef>
                <a:spcPts val="105"/>
              </a:spcBef>
            </a:pPr>
            <a:r>
              <a:rPr sz="1100" b="1" u="sng" spc="-5" dirty="0">
                <a:uFill>
                  <a:solidFill>
                    <a:srgbClr val="000000"/>
                  </a:solidFill>
                </a:uFill>
                <a:latin typeface="Calibri"/>
                <a:cs typeface="Calibri"/>
              </a:rPr>
              <a:t>Platoon</a:t>
            </a:r>
            <a:endParaRPr sz="1100">
              <a:latin typeface="Calibri"/>
              <a:cs typeface="Calibri"/>
            </a:endParaRPr>
          </a:p>
          <a:p>
            <a:pPr marL="497840" algn="ctr">
              <a:lnSpc>
                <a:spcPct val="100000"/>
              </a:lnSpc>
            </a:pPr>
            <a:r>
              <a:rPr sz="1100" b="1" u="sng" spc="5" dirty="0">
                <a:uFill>
                  <a:solidFill>
                    <a:srgbClr val="000000"/>
                  </a:solidFill>
                </a:uFill>
                <a:latin typeface="Calibri"/>
                <a:cs typeface="Calibri"/>
              </a:rPr>
              <a:t> </a:t>
            </a:r>
            <a:r>
              <a:rPr sz="1100" b="1" u="sng" spc="-5" dirty="0">
                <a:uFill>
                  <a:solidFill>
                    <a:srgbClr val="000000"/>
                  </a:solidFill>
                </a:uFill>
                <a:latin typeface="Calibri"/>
                <a:cs typeface="Calibri"/>
              </a:rPr>
              <a:t>Commander</a:t>
            </a:r>
            <a:endParaRPr sz="1100">
              <a:latin typeface="Calibri"/>
              <a:cs typeface="Calibri"/>
            </a:endParaRPr>
          </a:p>
          <a:p>
            <a:pPr marL="78740" marR="402590" algn="ctr">
              <a:lnSpc>
                <a:spcPct val="111100"/>
              </a:lnSpc>
              <a:spcBef>
                <a:spcPts val="150"/>
              </a:spcBef>
            </a:pPr>
            <a:r>
              <a:rPr sz="1100" b="1" u="sng" spc="-10" dirty="0">
                <a:uFill>
                  <a:solidFill>
                    <a:srgbClr val="000000"/>
                  </a:solidFill>
                </a:uFill>
                <a:latin typeface="Calibri"/>
                <a:cs typeface="Calibri"/>
              </a:rPr>
              <a:t>S</a:t>
            </a:r>
            <a:r>
              <a:rPr sz="1100" b="1" u="sng" spc="-5" dirty="0">
                <a:uFill>
                  <a:solidFill>
                    <a:srgbClr val="000000"/>
                  </a:solidFill>
                </a:uFill>
                <a:latin typeface="Calibri"/>
                <a:cs typeface="Calibri"/>
              </a:rPr>
              <a:t>qu</a:t>
            </a:r>
            <a:r>
              <a:rPr sz="1100" b="1" u="sng" spc="-10" dirty="0">
                <a:uFill>
                  <a:solidFill>
                    <a:srgbClr val="000000"/>
                  </a:solidFill>
                </a:uFill>
                <a:latin typeface="Calibri"/>
                <a:cs typeface="Calibri"/>
              </a:rPr>
              <a:t>a</a:t>
            </a:r>
            <a:r>
              <a:rPr sz="1100" b="1" u="sng" dirty="0">
                <a:uFill>
                  <a:solidFill>
                    <a:srgbClr val="000000"/>
                  </a:solidFill>
                </a:uFill>
                <a:latin typeface="Calibri"/>
                <a:cs typeface="Calibri"/>
              </a:rPr>
              <a:t>d</a:t>
            </a:r>
            <a:r>
              <a:rPr sz="1100" b="1" u="sng" spc="-5" dirty="0">
                <a:uFill>
                  <a:solidFill>
                    <a:srgbClr val="000000"/>
                  </a:solidFill>
                </a:uFill>
                <a:latin typeface="Calibri"/>
                <a:cs typeface="Calibri"/>
              </a:rPr>
              <a:t> </a:t>
            </a:r>
            <a:r>
              <a:rPr sz="1100" b="1" u="sng" dirty="0">
                <a:uFill>
                  <a:solidFill>
                    <a:srgbClr val="000000"/>
                  </a:solidFill>
                </a:uFill>
                <a:latin typeface="Calibri"/>
                <a:cs typeface="Calibri"/>
              </a:rPr>
              <a:t>L</a:t>
            </a:r>
            <a:r>
              <a:rPr sz="1100" b="1" u="sng" spc="-5" dirty="0">
                <a:uFill>
                  <a:solidFill>
                    <a:srgbClr val="000000"/>
                  </a:solidFill>
                </a:uFill>
                <a:latin typeface="Calibri"/>
                <a:cs typeface="Calibri"/>
              </a:rPr>
              <a:t>e</a:t>
            </a:r>
            <a:r>
              <a:rPr sz="1100" b="1" u="sng" spc="-10" dirty="0">
                <a:uFill>
                  <a:solidFill>
                    <a:srgbClr val="000000"/>
                  </a:solidFill>
                </a:uFill>
                <a:latin typeface="Calibri"/>
                <a:cs typeface="Calibri"/>
              </a:rPr>
              <a:t>a</a:t>
            </a:r>
            <a:r>
              <a:rPr sz="1100" b="1" u="sng" spc="-5" dirty="0">
                <a:uFill>
                  <a:solidFill>
                    <a:srgbClr val="000000"/>
                  </a:solidFill>
                </a:uFill>
                <a:latin typeface="Calibri"/>
                <a:cs typeface="Calibri"/>
              </a:rPr>
              <a:t>de</a:t>
            </a:r>
            <a:r>
              <a:rPr sz="1100" b="1" u="sng" dirty="0">
                <a:uFill>
                  <a:solidFill>
                    <a:srgbClr val="000000"/>
                  </a:solidFill>
                </a:uFill>
                <a:latin typeface="Calibri"/>
                <a:cs typeface="Calibri"/>
              </a:rPr>
              <a:t>r </a:t>
            </a:r>
            <a:r>
              <a:rPr sz="1100" b="1" dirty="0">
                <a:latin typeface="Calibri"/>
                <a:cs typeface="Calibri"/>
              </a:rPr>
              <a:t> Driver </a:t>
            </a:r>
            <a:r>
              <a:rPr sz="1100" b="1" spc="5" dirty="0">
                <a:latin typeface="Calibri"/>
                <a:cs typeface="Calibri"/>
              </a:rPr>
              <a:t> </a:t>
            </a:r>
            <a:r>
              <a:rPr sz="1100" b="1" spc="-5" dirty="0">
                <a:latin typeface="Calibri"/>
                <a:cs typeface="Calibri"/>
              </a:rPr>
              <a:t>Gunner</a:t>
            </a:r>
            <a:endParaRPr sz="1100">
              <a:latin typeface="Calibri"/>
              <a:cs typeface="Calibri"/>
            </a:endParaRPr>
          </a:p>
          <a:p>
            <a:pPr marL="12700" marR="354965" indent="-24130" algn="ctr">
              <a:lnSpc>
                <a:spcPct val="113599"/>
              </a:lnSpc>
              <a:spcBef>
                <a:spcPts val="295"/>
              </a:spcBef>
            </a:pPr>
            <a:r>
              <a:rPr sz="1100" b="1" u="sng" spc="-5" dirty="0">
                <a:uFill>
                  <a:solidFill>
                    <a:srgbClr val="000000"/>
                  </a:solidFill>
                </a:uFill>
                <a:latin typeface="Calibri"/>
                <a:cs typeface="Calibri"/>
              </a:rPr>
              <a:t>Group Leader </a:t>
            </a:r>
            <a:r>
              <a:rPr sz="1100" b="1" dirty="0">
                <a:latin typeface="Calibri"/>
                <a:cs typeface="Calibri"/>
              </a:rPr>
              <a:t> </a:t>
            </a:r>
            <a:r>
              <a:rPr sz="1100" b="1" spc="-5" dirty="0">
                <a:latin typeface="Calibri"/>
                <a:cs typeface="Calibri"/>
              </a:rPr>
              <a:t>Grenadier </a:t>
            </a:r>
            <a:r>
              <a:rPr sz="1100" b="1" spc="60" dirty="0">
                <a:latin typeface="Calibri"/>
                <a:cs typeface="Calibri"/>
              </a:rPr>
              <a:t> </a:t>
            </a:r>
            <a:r>
              <a:rPr sz="1100" b="1" dirty="0">
                <a:latin typeface="Calibri"/>
                <a:cs typeface="Calibri"/>
              </a:rPr>
              <a:t>A</a:t>
            </a:r>
            <a:r>
              <a:rPr sz="1100" b="1" spc="5" dirty="0">
                <a:latin typeface="Calibri"/>
                <a:cs typeface="Calibri"/>
              </a:rPr>
              <a:t>s</a:t>
            </a:r>
            <a:r>
              <a:rPr sz="1100" b="1" dirty="0">
                <a:latin typeface="Calibri"/>
                <a:cs typeface="Calibri"/>
              </a:rPr>
              <a:t>st.</a:t>
            </a:r>
            <a:r>
              <a:rPr sz="1100" b="1" spc="-15" dirty="0">
                <a:latin typeface="Calibri"/>
                <a:cs typeface="Calibri"/>
              </a:rPr>
              <a:t> </a:t>
            </a:r>
            <a:r>
              <a:rPr sz="1100" b="1" dirty="0">
                <a:latin typeface="Calibri"/>
                <a:cs typeface="Calibri"/>
              </a:rPr>
              <a:t>Gr</a:t>
            </a:r>
            <a:r>
              <a:rPr sz="1100" b="1" spc="-5" dirty="0">
                <a:latin typeface="Calibri"/>
                <a:cs typeface="Calibri"/>
              </a:rPr>
              <a:t>en</a:t>
            </a:r>
            <a:r>
              <a:rPr sz="1100" b="1" spc="-10" dirty="0">
                <a:latin typeface="Calibri"/>
                <a:cs typeface="Calibri"/>
              </a:rPr>
              <a:t>a</a:t>
            </a:r>
            <a:r>
              <a:rPr sz="1100" b="1" spc="-5" dirty="0">
                <a:latin typeface="Calibri"/>
                <a:cs typeface="Calibri"/>
              </a:rPr>
              <a:t>d</a:t>
            </a:r>
            <a:r>
              <a:rPr sz="1100" b="1" dirty="0">
                <a:latin typeface="Calibri"/>
                <a:cs typeface="Calibri"/>
              </a:rPr>
              <a:t>i</a:t>
            </a:r>
            <a:r>
              <a:rPr sz="1100" b="1" spc="-5" dirty="0">
                <a:latin typeface="Calibri"/>
                <a:cs typeface="Calibri"/>
              </a:rPr>
              <a:t>e</a:t>
            </a:r>
            <a:r>
              <a:rPr sz="1100" b="1" dirty="0">
                <a:latin typeface="Calibri"/>
                <a:cs typeface="Calibri"/>
              </a:rPr>
              <a:t>r</a:t>
            </a:r>
            <a:endParaRPr sz="1100">
              <a:latin typeface="Calibri"/>
              <a:cs typeface="Calibri"/>
            </a:endParaRPr>
          </a:p>
          <a:p>
            <a:pPr marR="312420" algn="ctr">
              <a:lnSpc>
                <a:spcPct val="100000"/>
              </a:lnSpc>
              <a:spcBef>
                <a:spcPts val="85"/>
              </a:spcBef>
            </a:pPr>
            <a:r>
              <a:rPr sz="1100" b="1" dirty="0">
                <a:latin typeface="Calibri"/>
                <a:cs typeface="Calibri"/>
              </a:rPr>
              <a:t>Aut</a:t>
            </a:r>
            <a:r>
              <a:rPr sz="1100" b="1" spc="-10" dirty="0">
                <a:latin typeface="Calibri"/>
                <a:cs typeface="Calibri"/>
              </a:rPr>
              <a:t>o</a:t>
            </a:r>
            <a:r>
              <a:rPr sz="1100" b="1" spc="-5" dirty="0">
                <a:latin typeface="Calibri"/>
                <a:cs typeface="Calibri"/>
              </a:rPr>
              <a:t>mati</a:t>
            </a:r>
            <a:r>
              <a:rPr sz="1100" b="1" dirty="0">
                <a:latin typeface="Calibri"/>
                <a:cs typeface="Calibri"/>
              </a:rPr>
              <a:t>c</a:t>
            </a:r>
            <a:r>
              <a:rPr sz="1100" b="1" spc="-5" dirty="0">
                <a:latin typeface="Calibri"/>
                <a:cs typeface="Calibri"/>
              </a:rPr>
              <a:t> </a:t>
            </a:r>
            <a:r>
              <a:rPr sz="1100" b="1" dirty="0">
                <a:latin typeface="Calibri"/>
                <a:cs typeface="Calibri"/>
              </a:rPr>
              <a:t>R</a:t>
            </a:r>
            <a:r>
              <a:rPr sz="1100" b="1" spc="5" dirty="0">
                <a:latin typeface="Calibri"/>
                <a:cs typeface="Calibri"/>
              </a:rPr>
              <a:t>i</a:t>
            </a:r>
            <a:r>
              <a:rPr sz="1100" b="1" spc="-5" dirty="0">
                <a:latin typeface="Calibri"/>
                <a:cs typeface="Calibri"/>
              </a:rPr>
              <a:t>f</a:t>
            </a:r>
            <a:r>
              <a:rPr sz="1100" b="1" dirty="0">
                <a:latin typeface="Calibri"/>
                <a:cs typeface="Calibri"/>
              </a:rPr>
              <a:t>le</a:t>
            </a:r>
            <a:endParaRPr sz="1100">
              <a:latin typeface="Calibri"/>
              <a:cs typeface="Calibri"/>
            </a:endParaRPr>
          </a:p>
          <a:p>
            <a:pPr marR="346710" algn="ctr">
              <a:lnSpc>
                <a:spcPct val="100000"/>
              </a:lnSpc>
              <a:spcBef>
                <a:spcPts val="420"/>
              </a:spcBef>
            </a:pPr>
            <a:r>
              <a:rPr sz="1100" b="1" spc="-5" dirty="0">
                <a:latin typeface="Calibri"/>
                <a:cs typeface="Calibri"/>
              </a:rPr>
              <a:t>Rifleman</a:t>
            </a:r>
            <a:endParaRPr sz="1100">
              <a:latin typeface="Calibri"/>
              <a:cs typeface="Calibri"/>
            </a:endParaRPr>
          </a:p>
          <a:p>
            <a:pPr marR="330835" algn="ctr">
              <a:lnSpc>
                <a:spcPct val="100000"/>
              </a:lnSpc>
              <a:spcBef>
                <a:spcPts val="35"/>
              </a:spcBef>
            </a:pPr>
            <a:r>
              <a:rPr sz="1100" b="1" spc="-5" dirty="0">
                <a:latin typeface="Calibri"/>
                <a:cs typeface="Calibri"/>
              </a:rPr>
              <a:t>Rifleman</a:t>
            </a:r>
            <a:endParaRPr sz="1100">
              <a:latin typeface="Calibri"/>
              <a:cs typeface="Calibri"/>
            </a:endParaRPr>
          </a:p>
        </p:txBody>
      </p:sp>
      <p:sp>
        <p:nvSpPr>
          <p:cNvPr id="142" name="object 142"/>
          <p:cNvSpPr txBox="1"/>
          <p:nvPr/>
        </p:nvSpPr>
        <p:spPr>
          <a:xfrm>
            <a:off x="7286625" y="4194175"/>
            <a:ext cx="927100" cy="346710"/>
          </a:xfrm>
          <a:prstGeom prst="rect">
            <a:avLst/>
          </a:prstGeom>
        </p:spPr>
        <p:txBody>
          <a:bodyPr vert="horz" wrap="square" lIns="0" tIns="13335" rIns="0" bIns="0" rtlCol="0">
            <a:spAutoFit/>
          </a:bodyPr>
          <a:lstStyle/>
          <a:p>
            <a:pPr marL="70485">
              <a:lnSpc>
                <a:spcPct val="100000"/>
              </a:lnSpc>
              <a:spcBef>
                <a:spcPts val="105"/>
              </a:spcBef>
            </a:pPr>
            <a:r>
              <a:rPr sz="1050" b="1" dirty="0">
                <a:latin typeface="Calibri"/>
                <a:cs typeface="Calibri"/>
              </a:rPr>
              <a:t>Weapon’s</a:t>
            </a:r>
            <a:r>
              <a:rPr sz="1050" b="1" spc="-55" dirty="0">
                <a:latin typeface="Calibri"/>
                <a:cs typeface="Calibri"/>
              </a:rPr>
              <a:t> </a:t>
            </a:r>
            <a:r>
              <a:rPr sz="1050" b="1" dirty="0">
                <a:latin typeface="Calibri"/>
                <a:cs typeface="Calibri"/>
              </a:rPr>
              <a:t>PLT</a:t>
            </a:r>
            <a:endParaRPr sz="1050">
              <a:latin typeface="Calibri"/>
              <a:cs typeface="Calibri"/>
            </a:endParaRPr>
          </a:p>
          <a:p>
            <a:pPr marL="12700">
              <a:lnSpc>
                <a:spcPct val="100000"/>
              </a:lnSpc>
            </a:pPr>
            <a:r>
              <a:rPr sz="1050" b="1" dirty="0">
                <a:latin typeface="Calibri"/>
                <a:cs typeface="Calibri"/>
              </a:rPr>
              <a:t>inte</a:t>
            </a:r>
            <a:r>
              <a:rPr sz="1050" b="1" spc="-5" dirty="0">
                <a:latin typeface="Calibri"/>
                <a:cs typeface="Calibri"/>
              </a:rPr>
              <a:t>rch</a:t>
            </a:r>
            <a:r>
              <a:rPr sz="1050" b="1" spc="-10" dirty="0">
                <a:latin typeface="Calibri"/>
                <a:cs typeface="Calibri"/>
              </a:rPr>
              <a:t>a</a:t>
            </a:r>
            <a:r>
              <a:rPr sz="1050" b="1" dirty="0">
                <a:latin typeface="Calibri"/>
                <a:cs typeface="Calibri"/>
              </a:rPr>
              <a:t>nge</a:t>
            </a:r>
            <a:r>
              <a:rPr sz="1050" b="1" spc="-10" dirty="0">
                <a:latin typeface="Calibri"/>
                <a:cs typeface="Calibri"/>
              </a:rPr>
              <a:t>a</a:t>
            </a:r>
            <a:r>
              <a:rPr sz="1050" b="1" dirty="0">
                <a:latin typeface="Calibri"/>
                <a:cs typeface="Calibri"/>
              </a:rPr>
              <a:t>ble</a:t>
            </a:r>
            <a:endParaRPr sz="1050">
              <a:latin typeface="Calibri"/>
              <a:cs typeface="Calibri"/>
            </a:endParaRPr>
          </a:p>
        </p:txBody>
      </p:sp>
      <p:sp>
        <p:nvSpPr>
          <p:cNvPr id="143" name="object 143"/>
          <p:cNvSpPr txBox="1"/>
          <p:nvPr/>
        </p:nvSpPr>
        <p:spPr>
          <a:xfrm>
            <a:off x="7471029" y="4514214"/>
            <a:ext cx="584835" cy="186690"/>
          </a:xfrm>
          <a:prstGeom prst="rect">
            <a:avLst/>
          </a:prstGeom>
        </p:spPr>
        <p:txBody>
          <a:bodyPr vert="horz" wrap="square" lIns="0" tIns="13335" rIns="0" bIns="0" rtlCol="0">
            <a:spAutoFit/>
          </a:bodyPr>
          <a:lstStyle/>
          <a:p>
            <a:pPr marL="12700">
              <a:lnSpc>
                <a:spcPct val="100000"/>
              </a:lnSpc>
              <a:spcBef>
                <a:spcPts val="105"/>
              </a:spcBef>
            </a:pPr>
            <a:r>
              <a:rPr sz="1050" b="1" spc="5" dirty="0">
                <a:latin typeface="Calibri"/>
                <a:cs typeface="Calibri"/>
              </a:rPr>
              <a:t>w</a:t>
            </a:r>
            <a:r>
              <a:rPr sz="1050" b="1" dirty="0">
                <a:latin typeface="Calibri"/>
                <a:cs typeface="Calibri"/>
              </a:rPr>
              <a:t>ith</a:t>
            </a:r>
            <a:r>
              <a:rPr sz="1050" b="1" spc="-25" dirty="0">
                <a:latin typeface="Calibri"/>
                <a:cs typeface="Calibri"/>
              </a:rPr>
              <a:t> </a:t>
            </a:r>
            <a:r>
              <a:rPr sz="1050" b="1" dirty="0">
                <a:latin typeface="Calibri"/>
                <a:cs typeface="Calibri"/>
              </a:rPr>
              <a:t>AP</a:t>
            </a:r>
            <a:r>
              <a:rPr sz="1050" b="1" spc="5" dirty="0">
                <a:latin typeface="Calibri"/>
                <a:cs typeface="Calibri"/>
              </a:rPr>
              <a:t>C</a:t>
            </a:r>
            <a:r>
              <a:rPr sz="1050" b="1" dirty="0">
                <a:latin typeface="Calibri"/>
                <a:cs typeface="Calibri"/>
              </a:rPr>
              <a:t>s</a:t>
            </a:r>
            <a:endParaRPr sz="1050">
              <a:latin typeface="Calibri"/>
              <a:cs typeface="Calibri"/>
            </a:endParaRPr>
          </a:p>
        </p:txBody>
      </p:sp>
      <p:sp>
        <p:nvSpPr>
          <p:cNvPr id="144" name="object 144"/>
          <p:cNvSpPr txBox="1"/>
          <p:nvPr/>
        </p:nvSpPr>
        <p:spPr>
          <a:xfrm>
            <a:off x="3417093" y="885751"/>
            <a:ext cx="1971675" cy="848360"/>
          </a:xfrm>
          <a:prstGeom prst="rect">
            <a:avLst/>
          </a:prstGeom>
        </p:spPr>
        <p:txBody>
          <a:bodyPr vert="horz" wrap="square" lIns="0" tIns="12700" rIns="0" bIns="0" rtlCol="0">
            <a:spAutoFit/>
          </a:bodyPr>
          <a:lstStyle/>
          <a:p>
            <a:pPr algn="ctr">
              <a:lnSpc>
                <a:spcPct val="100000"/>
              </a:lnSpc>
              <a:spcBef>
                <a:spcPts val="100"/>
              </a:spcBef>
            </a:pPr>
            <a:r>
              <a:rPr sz="1800" b="1" u="sng" dirty="0">
                <a:uFill>
                  <a:solidFill>
                    <a:srgbClr val="000000"/>
                  </a:solidFill>
                </a:uFill>
                <a:latin typeface="Calibri"/>
                <a:cs typeface="Calibri"/>
              </a:rPr>
              <a:t>3x</a:t>
            </a:r>
            <a:r>
              <a:rPr sz="1800" b="1" u="sng" spc="-25" dirty="0">
                <a:uFill>
                  <a:solidFill>
                    <a:srgbClr val="000000"/>
                  </a:solidFill>
                </a:uFill>
                <a:latin typeface="Calibri"/>
                <a:cs typeface="Calibri"/>
              </a:rPr>
              <a:t> </a:t>
            </a:r>
            <a:r>
              <a:rPr sz="1800" b="1" u="sng" spc="-5" dirty="0">
                <a:uFill>
                  <a:solidFill>
                    <a:srgbClr val="000000"/>
                  </a:solidFill>
                </a:uFill>
                <a:latin typeface="Calibri"/>
                <a:cs typeface="Calibri"/>
              </a:rPr>
              <a:t>Rifle</a:t>
            </a:r>
            <a:r>
              <a:rPr sz="1800" b="1" u="sng" spc="-20" dirty="0">
                <a:uFill>
                  <a:solidFill>
                    <a:srgbClr val="000000"/>
                  </a:solidFill>
                </a:uFill>
                <a:latin typeface="Calibri"/>
                <a:cs typeface="Calibri"/>
              </a:rPr>
              <a:t> </a:t>
            </a:r>
            <a:r>
              <a:rPr sz="1800" b="1" u="sng" spc="-5" dirty="0">
                <a:uFill>
                  <a:solidFill>
                    <a:srgbClr val="000000"/>
                  </a:solidFill>
                </a:uFill>
                <a:latin typeface="Calibri"/>
                <a:cs typeface="Calibri"/>
              </a:rPr>
              <a:t>Platoons</a:t>
            </a:r>
            <a:endParaRPr sz="1800" dirty="0">
              <a:latin typeface="Calibri"/>
              <a:cs typeface="Calibri"/>
            </a:endParaRPr>
          </a:p>
          <a:p>
            <a:pPr marL="12700" marR="5080" algn="ctr">
              <a:lnSpc>
                <a:spcPct val="100000"/>
              </a:lnSpc>
            </a:pPr>
            <a:r>
              <a:rPr sz="1800" b="1" u="sng" dirty="0">
                <a:uFill>
                  <a:solidFill>
                    <a:srgbClr val="000000"/>
                  </a:solidFill>
                </a:uFill>
                <a:latin typeface="Calibri"/>
                <a:cs typeface="Calibri"/>
              </a:rPr>
              <a:t>1x</a:t>
            </a:r>
            <a:r>
              <a:rPr sz="1800" b="1" u="sng" spc="-35" dirty="0">
                <a:uFill>
                  <a:solidFill>
                    <a:srgbClr val="000000"/>
                  </a:solidFill>
                </a:uFill>
                <a:latin typeface="Calibri"/>
                <a:cs typeface="Calibri"/>
              </a:rPr>
              <a:t> </a:t>
            </a:r>
            <a:r>
              <a:rPr sz="1800" b="1" u="sng" spc="-10" dirty="0">
                <a:uFill>
                  <a:solidFill>
                    <a:srgbClr val="000000"/>
                  </a:solidFill>
                </a:uFill>
                <a:latin typeface="Calibri"/>
                <a:cs typeface="Calibri"/>
              </a:rPr>
              <a:t>Weapons</a:t>
            </a:r>
            <a:r>
              <a:rPr sz="1800" b="1" u="sng" spc="-50" dirty="0">
                <a:uFill>
                  <a:solidFill>
                    <a:srgbClr val="000000"/>
                  </a:solidFill>
                </a:uFill>
                <a:latin typeface="Calibri"/>
                <a:cs typeface="Calibri"/>
              </a:rPr>
              <a:t> </a:t>
            </a:r>
            <a:r>
              <a:rPr sz="1800" b="1" u="sng" spc="-10" dirty="0">
                <a:uFill>
                  <a:solidFill>
                    <a:srgbClr val="000000"/>
                  </a:solidFill>
                </a:uFill>
                <a:latin typeface="Calibri"/>
                <a:cs typeface="Calibri"/>
              </a:rPr>
              <a:t>Platoon </a:t>
            </a:r>
            <a:r>
              <a:rPr sz="1800" b="1" spc="-390" dirty="0">
                <a:latin typeface="Calibri"/>
                <a:cs typeface="Calibri"/>
              </a:rPr>
              <a:t> </a:t>
            </a:r>
            <a:r>
              <a:rPr sz="1800" b="1" u="sng" dirty="0">
                <a:uFill>
                  <a:solidFill>
                    <a:srgbClr val="000000"/>
                  </a:solidFill>
                </a:uFill>
                <a:latin typeface="Calibri"/>
                <a:cs typeface="Calibri"/>
              </a:rPr>
              <a:t>HQ</a:t>
            </a:r>
            <a:r>
              <a:rPr sz="1800" b="1" u="sng" spc="-10" dirty="0">
                <a:uFill>
                  <a:solidFill>
                    <a:srgbClr val="000000"/>
                  </a:solidFill>
                </a:uFill>
                <a:latin typeface="Calibri"/>
                <a:cs typeface="Calibri"/>
              </a:rPr>
              <a:t> </a:t>
            </a:r>
            <a:r>
              <a:rPr sz="1800" b="1" u="sng" spc="-5" dirty="0">
                <a:uFill>
                  <a:solidFill>
                    <a:srgbClr val="000000"/>
                  </a:solidFill>
                </a:uFill>
                <a:latin typeface="Calibri"/>
                <a:cs typeface="Calibri"/>
              </a:rPr>
              <a:t>Platoon</a:t>
            </a:r>
            <a:endParaRPr sz="1800" dirty="0">
              <a:latin typeface="Calibri"/>
              <a:cs typeface="Calibri"/>
            </a:endParaRPr>
          </a:p>
        </p:txBody>
      </p:sp>
      <p:sp>
        <p:nvSpPr>
          <p:cNvPr id="145" name="object 145"/>
          <p:cNvSpPr txBox="1"/>
          <p:nvPr/>
        </p:nvSpPr>
        <p:spPr>
          <a:xfrm>
            <a:off x="4368546" y="4395978"/>
            <a:ext cx="25336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a:t>
            </a:r>
            <a:endParaRPr sz="3600">
              <a:latin typeface="Calibri"/>
              <a:cs typeface="Calibri"/>
            </a:endParaRPr>
          </a:p>
        </p:txBody>
      </p:sp>
      <p:sp>
        <p:nvSpPr>
          <p:cNvPr id="146" name="object 146"/>
          <p:cNvSpPr txBox="1"/>
          <p:nvPr/>
        </p:nvSpPr>
        <p:spPr>
          <a:xfrm>
            <a:off x="8078469" y="4410202"/>
            <a:ext cx="25336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Calibri"/>
                <a:cs typeface="Calibri"/>
              </a:rPr>
              <a:t>=</a:t>
            </a:r>
            <a:endParaRPr sz="3600">
              <a:latin typeface="Calibri"/>
              <a:cs typeface="Calibri"/>
            </a:endParaRPr>
          </a:p>
        </p:txBody>
      </p:sp>
      <p:sp>
        <p:nvSpPr>
          <p:cNvPr id="147" name="object 147"/>
          <p:cNvSpPr txBox="1"/>
          <p:nvPr/>
        </p:nvSpPr>
        <p:spPr>
          <a:xfrm>
            <a:off x="8324215" y="4290821"/>
            <a:ext cx="700405" cy="848360"/>
          </a:xfrm>
          <a:prstGeom prst="rect">
            <a:avLst/>
          </a:prstGeom>
        </p:spPr>
        <p:txBody>
          <a:bodyPr vert="horz" wrap="square" lIns="0" tIns="12700" rIns="0" bIns="0" rtlCol="0">
            <a:spAutoFit/>
          </a:bodyPr>
          <a:lstStyle/>
          <a:p>
            <a:pPr marL="56515">
              <a:lnSpc>
                <a:spcPct val="100000"/>
              </a:lnSpc>
              <a:spcBef>
                <a:spcPts val="100"/>
              </a:spcBef>
            </a:pPr>
            <a:r>
              <a:rPr sz="1800" b="1" spc="-5" dirty="0">
                <a:latin typeface="Calibri"/>
                <a:cs typeface="Calibri"/>
              </a:rPr>
              <a:t>10-12</a:t>
            </a:r>
            <a:endParaRPr sz="1800">
              <a:latin typeface="Calibri"/>
              <a:cs typeface="Calibri"/>
            </a:endParaRPr>
          </a:p>
          <a:p>
            <a:pPr marL="12700" marR="5080" indent="123189">
              <a:lnSpc>
                <a:spcPct val="100000"/>
              </a:lnSpc>
            </a:pPr>
            <a:r>
              <a:rPr sz="1800" b="1" spc="-5" dirty="0">
                <a:latin typeface="Calibri"/>
                <a:cs typeface="Calibri"/>
              </a:rPr>
              <a:t>Vics </a:t>
            </a:r>
            <a:r>
              <a:rPr sz="1800" b="1" dirty="0">
                <a:latin typeface="Calibri"/>
                <a:cs typeface="Calibri"/>
              </a:rPr>
              <a:t> per</a:t>
            </a:r>
            <a:r>
              <a:rPr sz="1800" b="1" spc="-20" dirty="0">
                <a:latin typeface="Calibri"/>
                <a:cs typeface="Calibri"/>
              </a:rPr>
              <a:t> </a:t>
            </a:r>
            <a:r>
              <a:rPr sz="1800" b="1" spc="-5" dirty="0">
                <a:latin typeface="Calibri"/>
                <a:cs typeface="Calibri"/>
              </a:rPr>
              <a:t>Co.</a:t>
            </a:r>
            <a:endParaRPr sz="1800">
              <a:latin typeface="Calibri"/>
              <a:cs typeface="Calibri"/>
            </a:endParaRPr>
          </a:p>
        </p:txBody>
      </p:sp>
      <p:grpSp>
        <p:nvGrpSpPr>
          <p:cNvPr id="148" name="object 148"/>
          <p:cNvGrpSpPr/>
          <p:nvPr/>
        </p:nvGrpSpPr>
        <p:grpSpPr>
          <a:xfrm>
            <a:off x="7284719" y="1061931"/>
            <a:ext cx="605155" cy="672465"/>
            <a:chOff x="7284719" y="1061931"/>
            <a:chExt cx="605155" cy="672465"/>
          </a:xfrm>
        </p:grpSpPr>
        <p:pic>
          <p:nvPicPr>
            <p:cNvPr id="149" name="object 149"/>
            <p:cNvPicPr/>
            <p:nvPr/>
          </p:nvPicPr>
          <p:blipFill>
            <a:blip r:embed="rId40" cstate="print"/>
            <a:stretch>
              <a:fillRect/>
            </a:stretch>
          </p:blipFill>
          <p:spPr>
            <a:xfrm>
              <a:off x="7302780" y="1061931"/>
              <a:ext cx="568930" cy="329713"/>
            </a:xfrm>
            <a:prstGeom prst="rect">
              <a:avLst/>
            </a:prstGeom>
          </p:spPr>
        </p:pic>
        <p:pic>
          <p:nvPicPr>
            <p:cNvPr id="150" name="object 150"/>
            <p:cNvPicPr/>
            <p:nvPr/>
          </p:nvPicPr>
          <p:blipFill>
            <a:blip r:embed="rId41" cstate="print"/>
            <a:stretch>
              <a:fillRect/>
            </a:stretch>
          </p:blipFill>
          <p:spPr>
            <a:xfrm>
              <a:off x="7310627" y="1078992"/>
              <a:ext cx="502919" cy="245363"/>
            </a:xfrm>
            <a:prstGeom prst="rect">
              <a:avLst/>
            </a:prstGeom>
          </p:spPr>
        </p:pic>
        <p:pic>
          <p:nvPicPr>
            <p:cNvPr id="151" name="object 151"/>
            <p:cNvPicPr/>
            <p:nvPr/>
          </p:nvPicPr>
          <p:blipFill>
            <a:blip r:embed="rId42" cstate="print"/>
            <a:stretch>
              <a:fillRect/>
            </a:stretch>
          </p:blipFill>
          <p:spPr>
            <a:xfrm>
              <a:off x="7284719" y="1386776"/>
              <a:ext cx="605053" cy="347535"/>
            </a:xfrm>
            <a:prstGeom prst="rect">
              <a:avLst/>
            </a:prstGeom>
          </p:spPr>
        </p:pic>
        <p:pic>
          <p:nvPicPr>
            <p:cNvPr id="152" name="object 152"/>
            <p:cNvPicPr/>
            <p:nvPr/>
          </p:nvPicPr>
          <p:blipFill>
            <a:blip r:embed="rId43" cstate="print"/>
            <a:stretch>
              <a:fillRect/>
            </a:stretch>
          </p:blipFill>
          <p:spPr>
            <a:xfrm>
              <a:off x="7310627" y="1412748"/>
              <a:ext cx="502919" cy="245363"/>
            </a:xfrm>
            <a:prstGeom prst="rect">
              <a:avLst/>
            </a:prstGeom>
          </p:spPr>
        </p:pic>
      </p:grpSp>
      <p:sp>
        <p:nvSpPr>
          <p:cNvPr id="153" name="object 153"/>
          <p:cNvSpPr txBox="1"/>
          <p:nvPr/>
        </p:nvSpPr>
        <p:spPr>
          <a:xfrm>
            <a:off x="7907781" y="1087627"/>
            <a:ext cx="1016635" cy="193675"/>
          </a:xfrm>
          <a:prstGeom prst="rect">
            <a:avLst/>
          </a:prstGeom>
        </p:spPr>
        <p:txBody>
          <a:bodyPr vert="horz" wrap="square" lIns="0" tIns="13335" rIns="0" bIns="0" rtlCol="0">
            <a:spAutoFit/>
          </a:bodyPr>
          <a:lstStyle/>
          <a:p>
            <a:pPr marL="12700">
              <a:lnSpc>
                <a:spcPct val="100000"/>
              </a:lnSpc>
              <a:spcBef>
                <a:spcPts val="105"/>
              </a:spcBef>
            </a:pPr>
            <a:r>
              <a:rPr sz="1100" b="1" dirty="0">
                <a:latin typeface="Calibri"/>
                <a:cs typeface="Calibri"/>
              </a:rPr>
              <a:t>O-3</a:t>
            </a:r>
            <a:r>
              <a:rPr sz="1100" b="1" spc="-30" dirty="0">
                <a:latin typeface="Calibri"/>
                <a:cs typeface="Calibri"/>
              </a:rPr>
              <a:t> </a:t>
            </a:r>
            <a:r>
              <a:rPr sz="1100" b="1" spc="-5" dirty="0">
                <a:latin typeface="Calibri"/>
                <a:cs typeface="Calibri"/>
              </a:rPr>
              <a:t>Company</a:t>
            </a:r>
            <a:r>
              <a:rPr sz="1100" b="1" spc="-25" dirty="0">
                <a:latin typeface="Calibri"/>
                <a:cs typeface="Calibri"/>
              </a:rPr>
              <a:t> </a:t>
            </a:r>
            <a:r>
              <a:rPr sz="1100" b="1" dirty="0">
                <a:latin typeface="Calibri"/>
                <a:cs typeface="Calibri"/>
              </a:rPr>
              <a:t>CO</a:t>
            </a:r>
            <a:endParaRPr sz="1100">
              <a:latin typeface="Calibri"/>
              <a:cs typeface="Calibri"/>
            </a:endParaRPr>
          </a:p>
        </p:txBody>
      </p:sp>
      <p:sp>
        <p:nvSpPr>
          <p:cNvPr id="154" name="object 154"/>
          <p:cNvSpPr txBox="1"/>
          <p:nvPr/>
        </p:nvSpPr>
        <p:spPr>
          <a:xfrm>
            <a:off x="7912989" y="1426590"/>
            <a:ext cx="1159510" cy="193675"/>
          </a:xfrm>
          <a:prstGeom prst="rect">
            <a:avLst/>
          </a:prstGeom>
        </p:spPr>
        <p:txBody>
          <a:bodyPr vert="horz" wrap="square" lIns="0" tIns="13335" rIns="0" bIns="0" rtlCol="0">
            <a:spAutoFit/>
          </a:bodyPr>
          <a:lstStyle/>
          <a:p>
            <a:pPr marL="12700">
              <a:lnSpc>
                <a:spcPct val="100000"/>
              </a:lnSpc>
              <a:spcBef>
                <a:spcPts val="105"/>
              </a:spcBef>
            </a:pPr>
            <a:r>
              <a:rPr sz="1100" b="1" spc="-5" dirty="0">
                <a:latin typeface="Calibri"/>
                <a:cs typeface="Calibri"/>
              </a:rPr>
              <a:t>O-2</a:t>
            </a:r>
            <a:r>
              <a:rPr sz="1100" b="1" spc="-10" dirty="0">
                <a:latin typeface="Calibri"/>
                <a:cs typeface="Calibri"/>
              </a:rPr>
              <a:t> </a:t>
            </a:r>
            <a:r>
              <a:rPr sz="1100" b="1" spc="-5" dirty="0">
                <a:latin typeface="Calibri"/>
                <a:cs typeface="Calibri"/>
              </a:rPr>
              <a:t>Political</a:t>
            </a:r>
            <a:r>
              <a:rPr sz="1100" b="1" spc="-15" dirty="0">
                <a:latin typeface="Calibri"/>
                <a:cs typeface="Calibri"/>
              </a:rPr>
              <a:t> </a:t>
            </a:r>
            <a:r>
              <a:rPr sz="1100" b="1" spc="-5" dirty="0">
                <a:latin typeface="Calibri"/>
                <a:cs typeface="Calibri"/>
              </a:rPr>
              <a:t>Officer</a:t>
            </a:r>
            <a:endParaRPr sz="1100">
              <a:latin typeface="Calibri"/>
              <a:cs typeface="Calibri"/>
            </a:endParaRPr>
          </a:p>
        </p:txBody>
      </p:sp>
      <p:sp>
        <p:nvSpPr>
          <p:cNvPr id="155" name="object 155"/>
          <p:cNvSpPr txBox="1"/>
          <p:nvPr/>
        </p:nvSpPr>
        <p:spPr>
          <a:xfrm>
            <a:off x="4197222" y="2137409"/>
            <a:ext cx="226060" cy="186690"/>
          </a:xfrm>
          <a:prstGeom prst="rect">
            <a:avLst/>
          </a:prstGeom>
        </p:spPr>
        <p:txBody>
          <a:bodyPr vert="horz" wrap="square" lIns="0" tIns="13335" rIns="0" bIns="0" rtlCol="0">
            <a:spAutoFit/>
          </a:bodyPr>
          <a:lstStyle/>
          <a:p>
            <a:pPr marL="12700">
              <a:lnSpc>
                <a:spcPct val="100000"/>
              </a:lnSpc>
              <a:spcBef>
                <a:spcPts val="105"/>
              </a:spcBef>
            </a:pPr>
            <a:r>
              <a:rPr sz="1050" b="1" spc="5" dirty="0">
                <a:latin typeface="Calibri"/>
                <a:cs typeface="Calibri"/>
              </a:rPr>
              <a:t>O</a:t>
            </a:r>
            <a:r>
              <a:rPr sz="1050" b="1" dirty="0">
                <a:latin typeface="Calibri"/>
                <a:cs typeface="Calibri"/>
              </a:rPr>
              <a:t>-1</a:t>
            </a:r>
            <a:endParaRPr sz="1050">
              <a:latin typeface="Calibri"/>
              <a:cs typeface="Calibri"/>
            </a:endParaRPr>
          </a:p>
        </p:txBody>
      </p:sp>
      <p:sp>
        <p:nvSpPr>
          <p:cNvPr id="156" name="object 156"/>
          <p:cNvSpPr txBox="1"/>
          <p:nvPr/>
        </p:nvSpPr>
        <p:spPr>
          <a:xfrm>
            <a:off x="4442586" y="2415921"/>
            <a:ext cx="20066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E-5</a:t>
            </a:r>
            <a:endParaRPr sz="1050">
              <a:latin typeface="Calibri"/>
              <a:cs typeface="Calibri"/>
            </a:endParaRPr>
          </a:p>
        </p:txBody>
      </p:sp>
      <p:sp>
        <p:nvSpPr>
          <p:cNvPr id="157" name="object 157"/>
          <p:cNvSpPr txBox="1"/>
          <p:nvPr/>
        </p:nvSpPr>
        <p:spPr>
          <a:xfrm>
            <a:off x="4437379" y="2990215"/>
            <a:ext cx="200660" cy="186690"/>
          </a:xfrm>
          <a:prstGeom prst="rect">
            <a:avLst/>
          </a:prstGeom>
        </p:spPr>
        <p:txBody>
          <a:bodyPr vert="horz" wrap="square" lIns="0" tIns="13335" rIns="0" bIns="0" rtlCol="0">
            <a:spAutoFit/>
          </a:bodyPr>
          <a:lstStyle/>
          <a:p>
            <a:pPr marL="12700">
              <a:lnSpc>
                <a:spcPct val="100000"/>
              </a:lnSpc>
              <a:spcBef>
                <a:spcPts val="105"/>
              </a:spcBef>
            </a:pPr>
            <a:r>
              <a:rPr sz="1050" b="1" dirty="0">
                <a:latin typeface="Calibri"/>
                <a:cs typeface="Calibri"/>
              </a:rPr>
              <a:t>E-4</a:t>
            </a:r>
            <a:endParaRPr sz="1050">
              <a:latin typeface="Calibri"/>
              <a:cs typeface="Calibri"/>
            </a:endParaRPr>
          </a:p>
        </p:txBody>
      </p:sp>
      <p:grpSp>
        <p:nvGrpSpPr>
          <p:cNvPr id="158" name="object 158"/>
          <p:cNvGrpSpPr/>
          <p:nvPr/>
        </p:nvGrpSpPr>
        <p:grpSpPr>
          <a:xfrm>
            <a:off x="5217286" y="3049523"/>
            <a:ext cx="788035" cy="768350"/>
            <a:chOff x="5217286" y="3049523"/>
            <a:chExt cx="788035" cy="768350"/>
          </a:xfrm>
        </p:grpSpPr>
        <p:pic>
          <p:nvPicPr>
            <p:cNvPr id="159" name="object 159"/>
            <p:cNvPicPr/>
            <p:nvPr/>
          </p:nvPicPr>
          <p:blipFill>
            <a:blip r:embed="rId44" cstate="print"/>
            <a:stretch>
              <a:fillRect/>
            </a:stretch>
          </p:blipFill>
          <p:spPr>
            <a:xfrm>
              <a:off x="5448299" y="3049523"/>
              <a:ext cx="120395" cy="120395"/>
            </a:xfrm>
            <a:prstGeom prst="rect">
              <a:avLst/>
            </a:prstGeom>
          </p:spPr>
        </p:pic>
        <p:sp>
          <p:nvSpPr>
            <p:cNvPr id="160" name="object 160"/>
            <p:cNvSpPr/>
            <p:nvPr/>
          </p:nvSpPr>
          <p:spPr>
            <a:xfrm>
              <a:off x="5413882" y="3217163"/>
              <a:ext cx="582295" cy="582295"/>
            </a:xfrm>
            <a:custGeom>
              <a:avLst/>
              <a:gdLst/>
              <a:ahLst/>
              <a:cxnLst/>
              <a:rect l="l" t="t" r="r" b="b"/>
              <a:pathLst>
                <a:path w="582295" h="582295">
                  <a:moveTo>
                    <a:pt x="288036" y="0"/>
                  </a:moveTo>
                  <a:lnTo>
                    <a:pt x="0" y="293877"/>
                  </a:lnTo>
                  <a:lnTo>
                    <a:pt x="294004" y="581913"/>
                  </a:lnTo>
                  <a:lnTo>
                    <a:pt x="581913" y="287909"/>
                  </a:lnTo>
                  <a:lnTo>
                    <a:pt x="288036" y="0"/>
                  </a:lnTo>
                  <a:close/>
                </a:path>
              </a:pathLst>
            </a:custGeom>
            <a:solidFill>
              <a:srgbClr val="FF0000"/>
            </a:solidFill>
          </p:spPr>
          <p:txBody>
            <a:bodyPr wrap="square" lIns="0" tIns="0" rIns="0" bIns="0" rtlCol="0"/>
            <a:lstStyle/>
            <a:p>
              <a:endParaRPr/>
            </a:p>
          </p:txBody>
        </p:sp>
        <p:sp>
          <p:nvSpPr>
            <p:cNvPr id="161" name="object 161"/>
            <p:cNvSpPr/>
            <p:nvPr/>
          </p:nvSpPr>
          <p:spPr>
            <a:xfrm>
              <a:off x="5413882" y="3217163"/>
              <a:ext cx="582295" cy="582295"/>
            </a:xfrm>
            <a:custGeom>
              <a:avLst/>
              <a:gdLst/>
              <a:ahLst/>
              <a:cxnLst/>
              <a:rect l="l" t="t" r="r" b="b"/>
              <a:pathLst>
                <a:path w="582295" h="582295">
                  <a:moveTo>
                    <a:pt x="0" y="293877"/>
                  </a:moveTo>
                  <a:lnTo>
                    <a:pt x="288036" y="0"/>
                  </a:lnTo>
                  <a:lnTo>
                    <a:pt x="581913" y="287909"/>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62" name="object 162"/>
            <p:cNvSpPr/>
            <p:nvPr/>
          </p:nvSpPr>
          <p:spPr>
            <a:xfrm>
              <a:off x="5558789" y="3361181"/>
              <a:ext cx="294005" cy="294005"/>
            </a:xfrm>
            <a:custGeom>
              <a:avLst/>
              <a:gdLst/>
              <a:ahLst/>
              <a:cxnLst/>
              <a:rect l="l" t="t" r="r" b="b"/>
              <a:pathLst>
                <a:path w="294004" h="294004">
                  <a:moveTo>
                    <a:pt x="0" y="3047"/>
                  </a:moveTo>
                  <a:lnTo>
                    <a:pt x="293877" y="290956"/>
                  </a:lnTo>
                </a:path>
                <a:path w="294004" h="294004">
                  <a:moveTo>
                    <a:pt x="290957" y="0"/>
                  </a:moveTo>
                  <a:lnTo>
                    <a:pt x="3048" y="293877"/>
                  </a:lnTo>
                </a:path>
              </a:pathLst>
            </a:custGeom>
            <a:ln w="19812">
              <a:solidFill>
                <a:srgbClr val="000000"/>
              </a:solidFill>
            </a:ln>
          </p:spPr>
          <p:txBody>
            <a:bodyPr wrap="square" lIns="0" tIns="0" rIns="0" bIns="0" rtlCol="0"/>
            <a:lstStyle/>
            <a:p>
              <a:endParaRPr/>
            </a:p>
          </p:txBody>
        </p:sp>
        <p:sp>
          <p:nvSpPr>
            <p:cNvPr id="163" name="object 163"/>
            <p:cNvSpPr/>
            <p:nvPr/>
          </p:nvSpPr>
          <p:spPr>
            <a:xfrm>
              <a:off x="5329173" y="3218941"/>
              <a:ext cx="582295" cy="582295"/>
            </a:xfrm>
            <a:custGeom>
              <a:avLst/>
              <a:gdLst/>
              <a:ahLst/>
              <a:cxnLst/>
              <a:rect l="l" t="t" r="r" b="b"/>
              <a:pathLst>
                <a:path w="582295" h="582295">
                  <a:moveTo>
                    <a:pt x="287909" y="0"/>
                  </a:moveTo>
                  <a:lnTo>
                    <a:pt x="0" y="294005"/>
                  </a:lnTo>
                  <a:lnTo>
                    <a:pt x="293877" y="581914"/>
                  </a:lnTo>
                  <a:lnTo>
                    <a:pt x="581787" y="287909"/>
                  </a:lnTo>
                  <a:lnTo>
                    <a:pt x="287909" y="0"/>
                  </a:lnTo>
                  <a:close/>
                </a:path>
              </a:pathLst>
            </a:custGeom>
            <a:solidFill>
              <a:srgbClr val="FF0000"/>
            </a:solidFill>
          </p:spPr>
          <p:txBody>
            <a:bodyPr wrap="square" lIns="0" tIns="0" rIns="0" bIns="0" rtlCol="0"/>
            <a:lstStyle/>
            <a:p>
              <a:endParaRPr/>
            </a:p>
          </p:txBody>
        </p:sp>
        <p:sp>
          <p:nvSpPr>
            <p:cNvPr id="164" name="object 164"/>
            <p:cNvSpPr/>
            <p:nvPr/>
          </p:nvSpPr>
          <p:spPr>
            <a:xfrm>
              <a:off x="5329173" y="3218941"/>
              <a:ext cx="582295" cy="582295"/>
            </a:xfrm>
            <a:custGeom>
              <a:avLst/>
              <a:gdLst/>
              <a:ahLst/>
              <a:cxnLst/>
              <a:rect l="l" t="t" r="r" b="b"/>
              <a:pathLst>
                <a:path w="582295" h="582295">
                  <a:moveTo>
                    <a:pt x="0" y="294005"/>
                  </a:moveTo>
                  <a:lnTo>
                    <a:pt x="287909" y="0"/>
                  </a:lnTo>
                  <a:lnTo>
                    <a:pt x="581787" y="287909"/>
                  </a:lnTo>
                  <a:lnTo>
                    <a:pt x="293877" y="581914"/>
                  </a:lnTo>
                  <a:lnTo>
                    <a:pt x="0" y="294005"/>
                  </a:lnTo>
                  <a:close/>
                </a:path>
              </a:pathLst>
            </a:custGeom>
            <a:ln w="19050">
              <a:solidFill>
                <a:srgbClr val="000000"/>
              </a:solidFill>
            </a:ln>
          </p:spPr>
          <p:txBody>
            <a:bodyPr wrap="square" lIns="0" tIns="0" rIns="0" bIns="0" rtlCol="0"/>
            <a:lstStyle/>
            <a:p>
              <a:endParaRPr/>
            </a:p>
          </p:txBody>
        </p:sp>
        <p:sp>
          <p:nvSpPr>
            <p:cNvPr id="165" name="object 165"/>
            <p:cNvSpPr/>
            <p:nvPr/>
          </p:nvSpPr>
          <p:spPr>
            <a:xfrm>
              <a:off x="5473445" y="3364229"/>
              <a:ext cx="294005" cy="294005"/>
            </a:xfrm>
            <a:custGeom>
              <a:avLst/>
              <a:gdLst/>
              <a:ahLst/>
              <a:cxnLst/>
              <a:rect l="l" t="t" r="r" b="b"/>
              <a:pathLst>
                <a:path w="294004" h="294004">
                  <a:moveTo>
                    <a:pt x="0" y="3048"/>
                  </a:moveTo>
                  <a:lnTo>
                    <a:pt x="293877" y="290957"/>
                  </a:lnTo>
                </a:path>
                <a:path w="294004" h="294004">
                  <a:moveTo>
                    <a:pt x="290956" y="0"/>
                  </a:moveTo>
                  <a:lnTo>
                    <a:pt x="3048" y="293878"/>
                  </a:lnTo>
                </a:path>
              </a:pathLst>
            </a:custGeom>
            <a:ln w="19812">
              <a:solidFill>
                <a:srgbClr val="000000"/>
              </a:solidFill>
            </a:ln>
          </p:spPr>
          <p:txBody>
            <a:bodyPr wrap="square" lIns="0" tIns="0" rIns="0" bIns="0" rtlCol="0"/>
            <a:lstStyle/>
            <a:p>
              <a:endParaRPr/>
            </a:p>
          </p:txBody>
        </p:sp>
        <p:sp>
          <p:nvSpPr>
            <p:cNvPr id="166" name="object 166"/>
            <p:cNvSpPr/>
            <p:nvPr/>
          </p:nvSpPr>
          <p:spPr>
            <a:xfrm>
              <a:off x="5226811" y="3226307"/>
              <a:ext cx="582295" cy="582295"/>
            </a:xfrm>
            <a:custGeom>
              <a:avLst/>
              <a:gdLst/>
              <a:ahLst/>
              <a:cxnLst/>
              <a:rect l="l" t="t" r="r" b="b"/>
              <a:pathLst>
                <a:path w="582295" h="582295">
                  <a:moveTo>
                    <a:pt x="288036" y="0"/>
                  </a:moveTo>
                  <a:lnTo>
                    <a:pt x="0" y="293877"/>
                  </a:lnTo>
                  <a:lnTo>
                    <a:pt x="294004" y="581913"/>
                  </a:lnTo>
                  <a:lnTo>
                    <a:pt x="581913" y="287908"/>
                  </a:lnTo>
                  <a:lnTo>
                    <a:pt x="288036" y="0"/>
                  </a:lnTo>
                  <a:close/>
                </a:path>
              </a:pathLst>
            </a:custGeom>
            <a:solidFill>
              <a:srgbClr val="FF0000"/>
            </a:solidFill>
          </p:spPr>
          <p:txBody>
            <a:bodyPr wrap="square" lIns="0" tIns="0" rIns="0" bIns="0" rtlCol="0"/>
            <a:lstStyle/>
            <a:p>
              <a:endParaRPr/>
            </a:p>
          </p:txBody>
        </p:sp>
        <p:sp>
          <p:nvSpPr>
            <p:cNvPr id="167" name="object 167"/>
            <p:cNvSpPr/>
            <p:nvPr/>
          </p:nvSpPr>
          <p:spPr>
            <a:xfrm>
              <a:off x="5226811" y="3226307"/>
              <a:ext cx="582295" cy="582295"/>
            </a:xfrm>
            <a:custGeom>
              <a:avLst/>
              <a:gdLst/>
              <a:ahLst/>
              <a:cxnLst/>
              <a:rect l="l" t="t" r="r" b="b"/>
              <a:pathLst>
                <a:path w="582295" h="582295">
                  <a:moveTo>
                    <a:pt x="0" y="293877"/>
                  </a:moveTo>
                  <a:lnTo>
                    <a:pt x="288036" y="0"/>
                  </a:lnTo>
                  <a:lnTo>
                    <a:pt x="581913" y="287908"/>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68" name="object 168"/>
            <p:cNvSpPr/>
            <p:nvPr/>
          </p:nvSpPr>
          <p:spPr>
            <a:xfrm>
              <a:off x="5348477" y="3370325"/>
              <a:ext cx="338455" cy="294005"/>
            </a:xfrm>
            <a:custGeom>
              <a:avLst/>
              <a:gdLst/>
              <a:ahLst/>
              <a:cxnLst/>
              <a:rect l="l" t="t" r="r" b="b"/>
              <a:pathLst>
                <a:path w="338454" h="294004">
                  <a:moveTo>
                    <a:pt x="22860" y="3048"/>
                  </a:moveTo>
                  <a:lnTo>
                    <a:pt x="316738" y="290956"/>
                  </a:lnTo>
                </a:path>
                <a:path w="338454" h="294004">
                  <a:moveTo>
                    <a:pt x="313817" y="0"/>
                  </a:moveTo>
                  <a:lnTo>
                    <a:pt x="25908" y="293878"/>
                  </a:lnTo>
                </a:path>
                <a:path w="338454" h="294004">
                  <a:moveTo>
                    <a:pt x="0" y="144779"/>
                  </a:moveTo>
                  <a:lnTo>
                    <a:pt x="32625" y="88971"/>
                  </a:lnTo>
                  <a:lnTo>
                    <a:pt x="69238" y="68519"/>
                  </a:lnTo>
                  <a:lnTo>
                    <a:pt x="115677" y="55107"/>
                  </a:lnTo>
                  <a:lnTo>
                    <a:pt x="169163" y="50291"/>
                  </a:lnTo>
                  <a:lnTo>
                    <a:pt x="222650" y="55107"/>
                  </a:lnTo>
                  <a:lnTo>
                    <a:pt x="269089" y="68519"/>
                  </a:lnTo>
                  <a:lnTo>
                    <a:pt x="305702" y="88971"/>
                  </a:lnTo>
                  <a:lnTo>
                    <a:pt x="329708" y="114909"/>
                  </a:lnTo>
                  <a:lnTo>
                    <a:pt x="338327" y="144779"/>
                  </a:lnTo>
                  <a:lnTo>
                    <a:pt x="329708" y="174650"/>
                  </a:lnTo>
                  <a:lnTo>
                    <a:pt x="305702" y="200588"/>
                  </a:lnTo>
                  <a:lnTo>
                    <a:pt x="269089" y="221040"/>
                  </a:lnTo>
                  <a:lnTo>
                    <a:pt x="222650" y="234452"/>
                  </a:lnTo>
                  <a:lnTo>
                    <a:pt x="169163" y="239268"/>
                  </a:lnTo>
                  <a:lnTo>
                    <a:pt x="115677" y="234452"/>
                  </a:lnTo>
                  <a:lnTo>
                    <a:pt x="69238" y="221040"/>
                  </a:lnTo>
                  <a:lnTo>
                    <a:pt x="32625" y="200588"/>
                  </a:lnTo>
                  <a:lnTo>
                    <a:pt x="8619" y="174650"/>
                  </a:lnTo>
                  <a:lnTo>
                    <a:pt x="0" y="144779"/>
                  </a:lnTo>
                  <a:close/>
                </a:path>
              </a:pathLst>
            </a:custGeom>
            <a:ln w="19812">
              <a:solidFill>
                <a:srgbClr val="000000"/>
              </a:solidFill>
            </a:ln>
          </p:spPr>
          <p:txBody>
            <a:bodyPr wrap="square" lIns="0" tIns="0" rIns="0" bIns="0" rtlCol="0"/>
            <a:lstStyle/>
            <a:p>
              <a:endParaRPr/>
            </a:p>
          </p:txBody>
        </p:sp>
      </p:grpSp>
      <p:grpSp>
        <p:nvGrpSpPr>
          <p:cNvPr id="169" name="object 169"/>
          <p:cNvGrpSpPr/>
          <p:nvPr/>
        </p:nvGrpSpPr>
        <p:grpSpPr>
          <a:xfrm>
            <a:off x="5504688" y="896874"/>
            <a:ext cx="2593340" cy="1224915"/>
            <a:chOff x="5504688" y="896874"/>
            <a:chExt cx="2593340" cy="1224915"/>
          </a:xfrm>
        </p:grpSpPr>
        <p:sp>
          <p:nvSpPr>
            <p:cNvPr id="170" name="object 170"/>
            <p:cNvSpPr/>
            <p:nvPr/>
          </p:nvSpPr>
          <p:spPr>
            <a:xfrm>
              <a:off x="5506974" y="1757934"/>
              <a:ext cx="2590800" cy="363855"/>
            </a:xfrm>
            <a:custGeom>
              <a:avLst/>
              <a:gdLst/>
              <a:ahLst/>
              <a:cxnLst/>
              <a:rect l="l" t="t" r="r" b="b"/>
              <a:pathLst>
                <a:path w="2590800" h="363855">
                  <a:moveTo>
                    <a:pt x="1296924" y="343535"/>
                  </a:moveTo>
                  <a:lnTo>
                    <a:pt x="1296924" y="0"/>
                  </a:lnTo>
                </a:path>
                <a:path w="2590800" h="363855">
                  <a:moveTo>
                    <a:pt x="0" y="225551"/>
                  </a:moveTo>
                  <a:lnTo>
                    <a:pt x="2590546" y="225551"/>
                  </a:lnTo>
                </a:path>
                <a:path w="2590800" h="363855">
                  <a:moveTo>
                    <a:pt x="12191" y="225551"/>
                  </a:moveTo>
                  <a:lnTo>
                    <a:pt x="12191" y="343662"/>
                  </a:lnTo>
                </a:path>
                <a:path w="2590800" h="363855">
                  <a:moveTo>
                    <a:pt x="2569464" y="234695"/>
                  </a:moveTo>
                  <a:lnTo>
                    <a:pt x="2569464" y="363474"/>
                  </a:lnTo>
                </a:path>
              </a:pathLst>
            </a:custGeom>
            <a:ln w="28956">
              <a:solidFill>
                <a:srgbClr val="000000"/>
              </a:solidFill>
            </a:ln>
          </p:spPr>
          <p:txBody>
            <a:bodyPr wrap="square" lIns="0" tIns="0" rIns="0" bIns="0" rtlCol="0"/>
            <a:lstStyle/>
            <a:p>
              <a:endParaRPr/>
            </a:p>
          </p:txBody>
        </p:sp>
        <p:sp>
          <p:nvSpPr>
            <p:cNvPr id="171" name="object 171"/>
            <p:cNvSpPr/>
            <p:nvPr/>
          </p:nvSpPr>
          <p:spPr>
            <a:xfrm>
              <a:off x="6803898" y="896874"/>
              <a:ext cx="0" cy="176530"/>
            </a:xfrm>
            <a:custGeom>
              <a:avLst/>
              <a:gdLst/>
              <a:ahLst/>
              <a:cxnLst/>
              <a:rect l="l" t="t" r="r" b="b"/>
              <a:pathLst>
                <a:path h="176530">
                  <a:moveTo>
                    <a:pt x="0" y="0"/>
                  </a:moveTo>
                  <a:lnTo>
                    <a:pt x="0" y="176275"/>
                  </a:lnTo>
                </a:path>
              </a:pathLst>
            </a:custGeom>
            <a:ln w="38100">
              <a:solidFill>
                <a:srgbClr val="000000"/>
              </a:solidFill>
            </a:ln>
          </p:spPr>
          <p:txBody>
            <a:bodyPr wrap="square" lIns="0" tIns="0" rIns="0" bIns="0" rtlCol="0"/>
            <a:lstStyle/>
            <a:p>
              <a:endParaRPr/>
            </a:p>
          </p:txBody>
        </p:sp>
        <p:sp>
          <p:nvSpPr>
            <p:cNvPr id="172" name="object 172"/>
            <p:cNvSpPr/>
            <p:nvPr/>
          </p:nvSpPr>
          <p:spPr>
            <a:xfrm>
              <a:off x="6511798" y="1127125"/>
              <a:ext cx="582295" cy="582295"/>
            </a:xfrm>
            <a:custGeom>
              <a:avLst/>
              <a:gdLst/>
              <a:ahLst/>
              <a:cxnLst/>
              <a:rect l="l" t="t" r="r" b="b"/>
              <a:pathLst>
                <a:path w="582295" h="582294">
                  <a:moveTo>
                    <a:pt x="287908" y="0"/>
                  </a:moveTo>
                  <a:lnTo>
                    <a:pt x="0" y="294004"/>
                  </a:lnTo>
                  <a:lnTo>
                    <a:pt x="293877" y="581913"/>
                  </a:lnTo>
                  <a:lnTo>
                    <a:pt x="581913" y="288036"/>
                  </a:lnTo>
                  <a:lnTo>
                    <a:pt x="287908" y="0"/>
                  </a:lnTo>
                  <a:close/>
                </a:path>
              </a:pathLst>
            </a:custGeom>
            <a:solidFill>
              <a:srgbClr val="FF0000"/>
            </a:solidFill>
          </p:spPr>
          <p:txBody>
            <a:bodyPr wrap="square" lIns="0" tIns="0" rIns="0" bIns="0" rtlCol="0"/>
            <a:lstStyle/>
            <a:p>
              <a:endParaRPr/>
            </a:p>
          </p:txBody>
        </p:sp>
        <p:sp>
          <p:nvSpPr>
            <p:cNvPr id="173" name="object 173"/>
            <p:cNvSpPr/>
            <p:nvPr/>
          </p:nvSpPr>
          <p:spPr>
            <a:xfrm>
              <a:off x="6511798" y="1127125"/>
              <a:ext cx="582295" cy="582295"/>
            </a:xfrm>
            <a:custGeom>
              <a:avLst/>
              <a:gdLst/>
              <a:ahLst/>
              <a:cxnLst/>
              <a:rect l="l" t="t" r="r" b="b"/>
              <a:pathLst>
                <a:path w="582295" h="582294">
                  <a:moveTo>
                    <a:pt x="0" y="294004"/>
                  </a:moveTo>
                  <a:lnTo>
                    <a:pt x="287908" y="0"/>
                  </a:lnTo>
                  <a:lnTo>
                    <a:pt x="581913" y="288036"/>
                  </a:lnTo>
                  <a:lnTo>
                    <a:pt x="293877" y="581913"/>
                  </a:lnTo>
                  <a:lnTo>
                    <a:pt x="0" y="294004"/>
                  </a:lnTo>
                  <a:close/>
                </a:path>
              </a:pathLst>
            </a:custGeom>
            <a:ln w="19049">
              <a:solidFill>
                <a:srgbClr val="000000"/>
              </a:solidFill>
            </a:ln>
          </p:spPr>
          <p:txBody>
            <a:bodyPr wrap="square" lIns="0" tIns="0" rIns="0" bIns="0" rtlCol="0"/>
            <a:lstStyle/>
            <a:p>
              <a:endParaRPr/>
            </a:p>
          </p:txBody>
        </p:sp>
        <p:sp>
          <p:nvSpPr>
            <p:cNvPr id="174" name="object 174"/>
            <p:cNvSpPr/>
            <p:nvPr/>
          </p:nvSpPr>
          <p:spPr>
            <a:xfrm>
              <a:off x="6631686" y="1271778"/>
              <a:ext cx="340360" cy="294005"/>
            </a:xfrm>
            <a:custGeom>
              <a:avLst/>
              <a:gdLst/>
              <a:ahLst/>
              <a:cxnLst/>
              <a:rect l="l" t="t" r="r" b="b"/>
              <a:pathLst>
                <a:path w="340359" h="294005">
                  <a:moveTo>
                    <a:pt x="24384" y="3048"/>
                  </a:moveTo>
                  <a:lnTo>
                    <a:pt x="318262" y="290957"/>
                  </a:lnTo>
                </a:path>
                <a:path w="340359" h="294005">
                  <a:moveTo>
                    <a:pt x="315341" y="0"/>
                  </a:moveTo>
                  <a:lnTo>
                    <a:pt x="27432" y="293877"/>
                  </a:lnTo>
                </a:path>
                <a:path w="340359" h="294005">
                  <a:moveTo>
                    <a:pt x="0" y="144780"/>
                  </a:moveTo>
                  <a:lnTo>
                    <a:pt x="32784" y="88971"/>
                  </a:lnTo>
                  <a:lnTo>
                    <a:pt x="69567" y="68519"/>
                  </a:lnTo>
                  <a:lnTo>
                    <a:pt x="116214" y="55107"/>
                  </a:lnTo>
                  <a:lnTo>
                    <a:pt x="169925" y="50292"/>
                  </a:lnTo>
                  <a:lnTo>
                    <a:pt x="223637" y="55107"/>
                  </a:lnTo>
                  <a:lnTo>
                    <a:pt x="270284" y="68519"/>
                  </a:lnTo>
                  <a:lnTo>
                    <a:pt x="307067" y="88971"/>
                  </a:lnTo>
                  <a:lnTo>
                    <a:pt x="331189" y="114909"/>
                  </a:lnTo>
                  <a:lnTo>
                    <a:pt x="339852" y="144780"/>
                  </a:lnTo>
                  <a:lnTo>
                    <a:pt x="331189" y="174650"/>
                  </a:lnTo>
                  <a:lnTo>
                    <a:pt x="307067" y="200588"/>
                  </a:lnTo>
                  <a:lnTo>
                    <a:pt x="270284" y="221040"/>
                  </a:lnTo>
                  <a:lnTo>
                    <a:pt x="223637" y="234452"/>
                  </a:lnTo>
                  <a:lnTo>
                    <a:pt x="169925" y="239268"/>
                  </a:lnTo>
                  <a:lnTo>
                    <a:pt x="116214" y="234452"/>
                  </a:lnTo>
                  <a:lnTo>
                    <a:pt x="69567" y="221040"/>
                  </a:lnTo>
                  <a:lnTo>
                    <a:pt x="32784" y="200588"/>
                  </a:lnTo>
                  <a:lnTo>
                    <a:pt x="8662" y="174650"/>
                  </a:lnTo>
                  <a:lnTo>
                    <a:pt x="0" y="144780"/>
                  </a:lnTo>
                  <a:close/>
                </a:path>
              </a:pathLst>
            </a:custGeom>
            <a:ln w="19812">
              <a:solidFill>
                <a:srgbClr val="000000"/>
              </a:solidFill>
            </a:ln>
          </p:spPr>
          <p:txBody>
            <a:bodyPr wrap="square" lIns="0" tIns="0" rIns="0" bIns="0" rtlCol="0"/>
            <a:lstStyle/>
            <a:p>
              <a:endParaRPr/>
            </a:p>
          </p:txBody>
        </p:sp>
      </p:grpSp>
      <p:grpSp>
        <p:nvGrpSpPr>
          <p:cNvPr id="175" name="object 175"/>
          <p:cNvGrpSpPr/>
          <p:nvPr/>
        </p:nvGrpSpPr>
        <p:grpSpPr>
          <a:xfrm>
            <a:off x="5201030" y="2185416"/>
            <a:ext cx="788035" cy="758190"/>
            <a:chOff x="5201030" y="2185416"/>
            <a:chExt cx="788035" cy="758190"/>
          </a:xfrm>
        </p:grpSpPr>
        <p:pic>
          <p:nvPicPr>
            <p:cNvPr id="176" name="object 176"/>
            <p:cNvPicPr/>
            <p:nvPr/>
          </p:nvPicPr>
          <p:blipFill>
            <a:blip r:embed="rId45" cstate="print"/>
            <a:stretch>
              <a:fillRect/>
            </a:stretch>
          </p:blipFill>
          <p:spPr>
            <a:xfrm>
              <a:off x="5329427" y="2185416"/>
              <a:ext cx="384047" cy="123443"/>
            </a:xfrm>
            <a:prstGeom prst="rect">
              <a:avLst/>
            </a:prstGeom>
          </p:spPr>
        </p:pic>
        <p:sp>
          <p:nvSpPr>
            <p:cNvPr id="177" name="object 177"/>
            <p:cNvSpPr/>
            <p:nvPr/>
          </p:nvSpPr>
          <p:spPr>
            <a:xfrm>
              <a:off x="5397626" y="2342642"/>
              <a:ext cx="582295" cy="582295"/>
            </a:xfrm>
            <a:custGeom>
              <a:avLst/>
              <a:gdLst/>
              <a:ahLst/>
              <a:cxnLst/>
              <a:rect l="l" t="t" r="r" b="b"/>
              <a:pathLst>
                <a:path w="582295" h="582294">
                  <a:moveTo>
                    <a:pt x="287909" y="0"/>
                  </a:moveTo>
                  <a:lnTo>
                    <a:pt x="0" y="293878"/>
                  </a:lnTo>
                  <a:lnTo>
                    <a:pt x="293877" y="581787"/>
                  </a:lnTo>
                  <a:lnTo>
                    <a:pt x="581787" y="287909"/>
                  </a:lnTo>
                  <a:lnTo>
                    <a:pt x="287909" y="0"/>
                  </a:lnTo>
                  <a:close/>
                </a:path>
              </a:pathLst>
            </a:custGeom>
            <a:solidFill>
              <a:srgbClr val="FF0000"/>
            </a:solidFill>
          </p:spPr>
          <p:txBody>
            <a:bodyPr wrap="square" lIns="0" tIns="0" rIns="0" bIns="0" rtlCol="0"/>
            <a:lstStyle/>
            <a:p>
              <a:endParaRPr/>
            </a:p>
          </p:txBody>
        </p:sp>
        <p:sp>
          <p:nvSpPr>
            <p:cNvPr id="178" name="object 178"/>
            <p:cNvSpPr/>
            <p:nvPr/>
          </p:nvSpPr>
          <p:spPr>
            <a:xfrm>
              <a:off x="5397626" y="2342642"/>
              <a:ext cx="582295" cy="582295"/>
            </a:xfrm>
            <a:custGeom>
              <a:avLst/>
              <a:gdLst/>
              <a:ahLst/>
              <a:cxnLst/>
              <a:rect l="l" t="t" r="r" b="b"/>
              <a:pathLst>
                <a:path w="582295" h="582294">
                  <a:moveTo>
                    <a:pt x="0" y="293878"/>
                  </a:moveTo>
                  <a:lnTo>
                    <a:pt x="287909" y="0"/>
                  </a:lnTo>
                  <a:lnTo>
                    <a:pt x="581787" y="287909"/>
                  </a:lnTo>
                  <a:lnTo>
                    <a:pt x="293877" y="581787"/>
                  </a:lnTo>
                  <a:lnTo>
                    <a:pt x="0" y="293878"/>
                  </a:lnTo>
                  <a:close/>
                </a:path>
              </a:pathLst>
            </a:custGeom>
            <a:ln w="19050">
              <a:solidFill>
                <a:srgbClr val="000000"/>
              </a:solidFill>
            </a:ln>
          </p:spPr>
          <p:txBody>
            <a:bodyPr wrap="square" lIns="0" tIns="0" rIns="0" bIns="0" rtlCol="0"/>
            <a:lstStyle/>
            <a:p>
              <a:endParaRPr/>
            </a:p>
          </p:txBody>
        </p:sp>
        <p:sp>
          <p:nvSpPr>
            <p:cNvPr id="179" name="object 179"/>
            <p:cNvSpPr/>
            <p:nvPr/>
          </p:nvSpPr>
          <p:spPr>
            <a:xfrm>
              <a:off x="5542025" y="2487930"/>
              <a:ext cx="294005" cy="294005"/>
            </a:xfrm>
            <a:custGeom>
              <a:avLst/>
              <a:gdLst/>
              <a:ahLst/>
              <a:cxnLst/>
              <a:rect l="l" t="t" r="r" b="b"/>
              <a:pathLst>
                <a:path w="294004" h="294005">
                  <a:moveTo>
                    <a:pt x="0" y="3048"/>
                  </a:moveTo>
                  <a:lnTo>
                    <a:pt x="293877" y="290957"/>
                  </a:lnTo>
                </a:path>
                <a:path w="294004" h="294005">
                  <a:moveTo>
                    <a:pt x="290957" y="0"/>
                  </a:moveTo>
                  <a:lnTo>
                    <a:pt x="3048" y="293878"/>
                  </a:lnTo>
                </a:path>
              </a:pathLst>
            </a:custGeom>
            <a:ln w="19812">
              <a:solidFill>
                <a:srgbClr val="000000"/>
              </a:solidFill>
            </a:ln>
          </p:spPr>
          <p:txBody>
            <a:bodyPr wrap="square" lIns="0" tIns="0" rIns="0" bIns="0" rtlCol="0"/>
            <a:lstStyle/>
            <a:p>
              <a:endParaRPr/>
            </a:p>
          </p:txBody>
        </p:sp>
        <p:sp>
          <p:nvSpPr>
            <p:cNvPr id="180" name="object 180"/>
            <p:cNvSpPr/>
            <p:nvPr/>
          </p:nvSpPr>
          <p:spPr>
            <a:xfrm>
              <a:off x="5312790" y="2344420"/>
              <a:ext cx="582295" cy="582295"/>
            </a:xfrm>
            <a:custGeom>
              <a:avLst/>
              <a:gdLst/>
              <a:ahLst/>
              <a:cxnLst/>
              <a:rect l="l" t="t" r="r" b="b"/>
              <a:pathLst>
                <a:path w="582295" h="582294">
                  <a:moveTo>
                    <a:pt x="287909" y="0"/>
                  </a:moveTo>
                  <a:lnTo>
                    <a:pt x="0" y="293877"/>
                  </a:lnTo>
                  <a:lnTo>
                    <a:pt x="293878" y="581913"/>
                  </a:lnTo>
                  <a:lnTo>
                    <a:pt x="581913" y="287908"/>
                  </a:lnTo>
                  <a:lnTo>
                    <a:pt x="287909" y="0"/>
                  </a:lnTo>
                  <a:close/>
                </a:path>
              </a:pathLst>
            </a:custGeom>
            <a:solidFill>
              <a:srgbClr val="FF0000"/>
            </a:solidFill>
          </p:spPr>
          <p:txBody>
            <a:bodyPr wrap="square" lIns="0" tIns="0" rIns="0" bIns="0" rtlCol="0"/>
            <a:lstStyle/>
            <a:p>
              <a:endParaRPr/>
            </a:p>
          </p:txBody>
        </p:sp>
        <p:sp>
          <p:nvSpPr>
            <p:cNvPr id="181" name="object 181"/>
            <p:cNvSpPr/>
            <p:nvPr/>
          </p:nvSpPr>
          <p:spPr>
            <a:xfrm>
              <a:off x="5312790" y="2344420"/>
              <a:ext cx="582295" cy="582295"/>
            </a:xfrm>
            <a:custGeom>
              <a:avLst/>
              <a:gdLst/>
              <a:ahLst/>
              <a:cxnLst/>
              <a:rect l="l" t="t" r="r" b="b"/>
              <a:pathLst>
                <a:path w="582295" h="582294">
                  <a:moveTo>
                    <a:pt x="0" y="293877"/>
                  </a:moveTo>
                  <a:lnTo>
                    <a:pt x="287909" y="0"/>
                  </a:lnTo>
                  <a:lnTo>
                    <a:pt x="581913" y="287908"/>
                  </a:lnTo>
                  <a:lnTo>
                    <a:pt x="293878" y="581913"/>
                  </a:lnTo>
                  <a:lnTo>
                    <a:pt x="0" y="293877"/>
                  </a:lnTo>
                  <a:close/>
                </a:path>
              </a:pathLst>
            </a:custGeom>
            <a:ln w="19050">
              <a:solidFill>
                <a:srgbClr val="000000"/>
              </a:solidFill>
            </a:ln>
          </p:spPr>
          <p:txBody>
            <a:bodyPr wrap="square" lIns="0" tIns="0" rIns="0" bIns="0" rtlCol="0"/>
            <a:lstStyle/>
            <a:p>
              <a:endParaRPr/>
            </a:p>
          </p:txBody>
        </p:sp>
        <p:sp>
          <p:nvSpPr>
            <p:cNvPr id="182" name="object 182"/>
            <p:cNvSpPr/>
            <p:nvPr/>
          </p:nvSpPr>
          <p:spPr>
            <a:xfrm>
              <a:off x="5458205" y="2489454"/>
              <a:ext cx="294005" cy="294005"/>
            </a:xfrm>
            <a:custGeom>
              <a:avLst/>
              <a:gdLst/>
              <a:ahLst/>
              <a:cxnLst/>
              <a:rect l="l" t="t" r="r" b="b"/>
              <a:pathLst>
                <a:path w="294004" h="294005">
                  <a:moveTo>
                    <a:pt x="0" y="3048"/>
                  </a:moveTo>
                  <a:lnTo>
                    <a:pt x="293878" y="290957"/>
                  </a:lnTo>
                </a:path>
                <a:path w="294004" h="294005">
                  <a:moveTo>
                    <a:pt x="289433" y="0"/>
                  </a:moveTo>
                  <a:lnTo>
                    <a:pt x="1524" y="293878"/>
                  </a:lnTo>
                </a:path>
              </a:pathLst>
            </a:custGeom>
            <a:ln w="19812">
              <a:solidFill>
                <a:srgbClr val="000000"/>
              </a:solidFill>
            </a:ln>
          </p:spPr>
          <p:txBody>
            <a:bodyPr wrap="square" lIns="0" tIns="0" rIns="0" bIns="0" rtlCol="0"/>
            <a:lstStyle/>
            <a:p>
              <a:endParaRPr/>
            </a:p>
          </p:txBody>
        </p:sp>
        <p:sp>
          <p:nvSpPr>
            <p:cNvPr id="183" name="object 183"/>
            <p:cNvSpPr/>
            <p:nvPr/>
          </p:nvSpPr>
          <p:spPr>
            <a:xfrm>
              <a:off x="5210555" y="2351786"/>
              <a:ext cx="582295" cy="582295"/>
            </a:xfrm>
            <a:custGeom>
              <a:avLst/>
              <a:gdLst/>
              <a:ahLst/>
              <a:cxnLst/>
              <a:rect l="l" t="t" r="r" b="b"/>
              <a:pathLst>
                <a:path w="582295" h="582294">
                  <a:moveTo>
                    <a:pt x="287909" y="0"/>
                  </a:moveTo>
                  <a:lnTo>
                    <a:pt x="0" y="293877"/>
                  </a:lnTo>
                  <a:lnTo>
                    <a:pt x="293878" y="581787"/>
                  </a:lnTo>
                  <a:lnTo>
                    <a:pt x="581787" y="287909"/>
                  </a:lnTo>
                  <a:lnTo>
                    <a:pt x="287909" y="0"/>
                  </a:lnTo>
                  <a:close/>
                </a:path>
              </a:pathLst>
            </a:custGeom>
            <a:solidFill>
              <a:srgbClr val="FF0000"/>
            </a:solidFill>
          </p:spPr>
          <p:txBody>
            <a:bodyPr wrap="square" lIns="0" tIns="0" rIns="0" bIns="0" rtlCol="0"/>
            <a:lstStyle/>
            <a:p>
              <a:endParaRPr/>
            </a:p>
          </p:txBody>
        </p:sp>
        <p:sp>
          <p:nvSpPr>
            <p:cNvPr id="184" name="object 184"/>
            <p:cNvSpPr/>
            <p:nvPr/>
          </p:nvSpPr>
          <p:spPr>
            <a:xfrm>
              <a:off x="5210555" y="2351786"/>
              <a:ext cx="582295" cy="582295"/>
            </a:xfrm>
            <a:custGeom>
              <a:avLst/>
              <a:gdLst/>
              <a:ahLst/>
              <a:cxnLst/>
              <a:rect l="l" t="t" r="r" b="b"/>
              <a:pathLst>
                <a:path w="582295" h="582294">
                  <a:moveTo>
                    <a:pt x="0" y="293877"/>
                  </a:moveTo>
                  <a:lnTo>
                    <a:pt x="287909" y="0"/>
                  </a:lnTo>
                  <a:lnTo>
                    <a:pt x="581787" y="287909"/>
                  </a:lnTo>
                  <a:lnTo>
                    <a:pt x="293878" y="581787"/>
                  </a:lnTo>
                  <a:lnTo>
                    <a:pt x="0" y="293877"/>
                  </a:lnTo>
                  <a:close/>
                </a:path>
              </a:pathLst>
            </a:custGeom>
            <a:ln w="19050">
              <a:solidFill>
                <a:srgbClr val="000000"/>
              </a:solidFill>
            </a:ln>
          </p:spPr>
          <p:txBody>
            <a:bodyPr wrap="square" lIns="0" tIns="0" rIns="0" bIns="0" rtlCol="0"/>
            <a:lstStyle/>
            <a:p>
              <a:endParaRPr/>
            </a:p>
          </p:txBody>
        </p:sp>
        <p:sp>
          <p:nvSpPr>
            <p:cNvPr id="185" name="object 185"/>
            <p:cNvSpPr/>
            <p:nvPr/>
          </p:nvSpPr>
          <p:spPr>
            <a:xfrm>
              <a:off x="5330189" y="2497074"/>
              <a:ext cx="340360" cy="294005"/>
            </a:xfrm>
            <a:custGeom>
              <a:avLst/>
              <a:gdLst/>
              <a:ahLst/>
              <a:cxnLst/>
              <a:rect l="l" t="t" r="r" b="b"/>
              <a:pathLst>
                <a:path w="340360" h="294005">
                  <a:moveTo>
                    <a:pt x="24384" y="3048"/>
                  </a:moveTo>
                  <a:lnTo>
                    <a:pt x="318262" y="290956"/>
                  </a:lnTo>
                </a:path>
                <a:path w="340360" h="294005">
                  <a:moveTo>
                    <a:pt x="315340" y="0"/>
                  </a:moveTo>
                  <a:lnTo>
                    <a:pt x="27432" y="293877"/>
                  </a:lnTo>
                </a:path>
                <a:path w="340360" h="294005">
                  <a:moveTo>
                    <a:pt x="0" y="141731"/>
                  </a:moveTo>
                  <a:lnTo>
                    <a:pt x="32784" y="85923"/>
                  </a:lnTo>
                  <a:lnTo>
                    <a:pt x="69567" y="65471"/>
                  </a:lnTo>
                  <a:lnTo>
                    <a:pt x="116214" y="52059"/>
                  </a:lnTo>
                  <a:lnTo>
                    <a:pt x="169925" y="47243"/>
                  </a:lnTo>
                  <a:lnTo>
                    <a:pt x="223637" y="52059"/>
                  </a:lnTo>
                  <a:lnTo>
                    <a:pt x="270284" y="65471"/>
                  </a:lnTo>
                  <a:lnTo>
                    <a:pt x="307067" y="85923"/>
                  </a:lnTo>
                  <a:lnTo>
                    <a:pt x="331189" y="111861"/>
                  </a:lnTo>
                  <a:lnTo>
                    <a:pt x="339851" y="141731"/>
                  </a:lnTo>
                  <a:lnTo>
                    <a:pt x="331189" y="171602"/>
                  </a:lnTo>
                  <a:lnTo>
                    <a:pt x="307067" y="197540"/>
                  </a:lnTo>
                  <a:lnTo>
                    <a:pt x="270284" y="217992"/>
                  </a:lnTo>
                  <a:lnTo>
                    <a:pt x="223637" y="231404"/>
                  </a:lnTo>
                  <a:lnTo>
                    <a:pt x="169925" y="236220"/>
                  </a:lnTo>
                  <a:lnTo>
                    <a:pt x="116214" y="231404"/>
                  </a:lnTo>
                  <a:lnTo>
                    <a:pt x="69567" y="217992"/>
                  </a:lnTo>
                  <a:lnTo>
                    <a:pt x="32784" y="197540"/>
                  </a:lnTo>
                  <a:lnTo>
                    <a:pt x="8662" y="171602"/>
                  </a:lnTo>
                  <a:lnTo>
                    <a:pt x="0" y="141731"/>
                  </a:lnTo>
                  <a:close/>
                </a:path>
              </a:pathLst>
            </a:custGeom>
            <a:ln w="19812">
              <a:solidFill>
                <a:srgbClr val="000000"/>
              </a:solidFill>
            </a:ln>
          </p:spPr>
          <p:txBody>
            <a:bodyPr wrap="square" lIns="0" tIns="0" rIns="0" bIns="0" rtlCol="0"/>
            <a:lstStyle/>
            <a:p>
              <a:endParaRPr/>
            </a:p>
          </p:txBody>
        </p:sp>
      </p:grpSp>
      <p:grpSp>
        <p:nvGrpSpPr>
          <p:cNvPr id="186" name="object 186"/>
          <p:cNvGrpSpPr/>
          <p:nvPr/>
        </p:nvGrpSpPr>
        <p:grpSpPr>
          <a:xfrm>
            <a:off x="6501129" y="2183892"/>
            <a:ext cx="601345" cy="748030"/>
            <a:chOff x="6501129" y="2183892"/>
            <a:chExt cx="601345" cy="748030"/>
          </a:xfrm>
        </p:grpSpPr>
        <p:pic>
          <p:nvPicPr>
            <p:cNvPr id="187" name="object 187"/>
            <p:cNvPicPr/>
            <p:nvPr/>
          </p:nvPicPr>
          <p:blipFill>
            <a:blip r:embed="rId46" cstate="print"/>
            <a:stretch>
              <a:fillRect/>
            </a:stretch>
          </p:blipFill>
          <p:spPr>
            <a:xfrm>
              <a:off x="6617207" y="2183892"/>
              <a:ext cx="384047" cy="123443"/>
            </a:xfrm>
            <a:prstGeom prst="rect">
              <a:avLst/>
            </a:prstGeom>
          </p:spPr>
        </p:pic>
        <p:sp>
          <p:nvSpPr>
            <p:cNvPr id="188" name="object 188"/>
            <p:cNvSpPr/>
            <p:nvPr/>
          </p:nvSpPr>
          <p:spPr>
            <a:xfrm>
              <a:off x="6510654" y="2340102"/>
              <a:ext cx="582295" cy="582295"/>
            </a:xfrm>
            <a:custGeom>
              <a:avLst/>
              <a:gdLst/>
              <a:ahLst/>
              <a:cxnLst/>
              <a:rect l="l" t="t" r="r" b="b"/>
              <a:pathLst>
                <a:path w="582295" h="582294">
                  <a:moveTo>
                    <a:pt x="288036" y="0"/>
                  </a:moveTo>
                  <a:lnTo>
                    <a:pt x="0" y="293877"/>
                  </a:lnTo>
                  <a:lnTo>
                    <a:pt x="294004" y="581913"/>
                  </a:lnTo>
                  <a:lnTo>
                    <a:pt x="581914" y="287909"/>
                  </a:lnTo>
                  <a:lnTo>
                    <a:pt x="288036" y="0"/>
                  </a:lnTo>
                  <a:close/>
                </a:path>
              </a:pathLst>
            </a:custGeom>
            <a:solidFill>
              <a:srgbClr val="FF0000"/>
            </a:solidFill>
          </p:spPr>
          <p:txBody>
            <a:bodyPr wrap="square" lIns="0" tIns="0" rIns="0" bIns="0" rtlCol="0"/>
            <a:lstStyle/>
            <a:p>
              <a:endParaRPr/>
            </a:p>
          </p:txBody>
        </p:sp>
        <p:sp>
          <p:nvSpPr>
            <p:cNvPr id="189" name="object 189"/>
            <p:cNvSpPr/>
            <p:nvPr/>
          </p:nvSpPr>
          <p:spPr>
            <a:xfrm>
              <a:off x="6510654" y="2340102"/>
              <a:ext cx="582295" cy="582295"/>
            </a:xfrm>
            <a:custGeom>
              <a:avLst/>
              <a:gdLst/>
              <a:ahLst/>
              <a:cxnLst/>
              <a:rect l="l" t="t" r="r" b="b"/>
              <a:pathLst>
                <a:path w="582295" h="582294">
                  <a:moveTo>
                    <a:pt x="0" y="293877"/>
                  </a:moveTo>
                  <a:lnTo>
                    <a:pt x="288036" y="0"/>
                  </a:lnTo>
                  <a:lnTo>
                    <a:pt x="581914" y="287909"/>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190" name="object 190"/>
            <p:cNvSpPr/>
            <p:nvPr/>
          </p:nvSpPr>
          <p:spPr>
            <a:xfrm>
              <a:off x="6628637" y="2484882"/>
              <a:ext cx="340360" cy="294005"/>
            </a:xfrm>
            <a:custGeom>
              <a:avLst/>
              <a:gdLst/>
              <a:ahLst/>
              <a:cxnLst/>
              <a:rect l="l" t="t" r="r" b="b"/>
              <a:pathLst>
                <a:path w="340359" h="294005">
                  <a:moveTo>
                    <a:pt x="27431" y="3047"/>
                  </a:moveTo>
                  <a:lnTo>
                    <a:pt x="321309" y="290956"/>
                  </a:lnTo>
                </a:path>
                <a:path w="340359" h="294005">
                  <a:moveTo>
                    <a:pt x="318388" y="0"/>
                  </a:moveTo>
                  <a:lnTo>
                    <a:pt x="30479" y="293877"/>
                  </a:lnTo>
                </a:path>
                <a:path w="340359" h="294005">
                  <a:moveTo>
                    <a:pt x="0" y="150113"/>
                  </a:moveTo>
                  <a:lnTo>
                    <a:pt x="32784" y="94737"/>
                  </a:lnTo>
                  <a:lnTo>
                    <a:pt x="69567" y="74456"/>
                  </a:lnTo>
                  <a:lnTo>
                    <a:pt x="116214" y="61161"/>
                  </a:lnTo>
                  <a:lnTo>
                    <a:pt x="169925" y="56387"/>
                  </a:lnTo>
                  <a:lnTo>
                    <a:pt x="223637" y="61161"/>
                  </a:lnTo>
                  <a:lnTo>
                    <a:pt x="270284" y="74456"/>
                  </a:lnTo>
                  <a:lnTo>
                    <a:pt x="307067" y="94737"/>
                  </a:lnTo>
                  <a:lnTo>
                    <a:pt x="331189" y="120469"/>
                  </a:lnTo>
                  <a:lnTo>
                    <a:pt x="339851" y="150113"/>
                  </a:lnTo>
                  <a:lnTo>
                    <a:pt x="331189" y="179758"/>
                  </a:lnTo>
                  <a:lnTo>
                    <a:pt x="307067" y="205490"/>
                  </a:lnTo>
                  <a:lnTo>
                    <a:pt x="270284" y="225771"/>
                  </a:lnTo>
                  <a:lnTo>
                    <a:pt x="223637" y="239066"/>
                  </a:lnTo>
                  <a:lnTo>
                    <a:pt x="169925" y="243839"/>
                  </a:lnTo>
                  <a:lnTo>
                    <a:pt x="116214" y="239066"/>
                  </a:lnTo>
                  <a:lnTo>
                    <a:pt x="69567" y="225771"/>
                  </a:lnTo>
                  <a:lnTo>
                    <a:pt x="32784" y="205490"/>
                  </a:lnTo>
                  <a:lnTo>
                    <a:pt x="8662" y="179758"/>
                  </a:lnTo>
                  <a:lnTo>
                    <a:pt x="0" y="150113"/>
                  </a:lnTo>
                  <a:close/>
                </a:path>
              </a:pathLst>
            </a:custGeom>
            <a:ln w="19812">
              <a:solidFill>
                <a:srgbClr val="000000"/>
              </a:solidFill>
            </a:ln>
          </p:spPr>
          <p:txBody>
            <a:bodyPr wrap="square" lIns="0" tIns="0" rIns="0" bIns="0" rtlCol="0"/>
            <a:lstStyle/>
            <a:p>
              <a:endParaRPr/>
            </a:p>
          </p:txBody>
        </p:sp>
      </p:grpSp>
      <p:pic>
        <p:nvPicPr>
          <p:cNvPr id="191" name="object 191"/>
          <p:cNvPicPr/>
          <p:nvPr/>
        </p:nvPicPr>
        <p:blipFill>
          <a:blip r:embed="rId47" cstate="print"/>
          <a:stretch>
            <a:fillRect/>
          </a:stretch>
        </p:blipFill>
        <p:spPr>
          <a:xfrm>
            <a:off x="7897368" y="2179320"/>
            <a:ext cx="382523" cy="123443"/>
          </a:xfrm>
          <a:prstGeom prst="rect">
            <a:avLst/>
          </a:prstGeom>
        </p:spPr>
      </p:pic>
      <p:grpSp>
        <p:nvGrpSpPr>
          <p:cNvPr id="192" name="object 192"/>
          <p:cNvGrpSpPr/>
          <p:nvPr/>
        </p:nvGrpSpPr>
        <p:grpSpPr>
          <a:xfrm>
            <a:off x="7802626" y="2367152"/>
            <a:ext cx="601345" cy="601345"/>
            <a:chOff x="7802626" y="2367152"/>
            <a:chExt cx="601345" cy="601345"/>
          </a:xfrm>
        </p:grpSpPr>
        <p:sp>
          <p:nvSpPr>
            <p:cNvPr id="193" name="object 193"/>
            <p:cNvSpPr/>
            <p:nvPr/>
          </p:nvSpPr>
          <p:spPr>
            <a:xfrm>
              <a:off x="7812151" y="2376677"/>
              <a:ext cx="582295" cy="582295"/>
            </a:xfrm>
            <a:custGeom>
              <a:avLst/>
              <a:gdLst/>
              <a:ahLst/>
              <a:cxnLst/>
              <a:rect l="l" t="t" r="r" b="b"/>
              <a:pathLst>
                <a:path w="582295" h="582294">
                  <a:moveTo>
                    <a:pt x="287908" y="0"/>
                  </a:moveTo>
                  <a:lnTo>
                    <a:pt x="0" y="293877"/>
                  </a:lnTo>
                  <a:lnTo>
                    <a:pt x="293877" y="581913"/>
                  </a:lnTo>
                  <a:lnTo>
                    <a:pt x="581914" y="287909"/>
                  </a:lnTo>
                  <a:lnTo>
                    <a:pt x="287908" y="0"/>
                  </a:lnTo>
                  <a:close/>
                </a:path>
              </a:pathLst>
            </a:custGeom>
            <a:solidFill>
              <a:srgbClr val="FF0000"/>
            </a:solidFill>
          </p:spPr>
          <p:txBody>
            <a:bodyPr wrap="square" lIns="0" tIns="0" rIns="0" bIns="0" rtlCol="0"/>
            <a:lstStyle/>
            <a:p>
              <a:endParaRPr/>
            </a:p>
          </p:txBody>
        </p:sp>
        <p:sp>
          <p:nvSpPr>
            <p:cNvPr id="194" name="object 194"/>
            <p:cNvSpPr/>
            <p:nvPr/>
          </p:nvSpPr>
          <p:spPr>
            <a:xfrm>
              <a:off x="7812151" y="2376677"/>
              <a:ext cx="582295" cy="582295"/>
            </a:xfrm>
            <a:custGeom>
              <a:avLst/>
              <a:gdLst/>
              <a:ahLst/>
              <a:cxnLst/>
              <a:rect l="l" t="t" r="r" b="b"/>
              <a:pathLst>
                <a:path w="582295" h="582294">
                  <a:moveTo>
                    <a:pt x="0" y="293877"/>
                  </a:moveTo>
                  <a:lnTo>
                    <a:pt x="287908" y="0"/>
                  </a:lnTo>
                  <a:lnTo>
                    <a:pt x="581914" y="287909"/>
                  </a:lnTo>
                  <a:lnTo>
                    <a:pt x="293877" y="581913"/>
                  </a:lnTo>
                  <a:lnTo>
                    <a:pt x="0" y="293877"/>
                  </a:lnTo>
                  <a:close/>
                </a:path>
              </a:pathLst>
            </a:custGeom>
            <a:ln w="19050">
              <a:solidFill>
                <a:srgbClr val="000000"/>
              </a:solidFill>
            </a:ln>
          </p:spPr>
          <p:txBody>
            <a:bodyPr wrap="square" lIns="0" tIns="0" rIns="0" bIns="0" rtlCol="0"/>
            <a:lstStyle/>
            <a:p>
              <a:endParaRPr/>
            </a:p>
          </p:txBody>
        </p:sp>
      </p:grpSp>
      <p:sp>
        <p:nvSpPr>
          <p:cNvPr id="195" name="object 195"/>
          <p:cNvSpPr txBox="1"/>
          <p:nvPr/>
        </p:nvSpPr>
        <p:spPr>
          <a:xfrm>
            <a:off x="7936230" y="2489453"/>
            <a:ext cx="32829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HQ</a:t>
            </a:r>
            <a:endParaRPr sz="1800">
              <a:latin typeface="Calibri"/>
              <a:cs typeface="Calibri"/>
            </a:endParaRPr>
          </a:p>
        </p:txBody>
      </p:sp>
      <p:grpSp>
        <p:nvGrpSpPr>
          <p:cNvPr id="196" name="object 196"/>
          <p:cNvGrpSpPr/>
          <p:nvPr/>
        </p:nvGrpSpPr>
        <p:grpSpPr>
          <a:xfrm>
            <a:off x="6153658" y="2987801"/>
            <a:ext cx="1293495" cy="827405"/>
            <a:chOff x="6153658" y="2987801"/>
            <a:chExt cx="1293495" cy="827405"/>
          </a:xfrm>
        </p:grpSpPr>
        <p:sp>
          <p:nvSpPr>
            <p:cNvPr id="197" name="object 197"/>
            <p:cNvSpPr/>
            <p:nvPr/>
          </p:nvSpPr>
          <p:spPr>
            <a:xfrm>
              <a:off x="6855587" y="3216274"/>
              <a:ext cx="582295" cy="582295"/>
            </a:xfrm>
            <a:custGeom>
              <a:avLst/>
              <a:gdLst/>
              <a:ahLst/>
              <a:cxnLst/>
              <a:rect l="l" t="t" r="r" b="b"/>
              <a:pathLst>
                <a:path w="582295" h="582295">
                  <a:moveTo>
                    <a:pt x="288036" y="0"/>
                  </a:moveTo>
                  <a:lnTo>
                    <a:pt x="0" y="294004"/>
                  </a:lnTo>
                  <a:lnTo>
                    <a:pt x="294005" y="581913"/>
                  </a:lnTo>
                  <a:lnTo>
                    <a:pt x="581914" y="288036"/>
                  </a:lnTo>
                  <a:lnTo>
                    <a:pt x="288036" y="0"/>
                  </a:lnTo>
                  <a:close/>
                </a:path>
              </a:pathLst>
            </a:custGeom>
            <a:solidFill>
              <a:srgbClr val="FF0000"/>
            </a:solidFill>
          </p:spPr>
          <p:txBody>
            <a:bodyPr wrap="square" lIns="0" tIns="0" rIns="0" bIns="0" rtlCol="0"/>
            <a:lstStyle/>
            <a:p>
              <a:endParaRPr/>
            </a:p>
          </p:txBody>
        </p:sp>
        <p:sp>
          <p:nvSpPr>
            <p:cNvPr id="198" name="object 198"/>
            <p:cNvSpPr/>
            <p:nvPr/>
          </p:nvSpPr>
          <p:spPr>
            <a:xfrm>
              <a:off x="6855587" y="3216274"/>
              <a:ext cx="582295" cy="582295"/>
            </a:xfrm>
            <a:custGeom>
              <a:avLst/>
              <a:gdLst/>
              <a:ahLst/>
              <a:cxnLst/>
              <a:rect l="l" t="t" r="r" b="b"/>
              <a:pathLst>
                <a:path w="582295" h="582295">
                  <a:moveTo>
                    <a:pt x="0" y="294004"/>
                  </a:moveTo>
                  <a:lnTo>
                    <a:pt x="288036" y="0"/>
                  </a:lnTo>
                  <a:lnTo>
                    <a:pt x="581914" y="288036"/>
                  </a:lnTo>
                  <a:lnTo>
                    <a:pt x="294005" y="581913"/>
                  </a:lnTo>
                  <a:lnTo>
                    <a:pt x="0" y="294004"/>
                  </a:lnTo>
                  <a:close/>
                </a:path>
              </a:pathLst>
            </a:custGeom>
            <a:ln w="19050">
              <a:solidFill>
                <a:srgbClr val="000000"/>
              </a:solidFill>
            </a:ln>
          </p:spPr>
          <p:txBody>
            <a:bodyPr wrap="square" lIns="0" tIns="0" rIns="0" bIns="0" rtlCol="0"/>
            <a:lstStyle/>
            <a:p>
              <a:endParaRPr/>
            </a:p>
          </p:txBody>
        </p:sp>
        <p:pic>
          <p:nvPicPr>
            <p:cNvPr id="199" name="object 199"/>
            <p:cNvPicPr/>
            <p:nvPr/>
          </p:nvPicPr>
          <p:blipFill>
            <a:blip r:embed="rId48" cstate="print"/>
            <a:stretch>
              <a:fillRect/>
            </a:stretch>
          </p:blipFill>
          <p:spPr>
            <a:xfrm>
              <a:off x="7100316" y="3349751"/>
              <a:ext cx="80772" cy="275844"/>
            </a:xfrm>
            <a:prstGeom prst="rect">
              <a:avLst/>
            </a:prstGeom>
          </p:spPr>
        </p:pic>
        <p:pic>
          <p:nvPicPr>
            <p:cNvPr id="200" name="object 200"/>
            <p:cNvPicPr/>
            <p:nvPr/>
          </p:nvPicPr>
          <p:blipFill>
            <a:blip r:embed="rId49" cstate="print"/>
            <a:stretch>
              <a:fillRect/>
            </a:stretch>
          </p:blipFill>
          <p:spPr>
            <a:xfrm>
              <a:off x="7014972" y="3051047"/>
              <a:ext cx="252983" cy="121919"/>
            </a:xfrm>
            <a:prstGeom prst="rect">
              <a:avLst/>
            </a:prstGeom>
          </p:spPr>
        </p:pic>
        <p:sp>
          <p:nvSpPr>
            <p:cNvPr id="201" name="object 201"/>
            <p:cNvSpPr/>
            <p:nvPr/>
          </p:nvSpPr>
          <p:spPr>
            <a:xfrm>
              <a:off x="6163183" y="3223767"/>
              <a:ext cx="582295" cy="582295"/>
            </a:xfrm>
            <a:custGeom>
              <a:avLst/>
              <a:gdLst/>
              <a:ahLst/>
              <a:cxnLst/>
              <a:rect l="l" t="t" r="r" b="b"/>
              <a:pathLst>
                <a:path w="582295" h="582295">
                  <a:moveTo>
                    <a:pt x="287908" y="0"/>
                  </a:moveTo>
                  <a:lnTo>
                    <a:pt x="0" y="293878"/>
                  </a:lnTo>
                  <a:lnTo>
                    <a:pt x="293877" y="581914"/>
                  </a:lnTo>
                  <a:lnTo>
                    <a:pt x="581913" y="287909"/>
                  </a:lnTo>
                  <a:lnTo>
                    <a:pt x="287908" y="0"/>
                  </a:lnTo>
                  <a:close/>
                </a:path>
              </a:pathLst>
            </a:custGeom>
            <a:solidFill>
              <a:srgbClr val="FF0000"/>
            </a:solidFill>
          </p:spPr>
          <p:txBody>
            <a:bodyPr wrap="square" lIns="0" tIns="0" rIns="0" bIns="0" rtlCol="0"/>
            <a:lstStyle/>
            <a:p>
              <a:endParaRPr/>
            </a:p>
          </p:txBody>
        </p:sp>
        <p:sp>
          <p:nvSpPr>
            <p:cNvPr id="202" name="object 202"/>
            <p:cNvSpPr/>
            <p:nvPr/>
          </p:nvSpPr>
          <p:spPr>
            <a:xfrm>
              <a:off x="6163183" y="3223767"/>
              <a:ext cx="582295" cy="582295"/>
            </a:xfrm>
            <a:custGeom>
              <a:avLst/>
              <a:gdLst/>
              <a:ahLst/>
              <a:cxnLst/>
              <a:rect l="l" t="t" r="r" b="b"/>
              <a:pathLst>
                <a:path w="582295" h="582295">
                  <a:moveTo>
                    <a:pt x="0" y="293878"/>
                  </a:moveTo>
                  <a:lnTo>
                    <a:pt x="287908" y="0"/>
                  </a:lnTo>
                  <a:lnTo>
                    <a:pt x="581913" y="287909"/>
                  </a:lnTo>
                  <a:lnTo>
                    <a:pt x="293877" y="581914"/>
                  </a:lnTo>
                  <a:lnTo>
                    <a:pt x="0" y="293878"/>
                  </a:lnTo>
                  <a:close/>
                </a:path>
              </a:pathLst>
            </a:custGeom>
            <a:ln w="19050">
              <a:solidFill>
                <a:srgbClr val="000000"/>
              </a:solidFill>
            </a:ln>
          </p:spPr>
          <p:txBody>
            <a:bodyPr wrap="square" lIns="0" tIns="0" rIns="0" bIns="0" rtlCol="0"/>
            <a:lstStyle/>
            <a:p>
              <a:endParaRPr/>
            </a:p>
          </p:txBody>
        </p:sp>
        <p:sp>
          <p:nvSpPr>
            <p:cNvPr id="203" name="object 203"/>
            <p:cNvSpPr/>
            <p:nvPr/>
          </p:nvSpPr>
          <p:spPr>
            <a:xfrm>
              <a:off x="6408420" y="3569207"/>
              <a:ext cx="100965" cy="0"/>
            </a:xfrm>
            <a:custGeom>
              <a:avLst/>
              <a:gdLst/>
              <a:ahLst/>
              <a:cxnLst/>
              <a:rect l="l" t="t" r="r" b="b"/>
              <a:pathLst>
                <a:path w="100965">
                  <a:moveTo>
                    <a:pt x="0" y="0"/>
                  </a:moveTo>
                  <a:lnTo>
                    <a:pt x="100583" y="0"/>
                  </a:lnTo>
                </a:path>
              </a:pathLst>
            </a:custGeom>
            <a:ln w="12192">
              <a:solidFill>
                <a:srgbClr val="000000"/>
              </a:solidFill>
            </a:ln>
          </p:spPr>
          <p:txBody>
            <a:bodyPr wrap="square" lIns="0" tIns="0" rIns="0" bIns="0" rtlCol="0"/>
            <a:lstStyle/>
            <a:p>
              <a:endParaRPr/>
            </a:p>
          </p:txBody>
        </p:sp>
        <p:pic>
          <p:nvPicPr>
            <p:cNvPr id="204" name="object 204"/>
            <p:cNvPicPr/>
            <p:nvPr/>
          </p:nvPicPr>
          <p:blipFill>
            <a:blip r:embed="rId50" cstate="print"/>
            <a:stretch>
              <a:fillRect/>
            </a:stretch>
          </p:blipFill>
          <p:spPr>
            <a:xfrm>
              <a:off x="6405372" y="3433571"/>
              <a:ext cx="103632" cy="102108"/>
            </a:xfrm>
            <a:prstGeom prst="rect">
              <a:avLst/>
            </a:prstGeom>
          </p:spPr>
        </p:pic>
        <p:sp>
          <p:nvSpPr>
            <p:cNvPr id="205" name="object 205"/>
            <p:cNvSpPr/>
            <p:nvPr/>
          </p:nvSpPr>
          <p:spPr>
            <a:xfrm>
              <a:off x="6414516" y="3355847"/>
              <a:ext cx="88900" cy="264160"/>
            </a:xfrm>
            <a:custGeom>
              <a:avLst/>
              <a:gdLst/>
              <a:ahLst/>
              <a:cxnLst/>
              <a:rect l="l" t="t" r="r" b="b"/>
              <a:pathLst>
                <a:path w="88900" h="264160">
                  <a:moveTo>
                    <a:pt x="44196" y="6096"/>
                  </a:moveTo>
                  <a:lnTo>
                    <a:pt x="44196" y="263651"/>
                  </a:lnTo>
                </a:path>
                <a:path w="88900" h="264160">
                  <a:moveTo>
                    <a:pt x="0" y="75946"/>
                  </a:moveTo>
                  <a:lnTo>
                    <a:pt x="44323" y="0"/>
                  </a:lnTo>
                  <a:lnTo>
                    <a:pt x="88391" y="76200"/>
                  </a:lnTo>
                </a:path>
              </a:pathLst>
            </a:custGeom>
            <a:ln w="12192">
              <a:solidFill>
                <a:srgbClr val="000000"/>
              </a:solidFill>
            </a:ln>
          </p:spPr>
          <p:txBody>
            <a:bodyPr wrap="square" lIns="0" tIns="0" rIns="0" bIns="0" rtlCol="0"/>
            <a:lstStyle/>
            <a:p>
              <a:endParaRPr/>
            </a:p>
          </p:txBody>
        </p:sp>
        <p:pic>
          <p:nvPicPr>
            <p:cNvPr id="206" name="object 206"/>
            <p:cNvPicPr/>
            <p:nvPr/>
          </p:nvPicPr>
          <p:blipFill>
            <a:blip r:embed="rId51" cstate="print"/>
            <a:stretch>
              <a:fillRect/>
            </a:stretch>
          </p:blipFill>
          <p:spPr>
            <a:xfrm>
              <a:off x="6333744" y="3046475"/>
              <a:ext cx="252983" cy="123443"/>
            </a:xfrm>
            <a:prstGeom prst="rect">
              <a:avLst/>
            </a:prstGeom>
          </p:spPr>
        </p:pic>
        <p:sp>
          <p:nvSpPr>
            <p:cNvPr id="207" name="object 207"/>
            <p:cNvSpPr/>
            <p:nvPr/>
          </p:nvSpPr>
          <p:spPr>
            <a:xfrm>
              <a:off x="6656070" y="2987801"/>
              <a:ext cx="292100" cy="305435"/>
            </a:xfrm>
            <a:custGeom>
              <a:avLst/>
              <a:gdLst/>
              <a:ahLst/>
              <a:cxnLst/>
              <a:rect l="l" t="t" r="r" b="b"/>
              <a:pathLst>
                <a:path w="292100" h="305435">
                  <a:moveTo>
                    <a:pt x="141731" y="305053"/>
                  </a:moveTo>
                  <a:lnTo>
                    <a:pt x="141731" y="0"/>
                  </a:lnTo>
                </a:path>
                <a:path w="292100" h="305435">
                  <a:moveTo>
                    <a:pt x="0" y="292608"/>
                  </a:moveTo>
                  <a:lnTo>
                    <a:pt x="292100" y="292608"/>
                  </a:lnTo>
                </a:path>
              </a:pathLst>
            </a:custGeom>
            <a:ln w="28956">
              <a:solidFill>
                <a:srgbClr val="000000"/>
              </a:solidFill>
            </a:ln>
          </p:spPr>
          <p:txBody>
            <a:bodyPr wrap="square" lIns="0" tIns="0" rIns="0" bIns="0" rtlCol="0"/>
            <a:lstStyle/>
            <a:p>
              <a:endParaRPr/>
            </a:p>
          </p:txBody>
        </p:sp>
      </p:grpSp>
      <p:sp>
        <p:nvSpPr>
          <p:cNvPr id="208" name="object 208"/>
          <p:cNvSpPr txBox="1"/>
          <p:nvPr/>
        </p:nvSpPr>
        <p:spPr>
          <a:xfrm>
            <a:off x="6153150" y="3800347"/>
            <a:ext cx="601345" cy="330200"/>
          </a:xfrm>
          <a:prstGeom prst="rect">
            <a:avLst/>
          </a:prstGeom>
        </p:spPr>
        <p:txBody>
          <a:bodyPr vert="horz" wrap="square" lIns="0" tIns="12065" rIns="0" bIns="0" rtlCol="0">
            <a:spAutoFit/>
          </a:bodyPr>
          <a:lstStyle/>
          <a:p>
            <a:pPr marL="55244">
              <a:lnSpc>
                <a:spcPct val="100000"/>
              </a:lnSpc>
              <a:spcBef>
                <a:spcPts val="95"/>
              </a:spcBef>
            </a:pPr>
            <a:r>
              <a:rPr sz="1000" b="1" spc="-5" dirty="0">
                <a:latin typeface="Calibri"/>
                <a:cs typeface="Calibri"/>
              </a:rPr>
              <a:t>2x</a:t>
            </a:r>
            <a:r>
              <a:rPr sz="1000" b="1" spc="10" dirty="0">
                <a:latin typeface="Calibri"/>
                <a:cs typeface="Calibri"/>
              </a:rPr>
              <a:t> </a:t>
            </a:r>
            <a:r>
              <a:rPr sz="1000" b="1" spc="-5" dirty="0">
                <a:latin typeface="Calibri"/>
                <a:cs typeface="Calibri"/>
              </a:rPr>
              <a:t>QL</a:t>
            </a:r>
            <a:r>
              <a:rPr sz="1000" b="1" dirty="0">
                <a:latin typeface="Calibri"/>
                <a:cs typeface="Calibri"/>
              </a:rPr>
              <a:t>Z</a:t>
            </a:r>
            <a:r>
              <a:rPr sz="1000" b="1" spc="-10" dirty="0">
                <a:latin typeface="Calibri"/>
                <a:cs typeface="Calibri"/>
              </a:rPr>
              <a:t>-87</a:t>
            </a:r>
            <a:endParaRPr sz="1000">
              <a:latin typeface="Calibri"/>
              <a:cs typeface="Calibri"/>
            </a:endParaRPr>
          </a:p>
          <a:p>
            <a:pPr marL="12700">
              <a:lnSpc>
                <a:spcPct val="100000"/>
              </a:lnSpc>
            </a:pPr>
            <a:r>
              <a:rPr sz="1000" b="1" spc="-5" dirty="0">
                <a:latin typeface="Calibri"/>
                <a:cs typeface="Calibri"/>
              </a:rPr>
              <a:t>35mm</a:t>
            </a:r>
            <a:r>
              <a:rPr sz="1000" b="1" spc="15" dirty="0">
                <a:latin typeface="Calibri"/>
                <a:cs typeface="Calibri"/>
              </a:rPr>
              <a:t> </a:t>
            </a:r>
            <a:r>
              <a:rPr sz="1000" b="1" spc="-10" dirty="0">
                <a:latin typeface="Calibri"/>
                <a:cs typeface="Calibri"/>
              </a:rPr>
              <a:t>AGL</a:t>
            </a:r>
            <a:endParaRPr sz="1000">
              <a:latin typeface="Calibri"/>
              <a:cs typeface="Calibri"/>
            </a:endParaRPr>
          </a:p>
        </p:txBody>
      </p:sp>
      <p:sp>
        <p:nvSpPr>
          <p:cNvPr id="211" name="object 211"/>
          <p:cNvSpPr txBox="1"/>
          <p:nvPr/>
        </p:nvSpPr>
        <p:spPr>
          <a:xfrm>
            <a:off x="184505" y="6304889"/>
            <a:ext cx="758190" cy="346710"/>
          </a:xfrm>
          <a:prstGeom prst="rect">
            <a:avLst/>
          </a:prstGeom>
        </p:spPr>
        <p:txBody>
          <a:bodyPr vert="horz" wrap="square" lIns="0" tIns="0" rIns="0" bIns="0" rtlCol="0">
            <a:spAutoFit/>
          </a:bodyPr>
          <a:lstStyle/>
          <a:p>
            <a:pPr marR="15240" algn="ctr">
              <a:lnSpc>
                <a:spcPts val="1150"/>
              </a:lnSpc>
            </a:pPr>
            <a:r>
              <a:rPr sz="1100" b="1" dirty="0">
                <a:latin typeface="Calibri"/>
                <a:cs typeface="Calibri"/>
              </a:rPr>
              <a:t>Q</a:t>
            </a:r>
            <a:r>
              <a:rPr lang="en-US" sz="1100" b="1" dirty="0">
                <a:latin typeface="Calibri"/>
                <a:cs typeface="Calibri"/>
              </a:rPr>
              <a:t>L</a:t>
            </a:r>
            <a:r>
              <a:rPr sz="1100" b="1" dirty="0">
                <a:latin typeface="Calibri"/>
                <a:cs typeface="Calibri"/>
              </a:rPr>
              <a:t>Z-04</a:t>
            </a:r>
            <a:endParaRPr sz="1100" dirty="0">
              <a:latin typeface="Calibri"/>
              <a:cs typeface="Calibri"/>
            </a:endParaRPr>
          </a:p>
          <a:p>
            <a:pPr algn="ctr">
              <a:lnSpc>
                <a:spcPct val="100000"/>
              </a:lnSpc>
              <a:spcBef>
                <a:spcPts val="100"/>
              </a:spcBef>
            </a:pPr>
            <a:r>
              <a:rPr sz="1100" b="1" spc="-5" dirty="0">
                <a:latin typeface="Calibri"/>
                <a:cs typeface="Calibri"/>
              </a:rPr>
              <a:t>QJC-88</a:t>
            </a:r>
            <a:r>
              <a:rPr sz="1100" b="1" spc="-45" dirty="0">
                <a:latin typeface="Calibri"/>
                <a:cs typeface="Calibri"/>
              </a:rPr>
              <a:t> </a:t>
            </a:r>
            <a:r>
              <a:rPr sz="1100" b="1" spc="-5" dirty="0">
                <a:latin typeface="Calibri"/>
                <a:cs typeface="Calibri"/>
              </a:rPr>
              <a:t>HMG</a:t>
            </a:r>
            <a:endParaRPr sz="1100" dirty="0">
              <a:latin typeface="Calibri"/>
              <a:cs typeface="Calibri"/>
            </a:endParaRPr>
          </a:p>
        </p:txBody>
      </p:sp>
      <p:sp>
        <p:nvSpPr>
          <p:cNvPr id="212" name="object 212"/>
          <p:cNvSpPr txBox="1"/>
          <p:nvPr/>
        </p:nvSpPr>
        <p:spPr>
          <a:xfrm>
            <a:off x="1935860" y="6303060"/>
            <a:ext cx="476250" cy="358140"/>
          </a:xfrm>
          <a:prstGeom prst="rect">
            <a:avLst/>
          </a:prstGeom>
        </p:spPr>
        <p:txBody>
          <a:bodyPr vert="horz" wrap="square" lIns="0" tIns="0" rIns="0" bIns="0" rtlCol="0">
            <a:spAutoFit/>
          </a:bodyPr>
          <a:lstStyle/>
          <a:p>
            <a:pPr marL="12700">
              <a:lnSpc>
                <a:spcPts val="1150"/>
              </a:lnSpc>
            </a:pPr>
            <a:r>
              <a:rPr sz="1100" b="1" dirty="0">
                <a:latin typeface="Calibri"/>
                <a:cs typeface="Calibri"/>
              </a:rPr>
              <a:t>1750m</a:t>
            </a:r>
            <a:endParaRPr sz="1100">
              <a:latin typeface="Calibri"/>
              <a:cs typeface="Calibri"/>
            </a:endParaRPr>
          </a:p>
          <a:p>
            <a:pPr marL="61594">
              <a:lnSpc>
                <a:spcPct val="100000"/>
              </a:lnSpc>
              <a:spcBef>
                <a:spcPts val="190"/>
              </a:spcBef>
            </a:pPr>
            <a:r>
              <a:rPr sz="1100" b="1" dirty="0">
                <a:latin typeface="Calibri"/>
                <a:cs typeface="Calibri"/>
              </a:rPr>
              <a:t>1830m</a:t>
            </a:r>
            <a:endParaRPr sz="1100">
              <a:latin typeface="Calibri"/>
              <a:cs typeface="Calibri"/>
            </a:endParaRPr>
          </a:p>
        </p:txBody>
      </p:sp>
      <p:sp>
        <p:nvSpPr>
          <p:cNvPr id="213" name="object 213"/>
          <p:cNvSpPr txBox="1"/>
          <p:nvPr/>
        </p:nvSpPr>
        <p:spPr>
          <a:xfrm>
            <a:off x="4400550" y="6327444"/>
            <a:ext cx="1236345" cy="165735"/>
          </a:xfrm>
          <a:prstGeom prst="rect">
            <a:avLst/>
          </a:prstGeom>
        </p:spPr>
        <p:txBody>
          <a:bodyPr vert="horz" wrap="square" lIns="0" tIns="0" rIns="0" bIns="0" rtlCol="0">
            <a:spAutoFit/>
          </a:bodyPr>
          <a:lstStyle/>
          <a:p>
            <a:pPr marL="12700">
              <a:lnSpc>
                <a:spcPts val="1150"/>
              </a:lnSpc>
            </a:pPr>
            <a:r>
              <a:rPr sz="1100" b="1" spc="-5" dirty="0">
                <a:solidFill>
                  <a:srgbClr val="FFFFFF"/>
                </a:solidFill>
                <a:latin typeface="Calibri"/>
                <a:cs typeface="Calibri"/>
              </a:rPr>
              <a:t>support</a:t>
            </a:r>
            <a:r>
              <a:rPr sz="1100" b="1" spc="-25" dirty="0">
                <a:solidFill>
                  <a:srgbClr val="FFFFFF"/>
                </a:solidFill>
                <a:latin typeface="Calibri"/>
                <a:cs typeface="Calibri"/>
              </a:rPr>
              <a:t> </a:t>
            </a:r>
            <a:r>
              <a:rPr sz="1100" b="1" dirty="0">
                <a:solidFill>
                  <a:srgbClr val="FFFFFF"/>
                </a:solidFill>
                <a:latin typeface="Calibri"/>
                <a:cs typeface="Calibri"/>
              </a:rPr>
              <a:t>the</a:t>
            </a:r>
            <a:r>
              <a:rPr sz="1100" b="1" spc="-20" dirty="0">
                <a:solidFill>
                  <a:srgbClr val="FFFFFF"/>
                </a:solidFill>
                <a:latin typeface="Calibri"/>
                <a:cs typeface="Calibri"/>
              </a:rPr>
              <a:t> </a:t>
            </a:r>
            <a:r>
              <a:rPr sz="1100" b="1" spc="-5" dirty="0">
                <a:solidFill>
                  <a:srgbClr val="FFFFFF"/>
                </a:solidFill>
                <a:latin typeface="Calibri"/>
                <a:cs typeface="Calibri"/>
              </a:rPr>
              <a:t>infantry.</a:t>
            </a:r>
            <a:endParaRPr sz="1100">
              <a:latin typeface="Calibri"/>
              <a:cs typeface="Calibri"/>
            </a:endParaRPr>
          </a:p>
        </p:txBody>
      </p:sp>
      <p:sp>
        <p:nvSpPr>
          <p:cNvPr id="209" name="object 209"/>
          <p:cNvSpPr txBox="1"/>
          <p:nvPr/>
        </p:nvSpPr>
        <p:spPr>
          <a:xfrm>
            <a:off x="6890384" y="3790950"/>
            <a:ext cx="512445" cy="330200"/>
          </a:xfrm>
          <a:prstGeom prst="rect">
            <a:avLst/>
          </a:prstGeom>
        </p:spPr>
        <p:txBody>
          <a:bodyPr vert="horz" wrap="square" lIns="0" tIns="12065" rIns="0" bIns="0" rtlCol="0">
            <a:spAutoFit/>
          </a:bodyPr>
          <a:lstStyle/>
          <a:p>
            <a:pPr marL="43180" marR="5080" indent="-30480">
              <a:lnSpc>
                <a:spcPct val="100000"/>
              </a:lnSpc>
              <a:spcBef>
                <a:spcPts val="95"/>
              </a:spcBef>
            </a:pPr>
            <a:r>
              <a:rPr sz="1000" b="1" spc="-5" dirty="0">
                <a:latin typeface="Calibri"/>
                <a:cs typeface="Calibri"/>
              </a:rPr>
              <a:t>2x</a:t>
            </a:r>
            <a:r>
              <a:rPr sz="1000" b="1" spc="10" dirty="0">
                <a:latin typeface="Calibri"/>
                <a:cs typeface="Calibri"/>
              </a:rPr>
              <a:t> </a:t>
            </a:r>
            <a:r>
              <a:rPr sz="1000" b="1" spc="-5" dirty="0">
                <a:latin typeface="Calibri"/>
                <a:cs typeface="Calibri"/>
              </a:rPr>
              <a:t>60mm  Mortars</a:t>
            </a:r>
            <a:endParaRPr sz="1000">
              <a:latin typeface="Calibri"/>
              <a:cs typeface="Calibri"/>
            </a:endParaRPr>
          </a:p>
        </p:txBody>
      </p:sp>
      <p:sp>
        <p:nvSpPr>
          <p:cNvPr id="210" name="object 210"/>
          <p:cNvSpPr txBox="1"/>
          <p:nvPr/>
        </p:nvSpPr>
        <p:spPr>
          <a:xfrm>
            <a:off x="6739890" y="2390901"/>
            <a:ext cx="118110" cy="147955"/>
          </a:xfrm>
          <a:prstGeom prst="rect">
            <a:avLst/>
          </a:prstGeom>
        </p:spPr>
        <p:txBody>
          <a:bodyPr vert="horz" wrap="square" lIns="0" tIns="13335" rIns="0" bIns="0" rtlCol="0">
            <a:spAutoFit/>
          </a:bodyPr>
          <a:lstStyle/>
          <a:p>
            <a:pPr marL="12700">
              <a:lnSpc>
                <a:spcPct val="100000"/>
              </a:lnSpc>
              <a:spcBef>
                <a:spcPts val="105"/>
              </a:spcBef>
            </a:pPr>
            <a:r>
              <a:rPr sz="800" b="1" dirty="0">
                <a:latin typeface="Calibri"/>
                <a:cs typeface="Calibri"/>
              </a:rPr>
              <a:t>W</a:t>
            </a:r>
            <a:endParaRPr sz="800">
              <a:latin typeface="Calibri"/>
              <a:cs typeface="Calibri"/>
            </a:endParaRPr>
          </a:p>
        </p:txBody>
      </p:sp>
    </p:spTree>
    <p:extLst>
      <p:ext uri="{BB962C8B-B14F-4D97-AF65-F5344CB8AC3E}">
        <p14:creationId xmlns:p14="http://schemas.microsoft.com/office/powerpoint/2010/main" val="1466045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i="0" spc="-5" dirty="0">
                <a:latin typeface="Arial"/>
                <a:cs typeface="Arial"/>
              </a:rPr>
              <a:t>Heavy CA-BN (Doctrinal)</a:t>
            </a:r>
            <a:endParaRPr sz="2800" dirty="0">
              <a:latin typeface="Arial"/>
              <a:cs typeface="Arial"/>
            </a:endParaRPr>
          </a:p>
        </p:txBody>
      </p:sp>
      <p:sp>
        <p:nvSpPr>
          <p:cNvPr id="9" name="TextBox 8"/>
          <p:cNvSpPr txBox="1"/>
          <p:nvPr/>
        </p:nvSpPr>
        <p:spPr>
          <a:xfrm>
            <a:off x="2615652" y="3333304"/>
            <a:ext cx="3597310" cy="1938992"/>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dirty="0">
                <a:latin typeface="+mj-lt"/>
              </a:rPr>
              <a:t>A </a:t>
            </a:r>
            <a:r>
              <a:rPr lang="en-US" sz="1200" b="1" dirty="0">
                <a:latin typeface="+mj-lt"/>
              </a:rPr>
              <a:t>heavy</a:t>
            </a:r>
            <a:r>
              <a:rPr lang="en-US" sz="1200" dirty="0">
                <a:latin typeface="+mj-lt"/>
              </a:rPr>
              <a:t> CA-BN contains—</a:t>
            </a:r>
          </a:p>
          <a:p>
            <a:pPr marL="285750" indent="-285750">
              <a:buFont typeface="Arial" panose="020B0604020202020204" pitchFamily="34" charset="0"/>
              <a:buChar char="•"/>
            </a:pPr>
            <a:r>
              <a:rPr lang="en-US" sz="1200" b="1" dirty="0">
                <a:latin typeface="+mj-lt"/>
              </a:rPr>
              <a:t>2 x tank companies </a:t>
            </a:r>
            <a:r>
              <a:rPr lang="en-US" sz="1200" dirty="0">
                <a:latin typeface="+mj-lt"/>
              </a:rPr>
              <a:t>(10-14 tanks per company).</a:t>
            </a:r>
          </a:p>
          <a:p>
            <a:pPr marL="285750" indent="-285750">
              <a:buFont typeface="Arial" panose="020B0604020202020204" pitchFamily="34" charset="0"/>
              <a:buChar char="•"/>
            </a:pPr>
            <a:r>
              <a:rPr lang="en-US" sz="1200" b="1" dirty="0">
                <a:latin typeface="+mj-lt"/>
              </a:rPr>
              <a:t>2 x mechanized infantry companies </a:t>
            </a:r>
            <a:r>
              <a:rPr lang="en-US" sz="1200" dirty="0">
                <a:latin typeface="+mj-lt"/>
              </a:rPr>
              <a:t>(10 IFVs per company)</a:t>
            </a:r>
            <a:endParaRPr lang="en-US" sz="1200" b="1" dirty="0">
              <a:latin typeface="+mj-lt"/>
            </a:endParaRPr>
          </a:p>
          <a:p>
            <a:pPr marL="285750" indent="-285750">
              <a:buFont typeface="Arial" panose="020B0604020202020204" pitchFamily="34" charset="0"/>
              <a:buChar char="•"/>
            </a:pPr>
            <a:r>
              <a:rPr lang="en-US" sz="1200" b="1" dirty="0">
                <a:latin typeface="+mj-lt"/>
              </a:rPr>
              <a:t>1 x firepower company </a:t>
            </a:r>
            <a:r>
              <a:rPr lang="en-US" sz="1200" dirty="0">
                <a:latin typeface="+mj-lt"/>
              </a:rPr>
              <a:t>(six to nine rapid-fire 120-mm SP mortars, MANPADS, and crew-served weapons).</a:t>
            </a:r>
          </a:p>
          <a:p>
            <a:pPr marL="285750" indent="-285750">
              <a:buFont typeface="Arial" panose="020B0604020202020204" pitchFamily="34" charset="0"/>
              <a:buChar char="•"/>
            </a:pPr>
            <a:r>
              <a:rPr lang="en-US" sz="1200" b="1" dirty="0">
                <a:latin typeface="+mj-lt"/>
              </a:rPr>
              <a:t>1 x headquarters </a:t>
            </a:r>
            <a:r>
              <a:rPr lang="en-US" sz="1200" dirty="0">
                <a:latin typeface="+mj-lt"/>
              </a:rPr>
              <a:t>unit.</a:t>
            </a:r>
          </a:p>
          <a:p>
            <a:pPr marL="285750" indent="-285750">
              <a:buFont typeface="Arial" panose="020B0604020202020204" pitchFamily="34" charset="0"/>
              <a:buChar char="•"/>
            </a:pPr>
            <a:r>
              <a:rPr lang="en-US" sz="1200" b="1" dirty="0">
                <a:latin typeface="+mj-lt"/>
              </a:rPr>
              <a:t>1 x service support </a:t>
            </a:r>
            <a:r>
              <a:rPr lang="en-US" sz="1200" dirty="0">
                <a:latin typeface="+mj-lt"/>
              </a:rPr>
              <a:t>company.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583" y="853783"/>
            <a:ext cx="5181449" cy="2351641"/>
          </a:xfrm>
          <a:prstGeom prst="rect">
            <a:avLst/>
          </a:prstGeom>
        </p:spPr>
      </p:pic>
      <p:sp>
        <p:nvSpPr>
          <p:cNvPr id="11" name="object 112"/>
          <p:cNvSpPr txBox="1"/>
          <p:nvPr/>
        </p:nvSpPr>
        <p:spPr>
          <a:xfrm>
            <a:off x="8890" y="5420273"/>
            <a:ext cx="9135110" cy="1021433"/>
          </a:xfrm>
          <a:prstGeom prst="rect">
            <a:avLst/>
          </a:prstGeom>
          <a:solidFill>
            <a:srgbClr val="FFC000"/>
          </a:solidFill>
        </p:spPr>
        <p:txBody>
          <a:bodyPr vert="horz" wrap="square" lIns="0" tIns="36195" rIns="0" bIns="0" rtlCol="0">
            <a:spAutoFit/>
          </a:bodyPr>
          <a:lstStyle/>
          <a:p>
            <a:r>
              <a:rPr lang="en-US" sz="1600" b="1" i="1" dirty="0">
                <a:latin typeface="+mj-lt"/>
              </a:rPr>
              <a:t>In terms of sustaining the CA-BN, it is unclear if the service support battalion operates in centralized manner, or if it habitually task-organizes itself to support individual CA-BNs. It can be assumed that, in order to support the CA-BN concept, greater logistics decentralization must occur, but PLAA logistics infrastructure may not support this approach. </a:t>
            </a:r>
            <a:endParaRPr sz="1600" b="1" i="1" dirty="0">
              <a:latin typeface="+mj-lt"/>
              <a:cs typeface="Arial" panose="020B0604020202020204" pitchFamily="34" charset="0"/>
            </a:endParaRPr>
          </a:p>
        </p:txBody>
      </p:sp>
    </p:spTree>
    <p:extLst>
      <p:ext uri="{BB962C8B-B14F-4D97-AF65-F5344CB8AC3E}">
        <p14:creationId xmlns:p14="http://schemas.microsoft.com/office/powerpoint/2010/main" val="1535857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888898" y="152720"/>
            <a:ext cx="6728052" cy="566822"/>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ZTZ-99A2</a:t>
            </a:r>
            <a:r>
              <a:rPr lang="en-US" sz="3600" spc="-5" dirty="0">
                <a:solidFill>
                  <a:srgbClr val="000000"/>
                </a:solidFill>
              </a:rPr>
              <a:t>   </a:t>
            </a:r>
            <a:r>
              <a:rPr lang="en-US" sz="3600" b="1" spc="-5" dirty="0">
                <a:solidFill>
                  <a:srgbClr val="000000"/>
                </a:solidFill>
              </a:rPr>
              <a:t>Heavy Tank Crew</a:t>
            </a:r>
            <a:endParaRPr sz="3600" b="1" dirty="0"/>
          </a:p>
        </p:txBody>
      </p:sp>
      <p:grpSp>
        <p:nvGrpSpPr>
          <p:cNvPr id="12" name="object 12"/>
          <p:cNvGrpSpPr/>
          <p:nvPr/>
        </p:nvGrpSpPr>
        <p:grpSpPr>
          <a:xfrm>
            <a:off x="5402579" y="6428232"/>
            <a:ext cx="3693160" cy="120650"/>
            <a:chOff x="5402579" y="6428232"/>
            <a:chExt cx="3693160" cy="120650"/>
          </a:xfrm>
        </p:grpSpPr>
        <p:sp>
          <p:nvSpPr>
            <p:cNvPr id="13" name="object 13"/>
            <p:cNvSpPr/>
            <p:nvPr/>
          </p:nvSpPr>
          <p:spPr>
            <a:xfrm>
              <a:off x="5441441" y="6489954"/>
              <a:ext cx="3614420" cy="0"/>
            </a:xfrm>
            <a:custGeom>
              <a:avLst/>
              <a:gdLst/>
              <a:ahLst/>
              <a:cxnLst/>
              <a:rect l="l" t="t" r="r" b="b"/>
              <a:pathLst>
                <a:path w="3614420">
                  <a:moveTo>
                    <a:pt x="0" y="0"/>
                  </a:moveTo>
                  <a:lnTo>
                    <a:pt x="3614419" y="0"/>
                  </a:lnTo>
                </a:path>
              </a:pathLst>
            </a:custGeom>
            <a:ln w="35052">
              <a:solidFill>
                <a:srgbClr val="FF0000"/>
              </a:solidFill>
            </a:ln>
          </p:spPr>
          <p:txBody>
            <a:bodyPr wrap="square" lIns="0" tIns="0" rIns="0" bIns="0" rtlCol="0"/>
            <a:lstStyle/>
            <a:p>
              <a:endParaRPr/>
            </a:p>
          </p:txBody>
        </p:sp>
        <p:pic>
          <p:nvPicPr>
            <p:cNvPr id="14" name="object 14"/>
            <p:cNvPicPr/>
            <p:nvPr/>
          </p:nvPicPr>
          <p:blipFill>
            <a:blip r:embed="rId2" cstate="print"/>
            <a:stretch>
              <a:fillRect/>
            </a:stretch>
          </p:blipFill>
          <p:spPr>
            <a:xfrm>
              <a:off x="5402579" y="6428232"/>
              <a:ext cx="77724" cy="120395"/>
            </a:xfrm>
            <a:prstGeom prst="rect">
              <a:avLst/>
            </a:prstGeom>
          </p:spPr>
        </p:pic>
        <p:pic>
          <p:nvPicPr>
            <p:cNvPr id="15" name="object 15"/>
            <p:cNvPicPr/>
            <p:nvPr/>
          </p:nvPicPr>
          <p:blipFill>
            <a:blip r:embed="rId3" cstate="print"/>
            <a:stretch>
              <a:fillRect/>
            </a:stretch>
          </p:blipFill>
          <p:spPr>
            <a:xfrm>
              <a:off x="9015983" y="6428232"/>
              <a:ext cx="79248" cy="120395"/>
            </a:xfrm>
            <a:prstGeom prst="rect">
              <a:avLst/>
            </a:prstGeom>
          </p:spPr>
        </p:pic>
      </p:grpSp>
      <p:grpSp>
        <p:nvGrpSpPr>
          <p:cNvPr id="16" name="object 16"/>
          <p:cNvGrpSpPr/>
          <p:nvPr/>
        </p:nvGrpSpPr>
        <p:grpSpPr>
          <a:xfrm>
            <a:off x="4258055" y="5195315"/>
            <a:ext cx="94615" cy="1214755"/>
            <a:chOff x="4258055" y="5195315"/>
            <a:chExt cx="94615" cy="1214755"/>
          </a:xfrm>
        </p:grpSpPr>
        <p:sp>
          <p:nvSpPr>
            <p:cNvPr id="17" name="object 17"/>
            <p:cNvSpPr/>
            <p:nvPr/>
          </p:nvSpPr>
          <p:spPr>
            <a:xfrm>
              <a:off x="4306061" y="5232653"/>
              <a:ext cx="0" cy="1142365"/>
            </a:xfrm>
            <a:custGeom>
              <a:avLst/>
              <a:gdLst/>
              <a:ahLst/>
              <a:cxnLst/>
              <a:rect l="l" t="t" r="r" b="b"/>
              <a:pathLst>
                <a:path h="1142364">
                  <a:moveTo>
                    <a:pt x="0" y="1141958"/>
                  </a:moveTo>
                  <a:lnTo>
                    <a:pt x="0" y="0"/>
                  </a:lnTo>
                </a:path>
              </a:pathLst>
            </a:custGeom>
            <a:ln w="35052">
              <a:solidFill>
                <a:srgbClr val="FF0000"/>
              </a:solidFill>
            </a:ln>
          </p:spPr>
          <p:txBody>
            <a:bodyPr wrap="square" lIns="0" tIns="0" rIns="0" bIns="0" rtlCol="0"/>
            <a:lstStyle/>
            <a:p>
              <a:endParaRPr/>
            </a:p>
          </p:txBody>
        </p:sp>
        <p:pic>
          <p:nvPicPr>
            <p:cNvPr id="18" name="object 18"/>
            <p:cNvPicPr/>
            <p:nvPr/>
          </p:nvPicPr>
          <p:blipFill>
            <a:blip r:embed="rId4" cstate="print"/>
            <a:stretch>
              <a:fillRect/>
            </a:stretch>
          </p:blipFill>
          <p:spPr>
            <a:xfrm>
              <a:off x="4258055" y="6336791"/>
              <a:ext cx="94488" cy="73151"/>
            </a:xfrm>
            <a:prstGeom prst="rect">
              <a:avLst/>
            </a:prstGeom>
          </p:spPr>
        </p:pic>
        <p:pic>
          <p:nvPicPr>
            <p:cNvPr id="19" name="object 19"/>
            <p:cNvPicPr/>
            <p:nvPr/>
          </p:nvPicPr>
          <p:blipFill>
            <a:blip r:embed="rId5" cstate="print"/>
            <a:stretch>
              <a:fillRect/>
            </a:stretch>
          </p:blipFill>
          <p:spPr>
            <a:xfrm>
              <a:off x="4258055" y="5195315"/>
              <a:ext cx="94488" cy="71627"/>
            </a:xfrm>
            <a:prstGeom prst="rect">
              <a:avLst/>
            </a:prstGeom>
          </p:spPr>
        </p:pic>
      </p:grpSp>
      <p:sp>
        <p:nvSpPr>
          <p:cNvPr id="20" name="object 20"/>
          <p:cNvSpPr txBox="1"/>
          <p:nvPr/>
        </p:nvSpPr>
        <p:spPr>
          <a:xfrm>
            <a:off x="3873246" y="5611164"/>
            <a:ext cx="4083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12</a:t>
            </a:r>
            <a:r>
              <a:rPr sz="1800" b="1" spc="-10" dirty="0">
                <a:latin typeface="Calibri"/>
                <a:cs typeface="Calibri"/>
              </a:rPr>
              <a:t>f</a:t>
            </a:r>
            <a:r>
              <a:rPr sz="1800" b="1" dirty="0">
                <a:latin typeface="Calibri"/>
                <a:cs typeface="Calibri"/>
              </a:rPr>
              <a:t>t</a:t>
            </a:r>
            <a:endParaRPr sz="1800">
              <a:latin typeface="Calibri"/>
              <a:cs typeface="Calibri"/>
            </a:endParaRPr>
          </a:p>
        </p:txBody>
      </p:sp>
      <p:grpSp>
        <p:nvGrpSpPr>
          <p:cNvPr id="21" name="object 21"/>
          <p:cNvGrpSpPr/>
          <p:nvPr/>
        </p:nvGrpSpPr>
        <p:grpSpPr>
          <a:xfrm>
            <a:off x="3892296" y="856488"/>
            <a:ext cx="5252085" cy="3817620"/>
            <a:chOff x="3892296" y="856488"/>
            <a:chExt cx="5252085" cy="3817620"/>
          </a:xfrm>
        </p:grpSpPr>
        <p:pic>
          <p:nvPicPr>
            <p:cNvPr id="22" name="object 22"/>
            <p:cNvPicPr/>
            <p:nvPr/>
          </p:nvPicPr>
          <p:blipFill>
            <a:blip r:embed="rId6" cstate="print"/>
            <a:stretch>
              <a:fillRect/>
            </a:stretch>
          </p:blipFill>
          <p:spPr>
            <a:xfrm>
              <a:off x="3892296" y="856488"/>
              <a:ext cx="5251703" cy="3744467"/>
            </a:xfrm>
            <a:prstGeom prst="rect">
              <a:avLst/>
            </a:prstGeom>
          </p:spPr>
        </p:pic>
        <p:pic>
          <p:nvPicPr>
            <p:cNvPr id="23" name="object 23"/>
            <p:cNvPicPr/>
            <p:nvPr/>
          </p:nvPicPr>
          <p:blipFill>
            <a:blip r:embed="rId7" cstate="print"/>
            <a:stretch>
              <a:fillRect/>
            </a:stretch>
          </p:blipFill>
          <p:spPr>
            <a:xfrm>
              <a:off x="7495032" y="4107192"/>
              <a:ext cx="1648968" cy="490715"/>
            </a:xfrm>
            <a:prstGeom prst="rect">
              <a:avLst/>
            </a:prstGeom>
          </p:spPr>
        </p:pic>
        <p:pic>
          <p:nvPicPr>
            <p:cNvPr id="24" name="object 24"/>
            <p:cNvPicPr/>
            <p:nvPr/>
          </p:nvPicPr>
          <p:blipFill>
            <a:blip r:embed="rId8" cstate="print"/>
            <a:stretch>
              <a:fillRect/>
            </a:stretch>
          </p:blipFill>
          <p:spPr>
            <a:xfrm>
              <a:off x="7458455" y="4091952"/>
              <a:ext cx="1685543" cy="582155"/>
            </a:xfrm>
            <a:prstGeom prst="rect">
              <a:avLst/>
            </a:prstGeom>
          </p:spPr>
        </p:pic>
        <p:sp>
          <p:nvSpPr>
            <p:cNvPr id="25" name="object 25"/>
            <p:cNvSpPr/>
            <p:nvPr/>
          </p:nvSpPr>
          <p:spPr>
            <a:xfrm>
              <a:off x="7530846" y="4142994"/>
              <a:ext cx="1551940" cy="368935"/>
            </a:xfrm>
            <a:custGeom>
              <a:avLst/>
              <a:gdLst/>
              <a:ahLst/>
              <a:cxnLst/>
              <a:rect l="l" t="t" r="r" b="b"/>
              <a:pathLst>
                <a:path w="1551940" h="368935">
                  <a:moveTo>
                    <a:pt x="1551431" y="0"/>
                  </a:moveTo>
                  <a:lnTo>
                    <a:pt x="0" y="0"/>
                  </a:lnTo>
                  <a:lnTo>
                    <a:pt x="0" y="368807"/>
                  </a:lnTo>
                  <a:lnTo>
                    <a:pt x="1551431" y="368807"/>
                  </a:lnTo>
                  <a:lnTo>
                    <a:pt x="1551431" y="0"/>
                  </a:lnTo>
                  <a:close/>
                </a:path>
              </a:pathLst>
            </a:custGeom>
            <a:solidFill>
              <a:srgbClr val="6FAC46">
                <a:alpha val="50195"/>
              </a:srgbClr>
            </a:solidFill>
          </p:spPr>
          <p:txBody>
            <a:bodyPr wrap="square" lIns="0" tIns="0" rIns="0" bIns="0" rtlCol="0"/>
            <a:lstStyle/>
            <a:p>
              <a:endParaRPr/>
            </a:p>
          </p:txBody>
        </p:sp>
        <p:sp>
          <p:nvSpPr>
            <p:cNvPr id="26" name="object 26"/>
            <p:cNvSpPr/>
            <p:nvPr/>
          </p:nvSpPr>
          <p:spPr>
            <a:xfrm>
              <a:off x="7530846" y="4142994"/>
              <a:ext cx="1551940" cy="368935"/>
            </a:xfrm>
            <a:custGeom>
              <a:avLst/>
              <a:gdLst/>
              <a:ahLst/>
              <a:cxnLst/>
              <a:rect l="l" t="t" r="r" b="b"/>
              <a:pathLst>
                <a:path w="1551940" h="368935">
                  <a:moveTo>
                    <a:pt x="0" y="368807"/>
                  </a:moveTo>
                  <a:lnTo>
                    <a:pt x="1551431" y="368807"/>
                  </a:lnTo>
                  <a:lnTo>
                    <a:pt x="1551431" y="0"/>
                  </a:lnTo>
                  <a:lnTo>
                    <a:pt x="0" y="0"/>
                  </a:lnTo>
                  <a:lnTo>
                    <a:pt x="0" y="368807"/>
                  </a:lnTo>
                  <a:close/>
                </a:path>
              </a:pathLst>
            </a:custGeom>
            <a:ln w="19812">
              <a:solidFill>
                <a:srgbClr val="000000"/>
              </a:solidFill>
            </a:ln>
          </p:spPr>
          <p:txBody>
            <a:bodyPr wrap="square" lIns="0" tIns="0" rIns="0" bIns="0" rtlCol="0"/>
            <a:lstStyle/>
            <a:p>
              <a:endParaRPr/>
            </a:p>
          </p:txBody>
        </p:sp>
        <p:sp>
          <p:nvSpPr>
            <p:cNvPr id="27" name="object 27"/>
            <p:cNvSpPr/>
            <p:nvPr/>
          </p:nvSpPr>
          <p:spPr>
            <a:xfrm>
              <a:off x="5756910" y="2369058"/>
              <a:ext cx="1224280" cy="584200"/>
            </a:xfrm>
            <a:custGeom>
              <a:avLst/>
              <a:gdLst/>
              <a:ahLst/>
              <a:cxnLst/>
              <a:rect l="l" t="t" r="r" b="b"/>
              <a:pathLst>
                <a:path w="1224279" h="584200">
                  <a:moveTo>
                    <a:pt x="0" y="583691"/>
                  </a:moveTo>
                  <a:lnTo>
                    <a:pt x="1223771" y="583691"/>
                  </a:lnTo>
                  <a:lnTo>
                    <a:pt x="1223771" y="0"/>
                  </a:lnTo>
                  <a:lnTo>
                    <a:pt x="0" y="0"/>
                  </a:lnTo>
                  <a:lnTo>
                    <a:pt x="0" y="583691"/>
                  </a:lnTo>
                  <a:close/>
                </a:path>
              </a:pathLst>
            </a:custGeom>
            <a:ln w="19812">
              <a:solidFill>
                <a:srgbClr val="FF0000"/>
              </a:solidFill>
            </a:ln>
          </p:spPr>
          <p:txBody>
            <a:bodyPr wrap="square" lIns="0" tIns="0" rIns="0" bIns="0" rtlCol="0"/>
            <a:lstStyle/>
            <a:p>
              <a:endParaRPr/>
            </a:p>
          </p:txBody>
        </p:sp>
        <p:pic>
          <p:nvPicPr>
            <p:cNvPr id="28" name="object 28"/>
            <p:cNvPicPr/>
            <p:nvPr/>
          </p:nvPicPr>
          <p:blipFill>
            <a:blip r:embed="rId9" cstate="print"/>
            <a:stretch>
              <a:fillRect/>
            </a:stretch>
          </p:blipFill>
          <p:spPr>
            <a:xfrm>
              <a:off x="4046220" y="906780"/>
              <a:ext cx="1970531" cy="388620"/>
            </a:xfrm>
            <a:prstGeom prst="rect">
              <a:avLst/>
            </a:prstGeom>
          </p:spPr>
        </p:pic>
        <p:pic>
          <p:nvPicPr>
            <p:cNvPr id="29" name="object 29"/>
            <p:cNvPicPr/>
            <p:nvPr/>
          </p:nvPicPr>
          <p:blipFill>
            <a:blip r:embed="rId10" cstate="print"/>
            <a:stretch>
              <a:fillRect/>
            </a:stretch>
          </p:blipFill>
          <p:spPr>
            <a:xfrm>
              <a:off x="4050792" y="912837"/>
              <a:ext cx="1943100" cy="422186"/>
            </a:xfrm>
            <a:prstGeom prst="rect">
              <a:avLst/>
            </a:prstGeom>
          </p:spPr>
        </p:pic>
        <p:sp>
          <p:nvSpPr>
            <p:cNvPr id="30" name="object 30"/>
            <p:cNvSpPr/>
            <p:nvPr/>
          </p:nvSpPr>
          <p:spPr>
            <a:xfrm>
              <a:off x="4076700" y="937260"/>
              <a:ext cx="1859280" cy="277495"/>
            </a:xfrm>
            <a:custGeom>
              <a:avLst/>
              <a:gdLst/>
              <a:ahLst/>
              <a:cxnLst/>
              <a:rect l="l" t="t" r="r" b="b"/>
              <a:pathLst>
                <a:path w="1859279" h="277494">
                  <a:moveTo>
                    <a:pt x="1859279" y="0"/>
                  </a:moveTo>
                  <a:lnTo>
                    <a:pt x="0" y="0"/>
                  </a:lnTo>
                  <a:lnTo>
                    <a:pt x="0" y="277367"/>
                  </a:lnTo>
                  <a:lnTo>
                    <a:pt x="1859279" y="277367"/>
                  </a:lnTo>
                  <a:lnTo>
                    <a:pt x="1859279" y="0"/>
                  </a:lnTo>
                  <a:close/>
                </a:path>
              </a:pathLst>
            </a:custGeom>
            <a:solidFill>
              <a:srgbClr val="FFFFFF">
                <a:alpha val="50195"/>
              </a:srgbClr>
            </a:solidFill>
          </p:spPr>
          <p:txBody>
            <a:bodyPr wrap="square" lIns="0" tIns="0" rIns="0" bIns="0" rtlCol="0"/>
            <a:lstStyle/>
            <a:p>
              <a:endParaRPr/>
            </a:p>
          </p:txBody>
        </p:sp>
        <p:sp>
          <p:nvSpPr>
            <p:cNvPr id="31" name="object 31"/>
            <p:cNvSpPr/>
            <p:nvPr/>
          </p:nvSpPr>
          <p:spPr>
            <a:xfrm>
              <a:off x="4076700" y="937260"/>
              <a:ext cx="1859280" cy="277495"/>
            </a:xfrm>
            <a:custGeom>
              <a:avLst/>
              <a:gdLst/>
              <a:ahLst/>
              <a:cxnLst/>
              <a:rect l="l" t="t" r="r" b="b"/>
              <a:pathLst>
                <a:path w="1859279" h="277494">
                  <a:moveTo>
                    <a:pt x="0" y="277367"/>
                  </a:moveTo>
                  <a:lnTo>
                    <a:pt x="1859279" y="277367"/>
                  </a:lnTo>
                  <a:lnTo>
                    <a:pt x="1859279" y="0"/>
                  </a:lnTo>
                  <a:lnTo>
                    <a:pt x="0" y="0"/>
                  </a:lnTo>
                  <a:lnTo>
                    <a:pt x="0" y="277367"/>
                  </a:lnTo>
                  <a:close/>
                </a:path>
              </a:pathLst>
            </a:custGeom>
            <a:ln w="9144">
              <a:solidFill>
                <a:srgbClr val="000000"/>
              </a:solidFill>
            </a:ln>
          </p:spPr>
          <p:txBody>
            <a:bodyPr wrap="square" lIns="0" tIns="0" rIns="0" bIns="0" rtlCol="0"/>
            <a:lstStyle/>
            <a:p>
              <a:endParaRPr/>
            </a:p>
          </p:txBody>
        </p:sp>
        <p:sp>
          <p:nvSpPr>
            <p:cNvPr id="32" name="object 32"/>
            <p:cNvSpPr/>
            <p:nvPr/>
          </p:nvSpPr>
          <p:spPr>
            <a:xfrm>
              <a:off x="5007102" y="1215390"/>
              <a:ext cx="749935" cy="1154430"/>
            </a:xfrm>
            <a:custGeom>
              <a:avLst/>
              <a:gdLst/>
              <a:ahLst/>
              <a:cxnLst/>
              <a:rect l="l" t="t" r="r" b="b"/>
              <a:pathLst>
                <a:path w="749935" h="1154430">
                  <a:moveTo>
                    <a:pt x="0" y="0"/>
                  </a:moveTo>
                  <a:lnTo>
                    <a:pt x="749553" y="1154049"/>
                  </a:lnTo>
                </a:path>
              </a:pathLst>
            </a:custGeom>
            <a:ln w="19812">
              <a:solidFill>
                <a:srgbClr val="FF0000"/>
              </a:solidFill>
            </a:ln>
          </p:spPr>
          <p:txBody>
            <a:bodyPr wrap="square" lIns="0" tIns="0" rIns="0" bIns="0" rtlCol="0"/>
            <a:lstStyle/>
            <a:p>
              <a:endParaRPr/>
            </a:p>
          </p:txBody>
        </p:sp>
        <p:sp>
          <p:nvSpPr>
            <p:cNvPr id="33" name="object 33"/>
            <p:cNvSpPr/>
            <p:nvPr/>
          </p:nvSpPr>
          <p:spPr>
            <a:xfrm>
              <a:off x="7099554" y="2676905"/>
              <a:ext cx="431800" cy="475615"/>
            </a:xfrm>
            <a:custGeom>
              <a:avLst/>
              <a:gdLst/>
              <a:ahLst/>
              <a:cxnLst/>
              <a:rect l="l" t="t" r="r" b="b"/>
              <a:pathLst>
                <a:path w="431800" h="475614">
                  <a:moveTo>
                    <a:pt x="0" y="475488"/>
                  </a:moveTo>
                  <a:lnTo>
                    <a:pt x="431292" y="475488"/>
                  </a:lnTo>
                  <a:lnTo>
                    <a:pt x="431292" y="0"/>
                  </a:lnTo>
                  <a:lnTo>
                    <a:pt x="0" y="0"/>
                  </a:lnTo>
                  <a:lnTo>
                    <a:pt x="0" y="475488"/>
                  </a:lnTo>
                  <a:close/>
                </a:path>
              </a:pathLst>
            </a:custGeom>
            <a:ln w="19812">
              <a:solidFill>
                <a:srgbClr val="FF0000"/>
              </a:solidFill>
            </a:ln>
          </p:spPr>
          <p:txBody>
            <a:bodyPr wrap="square" lIns="0" tIns="0" rIns="0" bIns="0" rtlCol="0"/>
            <a:lstStyle/>
            <a:p>
              <a:endParaRPr/>
            </a:p>
          </p:txBody>
        </p:sp>
        <p:pic>
          <p:nvPicPr>
            <p:cNvPr id="34" name="object 34"/>
            <p:cNvPicPr/>
            <p:nvPr/>
          </p:nvPicPr>
          <p:blipFill>
            <a:blip r:embed="rId11" cstate="print"/>
            <a:stretch>
              <a:fillRect/>
            </a:stretch>
          </p:blipFill>
          <p:spPr>
            <a:xfrm>
              <a:off x="6574536" y="906780"/>
              <a:ext cx="2383535" cy="388620"/>
            </a:xfrm>
            <a:prstGeom prst="rect">
              <a:avLst/>
            </a:prstGeom>
          </p:spPr>
        </p:pic>
        <p:pic>
          <p:nvPicPr>
            <p:cNvPr id="35" name="object 35"/>
            <p:cNvPicPr/>
            <p:nvPr/>
          </p:nvPicPr>
          <p:blipFill>
            <a:blip r:embed="rId12" cstate="print"/>
            <a:stretch>
              <a:fillRect/>
            </a:stretch>
          </p:blipFill>
          <p:spPr>
            <a:xfrm>
              <a:off x="6579108" y="912837"/>
              <a:ext cx="2353055" cy="422186"/>
            </a:xfrm>
            <a:prstGeom prst="rect">
              <a:avLst/>
            </a:prstGeom>
          </p:spPr>
        </p:pic>
        <p:sp>
          <p:nvSpPr>
            <p:cNvPr id="36" name="object 36"/>
            <p:cNvSpPr/>
            <p:nvPr/>
          </p:nvSpPr>
          <p:spPr>
            <a:xfrm>
              <a:off x="6605016" y="937260"/>
              <a:ext cx="2272665" cy="277495"/>
            </a:xfrm>
            <a:custGeom>
              <a:avLst/>
              <a:gdLst/>
              <a:ahLst/>
              <a:cxnLst/>
              <a:rect l="l" t="t" r="r" b="b"/>
              <a:pathLst>
                <a:path w="2272665" h="277494">
                  <a:moveTo>
                    <a:pt x="2272283" y="0"/>
                  </a:moveTo>
                  <a:lnTo>
                    <a:pt x="0" y="0"/>
                  </a:lnTo>
                  <a:lnTo>
                    <a:pt x="0" y="277367"/>
                  </a:lnTo>
                  <a:lnTo>
                    <a:pt x="2272283" y="277367"/>
                  </a:lnTo>
                  <a:lnTo>
                    <a:pt x="2272283" y="0"/>
                  </a:lnTo>
                  <a:close/>
                </a:path>
              </a:pathLst>
            </a:custGeom>
            <a:solidFill>
              <a:srgbClr val="FFFFFF">
                <a:alpha val="50195"/>
              </a:srgbClr>
            </a:solidFill>
          </p:spPr>
          <p:txBody>
            <a:bodyPr wrap="square" lIns="0" tIns="0" rIns="0" bIns="0" rtlCol="0"/>
            <a:lstStyle/>
            <a:p>
              <a:endParaRPr/>
            </a:p>
          </p:txBody>
        </p:sp>
        <p:sp>
          <p:nvSpPr>
            <p:cNvPr id="37" name="object 37"/>
            <p:cNvSpPr/>
            <p:nvPr/>
          </p:nvSpPr>
          <p:spPr>
            <a:xfrm>
              <a:off x="6605016" y="937260"/>
              <a:ext cx="2272665" cy="277495"/>
            </a:xfrm>
            <a:custGeom>
              <a:avLst/>
              <a:gdLst/>
              <a:ahLst/>
              <a:cxnLst/>
              <a:rect l="l" t="t" r="r" b="b"/>
              <a:pathLst>
                <a:path w="2272665" h="277494">
                  <a:moveTo>
                    <a:pt x="0" y="277367"/>
                  </a:moveTo>
                  <a:lnTo>
                    <a:pt x="2272283" y="277367"/>
                  </a:lnTo>
                  <a:lnTo>
                    <a:pt x="2272283" y="0"/>
                  </a:lnTo>
                  <a:lnTo>
                    <a:pt x="0" y="0"/>
                  </a:lnTo>
                  <a:lnTo>
                    <a:pt x="0" y="277367"/>
                  </a:lnTo>
                  <a:close/>
                </a:path>
              </a:pathLst>
            </a:custGeom>
            <a:ln w="9144">
              <a:solidFill>
                <a:srgbClr val="000000"/>
              </a:solidFill>
            </a:ln>
          </p:spPr>
          <p:txBody>
            <a:bodyPr wrap="square" lIns="0" tIns="0" rIns="0" bIns="0" rtlCol="0"/>
            <a:lstStyle/>
            <a:p>
              <a:endParaRPr/>
            </a:p>
          </p:txBody>
        </p:sp>
        <p:sp>
          <p:nvSpPr>
            <p:cNvPr id="38" name="object 38"/>
            <p:cNvSpPr/>
            <p:nvPr/>
          </p:nvSpPr>
          <p:spPr>
            <a:xfrm>
              <a:off x="5100066" y="1215390"/>
              <a:ext cx="2642870" cy="3029585"/>
            </a:xfrm>
            <a:custGeom>
              <a:avLst/>
              <a:gdLst/>
              <a:ahLst/>
              <a:cxnLst/>
              <a:rect l="l" t="t" r="r" b="b"/>
              <a:pathLst>
                <a:path w="2642870" h="3029585">
                  <a:moveTo>
                    <a:pt x="2642616" y="0"/>
                  </a:moveTo>
                  <a:lnTo>
                    <a:pt x="2215895" y="1461770"/>
                  </a:lnTo>
                </a:path>
                <a:path w="2642870" h="3029585">
                  <a:moveTo>
                    <a:pt x="458343" y="1764792"/>
                  </a:moveTo>
                  <a:lnTo>
                    <a:pt x="0" y="3029204"/>
                  </a:lnTo>
                </a:path>
              </a:pathLst>
            </a:custGeom>
            <a:ln w="19812">
              <a:solidFill>
                <a:srgbClr val="FF0000"/>
              </a:solidFill>
            </a:ln>
          </p:spPr>
          <p:txBody>
            <a:bodyPr wrap="square" lIns="0" tIns="0" rIns="0" bIns="0" rtlCol="0"/>
            <a:lstStyle/>
            <a:p>
              <a:endParaRPr/>
            </a:p>
          </p:txBody>
        </p:sp>
        <p:sp>
          <p:nvSpPr>
            <p:cNvPr id="39" name="object 39"/>
            <p:cNvSpPr/>
            <p:nvPr/>
          </p:nvSpPr>
          <p:spPr>
            <a:xfrm>
              <a:off x="5409438" y="2487930"/>
              <a:ext cx="299085" cy="492759"/>
            </a:xfrm>
            <a:custGeom>
              <a:avLst/>
              <a:gdLst/>
              <a:ahLst/>
              <a:cxnLst/>
              <a:rect l="l" t="t" r="r" b="b"/>
              <a:pathLst>
                <a:path w="299085" h="492760">
                  <a:moveTo>
                    <a:pt x="0" y="492251"/>
                  </a:moveTo>
                  <a:lnTo>
                    <a:pt x="298703" y="492251"/>
                  </a:lnTo>
                  <a:lnTo>
                    <a:pt x="298703" y="0"/>
                  </a:lnTo>
                  <a:lnTo>
                    <a:pt x="0" y="0"/>
                  </a:lnTo>
                  <a:lnTo>
                    <a:pt x="0" y="492251"/>
                  </a:lnTo>
                  <a:close/>
                </a:path>
              </a:pathLst>
            </a:custGeom>
            <a:ln w="19812">
              <a:solidFill>
                <a:srgbClr val="FF0000"/>
              </a:solidFill>
            </a:ln>
          </p:spPr>
          <p:txBody>
            <a:bodyPr wrap="square" lIns="0" tIns="0" rIns="0" bIns="0" rtlCol="0"/>
            <a:lstStyle/>
            <a:p>
              <a:endParaRPr/>
            </a:p>
          </p:txBody>
        </p:sp>
        <p:pic>
          <p:nvPicPr>
            <p:cNvPr id="40" name="object 40"/>
            <p:cNvPicPr/>
            <p:nvPr/>
          </p:nvPicPr>
          <p:blipFill>
            <a:blip r:embed="rId13" cstate="print"/>
            <a:stretch>
              <a:fillRect/>
            </a:stretch>
          </p:blipFill>
          <p:spPr>
            <a:xfrm>
              <a:off x="4046220" y="4212335"/>
              <a:ext cx="2156460" cy="388619"/>
            </a:xfrm>
            <a:prstGeom prst="rect">
              <a:avLst/>
            </a:prstGeom>
          </p:spPr>
        </p:pic>
        <p:pic>
          <p:nvPicPr>
            <p:cNvPr id="41" name="object 41"/>
            <p:cNvPicPr/>
            <p:nvPr/>
          </p:nvPicPr>
          <p:blipFill>
            <a:blip r:embed="rId14" cstate="print"/>
            <a:stretch>
              <a:fillRect/>
            </a:stretch>
          </p:blipFill>
          <p:spPr>
            <a:xfrm>
              <a:off x="4050792" y="4218394"/>
              <a:ext cx="2125980" cy="422186"/>
            </a:xfrm>
            <a:prstGeom prst="rect">
              <a:avLst/>
            </a:prstGeom>
          </p:spPr>
        </p:pic>
        <p:sp>
          <p:nvSpPr>
            <p:cNvPr id="42" name="object 42"/>
            <p:cNvSpPr/>
            <p:nvPr/>
          </p:nvSpPr>
          <p:spPr>
            <a:xfrm>
              <a:off x="4076700" y="4242816"/>
              <a:ext cx="2045335" cy="277495"/>
            </a:xfrm>
            <a:custGeom>
              <a:avLst/>
              <a:gdLst/>
              <a:ahLst/>
              <a:cxnLst/>
              <a:rect l="l" t="t" r="r" b="b"/>
              <a:pathLst>
                <a:path w="2045335" h="277495">
                  <a:moveTo>
                    <a:pt x="2045207" y="0"/>
                  </a:moveTo>
                  <a:lnTo>
                    <a:pt x="0" y="0"/>
                  </a:lnTo>
                  <a:lnTo>
                    <a:pt x="0" y="277368"/>
                  </a:lnTo>
                  <a:lnTo>
                    <a:pt x="2045207" y="277368"/>
                  </a:lnTo>
                  <a:lnTo>
                    <a:pt x="2045207" y="0"/>
                  </a:lnTo>
                  <a:close/>
                </a:path>
              </a:pathLst>
            </a:custGeom>
            <a:solidFill>
              <a:srgbClr val="FFFFFF">
                <a:alpha val="50195"/>
              </a:srgbClr>
            </a:solidFill>
          </p:spPr>
          <p:txBody>
            <a:bodyPr wrap="square" lIns="0" tIns="0" rIns="0" bIns="0" rtlCol="0"/>
            <a:lstStyle/>
            <a:p>
              <a:endParaRPr/>
            </a:p>
          </p:txBody>
        </p:sp>
        <p:sp>
          <p:nvSpPr>
            <p:cNvPr id="43" name="object 43"/>
            <p:cNvSpPr/>
            <p:nvPr/>
          </p:nvSpPr>
          <p:spPr>
            <a:xfrm>
              <a:off x="4076700" y="4242816"/>
              <a:ext cx="2045335" cy="277495"/>
            </a:xfrm>
            <a:custGeom>
              <a:avLst/>
              <a:gdLst/>
              <a:ahLst/>
              <a:cxnLst/>
              <a:rect l="l" t="t" r="r" b="b"/>
              <a:pathLst>
                <a:path w="2045335" h="277495">
                  <a:moveTo>
                    <a:pt x="0" y="277368"/>
                  </a:moveTo>
                  <a:lnTo>
                    <a:pt x="2045207" y="277368"/>
                  </a:lnTo>
                  <a:lnTo>
                    <a:pt x="2045207" y="0"/>
                  </a:lnTo>
                  <a:lnTo>
                    <a:pt x="0" y="0"/>
                  </a:lnTo>
                  <a:lnTo>
                    <a:pt x="0" y="277368"/>
                  </a:lnTo>
                  <a:close/>
                </a:path>
              </a:pathLst>
            </a:custGeom>
            <a:ln w="9144">
              <a:solidFill>
                <a:srgbClr val="000000"/>
              </a:solidFill>
            </a:ln>
          </p:spPr>
          <p:txBody>
            <a:bodyPr wrap="square" lIns="0" tIns="0" rIns="0" bIns="0" rtlCol="0"/>
            <a:lstStyle/>
            <a:p>
              <a:endParaRPr/>
            </a:p>
          </p:txBody>
        </p:sp>
      </p:grpSp>
      <p:graphicFrame>
        <p:nvGraphicFramePr>
          <p:cNvPr id="44" name="object 44"/>
          <p:cNvGraphicFramePr>
            <a:graphicFrameLocks noGrp="1"/>
          </p:cNvGraphicFramePr>
          <p:nvPr/>
        </p:nvGraphicFramePr>
        <p:xfrm>
          <a:off x="-6350" y="799337"/>
          <a:ext cx="9142730" cy="5773419"/>
        </p:xfrm>
        <a:graphic>
          <a:graphicData uri="http://schemas.openxmlformats.org/drawingml/2006/table">
            <a:tbl>
              <a:tblPr firstRow="1" bandRow="1">
                <a:tableStyleId>{2D5ABB26-0587-4C30-8999-92F81FD0307C}</a:tableStyleId>
              </a:tblPr>
              <a:tblGrid>
                <a:gridCol w="54610">
                  <a:extLst>
                    <a:ext uri="{9D8B030D-6E8A-4147-A177-3AD203B41FA5}">
                      <a16:colId xmlns:a16="http://schemas.microsoft.com/office/drawing/2014/main" val="20000"/>
                    </a:ext>
                  </a:extLst>
                </a:gridCol>
                <a:gridCol w="1303020">
                  <a:extLst>
                    <a:ext uri="{9D8B030D-6E8A-4147-A177-3AD203B41FA5}">
                      <a16:colId xmlns:a16="http://schemas.microsoft.com/office/drawing/2014/main" val="20001"/>
                    </a:ext>
                  </a:extLst>
                </a:gridCol>
                <a:gridCol w="2527300">
                  <a:extLst>
                    <a:ext uri="{9D8B030D-6E8A-4147-A177-3AD203B41FA5}">
                      <a16:colId xmlns:a16="http://schemas.microsoft.com/office/drawing/2014/main" val="20002"/>
                    </a:ext>
                  </a:extLst>
                </a:gridCol>
                <a:gridCol w="5257800">
                  <a:extLst>
                    <a:ext uri="{9D8B030D-6E8A-4147-A177-3AD203B41FA5}">
                      <a16:colId xmlns:a16="http://schemas.microsoft.com/office/drawing/2014/main" val="20003"/>
                    </a:ext>
                  </a:extLst>
                </a:gridCol>
              </a:tblGrid>
              <a:tr h="532130">
                <a:tc gridSpan="2">
                  <a:txBody>
                    <a:bodyPr/>
                    <a:lstStyle/>
                    <a:p>
                      <a:pPr marL="483234" marR="476884" indent="-635" algn="ctr">
                        <a:lnSpc>
                          <a:spcPct val="100000"/>
                        </a:lnSpc>
                        <a:spcBef>
                          <a:spcPts val="530"/>
                        </a:spcBef>
                      </a:pPr>
                      <a:r>
                        <a:rPr sz="1200" b="1" spc="-5" dirty="0">
                          <a:latin typeface="Calibri"/>
                          <a:cs typeface="Calibri"/>
                        </a:rPr>
                        <a:t>PLA </a:t>
                      </a:r>
                      <a:r>
                        <a:rPr sz="1200" b="1" dirty="0">
                          <a:latin typeface="Calibri"/>
                          <a:cs typeface="Calibri"/>
                        </a:rPr>
                        <a:t> A</a:t>
                      </a:r>
                      <a:r>
                        <a:rPr sz="1200" b="1" spc="-5" dirty="0">
                          <a:latin typeface="Calibri"/>
                          <a:cs typeface="Calibri"/>
                        </a:rPr>
                        <a:t>RM</a:t>
                      </a:r>
                      <a:r>
                        <a:rPr sz="1200" b="1" dirty="0">
                          <a:latin typeface="Calibri"/>
                          <a:cs typeface="Calibri"/>
                        </a:rPr>
                        <a:t>Y</a:t>
                      </a:r>
                      <a:endParaRPr sz="1200">
                        <a:latin typeface="Calibri"/>
                        <a:cs typeface="Calibri"/>
                      </a:endParaRPr>
                    </a:p>
                  </a:txBody>
                  <a:tcPr marL="0" marR="0" marT="67310" marB="0">
                    <a:lnL w="12700">
                      <a:solidFill>
                        <a:srgbClr val="FFFFFF"/>
                      </a:solidFill>
                      <a:prstDash val="solid"/>
                    </a:lnL>
                    <a:lnR w="12700">
                      <a:solidFill>
                        <a:srgbClr val="FFFFFF"/>
                      </a:solidFill>
                      <a:prstDash val="solid"/>
                    </a:lnR>
                    <a:lnT w="57150">
                      <a:solidFill>
                        <a:srgbClr val="FF0000"/>
                      </a:solidFill>
                      <a:prstDash val="solid"/>
                    </a:lnT>
                    <a:lnB w="38100">
                      <a:solidFill>
                        <a:srgbClr val="FFFFFF"/>
                      </a:solidFill>
                      <a:prstDash val="solid"/>
                    </a:lnB>
                    <a:solidFill>
                      <a:srgbClr val="A4A4A4"/>
                    </a:solidFill>
                  </a:tcPr>
                </a:tc>
                <a:tc hMerge="1">
                  <a:txBody>
                    <a:bodyPr/>
                    <a:lstStyle/>
                    <a:p>
                      <a:endParaRPr/>
                    </a:p>
                  </a:txBody>
                  <a:tcPr marL="0" marR="0" marT="0" marB="0"/>
                </a:tc>
                <a:tc>
                  <a:txBody>
                    <a:bodyPr/>
                    <a:lstStyle/>
                    <a:p>
                      <a:pPr marL="850900" marR="381635" indent="-455930">
                        <a:lnSpc>
                          <a:spcPct val="100000"/>
                        </a:lnSpc>
                        <a:spcBef>
                          <a:spcPts val="530"/>
                        </a:spcBef>
                      </a:pPr>
                      <a:r>
                        <a:rPr sz="1200" b="1" dirty="0">
                          <a:latin typeface="Calibri"/>
                          <a:cs typeface="Calibri"/>
                        </a:rPr>
                        <a:t>OSINT </a:t>
                      </a:r>
                      <a:r>
                        <a:rPr sz="1200" b="1" spc="-5" dirty="0">
                          <a:latin typeface="Calibri"/>
                          <a:cs typeface="Calibri"/>
                        </a:rPr>
                        <a:t>reports </a:t>
                      </a:r>
                      <a:r>
                        <a:rPr sz="1200" b="1" spc="-10" dirty="0">
                          <a:latin typeface="Calibri"/>
                          <a:cs typeface="Calibri"/>
                        </a:rPr>
                        <a:t>indicate </a:t>
                      </a:r>
                      <a:r>
                        <a:rPr sz="1200" b="1" spc="-5" dirty="0">
                          <a:latin typeface="Calibri"/>
                          <a:cs typeface="Calibri"/>
                        </a:rPr>
                        <a:t>over </a:t>
                      </a:r>
                      <a:r>
                        <a:rPr sz="1200" b="1" spc="-265" dirty="0">
                          <a:latin typeface="Calibri"/>
                          <a:cs typeface="Calibri"/>
                        </a:rPr>
                        <a:t> </a:t>
                      </a:r>
                      <a:r>
                        <a:rPr sz="1200" b="1" dirty="0">
                          <a:latin typeface="Calibri"/>
                          <a:cs typeface="Calibri"/>
                        </a:rPr>
                        <a:t>900</a:t>
                      </a:r>
                      <a:r>
                        <a:rPr sz="1200" b="1" spc="-5" dirty="0">
                          <a:latin typeface="Calibri"/>
                          <a:cs typeface="Calibri"/>
                        </a:rPr>
                        <a:t> </a:t>
                      </a:r>
                      <a:r>
                        <a:rPr sz="1200" b="1" dirty="0">
                          <a:latin typeface="Calibri"/>
                          <a:cs typeface="Calibri"/>
                        </a:rPr>
                        <a:t>in service</a:t>
                      </a:r>
                      <a:endParaRPr sz="1200">
                        <a:latin typeface="Calibri"/>
                        <a:cs typeface="Calibri"/>
                      </a:endParaRPr>
                    </a:p>
                  </a:txBody>
                  <a:tcPr marL="0" marR="0" marT="67310" marB="0">
                    <a:lnL w="12700">
                      <a:solidFill>
                        <a:srgbClr val="FFFFFF"/>
                      </a:solidFill>
                      <a:prstDash val="solid"/>
                    </a:lnL>
                    <a:lnR w="28575">
                      <a:solidFill>
                        <a:srgbClr val="000000"/>
                      </a:solidFill>
                      <a:prstDash val="solid"/>
                    </a:lnR>
                    <a:lnT w="57150">
                      <a:solidFill>
                        <a:srgbClr val="FF0000"/>
                      </a:solidFill>
                      <a:prstDash val="solid"/>
                    </a:lnT>
                    <a:lnB w="38100">
                      <a:solidFill>
                        <a:srgbClr val="FFFFFF"/>
                      </a:solidFill>
                      <a:prstDash val="solid"/>
                    </a:lnB>
                    <a:solidFill>
                      <a:srgbClr val="A4A4A4"/>
                    </a:solidFill>
                  </a:tcPr>
                </a:tc>
                <a:tc rowSpan="8">
                  <a:txBody>
                    <a:bodyPr/>
                    <a:lstStyle/>
                    <a:p>
                      <a:pPr>
                        <a:lnSpc>
                          <a:spcPct val="100000"/>
                        </a:lnSpc>
                        <a:spcBef>
                          <a:spcPts val="15"/>
                        </a:spcBef>
                      </a:pPr>
                      <a:endParaRPr sz="1000" dirty="0">
                        <a:latin typeface="Times New Roman"/>
                        <a:cs typeface="Times New Roman"/>
                      </a:endParaRPr>
                    </a:p>
                    <a:p>
                      <a:pPr marL="283210">
                        <a:lnSpc>
                          <a:spcPct val="100000"/>
                        </a:lnSpc>
                        <a:spcBef>
                          <a:spcPts val="5"/>
                        </a:spcBef>
                        <a:tabLst>
                          <a:tab pos="2811780" algn="l"/>
                        </a:tabLst>
                      </a:pPr>
                      <a:r>
                        <a:rPr sz="1200" b="1" spc="-10" dirty="0">
                          <a:latin typeface="Calibri"/>
                          <a:cs typeface="Calibri"/>
                        </a:rPr>
                        <a:t>“Arrowhead”</a:t>
                      </a:r>
                      <a:r>
                        <a:rPr sz="1200" b="1" spc="-15" dirty="0">
                          <a:latin typeface="Calibri"/>
                          <a:cs typeface="Calibri"/>
                        </a:rPr>
                        <a:t> </a:t>
                      </a:r>
                      <a:r>
                        <a:rPr sz="1200" b="1" spc="-5" dirty="0">
                          <a:latin typeface="Calibri"/>
                          <a:cs typeface="Calibri"/>
                        </a:rPr>
                        <a:t>Front</a:t>
                      </a:r>
                      <a:r>
                        <a:rPr sz="1200" b="1" spc="-15" dirty="0">
                          <a:latin typeface="Calibri"/>
                          <a:cs typeface="Calibri"/>
                        </a:rPr>
                        <a:t> </a:t>
                      </a:r>
                      <a:r>
                        <a:rPr sz="1200" b="1" dirty="0">
                          <a:latin typeface="Calibri"/>
                          <a:cs typeface="Calibri"/>
                        </a:rPr>
                        <a:t>of</a:t>
                      </a:r>
                      <a:r>
                        <a:rPr sz="1200" b="1" spc="15" dirty="0">
                          <a:latin typeface="Calibri"/>
                          <a:cs typeface="Calibri"/>
                        </a:rPr>
                        <a:t> </a:t>
                      </a:r>
                      <a:r>
                        <a:rPr sz="1200" b="1" dirty="0">
                          <a:latin typeface="Calibri"/>
                          <a:cs typeface="Calibri"/>
                        </a:rPr>
                        <a:t>ERA	</a:t>
                      </a:r>
                      <a:r>
                        <a:rPr sz="1200" b="1" spc="-5" dirty="0">
                          <a:latin typeface="Calibri"/>
                          <a:cs typeface="Calibri"/>
                        </a:rPr>
                        <a:t>Driver</a:t>
                      </a:r>
                      <a:r>
                        <a:rPr sz="1200" b="1" spc="-15" dirty="0">
                          <a:latin typeface="Calibri"/>
                          <a:cs typeface="Calibri"/>
                        </a:rPr>
                        <a:t> </a:t>
                      </a:r>
                      <a:r>
                        <a:rPr sz="1200" b="1" spc="-10" dirty="0">
                          <a:latin typeface="Calibri"/>
                          <a:cs typeface="Calibri"/>
                        </a:rPr>
                        <a:t>Seat</a:t>
                      </a:r>
                      <a:r>
                        <a:rPr sz="1200" b="1" spc="-15" dirty="0">
                          <a:latin typeface="Calibri"/>
                          <a:cs typeface="Calibri"/>
                        </a:rPr>
                        <a:t> </a:t>
                      </a:r>
                      <a:r>
                        <a:rPr sz="1200" b="1" spc="-5" dirty="0">
                          <a:latin typeface="Calibri"/>
                          <a:cs typeface="Calibri"/>
                        </a:rPr>
                        <a:t>Directly</a:t>
                      </a:r>
                      <a:r>
                        <a:rPr sz="1200" b="1" spc="-25" dirty="0">
                          <a:latin typeface="Calibri"/>
                          <a:cs typeface="Calibri"/>
                        </a:rPr>
                        <a:t> </a:t>
                      </a:r>
                      <a:r>
                        <a:rPr sz="1200" b="1" spc="-5" dirty="0">
                          <a:latin typeface="Calibri"/>
                          <a:cs typeface="Calibri"/>
                        </a:rPr>
                        <a:t>Under Barrel</a:t>
                      </a:r>
                      <a:endParaRPr sz="1200" dirty="0">
                        <a:latin typeface="Calibri"/>
                        <a:cs typeface="Calibri"/>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15"/>
                        </a:spcBef>
                      </a:pPr>
                      <a:endParaRPr sz="1650" dirty="0">
                        <a:latin typeface="Times New Roman"/>
                        <a:cs typeface="Times New Roman"/>
                      </a:endParaRPr>
                    </a:p>
                    <a:p>
                      <a:pPr marL="283210">
                        <a:lnSpc>
                          <a:spcPct val="100000"/>
                        </a:lnSpc>
                        <a:tabLst>
                          <a:tab pos="3736975" algn="l"/>
                        </a:tabLst>
                      </a:pPr>
                      <a:r>
                        <a:rPr sz="1200" b="1" dirty="0">
                          <a:latin typeface="Calibri"/>
                          <a:cs typeface="Calibri"/>
                        </a:rPr>
                        <a:t>5</a:t>
                      </a:r>
                      <a:r>
                        <a:rPr sz="1200" b="1" spc="5" dirty="0">
                          <a:latin typeface="Calibri"/>
                          <a:cs typeface="Calibri"/>
                        </a:rPr>
                        <a:t> </a:t>
                      </a:r>
                      <a:r>
                        <a:rPr sz="1200" b="1" spc="-10" dirty="0">
                          <a:latin typeface="Calibri"/>
                          <a:cs typeface="Calibri"/>
                        </a:rPr>
                        <a:t>Smoke</a:t>
                      </a:r>
                      <a:r>
                        <a:rPr sz="1200" b="1" spc="-5" dirty="0">
                          <a:latin typeface="Calibri"/>
                          <a:cs typeface="Calibri"/>
                        </a:rPr>
                        <a:t> Launchers</a:t>
                      </a:r>
                      <a:r>
                        <a:rPr sz="1200" b="1" spc="5" dirty="0">
                          <a:latin typeface="Calibri"/>
                          <a:cs typeface="Calibri"/>
                        </a:rPr>
                        <a:t> </a:t>
                      </a:r>
                      <a:r>
                        <a:rPr sz="1200" b="1" spc="-5" dirty="0">
                          <a:latin typeface="Calibri"/>
                          <a:cs typeface="Calibri"/>
                        </a:rPr>
                        <a:t>Each </a:t>
                      </a:r>
                      <a:r>
                        <a:rPr sz="1200" b="1" dirty="0">
                          <a:latin typeface="Calibri"/>
                          <a:cs typeface="Calibri"/>
                        </a:rPr>
                        <a:t>Side	</a:t>
                      </a:r>
                      <a:endParaRPr sz="2700" baseline="7716" dirty="0">
                        <a:latin typeface="Calibri"/>
                        <a:cs typeface="Calibri"/>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0"/>
                  </a:ext>
                </a:extLst>
              </a:tr>
              <a:tr h="389255">
                <a:tc gridSpan="2">
                  <a:txBody>
                    <a:bodyPr/>
                    <a:lstStyle/>
                    <a:p>
                      <a:pPr algn="ctr">
                        <a:lnSpc>
                          <a:spcPct val="100000"/>
                        </a:lnSpc>
                        <a:spcBef>
                          <a:spcPts val="290"/>
                        </a:spcBef>
                      </a:pPr>
                      <a:r>
                        <a:rPr sz="1200" b="1" spc="-5" dirty="0">
                          <a:latin typeface="Calibri"/>
                          <a:cs typeface="Calibri"/>
                        </a:rPr>
                        <a:t>CREW</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0E0"/>
                    </a:solidFill>
                  </a:tcPr>
                </a:tc>
                <a:tc hMerge="1">
                  <a:txBody>
                    <a:bodyPr/>
                    <a:lstStyle/>
                    <a:p>
                      <a:endParaRPr/>
                    </a:p>
                  </a:txBody>
                  <a:tcPr marL="0" marR="0" marT="0" marB="0"/>
                </a:tc>
                <a:tc>
                  <a:txBody>
                    <a:bodyPr/>
                    <a:lstStyle/>
                    <a:p>
                      <a:pPr marL="91440">
                        <a:lnSpc>
                          <a:spcPct val="100000"/>
                        </a:lnSpc>
                        <a:spcBef>
                          <a:spcPts val="290"/>
                        </a:spcBef>
                      </a:pPr>
                      <a:r>
                        <a:rPr sz="1200" dirty="0">
                          <a:latin typeface="Calibri"/>
                          <a:cs typeface="Calibri"/>
                        </a:rPr>
                        <a:t>3</a:t>
                      </a:r>
                    </a:p>
                  </a:txBody>
                  <a:tcPr marL="0" marR="0" marT="36830" marB="0">
                    <a:lnL w="12700">
                      <a:solidFill>
                        <a:srgbClr val="FFFFFF"/>
                      </a:solidFill>
                      <a:prstDash val="solid"/>
                    </a:lnL>
                    <a:lnR w="28575">
                      <a:solidFill>
                        <a:srgbClr val="000000"/>
                      </a:solidFill>
                      <a:prstDash val="solid"/>
                    </a:lnR>
                    <a:lnT w="381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1"/>
                  </a:ext>
                </a:extLst>
              </a:tr>
              <a:tr h="501650">
                <a:tc gridSpan="2">
                  <a:txBody>
                    <a:bodyPr/>
                    <a:lstStyle/>
                    <a:p>
                      <a:pPr marL="285115" marR="278130" indent="210185">
                        <a:lnSpc>
                          <a:spcPct val="100000"/>
                        </a:lnSpc>
                        <a:spcBef>
                          <a:spcPts val="290"/>
                        </a:spcBef>
                      </a:pPr>
                      <a:r>
                        <a:rPr sz="1200" b="1" spc="-5" dirty="0">
                          <a:latin typeface="Calibri"/>
                          <a:cs typeface="Calibri"/>
                        </a:rPr>
                        <a:t>MAIN </a:t>
                      </a:r>
                      <a:r>
                        <a:rPr sz="1200" b="1" dirty="0">
                          <a:latin typeface="Calibri"/>
                          <a:cs typeface="Calibri"/>
                        </a:rPr>
                        <a:t>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hMerge="1">
                  <a:txBody>
                    <a:bodyPr/>
                    <a:lstStyle/>
                    <a:p>
                      <a:endParaRPr/>
                    </a:p>
                  </a:txBody>
                  <a:tcPr marL="0" marR="0" marT="0" marB="0"/>
                </a:tc>
                <a:tc>
                  <a:txBody>
                    <a:bodyPr/>
                    <a:lstStyle/>
                    <a:p>
                      <a:pPr marL="91440" marR="589280">
                        <a:lnSpc>
                          <a:spcPct val="100000"/>
                        </a:lnSpc>
                        <a:spcBef>
                          <a:spcPts val="290"/>
                        </a:spcBef>
                      </a:pPr>
                      <a:r>
                        <a:rPr sz="1200" dirty="0">
                          <a:latin typeface="Calibri"/>
                          <a:cs typeface="Calibri"/>
                        </a:rPr>
                        <a:t>125mm</a:t>
                      </a:r>
                      <a:r>
                        <a:rPr sz="1200" spc="-30" dirty="0">
                          <a:latin typeface="Calibri"/>
                          <a:cs typeface="Calibri"/>
                        </a:rPr>
                        <a:t> </a:t>
                      </a:r>
                      <a:r>
                        <a:rPr sz="1200" spc="-5" dirty="0">
                          <a:latin typeface="Calibri"/>
                          <a:cs typeface="Calibri"/>
                        </a:rPr>
                        <a:t>Smoothbore</a:t>
                      </a:r>
                      <a:r>
                        <a:rPr sz="1200" spc="-55" dirty="0">
                          <a:latin typeface="Calibri"/>
                          <a:cs typeface="Calibri"/>
                        </a:rPr>
                        <a:t> </a:t>
                      </a:r>
                      <a:r>
                        <a:rPr sz="1200" dirty="0">
                          <a:latin typeface="Calibri"/>
                          <a:cs typeface="Calibri"/>
                        </a:rPr>
                        <a:t>(ZPT-98) </a:t>
                      </a:r>
                      <a:r>
                        <a:rPr sz="1200" spc="-260" dirty="0">
                          <a:latin typeface="Calibri"/>
                          <a:cs typeface="Calibri"/>
                        </a:rPr>
                        <a:t> </a:t>
                      </a:r>
                      <a:r>
                        <a:rPr sz="1200" spc="-20" dirty="0">
                          <a:latin typeface="Calibri"/>
                          <a:cs typeface="Calibri"/>
                        </a:rPr>
                        <a:t>AT-11</a:t>
                      </a:r>
                      <a:r>
                        <a:rPr sz="1200" dirty="0">
                          <a:latin typeface="Calibri"/>
                          <a:cs typeface="Calibri"/>
                        </a:rPr>
                        <a:t> </a:t>
                      </a:r>
                      <a:r>
                        <a:rPr lang="en-US" sz="1200" dirty="0">
                          <a:latin typeface="Calibri"/>
                          <a:cs typeface="Calibri"/>
                        </a:rPr>
                        <a:t>“Sniper” </a:t>
                      </a:r>
                      <a:r>
                        <a:rPr sz="1200" spc="-35" dirty="0">
                          <a:latin typeface="Calibri"/>
                          <a:cs typeface="Calibri"/>
                        </a:rPr>
                        <a:t>ATGM</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2"/>
                  </a:ext>
                </a:extLst>
              </a:tr>
              <a:tr h="501650">
                <a:tc gridSpan="2">
                  <a:txBody>
                    <a:bodyPr/>
                    <a:lstStyle/>
                    <a:p>
                      <a:pPr marL="285115" marR="278130" indent="5715">
                        <a:lnSpc>
                          <a:spcPct val="100000"/>
                        </a:lnSpc>
                        <a:spcBef>
                          <a:spcPts val="290"/>
                        </a:spcBef>
                      </a:pPr>
                      <a:r>
                        <a:rPr sz="1200" b="1" dirty="0">
                          <a:latin typeface="Calibri"/>
                          <a:cs typeface="Calibri"/>
                        </a:rPr>
                        <a:t>S</a:t>
                      </a:r>
                      <a:r>
                        <a:rPr sz="1200" b="1" spc="-15" dirty="0">
                          <a:latin typeface="Calibri"/>
                          <a:cs typeface="Calibri"/>
                        </a:rPr>
                        <a:t>EC</a:t>
                      </a:r>
                      <a:r>
                        <a:rPr sz="1200" b="1" dirty="0">
                          <a:latin typeface="Calibri"/>
                          <a:cs typeface="Calibri"/>
                        </a:rPr>
                        <a:t>ON</a:t>
                      </a:r>
                      <a:r>
                        <a:rPr sz="1200" b="1" spc="-25" dirty="0">
                          <a:latin typeface="Calibri"/>
                          <a:cs typeface="Calibri"/>
                        </a:rPr>
                        <a:t>D</a:t>
                      </a:r>
                      <a:r>
                        <a:rPr sz="1200" b="1" dirty="0">
                          <a:latin typeface="Calibri"/>
                          <a:cs typeface="Calibri"/>
                        </a:rPr>
                        <a:t>A</a:t>
                      </a:r>
                      <a:r>
                        <a:rPr sz="1200" b="1" spc="-30" dirty="0">
                          <a:latin typeface="Calibri"/>
                          <a:cs typeface="Calibri"/>
                        </a:rPr>
                        <a:t>R</a:t>
                      </a:r>
                      <a:r>
                        <a:rPr sz="1200" b="1" dirty="0">
                          <a:latin typeface="Calibri"/>
                          <a:cs typeface="Calibri"/>
                        </a:rPr>
                        <a:t>Y  A</a:t>
                      </a:r>
                      <a:r>
                        <a:rPr sz="1200" b="1" spc="-5" dirty="0">
                          <a:latin typeface="Calibri"/>
                          <a:cs typeface="Calibri"/>
                        </a:rPr>
                        <a:t>RM</a:t>
                      </a:r>
                      <a:r>
                        <a:rPr sz="1200" b="1" dirty="0">
                          <a:latin typeface="Calibri"/>
                          <a:cs typeface="Calibri"/>
                        </a:rPr>
                        <a:t>A</a:t>
                      </a:r>
                      <a:r>
                        <a:rPr sz="1200" b="1" spc="-5" dirty="0">
                          <a:latin typeface="Calibri"/>
                          <a:cs typeface="Calibri"/>
                        </a:rPr>
                        <a:t>M</a:t>
                      </a:r>
                      <a:r>
                        <a:rPr sz="1200" b="1" dirty="0">
                          <a:latin typeface="Calibri"/>
                          <a:cs typeface="Calibri"/>
                        </a:rPr>
                        <a:t>ENT</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hMerge="1">
                  <a:txBody>
                    <a:bodyPr/>
                    <a:lstStyle/>
                    <a:p>
                      <a:endParaRPr/>
                    </a:p>
                  </a:txBody>
                  <a:tcPr marL="0" marR="0" marT="0" marB="0"/>
                </a:tc>
                <a:tc>
                  <a:txBody>
                    <a:bodyPr/>
                    <a:lstStyle/>
                    <a:p>
                      <a:pPr marL="91440">
                        <a:lnSpc>
                          <a:spcPct val="100000"/>
                        </a:lnSpc>
                        <a:spcBef>
                          <a:spcPts val="290"/>
                        </a:spcBef>
                      </a:pPr>
                      <a:r>
                        <a:rPr sz="1200" spc="-15" dirty="0">
                          <a:latin typeface="Calibri"/>
                          <a:cs typeface="Calibri"/>
                        </a:rPr>
                        <a:t>Type</a:t>
                      </a:r>
                      <a:r>
                        <a:rPr sz="1200" spc="-35" dirty="0">
                          <a:latin typeface="Calibri"/>
                          <a:cs typeface="Calibri"/>
                        </a:rPr>
                        <a:t> </a:t>
                      </a:r>
                      <a:r>
                        <a:rPr sz="1200" dirty="0">
                          <a:latin typeface="Calibri"/>
                          <a:cs typeface="Calibri"/>
                        </a:rPr>
                        <a:t>85</a:t>
                      </a:r>
                      <a:r>
                        <a:rPr sz="1200" spc="-20" dirty="0">
                          <a:latin typeface="Calibri"/>
                          <a:cs typeface="Calibri"/>
                        </a:rPr>
                        <a:t> </a:t>
                      </a:r>
                      <a:r>
                        <a:rPr sz="1200" spc="-5" dirty="0">
                          <a:latin typeface="Calibri"/>
                          <a:cs typeface="Calibri"/>
                        </a:rPr>
                        <a:t>HMG</a:t>
                      </a:r>
                      <a:endParaRPr sz="1200">
                        <a:latin typeface="Calibri"/>
                        <a:cs typeface="Calibri"/>
                      </a:endParaRPr>
                    </a:p>
                    <a:p>
                      <a:pPr marL="91440">
                        <a:lnSpc>
                          <a:spcPct val="100000"/>
                        </a:lnSpc>
                      </a:pPr>
                      <a:r>
                        <a:rPr sz="1200" dirty="0">
                          <a:latin typeface="Calibri"/>
                          <a:cs typeface="Calibri"/>
                        </a:rPr>
                        <a:t>7.62</a:t>
                      </a:r>
                      <a:r>
                        <a:rPr sz="1200" spc="-25" dirty="0">
                          <a:latin typeface="Calibri"/>
                          <a:cs typeface="Calibri"/>
                        </a:rPr>
                        <a:t> </a:t>
                      </a:r>
                      <a:r>
                        <a:rPr sz="1200" dirty="0">
                          <a:latin typeface="Calibri"/>
                          <a:cs typeface="Calibri"/>
                        </a:rPr>
                        <a:t>MG</a:t>
                      </a:r>
                      <a:r>
                        <a:rPr sz="1200" spc="-30" dirty="0">
                          <a:latin typeface="Calibri"/>
                          <a:cs typeface="Calibri"/>
                        </a:rPr>
                        <a:t> </a:t>
                      </a:r>
                      <a:r>
                        <a:rPr sz="1200" spc="-5" dirty="0">
                          <a:latin typeface="Calibri"/>
                          <a:cs typeface="Calibri"/>
                        </a:rPr>
                        <a:t>(coaxial)</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3"/>
                  </a:ext>
                </a:extLst>
              </a:tr>
              <a:tr h="501650">
                <a:tc gridSpan="2">
                  <a:txBody>
                    <a:bodyPr/>
                    <a:lstStyle/>
                    <a:p>
                      <a:pPr marL="141605">
                        <a:lnSpc>
                          <a:spcPct val="100000"/>
                        </a:lnSpc>
                        <a:spcBef>
                          <a:spcPts val="290"/>
                        </a:spcBef>
                      </a:pPr>
                      <a:r>
                        <a:rPr sz="1200" b="1" spc="-5" dirty="0">
                          <a:latin typeface="Calibri"/>
                          <a:cs typeface="Calibri"/>
                        </a:rPr>
                        <a:t>WEAPON</a:t>
                      </a:r>
                      <a:r>
                        <a:rPr sz="1200" b="1" spc="-50" dirty="0">
                          <a:latin typeface="Calibri"/>
                          <a:cs typeface="Calibri"/>
                        </a:rPr>
                        <a:t>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hMerge="1">
                  <a:txBody>
                    <a:bodyPr/>
                    <a:lstStyle/>
                    <a:p>
                      <a:endParaRPr/>
                    </a:p>
                  </a:txBody>
                  <a:tcPr marL="0" marR="0" marT="0" marB="0"/>
                </a:tc>
                <a:tc>
                  <a:txBody>
                    <a:bodyPr/>
                    <a:lstStyle/>
                    <a:p>
                      <a:pPr marL="91440">
                        <a:lnSpc>
                          <a:spcPct val="100000"/>
                        </a:lnSpc>
                        <a:spcBef>
                          <a:spcPts val="290"/>
                        </a:spcBef>
                      </a:pPr>
                      <a:r>
                        <a:rPr lang="en-US" sz="1200" dirty="0">
                          <a:latin typeface="Calibri"/>
                          <a:cs typeface="Calibri"/>
                        </a:rPr>
                        <a:t>4</a:t>
                      </a:r>
                      <a:r>
                        <a:rPr sz="1200" dirty="0">
                          <a:latin typeface="Calibri"/>
                          <a:cs typeface="Calibri"/>
                        </a:rPr>
                        <a:t>000m</a:t>
                      </a:r>
                      <a:r>
                        <a:rPr sz="1200" spc="-25" dirty="0">
                          <a:latin typeface="Calibri"/>
                          <a:cs typeface="Calibri"/>
                        </a:rPr>
                        <a:t> </a:t>
                      </a:r>
                      <a:r>
                        <a:rPr sz="1200" spc="-5" dirty="0">
                          <a:latin typeface="Calibri"/>
                          <a:cs typeface="Calibri"/>
                        </a:rPr>
                        <a:t>(125mm)</a:t>
                      </a:r>
                      <a:r>
                        <a:rPr lang="en-US" sz="1200" spc="-5" dirty="0">
                          <a:latin typeface="Calibri"/>
                          <a:cs typeface="Calibri"/>
                        </a:rPr>
                        <a:t> / 5000m (ATGM)</a:t>
                      </a:r>
                      <a:endParaRPr sz="1200" dirty="0">
                        <a:latin typeface="Calibri"/>
                        <a:cs typeface="Calibri"/>
                      </a:endParaRPr>
                    </a:p>
                    <a:p>
                      <a:pPr marL="91440">
                        <a:lnSpc>
                          <a:spcPct val="100000"/>
                        </a:lnSpc>
                      </a:pPr>
                      <a:r>
                        <a:rPr sz="1200" dirty="0">
                          <a:latin typeface="Calibri"/>
                          <a:cs typeface="Calibri"/>
                        </a:rPr>
                        <a:t>1800m</a:t>
                      </a:r>
                      <a:r>
                        <a:rPr sz="1200" spc="-30" dirty="0">
                          <a:latin typeface="Calibri"/>
                          <a:cs typeface="Calibri"/>
                        </a:rPr>
                        <a:t> </a:t>
                      </a:r>
                      <a:r>
                        <a:rPr sz="1200" spc="-5" dirty="0">
                          <a:latin typeface="Calibri"/>
                          <a:cs typeface="Calibri"/>
                        </a:rPr>
                        <a:t>(HMG)</a:t>
                      </a:r>
                      <a:endParaRPr sz="1200" dirty="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4"/>
                  </a:ext>
                </a:extLst>
              </a:tr>
              <a:tr h="501650">
                <a:tc gridSpan="2">
                  <a:txBody>
                    <a:bodyPr/>
                    <a:lstStyle/>
                    <a:p>
                      <a:pPr marL="427990">
                        <a:lnSpc>
                          <a:spcPct val="100000"/>
                        </a:lnSpc>
                        <a:spcBef>
                          <a:spcPts val="290"/>
                        </a:spcBef>
                      </a:pPr>
                      <a:r>
                        <a:rPr sz="1200" b="1" spc="-5" dirty="0">
                          <a:latin typeface="Calibri"/>
                          <a:cs typeface="Calibri"/>
                        </a:rPr>
                        <a:t>ARMOR</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0E0"/>
                    </a:solidFill>
                  </a:tcPr>
                </a:tc>
                <a:tc hMerge="1">
                  <a:txBody>
                    <a:bodyPr/>
                    <a:lstStyle/>
                    <a:p>
                      <a:endParaRPr/>
                    </a:p>
                  </a:txBody>
                  <a:tcPr marL="0" marR="0" marT="0" marB="0"/>
                </a:tc>
                <a:tc>
                  <a:txBody>
                    <a:bodyPr/>
                    <a:lstStyle/>
                    <a:p>
                      <a:pPr marL="91440">
                        <a:lnSpc>
                          <a:spcPct val="100000"/>
                        </a:lnSpc>
                        <a:spcBef>
                          <a:spcPts val="290"/>
                        </a:spcBef>
                      </a:pPr>
                      <a:r>
                        <a:rPr sz="1200" dirty="0">
                          <a:latin typeface="Calibri"/>
                          <a:cs typeface="Calibri"/>
                        </a:rPr>
                        <a:t>Modular</a:t>
                      </a:r>
                      <a:r>
                        <a:rPr sz="1200" spc="-45" dirty="0">
                          <a:latin typeface="Calibri"/>
                          <a:cs typeface="Calibri"/>
                        </a:rPr>
                        <a:t> </a:t>
                      </a:r>
                      <a:r>
                        <a:rPr sz="1200" spc="-10" dirty="0">
                          <a:latin typeface="Calibri"/>
                          <a:cs typeface="Calibri"/>
                        </a:rPr>
                        <a:t>Explosive</a:t>
                      </a:r>
                      <a:r>
                        <a:rPr sz="1200" spc="-5" dirty="0">
                          <a:latin typeface="Calibri"/>
                          <a:cs typeface="Calibri"/>
                        </a:rPr>
                        <a:t> Reactive </a:t>
                      </a:r>
                      <a:r>
                        <a:rPr sz="1200" dirty="0">
                          <a:latin typeface="Calibri"/>
                          <a:cs typeface="Calibri"/>
                        </a:rPr>
                        <a:t>Armor</a:t>
                      </a:r>
                      <a:endParaRPr sz="1200">
                        <a:latin typeface="Calibri"/>
                        <a:cs typeface="Calibri"/>
                      </a:endParaRPr>
                    </a:p>
                    <a:p>
                      <a:pPr marL="91440">
                        <a:lnSpc>
                          <a:spcPct val="100000"/>
                        </a:lnSpc>
                        <a:spcBef>
                          <a:spcPts val="5"/>
                        </a:spcBef>
                      </a:pPr>
                      <a:r>
                        <a:rPr sz="1200" spc="-5" dirty="0">
                          <a:latin typeface="Calibri"/>
                          <a:cs typeface="Calibri"/>
                        </a:rPr>
                        <a:t>Third</a:t>
                      </a:r>
                      <a:r>
                        <a:rPr sz="1200" spc="-50" dirty="0">
                          <a:latin typeface="Calibri"/>
                          <a:cs typeface="Calibri"/>
                        </a:rPr>
                        <a:t> </a:t>
                      </a:r>
                      <a:r>
                        <a:rPr sz="1200" spc="-5" dirty="0">
                          <a:latin typeface="Calibri"/>
                          <a:cs typeface="Calibri"/>
                        </a:rPr>
                        <a:t>Generation</a:t>
                      </a:r>
                      <a:r>
                        <a:rPr sz="1200" spc="-45" dirty="0">
                          <a:latin typeface="Calibri"/>
                          <a:cs typeface="Calibri"/>
                        </a:rPr>
                        <a:t> </a:t>
                      </a:r>
                      <a:r>
                        <a:rPr sz="1200" spc="-5" dirty="0">
                          <a:latin typeface="Calibri"/>
                          <a:cs typeface="Calibri"/>
                        </a:rPr>
                        <a:t>ERA</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5"/>
                  </a:ext>
                </a:extLst>
              </a:tr>
              <a:tr h="501650">
                <a:tc gridSpan="2">
                  <a:txBody>
                    <a:bodyPr/>
                    <a:lstStyle/>
                    <a:p>
                      <a:pPr marL="452755" marR="219710" indent="-226060">
                        <a:lnSpc>
                          <a:spcPct val="100000"/>
                        </a:lnSpc>
                        <a:spcBef>
                          <a:spcPts val="290"/>
                        </a:spcBef>
                      </a:pPr>
                      <a:r>
                        <a:rPr sz="1200" b="1" dirty="0">
                          <a:latin typeface="Calibri"/>
                          <a:cs typeface="Calibri"/>
                        </a:rPr>
                        <a:t>O</a:t>
                      </a:r>
                      <a:r>
                        <a:rPr sz="1200" b="1" spc="-5" dirty="0">
                          <a:latin typeface="Calibri"/>
                          <a:cs typeface="Calibri"/>
                        </a:rPr>
                        <a:t>PER</a:t>
                      </a:r>
                      <a:r>
                        <a:rPr sz="1200" b="1" spc="-95" dirty="0">
                          <a:latin typeface="Calibri"/>
                          <a:cs typeface="Calibri"/>
                        </a:rPr>
                        <a:t>A</a:t>
                      </a:r>
                      <a:r>
                        <a:rPr sz="1200" b="1" dirty="0">
                          <a:latin typeface="Calibri"/>
                          <a:cs typeface="Calibri"/>
                        </a:rPr>
                        <a:t>TION</a:t>
                      </a:r>
                      <a:r>
                        <a:rPr sz="1200" b="1" spc="5" dirty="0">
                          <a:latin typeface="Calibri"/>
                          <a:cs typeface="Calibri"/>
                        </a:rPr>
                        <a:t>A</a:t>
                      </a:r>
                      <a:r>
                        <a:rPr sz="1200" b="1" dirty="0">
                          <a:latin typeface="Calibri"/>
                          <a:cs typeface="Calibri"/>
                        </a:rPr>
                        <a:t>L  </a:t>
                      </a:r>
                      <a:r>
                        <a:rPr sz="1200" b="1" spc="-5" dirty="0">
                          <a:latin typeface="Calibri"/>
                          <a:cs typeface="Calibri"/>
                        </a:rPr>
                        <a:t>RANGE</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EFEF"/>
                    </a:solidFill>
                  </a:tcPr>
                </a:tc>
                <a:tc hMerge="1">
                  <a:txBody>
                    <a:bodyPr/>
                    <a:lstStyle/>
                    <a:p>
                      <a:endParaRPr/>
                    </a:p>
                  </a:txBody>
                  <a:tcPr marL="0" marR="0" marT="0" marB="0"/>
                </a:tc>
                <a:tc>
                  <a:txBody>
                    <a:bodyPr/>
                    <a:lstStyle/>
                    <a:p>
                      <a:pPr marL="91440">
                        <a:lnSpc>
                          <a:spcPct val="100000"/>
                        </a:lnSpc>
                        <a:spcBef>
                          <a:spcPts val="290"/>
                        </a:spcBef>
                      </a:pPr>
                      <a:r>
                        <a:rPr sz="1200" dirty="0">
                          <a:latin typeface="Calibri"/>
                          <a:cs typeface="Calibri"/>
                        </a:rPr>
                        <a:t>600km</a:t>
                      </a:r>
                      <a:endParaRPr sz="1200">
                        <a:latin typeface="Calibri"/>
                        <a:cs typeface="Calibri"/>
                      </a:endParaRPr>
                    </a:p>
                  </a:txBody>
                  <a:tcPr marL="0" marR="0" marT="36830" marB="0">
                    <a:lnL w="12700">
                      <a:solidFill>
                        <a:srgbClr val="FFFFFF"/>
                      </a:solidFill>
                      <a:prstDash val="solid"/>
                    </a:lnL>
                    <a:lnR w="28575">
                      <a:solidFill>
                        <a:srgbClr val="000000"/>
                      </a:solidFill>
                      <a:prstDash val="solid"/>
                    </a:lnR>
                    <a:lnT w="12700">
                      <a:solidFill>
                        <a:srgbClr val="FFFFFF"/>
                      </a:solidFill>
                      <a:prstDash val="solid"/>
                    </a:lnT>
                    <a:lnB w="12700">
                      <a:solidFill>
                        <a:srgbClr val="FFFFFF"/>
                      </a:solidFill>
                      <a:prstDash val="solid"/>
                    </a:lnB>
                    <a:solidFill>
                      <a:srgbClr val="EFEFEF"/>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6"/>
                  </a:ext>
                </a:extLst>
              </a:tr>
              <a:tr h="351790">
                <a:tc rowSpan="2" gridSpan="2">
                  <a:txBody>
                    <a:bodyPr/>
                    <a:lstStyle/>
                    <a:p>
                      <a:pPr algn="ctr">
                        <a:lnSpc>
                          <a:spcPct val="100000"/>
                        </a:lnSpc>
                        <a:spcBef>
                          <a:spcPts val="295"/>
                        </a:spcBef>
                      </a:pPr>
                      <a:r>
                        <a:rPr sz="1200" b="1" spc="-5" dirty="0">
                          <a:latin typeface="Calibri"/>
                          <a:cs typeface="Calibri"/>
                        </a:rPr>
                        <a:t>SPEED</a:t>
                      </a:r>
                      <a:endParaRPr sz="12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9050">
                      <a:solidFill>
                        <a:srgbClr val="000000"/>
                      </a:solidFill>
                      <a:prstDash val="solid"/>
                    </a:lnB>
                    <a:solidFill>
                      <a:srgbClr val="E0E0E0"/>
                    </a:solidFill>
                  </a:tcPr>
                </a:tc>
                <a:tc rowSpan="2" hMerge="1">
                  <a:txBody>
                    <a:bodyPr/>
                    <a:lstStyle/>
                    <a:p>
                      <a:endParaRPr/>
                    </a:p>
                  </a:txBody>
                  <a:tcPr marL="0" marR="0" marT="0" marB="0"/>
                </a:tc>
                <a:tc rowSpan="2">
                  <a:txBody>
                    <a:bodyPr/>
                    <a:lstStyle/>
                    <a:p>
                      <a:pPr marL="91440" marR="1431925">
                        <a:lnSpc>
                          <a:spcPct val="100000"/>
                        </a:lnSpc>
                        <a:spcBef>
                          <a:spcPts val="295"/>
                        </a:spcBef>
                      </a:pPr>
                      <a:r>
                        <a:rPr sz="1200" dirty="0">
                          <a:latin typeface="Calibri"/>
                          <a:cs typeface="Calibri"/>
                        </a:rPr>
                        <a:t>50mph </a:t>
                      </a:r>
                      <a:r>
                        <a:rPr sz="1200" spc="-10" dirty="0">
                          <a:latin typeface="Calibri"/>
                          <a:cs typeface="Calibri"/>
                        </a:rPr>
                        <a:t>Road </a:t>
                      </a:r>
                      <a:r>
                        <a:rPr sz="1200" spc="-5" dirty="0">
                          <a:latin typeface="Calibri"/>
                          <a:cs typeface="Calibri"/>
                        </a:rPr>
                        <a:t> </a:t>
                      </a:r>
                      <a:r>
                        <a:rPr sz="1200" dirty="0">
                          <a:latin typeface="Calibri"/>
                          <a:cs typeface="Calibri"/>
                        </a:rPr>
                        <a:t>3</a:t>
                      </a:r>
                      <a:r>
                        <a:rPr sz="1200" spc="5" dirty="0">
                          <a:latin typeface="Calibri"/>
                          <a:cs typeface="Calibri"/>
                        </a:rPr>
                        <a:t>7</a:t>
                      </a:r>
                      <a:r>
                        <a:rPr sz="1200" dirty="0">
                          <a:latin typeface="Calibri"/>
                          <a:cs typeface="Calibri"/>
                        </a:rPr>
                        <a:t>m</a:t>
                      </a:r>
                      <a:r>
                        <a:rPr sz="1200" spc="5" dirty="0">
                          <a:latin typeface="Calibri"/>
                          <a:cs typeface="Calibri"/>
                        </a:rPr>
                        <a:t>p</a:t>
                      </a:r>
                      <a:r>
                        <a:rPr sz="1200" dirty="0">
                          <a:latin typeface="Calibri"/>
                          <a:cs typeface="Calibri"/>
                        </a:rPr>
                        <a:t>h</a:t>
                      </a:r>
                      <a:r>
                        <a:rPr sz="1200" spc="-15" dirty="0">
                          <a:latin typeface="Calibri"/>
                          <a:cs typeface="Calibri"/>
                        </a:rPr>
                        <a:t> </a:t>
                      </a:r>
                      <a:r>
                        <a:rPr sz="1200" spc="-5" dirty="0">
                          <a:latin typeface="Calibri"/>
                          <a:cs typeface="Calibri"/>
                        </a:rPr>
                        <a:t>O</a:t>
                      </a:r>
                      <a:r>
                        <a:rPr sz="1200" spc="-10" dirty="0">
                          <a:latin typeface="Calibri"/>
                          <a:cs typeface="Calibri"/>
                        </a:rPr>
                        <a:t>f</a:t>
                      </a:r>
                      <a:r>
                        <a:rPr sz="1200" spc="5" dirty="0">
                          <a:latin typeface="Calibri"/>
                          <a:cs typeface="Calibri"/>
                        </a:rPr>
                        <a:t>f</a:t>
                      </a:r>
                      <a:r>
                        <a:rPr sz="1200" dirty="0">
                          <a:latin typeface="Calibri"/>
                          <a:cs typeface="Calibri"/>
                        </a:rPr>
                        <a:t>-</a:t>
                      </a:r>
                      <a:r>
                        <a:rPr sz="1200" spc="-25" dirty="0">
                          <a:latin typeface="Calibri"/>
                          <a:cs typeface="Calibri"/>
                        </a:rPr>
                        <a:t>r</a:t>
                      </a:r>
                      <a:r>
                        <a:rPr sz="1200" spc="-5" dirty="0">
                          <a:latin typeface="Calibri"/>
                          <a:cs typeface="Calibri"/>
                        </a:rPr>
                        <a:t>o</a:t>
                      </a:r>
                      <a:r>
                        <a:rPr sz="1200" dirty="0">
                          <a:latin typeface="Calibri"/>
                          <a:cs typeface="Calibri"/>
                        </a:rPr>
                        <a:t>ad</a:t>
                      </a:r>
                      <a:endParaRPr sz="1200">
                        <a:latin typeface="Calibri"/>
                        <a:cs typeface="Calibri"/>
                      </a:endParaRPr>
                    </a:p>
                  </a:txBody>
                  <a:tcPr marL="0" marR="0" marT="37465" marB="0">
                    <a:lnL w="12700">
                      <a:solidFill>
                        <a:srgbClr val="FFFFFF"/>
                      </a:solidFill>
                      <a:prstDash val="solid"/>
                    </a:lnL>
                    <a:lnR w="28575">
                      <a:solidFill>
                        <a:srgbClr val="000000"/>
                      </a:solidFill>
                      <a:prstDash val="solid"/>
                    </a:lnR>
                    <a:lnT w="12700">
                      <a:solidFill>
                        <a:srgbClr val="FFFFFF"/>
                      </a:solidFill>
                      <a:prstDash val="solid"/>
                    </a:lnT>
                    <a:lnB w="19050">
                      <a:solidFill>
                        <a:srgbClr val="000000"/>
                      </a:solidFill>
                      <a:prstDash val="solid"/>
                    </a:lnB>
                    <a:solidFill>
                      <a:srgbClr val="E0E0E0"/>
                    </a:solidFill>
                  </a:tcPr>
                </a:tc>
                <a:tc vMerge="1">
                  <a:txBody>
                    <a:bodyPr/>
                    <a:lstStyle/>
                    <a:p>
                      <a:endParaRPr/>
                    </a:p>
                  </a:txBody>
                  <a:tcPr marL="0" marR="0" marT="1905" marB="0">
                    <a:lnL w="28575">
                      <a:solidFill>
                        <a:srgbClr val="000000"/>
                      </a:solidFill>
                      <a:prstDash val="solid"/>
                    </a:lnL>
                    <a:lnT w="57150">
                      <a:solidFill>
                        <a:srgbClr val="FF0000"/>
                      </a:solidFill>
                      <a:prstDash val="solid"/>
                    </a:lnT>
                    <a:lnB w="28575">
                      <a:solidFill>
                        <a:srgbClr val="000000"/>
                      </a:solidFill>
                      <a:prstDash val="solid"/>
                    </a:lnB>
                  </a:tcPr>
                </a:tc>
                <a:extLst>
                  <a:ext uri="{0D108BD9-81ED-4DB2-BD59-A6C34878D82A}">
                    <a16:rowId xmlns:a16="http://schemas.microsoft.com/office/drawing/2014/main" val="10007"/>
                  </a:ext>
                </a:extLst>
              </a:tr>
              <a:tr h="103505">
                <a:tc gridSpan="2" vMerge="1">
                  <a:txBody>
                    <a:bodyPr/>
                    <a:lstStyle/>
                    <a:p>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9050">
                      <a:solidFill>
                        <a:srgbClr val="000000"/>
                      </a:solidFill>
                      <a:prstDash val="solid"/>
                    </a:lnB>
                    <a:solidFill>
                      <a:srgbClr val="E0E0E0"/>
                    </a:solidFill>
                  </a:tcPr>
                </a:tc>
                <a:tc hMerge="1" vMerge="1">
                  <a:txBody>
                    <a:bodyPr/>
                    <a:lstStyle/>
                    <a:p>
                      <a:endParaRPr/>
                    </a:p>
                  </a:txBody>
                  <a:tcPr marL="0" marR="0" marT="0" marB="0"/>
                </a:tc>
                <a:tc vMerge="1">
                  <a:txBody>
                    <a:bodyPr/>
                    <a:lstStyle/>
                    <a:p>
                      <a:endParaRPr/>
                    </a:p>
                  </a:txBody>
                  <a:tcPr marL="0" marR="0" marT="37465" marB="0">
                    <a:lnL w="12700">
                      <a:solidFill>
                        <a:srgbClr val="FFFFFF"/>
                      </a:solidFill>
                      <a:prstDash val="solid"/>
                    </a:lnL>
                    <a:lnR w="28575">
                      <a:solidFill>
                        <a:srgbClr val="000000"/>
                      </a:solidFill>
                      <a:prstDash val="solid"/>
                    </a:lnR>
                    <a:lnT w="12700">
                      <a:solidFill>
                        <a:srgbClr val="FFFFFF"/>
                      </a:solidFill>
                      <a:prstDash val="solid"/>
                    </a:lnT>
                    <a:lnB w="19050">
                      <a:solidFill>
                        <a:srgbClr val="000000"/>
                      </a:solidFill>
                      <a:prstDash val="solid"/>
                    </a:lnB>
                    <a:solidFill>
                      <a:srgbClr val="E0E0E0"/>
                    </a:solidFill>
                  </a:tcPr>
                </a:tc>
                <a:tc rowSpan="2">
                  <a:txBody>
                    <a:bodyPr/>
                    <a:lstStyle/>
                    <a:p>
                      <a:pPr>
                        <a:lnSpc>
                          <a:spcPct val="100000"/>
                        </a:lnSpc>
                      </a:pPr>
                      <a:endParaRPr sz="1200" dirty="0">
                        <a:latin typeface="Times New Roman"/>
                        <a:cs typeface="Times New Roman"/>
                      </a:endParaRPr>
                    </a:p>
                  </a:txBody>
                  <a:tcPr marL="0" marR="0" marT="0" marB="0">
                    <a:lnT w="28575">
                      <a:solidFill>
                        <a:srgbClr val="000000"/>
                      </a:solidFill>
                      <a:prstDash val="solid"/>
                    </a:lnT>
                  </a:tcPr>
                </a:tc>
                <a:extLst>
                  <a:ext uri="{0D108BD9-81ED-4DB2-BD59-A6C34878D82A}">
                    <a16:rowId xmlns:a16="http://schemas.microsoft.com/office/drawing/2014/main" val="10008"/>
                  </a:ext>
                </a:extLst>
              </a:tr>
              <a:tr h="1888489">
                <a:tc>
                  <a:txBody>
                    <a:bodyPr/>
                    <a:lstStyle/>
                    <a:p>
                      <a:pPr>
                        <a:lnSpc>
                          <a:spcPct val="100000"/>
                        </a:lnSpc>
                      </a:pPr>
                      <a:endParaRPr sz="1200">
                        <a:latin typeface="Times New Roman"/>
                        <a:cs typeface="Times New Roman"/>
                      </a:endParaRPr>
                    </a:p>
                  </a:txBody>
                  <a:tcPr marL="0" marR="0" marT="0" marB="0">
                    <a:lnR w="12700">
                      <a:solidFill>
                        <a:srgbClr val="000000"/>
                      </a:solidFill>
                      <a:prstDash val="solid"/>
                    </a:lnR>
                    <a:lnT w="19050" cap="flat" cmpd="sng" algn="ctr">
                      <a:solidFill>
                        <a:srgbClr val="000000"/>
                      </a:solidFill>
                      <a:prstDash val="solid"/>
                      <a:round/>
                      <a:headEnd type="none" w="med" len="med"/>
                      <a:tailEnd type="none" w="med" len="med"/>
                    </a:lnT>
                    <a:solidFill>
                      <a:srgbClr val="7F7F7F"/>
                    </a:solidFill>
                  </a:tcPr>
                </a:tc>
                <a:tc gridSpan="2">
                  <a:txBody>
                    <a:bodyPr/>
                    <a:lstStyle/>
                    <a:p>
                      <a:pPr marL="263525" indent="-172720">
                        <a:lnSpc>
                          <a:spcPct val="100000"/>
                        </a:lnSpc>
                        <a:spcBef>
                          <a:spcPts val="160"/>
                        </a:spcBef>
                        <a:buFont typeface="Arial"/>
                        <a:buChar char="•"/>
                        <a:tabLst>
                          <a:tab pos="264160" algn="l"/>
                        </a:tabLst>
                      </a:pPr>
                      <a:r>
                        <a:rPr sz="1200" b="1" u="sng" dirty="0">
                          <a:solidFill>
                            <a:srgbClr val="FFFFFF"/>
                          </a:solidFill>
                          <a:uFill>
                            <a:solidFill>
                              <a:srgbClr val="FFFFFF"/>
                            </a:solidFill>
                          </a:uFill>
                          <a:latin typeface="Calibri"/>
                          <a:cs typeface="Calibri"/>
                        </a:rPr>
                        <a:t>The</a:t>
                      </a:r>
                      <a:r>
                        <a:rPr sz="1200" b="1" u="sng" spc="-10"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most</a:t>
                      </a:r>
                      <a:r>
                        <a:rPr sz="1200" b="1" u="sng" spc="-15" dirty="0">
                          <a:solidFill>
                            <a:srgbClr val="FFFFFF"/>
                          </a:solidFill>
                          <a:uFill>
                            <a:solidFill>
                              <a:srgbClr val="FFFFFF"/>
                            </a:solidFill>
                          </a:uFill>
                          <a:latin typeface="Calibri"/>
                          <a:cs typeface="Calibri"/>
                        </a:rPr>
                        <a:t> </a:t>
                      </a:r>
                      <a:r>
                        <a:rPr sz="1200" b="1" u="sng" spc="-5" dirty="0">
                          <a:solidFill>
                            <a:srgbClr val="FFFFFF"/>
                          </a:solidFill>
                          <a:uFill>
                            <a:solidFill>
                              <a:srgbClr val="FFFFFF"/>
                            </a:solidFill>
                          </a:uFill>
                          <a:latin typeface="Calibri"/>
                          <a:cs typeface="Calibri"/>
                        </a:rPr>
                        <a:t>modern PLA </a:t>
                      </a:r>
                      <a:r>
                        <a:rPr sz="1200" b="1" u="sng" spc="-35" dirty="0">
                          <a:solidFill>
                            <a:srgbClr val="FFFFFF"/>
                          </a:solidFill>
                          <a:uFill>
                            <a:solidFill>
                              <a:srgbClr val="FFFFFF"/>
                            </a:solidFill>
                          </a:uFill>
                          <a:latin typeface="Calibri"/>
                          <a:cs typeface="Calibri"/>
                        </a:rPr>
                        <a:t>MBT.</a:t>
                      </a:r>
                      <a:endParaRPr sz="1200" dirty="0">
                        <a:latin typeface="Calibri"/>
                        <a:cs typeface="Calibri"/>
                      </a:endParaRPr>
                    </a:p>
                    <a:p>
                      <a:pPr marL="263525" indent="-172720">
                        <a:lnSpc>
                          <a:spcPct val="100000"/>
                        </a:lnSpc>
                        <a:buFont typeface="Arial"/>
                        <a:buChar char="•"/>
                        <a:tabLst>
                          <a:tab pos="264160" algn="l"/>
                        </a:tabLst>
                      </a:pPr>
                      <a:r>
                        <a:rPr sz="1200" b="1" dirty="0">
                          <a:solidFill>
                            <a:srgbClr val="FFFFFF"/>
                          </a:solidFill>
                          <a:latin typeface="Calibri"/>
                          <a:cs typeface="Calibri"/>
                        </a:rPr>
                        <a:t>64</a:t>
                      </a:r>
                      <a:r>
                        <a:rPr sz="1200" b="1" spc="-30" dirty="0">
                          <a:solidFill>
                            <a:srgbClr val="FFFFFF"/>
                          </a:solidFill>
                          <a:latin typeface="Calibri"/>
                          <a:cs typeface="Calibri"/>
                        </a:rPr>
                        <a:t> </a:t>
                      </a:r>
                      <a:r>
                        <a:rPr sz="1200" b="1" spc="-5" dirty="0">
                          <a:solidFill>
                            <a:srgbClr val="FFFFFF"/>
                          </a:solidFill>
                          <a:latin typeface="Calibri"/>
                          <a:cs typeface="Calibri"/>
                        </a:rPr>
                        <a:t>tons.</a:t>
                      </a:r>
                      <a:endParaRPr sz="1200" dirty="0">
                        <a:latin typeface="Calibri"/>
                        <a:cs typeface="Calibri"/>
                      </a:endParaRPr>
                    </a:p>
                    <a:p>
                      <a:pPr marL="263525" indent="-172720">
                        <a:lnSpc>
                          <a:spcPct val="100000"/>
                        </a:lnSpc>
                        <a:buFont typeface="Arial"/>
                        <a:buChar char="•"/>
                        <a:tabLst>
                          <a:tab pos="264160" algn="l"/>
                        </a:tabLst>
                      </a:pPr>
                      <a:r>
                        <a:rPr sz="1200" b="1" spc="-5" dirty="0">
                          <a:solidFill>
                            <a:srgbClr val="FFFFFF"/>
                          </a:solidFill>
                          <a:latin typeface="Calibri"/>
                          <a:cs typeface="Calibri"/>
                        </a:rPr>
                        <a:t>Reported</a:t>
                      </a:r>
                      <a:r>
                        <a:rPr sz="1200" b="1" spc="-20" dirty="0">
                          <a:solidFill>
                            <a:srgbClr val="FFFFFF"/>
                          </a:solidFill>
                          <a:latin typeface="Calibri"/>
                          <a:cs typeface="Calibri"/>
                        </a:rPr>
                        <a:t> </a:t>
                      </a:r>
                      <a:r>
                        <a:rPr sz="1200" b="1" spc="-5" dirty="0">
                          <a:solidFill>
                            <a:srgbClr val="FFFFFF"/>
                          </a:solidFill>
                          <a:latin typeface="Calibri"/>
                          <a:cs typeface="Calibri"/>
                        </a:rPr>
                        <a:t>to</a:t>
                      </a:r>
                      <a:r>
                        <a:rPr sz="1200" b="1" spc="-10" dirty="0">
                          <a:solidFill>
                            <a:srgbClr val="FFFFFF"/>
                          </a:solidFill>
                          <a:latin typeface="Calibri"/>
                          <a:cs typeface="Calibri"/>
                        </a:rPr>
                        <a:t> </a:t>
                      </a:r>
                      <a:r>
                        <a:rPr sz="1200" b="1" dirty="0">
                          <a:solidFill>
                            <a:srgbClr val="FFFFFF"/>
                          </a:solidFill>
                          <a:latin typeface="Calibri"/>
                          <a:cs typeface="Calibri"/>
                        </a:rPr>
                        <a:t>be</a:t>
                      </a:r>
                      <a:r>
                        <a:rPr sz="1200" b="1" spc="-10" dirty="0">
                          <a:solidFill>
                            <a:srgbClr val="FFFFFF"/>
                          </a:solidFill>
                          <a:latin typeface="Calibri"/>
                          <a:cs typeface="Calibri"/>
                        </a:rPr>
                        <a:t> </a:t>
                      </a:r>
                      <a:r>
                        <a:rPr sz="1200" b="1" dirty="0">
                          <a:solidFill>
                            <a:srgbClr val="FFFFFF"/>
                          </a:solidFill>
                          <a:latin typeface="Calibri"/>
                          <a:cs typeface="Calibri"/>
                        </a:rPr>
                        <a:t>belong</a:t>
                      </a:r>
                      <a:r>
                        <a:rPr sz="1200" b="1" spc="15" dirty="0">
                          <a:solidFill>
                            <a:srgbClr val="FFFFFF"/>
                          </a:solidFill>
                          <a:latin typeface="Calibri"/>
                          <a:cs typeface="Calibri"/>
                        </a:rPr>
                        <a:t> </a:t>
                      </a:r>
                      <a:r>
                        <a:rPr sz="1200" b="1" spc="-5" dirty="0">
                          <a:solidFill>
                            <a:srgbClr val="FFFFFF"/>
                          </a:solidFill>
                          <a:latin typeface="Calibri"/>
                          <a:cs typeface="Calibri"/>
                        </a:rPr>
                        <a:t>to</a:t>
                      </a:r>
                      <a:r>
                        <a:rPr sz="1200" b="1" spc="-10" dirty="0">
                          <a:solidFill>
                            <a:srgbClr val="FFFFFF"/>
                          </a:solidFill>
                          <a:latin typeface="Calibri"/>
                          <a:cs typeface="Calibri"/>
                        </a:rPr>
                        <a:t> </a:t>
                      </a:r>
                      <a:r>
                        <a:rPr sz="1200" b="1" dirty="0">
                          <a:solidFill>
                            <a:srgbClr val="FFFFFF"/>
                          </a:solidFill>
                          <a:latin typeface="Calibri"/>
                          <a:cs typeface="Calibri"/>
                        </a:rPr>
                        <a:t>the</a:t>
                      </a:r>
                      <a:r>
                        <a:rPr sz="1200" b="1" spc="-10" dirty="0">
                          <a:solidFill>
                            <a:srgbClr val="FFFFFF"/>
                          </a:solidFill>
                          <a:latin typeface="Calibri"/>
                          <a:cs typeface="Calibri"/>
                        </a:rPr>
                        <a:t> </a:t>
                      </a:r>
                      <a:r>
                        <a:rPr sz="1200" b="1" spc="-5" dirty="0">
                          <a:solidFill>
                            <a:srgbClr val="FFFFFF"/>
                          </a:solidFill>
                          <a:latin typeface="Calibri"/>
                          <a:cs typeface="Calibri"/>
                        </a:rPr>
                        <a:t>most</a:t>
                      </a:r>
                      <a:r>
                        <a:rPr sz="1200" b="1" spc="-10" dirty="0">
                          <a:solidFill>
                            <a:srgbClr val="FFFFFF"/>
                          </a:solidFill>
                          <a:latin typeface="Calibri"/>
                          <a:cs typeface="Calibri"/>
                        </a:rPr>
                        <a:t> </a:t>
                      </a:r>
                      <a:r>
                        <a:rPr sz="1200" b="1" spc="-5" dirty="0">
                          <a:solidFill>
                            <a:srgbClr val="FFFFFF"/>
                          </a:solidFill>
                          <a:latin typeface="Calibri"/>
                          <a:cs typeface="Calibri"/>
                        </a:rPr>
                        <a:t>elite</a:t>
                      </a:r>
                      <a:r>
                        <a:rPr sz="1200" b="1" spc="-20" dirty="0">
                          <a:solidFill>
                            <a:srgbClr val="FFFFFF"/>
                          </a:solidFill>
                          <a:latin typeface="Calibri"/>
                          <a:cs typeface="Calibri"/>
                        </a:rPr>
                        <a:t> </a:t>
                      </a:r>
                      <a:r>
                        <a:rPr sz="1200" b="1" spc="-5" dirty="0">
                          <a:solidFill>
                            <a:srgbClr val="FFFFFF"/>
                          </a:solidFill>
                          <a:latin typeface="Calibri"/>
                          <a:cs typeface="Calibri"/>
                        </a:rPr>
                        <a:t>tank</a:t>
                      </a:r>
                      <a:endParaRPr sz="1200" dirty="0">
                        <a:latin typeface="Calibri"/>
                        <a:cs typeface="Calibri"/>
                      </a:endParaRPr>
                    </a:p>
                    <a:p>
                      <a:pPr marL="263525">
                        <a:lnSpc>
                          <a:spcPct val="100000"/>
                        </a:lnSpc>
                      </a:pPr>
                      <a:r>
                        <a:rPr sz="1200" b="1" spc="-5" dirty="0">
                          <a:solidFill>
                            <a:srgbClr val="FFFFFF"/>
                          </a:solidFill>
                          <a:latin typeface="Calibri"/>
                          <a:cs typeface="Calibri"/>
                        </a:rPr>
                        <a:t>battalions.</a:t>
                      </a:r>
                      <a:r>
                        <a:rPr sz="1200" b="1" spc="-10" dirty="0">
                          <a:solidFill>
                            <a:srgbClr val="FFFFFF"/>
                          </a:solidFill>
                          <a:latin typeface="Calibri"/>
                          <a:cs typeface="Calibri"/>
                        </a:rPr>
                        <a:t> </a:t>
                      </a:r>
                      <a:r>
                        <a:rPr sz="1200" b="1" dirty="0">
                          <a:solidFill>
                            <a:srgbClr val="FFFFFF"/>
                          </a:solidFill>
                          <a:latin typeface="Calibri"/>
                          <a:cs typeface="Calibri"/>
                        </a:rPr>
                        <a:t>Beijing</a:t>
                      </a:r>
                      <a:r>
                        <a:rPr sz="1200" b="1" spc="5" dirty="0">
                          <a:solidFill>
                            <a:srgbClr val="FFFFFF"/>
                          </a:solidFill>
                          <a:latin typeface="Calibri"/>
                          <a:cs typeface="Calibri"/>
                        </a:rPr>
                        <a:t> </a:t>
                      </a:r>
                      <a:r>
                        <a:rPr sz="1200" b="1" dirty="0">
                          <a:solidFill>
                            <a:srgbClr val="FFFFFF"/>
                          </a:solidFill>
                          <a:latin typeface="Calibri"/>
                          <a:cs typeface="Calibri"/>
                        </a:rPr>
                        <a:t>and Northern</a:t>
                      </a:r>
                      <a:r>
                        <a:rPr sz="1200" b="1" spc="-15" dirty="0">
                          <a:solidFill>
                            <a:srgbClr val="FFFFFF"/>
                          </a:solidFill>
                          <a:latin typeface="Calibri"/>
                          <a:cs typeface="Calibri"/>
                        </a:rPr>
                        <a:t> </a:t>
                      </a:r>
                      <a:r>
                        <a:rPr sz="1200" b="1" dirty="0">
                          <a:solidFill>
                            <a:srgbClr val="FFFFFF"/>
                          </a:solidFill>
                          <a:latin typeface="Calibri"/>
                          <a:cs typeface="Calibri"/>
                        </a:rPr>
                        <a:t>China</a:t>
                      </a:r>
                      <a:r>
                        <a:rPr sz="1200" b="1" spc="5" dirty="0">
                          <a:solidFill>
                            <a:srgbClr val="FFFFFF"/>
                          </a:solidFill>
                          <a:latin typeface="Calibri"/>
                          <a:cs typeface="Calibri"/>
                        </a:rPr>
                        <a:t> </a:t>
                      </a:r>
                      <a:r>
                        <a:rPr sz="1200" b="1" spc="-5" dirty="0">
                          <a:solidFill>
                            <a:srgbClr val="FFFFFF"/>
                          </a:solidFill>
                          <a:latin typeface="Calibri"/>
                          <a:cs typeface="Calibri"/>
                        </a:rPr>
                        <a:t>(flat</a:t>
                      </a:r>
                      <a:r>
                        <a:rPr sz="1200" b="1" spc="-10" dirty="0">
                          <a:solidFill>
                            <a:srgbClr val="FFFFFF"/>
                          </a:solidFill>
                          <a:latin typeface="Calibri"/>
                          <a:cs typeface="Calibri"/>
                        </a:rPr>
                        <a:t> </a:t>
                      </a:r>
                      <a:r>
                        <a:rPr sz="1200" b="1" spc="-5" dirty="0">
                          <a:solidFill>
                            <a:srgbClr val="FFFFFF"/>
                          </a:solidFill>
                          <a:latin typeface="Calibri"/>
                          <a:cs typeface="Calibri"/>
                        </a:rPr>
                        <a:t>terrain)</a:t>
                      </a:r>
                      <a:endParaRPr sz="1200" dirty="0">
                        <a:latin typeface="Calibri"/>
                        <a:cs typeface="Calibri"/>
                      </a:endParaRPr>
                    </a:p>
                    <a:p>
                      <a:pPr marL="263525" indent="-172720">
                        <a:lnSpc>
                          <a:spcPct val="100000"/>
                        </a:lnSpc>
                        <a:buFont typeface="Arial"/>
                        <a:buChar char="•"/>
                        <a:tabLst>
                          <a:tab pos="264160" algn="l"/>
                        </a:tabLst>
                      </a:pPr>
                      <a:r>
                        <a:rPr sz="1200" b="1" dirty="0">
                          <a:solidFill>
                            <a:srgbClr val="FFFFFF"/>
                          </a:solidFill>
                          <a:latin typeface="Calibri"/>
                          <a:cs typeface="Calibri"/>
                        </a:rPr>
                        <a:t>10</a:t>
                      </a:r>
                      <a:r>
                        <a:rPr sz="1200" b="1" spc="-5" dirty="0">
                          <a:solidFill>
                            <a:srgbClr val="FFFFFF"/>
                          </a:solidFill>
                          <a:latin typeface="Calibri"/>
                          <a:cs typeface="Calibri"/>
                        </a:rPr>
                        <a:t> mounted </a:t>
                      </a:r>
                      <a:r>
                        <a:rPr sz="1200" b="1" spc="-10" dirty="0">
                          <a:solidFill>
                            <a:srgbClr val="FFFFFF"/>
                          </a:solidFill>
                          <a:latin typeface="Calibri"/>
                          <a:cs typeface="Calibri"/>
                        </a:rPr>
                        <a:t>smoke </a:t>
                      </a:r>
                      <a:r>
                        <a:rPr sz="1200" b="1" spc="-5" dirty="0">
                          <a:solidFill>
                            <a:srgbClr val="FFFFFF"/>
                          </a:solidFill>
                          <a:latin typeface="Calibri"/>
                          <a:cs typeface="Calibri"/>
                        </a:rPr>
                        <a:t>cannisters</a:t>
                      </a:r>
                      <a:r>
                        <a:rPr sz="1200" b="1" spc="-30" dirty="0">
                          <a:solidFill>
                            <a:srgbClr val="FFFFFF"/>
                          </a:solidFill>
                          <a:latin typeface="Calibri"/>
                          <a:cs typeface="Calibri"/>
                        </a:rPr>
                        <a:t> </a:t>
                      </a:r>
                      <a:r>
                        <a:rPr sz="1200" b="1" dirty="0">
                          <a:solidFill>
                            <a:srgbClr val="FFFFFF"/>
                          </a:solidFill>
                          <a:latin typeface="Calibri"/>
                          <a:cs typeface="Calibri"/>
                        </a:rPr>
                        <a:t>on</a:t>
                      </a:r>
                      <a:r>
                        <a:rPr sz="1200" b="1" spc="-5" dirty="0">
                          <a:solidFill>
                            <a:srgbClr val="FFFFFF"/>
                          </a:solidFill>
                          <a:latin typeface="Calibri"/>
                          <a:cs typeface="Calibri"/>
                        </a:rPr>
                        <a:t> turret.</a:t>
                      </a:r>
                      <a:endParaRPr sz="1200" dirty="0">
                        <a:latin typeface="Calibri"/>
                        <a:cs typeface="Calibri"/>
                      </a:endParaRPr>
                    </a:p>
                    <a:p>
                      <a:pPr marL="263525" indent="-172720">
                        <a:lnSpc>
                          <a:spcPct val="100000"/>
                        </a:lnSpc>
                        <a:buFont typeface="Arial"/>
                        <a:buChar char="•"/>
                        <a:tabLst>
                          <a:tab pos="264160" algn="l"/>
                        </a:tabLst>
                      </a:pPr>
                      <a:r>
                        <a:rPr sz="1200" b="1" spc="-5" dirty="0">
                          <a:solidFill>
                            <a:srgbClr val="FFFFFF"/>
                          </a:solidFill>
                          <a:latin typeface="Calibri"/>
                          <a:cs typeface="Calibri"/>
                        </a:rPr>
                        <a:t>EO/IR/laser</a:t>
                      </a:r>
                      <a:r>
                        <a:rPr sz="1200" b="1" spc="-15" dirty="0">
                          <a:solidFill>
                            <a:srgbClr val="FFFFFF"/>
                          </a:solidFill>
                          <a:latin typeface="Calibri"/>
                          <a:cs typeface="Calibri"/>
                        </a:rPr>
                        <a:t> </a:t>
                      </a:r>
                      <a:r>
                        <a:rPr sz="1200" b="1" spc="-5" dirty="0">
                          <a:solidFill>
                            <a:srgbClr val="FFFFFF"/>
                          </a:solidFill>
                          <a:latin typeface="Calibri"/>
                          <a:cs typeface="Calibri"/>
                        </a:rPr>
                        <a:t>jamming</a:t>
                      </a:r>
                      <a:r>
                        <a:rPr sz="1200" b="1" spc="5" dirty="0">
                          <a:solidFill>
                            <a:srgbClr val="FFFFFF"/>
                          </a:solidFill>
                          <a:latin typeface="Calibri"/>
                          <a:cs typeface="Calibri"/>
                        </a:rPr>
                        <a:t> </a:t>
                      </a:r>
                      <a:r>
                        <a:rPr sz="1200" b="1" spc="-10" dirty="0">
                          <a:solidFill>
                            <a:srgbClr val="FFFFFF"/>
                          </a:solidFill>
                          <a:latin typeface="Calibri"/>
                          <a:cs typeface="Calibri"/>
                        </a:rPr>
                        <a:t>system.</a:t>
                      </a:r>
                      <a:endParaRPr sz="1200" dirty="0">
                        <a:latin typeface="Calibri"/>
                        <a:cs typeface="Calibri"/>
                      </a:endParaRPr>
                    </a:p>
                    <a:p>
                      <a:pPr marL="263525" indent="-172720">
                        <a:lnSpc>
                          <a:spcPct val="100000"/>
                        </a:lnSpc>
                        <a:buFont typeface="Arial"/>
                        <a:buChar char="•"/>
                        <a:tabLst>
                          <a:tab pos="264160" algn="l"/>
                        </a:tabLst>
                      </a:pPr>
                      <a:r>
                        <a:rPr sz="1200" b="1" spc="-5" dirty="0">
                          <a:solidFill>
                            <a:srgbClr val="FFFFFF"/>
                          </a:solidFill>
                          <a:latin typeface="Calibri"/>
                          <a:cs typeface="Calibri"/>
                        </a:rPr>
                        <a:t>Day/night</a:t>
                      </a:r>
                      <a:r>
                        <a:rPr sz="1200" b="1" dirty="0">
                          <a:solidFill>
                            <a:srgbClr val="FFFFFF"/>
                          </a:solidFill>
                          <a:latin typeface="Calibri"/>
                          <a:cs typeface="Calibri"/>
                        </a:rPr>
                        <a:t> optics</a:t>
                      </a:r>
                      <a:r>
                        <a:rPr sz="1200" b="1" spc="-30" dirty="0">
                          <a:solidFill>
                            <a:srgbClr val="FFFFFF"/>
                          </a:solidFill>
                          <a:latin typeface="Calibri"/>
                          <a:cs typeface="Calibri"/>
                        </a:rPr>
                        <a:t> </a:t>
                      </a:r>
                      <a:r>
                        <a:rPr sz="1200" b="1" dirty="0">
                          <a:solidFill>
                            <a:srgbClr val="FFFFFF"/>
                          </a:solidFill>
                          <a:latin typeface="Calibri"/>
                          <a:cs typeface="Calibri"/>
                        </a:rPr>
                        <a:t>and</a:t>
                      </a:r>
                      <a:r>
                        <a:rPr sz="1200" b="1" spc="10" dirty="0">
                          <a:solidFill>
                            <a:srgbClr val="FFFFFF"/>
                          </a:solidFill>
                          <a:latin typeface="Calibri"/>
                          <a:cs typeface="Calibri"/>
                        </a:rPr>
                        <a:t> </a:t>
                      </a:r>
                      <a:r>
                        <a:rPr sz="1200" b="1" spc="-5" dirty="0">
                          <a:solidFill>
                            <a:srgbClr val="FFFFFF"/>
                          </a:solidFill>
                          <a:latin typeface="Calibri"/>
                          <a:cs typeface="Calibri"/>
                        </a:rPr>
                        <a:t>capabilities.</a:t>
                      </a:r>
                      <a:endParaRPr sz="1200" dirty="0">
                        <a:latin typeface="Calibri"/>
                        <a:cs typeface="Calibri"/>
                      </a:endParaRPr>
                    </a:p>
                    <a:p>
                      <a:pPr marL="263525" marR="133350" indent="-172720">
                        <a:lnSpc>
                          <a:spcPct val="100000"/>
                        </a:lnSpc>
                        <a:buFont typeface="Arial"/>
                        <a:buChar char="•"/>
                        <a:tabLst>
                          <a:tab pos="264160" algn="l"/>
                        </a:tabLst>
                      </a:pPr>
                      <a:r>
                        <a:rPr sz="1200" b="1" dirty="0">
                          <a:solidFill>
                            <a:srgbClr val="FFFFFF"/>
                          </a:solidFill>
                          <a:latin typeface="Calibri"/>
                          <a:cs typeface="Calibri"/>
                        </a:rPr>
                        <a:t>ZTZ-99A is </a:t>
                      </a:r>
                      <a:r>
                        <a:rPr sz="1200" b="1" spc="-5" dirty="0">
                          <a:solidFill>
                            <a:srgbClr val="FFFFFF"/>
                          </a:solidFill>
                          <a:latin typeface="Calibri"/>
                          <a:cs typeface="Calibri"/>
                        </a:rPr>
                        <a:t>improved from </a:t>
                      </a:r>
                      <a:r>
                        <a:rPr sz="1200" b="1" dirty="0">
                          <a:solidFill>
                            <a:srgbClr val="FFFFFF"/>
                          </a:solidFill>
                          <a:latin typeface="Calibri"/>
                          <a:cs typeface="Calibri"/>
                        </a:rPr>
                        <a:t>the ZTZ-99 </a:t>
                      </a:r>
                      <a:r>
                        <a:rPr sz="1200" b="1" spc="-5" dirty="0">
                          <a:solidFill>
                            <a:srgbClr val="FFFFFF"/>
                          </a:solidFill>
                          <a:latin typeface="Calibri"/>
                          <a:cs typeface="Calibri"/>
                        </a:rPr>
                        <a:t>to </a:t>
                      </a:r>
                      <a:r>
                        <a:rPr sz="1200" b="1" dirty="0">
                          <a:solidFill>
                            <a:srgbClr val="FFFFFF"/>
                          </a:solidFill>
                          <a:latin typeface="Calibri"/>
                          <a:cs typeface="Calibri"/>
                        </a:rPr>
                        <a:t>be </a:t>
                      </a:r>
                      <a:r>
                        <a:rPr sz="1200" b="1" spc="-5" dirty="0">
                          <a:solidFill>
                            <a:srgbClr val="FFFFFF"/>
                          </a:solidFill>
                          <a:latin typeface="Calibri"/>
                          <a:cs typeface="Calibri"/>
                        </a:rPr>
                        <a:t>able to fire </a:t>
                      </a:r>
                      <a:r>
                        <a:rPr sz="1200" b="1" spc="-260" dirty="0">
                          <a:solidFill>
                            <a:srgbClr val="FFFFFF"/>
                          </a:solidFill>
                          <a:latin typeface="Calibri"/>
                          <a:cs typeface="Calibri"/>
                        </a:rPr>
                        <a:t> </a:t>
                      </a:r>
                      <a:r>
                        <a:rPr sz="1200" b="1" spc="-5" dirty="0">
                          <a:solidFill>
                            <a:srgbClr val="FFFFFF"/>
                          </a:solidFill>
                          <a:latin typeface="Calibri"/>
                          <a:cs typeface="Calibri"/>
                        </a:rPr>
                        <a:t>Invar-type</a:t>
                      </a:r>
                      <a:r>
                        <a:rPr sz="1200" b="1" spc="-35" dirty="0">
                          <a:solidFill>
                            <a:srgbClr val="FFFFFF"/>
                          </a:solidFill>
                          <a:latin typeface="Calibri"/>
                          <a:cs typeface="Calibri"/>
                        </a:rPr>
                        <a:t> </a:t>
                      </a:r>
                      <a:r>
                        <a:rPr sz="1200" b="1" spc="-30" dirty="0">
                          <a:solidFill>
                            <a:srgbClr val="FFFFFF"/>
                          </a:solidFill>
                          <a:latin typeface="Calibri"/>
                          <a:cs typeface="Calibri"/>
                        </a:rPr>
                        <a:t>ATGMs</a:t>
                      </a:r>
                      <a:r>
                        <a:rPr sz="1200" b="1" dirty="0">
                          <a:solidFill>
                            <a:srgbClr val="FFFFFF"/>
                          </a:solidFill>
                          <a:latin typeface="Calibri"/>
                          <a:cs typeface="Calibri"/>
                        </a:rPr>
                        <a:t> </a:t>
                      </a:r>
                      <a:r>
                        <a:rPr sz="1200" b="1" spc="-5" dirty="0">
                          <a:solidFill>
                            <a:srgbClr val="FFFFFF"/>
                          </a:solidFill>
                          <a:latin typeface="Calibri"/>
                          <a:cs typeface="Calibri"/>
                        </a:rPr>
                        <a:t>from</a:t>
                      </a:r>
                      <a:r>
                        <a:rPr sz="1200" b="1" spc="-20" dirty="0">
                          <a:solidFill>
                            <a:srgbClr val="FFFFFF"/>
                          </a:solidFill>
                          <a:latin typeface="Calibri"/>
                          <a:cs typeface="Calibri"/>
                        </a:rPr>
                        <a:t> </a:t>
                      </a:r>
                      <a:r>
                        <a:rPr sz="1200" b="1" dirty="0">
                          <a:solidFill>
                            <a:srgbClr val="FFFFFF"/>
                          </a:solidFill>
                          <a:latin typeface="Calibri"/>
                          <a:cs typeface="Calibri"/>
                        </a:rPr>
                        <a:t>the</a:t>
                      </a:r>
                      <a:r>
                        <a:rPr sz="1200" b="1" spc="-5" dirty="0">
                          <a:solidFill>
                            <a:srgbClr val="FFFFFF"/>
                          </a:solidFill>
                          <a:latin typeface="Calibri"/>
                          <a:cs typeface="Calibri"/>
                        </a:rPr>
                        <a:t> smoothbore</a:t>
                      </a:r>
                      <a:r>
                        <a:rPr sz="1200" b="1" spc="-15" dirty="0">
                          <a:solidFill>
                            <a:srgbClr val="FFFFFF"/>
                          </a:solidFill>
                          <a:latin typeface="Calibri"/>
                          <a:cs typeface="Calibri"/>
                        </a:rPr>
                        <a:t> </a:t>
                      </a:r>
                      <a:r>
                        <a:rPr sz="1200" b="1" spc="-5" dirty="0">
                          <a:solidFill>
                            <a:srgbClr val="FFFFFF"/>
                          </a:solidFill>
                          <a:latin typeface="Calibri"/>
                          <a:cs typeface="Calibri"/>
                        </a:rPr>
                        <a:t>cannon.</a:t>
                      </a:r>
                      <a:endParaRPr sz="1200" dirty="0">
                        <a:latin typeface="Calibri"/>
                        <a:cs typeface="Calibri"/>
                      </a:endParaRPr>
                    </a:p>
                    <a:p>
                      <a:pPr marL="263525" indent="-172720">
                        <a:lnSpc>
                          <a:spcPct val="100000"/>
                        </a:lnSpc>
                        <a:buFont typeface="Arial"/>
                        <a:buChar char="•"/>
                        <a:tabLst>
                          <a:tab pos="264160" algn="l"/>
                        </a:tabLst>
                      </a:pPr>
                      <a:r>
                        <a:rPr sz="1200" b="1" spc="-25" dirty="0">
                          <a:solidFill>
                            <a:srgbClr val="FFFFFF"/>
                          </a:solidFill>
                          <a:latin typeface="Calibri"/>
                          <a:cs typeface="Calibri"/>
                        </a:rPr>
                        <a:t>Tank</a:t>
                      </a:r>
                      <a:r>
                        <a:rPr sz="1200" b="1" spc="-10" dirty="0">
                          <a:solidFill>
                            <a:srgbClr val="FFFFFF"/>
                          </a:solidFill>
                          <a:latin typeface="Calibri"/>
                          <a:cs typeface="Calibri"/>
                        </a:rPr>
                        <a:t> </a:t>
                      </a:r>
                      <a:r>
                        <a:rPr sz="1200" b="1" spc="-5" dirty="0">
                          <a:solidFill>
                            <a:srgbClr val="FFFFFF"/>
                          </a:solidFill>
                          <a:latin typeface="Calibri"/>
                          <a:cs typeface="Calibri"/>
                        </a:rPr>
                        <a:t>Platoons</a:t>
                      </a:r>
                      <a:r>
                        <a:rPr sz="1200" b="1" spc="-10" dirty="0">
                          <a:solidFill>
                            <a:srgbClr val="FFFFFF"/>
                          </a:solidFill>
                          <a:latin typeface="Calibri"/>
                          <a:cs typeface="Calibri"/>
                        </a:rPr>
                        <a:t> </a:t>
                      </a:r>
                      <a:r>
                        <a:rPr sz="1200" b="1" spc="-5" dirty="0">
                          <a:solidFill>
                            <a:srgbClr val="FFFFFF"/>
                          </a:solidFill>
                          <a:latin typeface="Calibri"/>
                          <a:cs typeface="Calibri"/>
                        </a:rPr>
                        <a:t>are</a:t>
                      </a:r>
                      <a:r>
                        <a:rPr sz="1200" b="1" spc="-25" dirty="0">
                          <a:solidFill>
                            <a:srgbClr val="FFFFFF"/>
                          </a:solidFill>
                          <a:latin typeface="Calibri"/>
                          <a:cs typeface="Calibri"/>
                        </a:rPr>
                        <a:t> </a:t>
                      </a:r>
                      <a:r>
                        <a:rPr sz="1200" b="1" spc="-5" dirty="0">
                          <a:solidFill>
                            <a:srgbClr val="FFFFFF"/>
                          </a:solidFill>
                          <a:latin typeface="Calibri"/>
                          <a:cs typeface="Calibri"/>
                        </a:rPr>
                        <a:t>3-4</a:t>
                      </a:r>
                      <a:r>
                        <a:rPr sz="1200" b="1" spc="-15" dirty="0">
                          <a:solidFill>
                            <a:srgbClr val="FFFFFF"/>
                          </a:solidFill>
                          <a:latin typeface="Calibri"/>
                          <a:cs typeface="Calibri"/>
                        </a:rPr>
                        <a:t> </a:t>
                      </a:r>
                      <a:r>
                        <a:rPr sz="1200" b="1" spc="-20" dirty="0">
                          <a:solidFill>
                            <a:srgbClr val="FFFFFF"/>
                          </a:solidFill>
                          <a:latin typeface="Calibri"/>
                          <a:cs typeface="Calibri"/>
                        </a:rPr>
                        <a:t>Tanks.</a:t>
                      </a:r>
                      <a:endParaRPr sz="1200" dirty="0">
                        <a:latin typeface="Calibri"/>
                        <a:cs typeface="Calibri"/>
                      </a:endParaRPr>
                    </a:p>
                  </a:txBody>
                  <a:tcPr marL="0" marR="0" marT="20320" marB="0">
                    <a:lnL w="12700">
                      <a:solidFill>
                        <a:srgbClr val="000000"/>
                      </a:solidFill>
                      <a:prstDash val="solid"/>
                    </a:lnL>
                    <a:lnR w="12700">
                      <a:solidFill>
                        <a:srgbClr val="000000"/>
                      </a:solidFill>
                      <a:prstDash val="solid"/>
                    </a:lnR>
                    <a:lnT w="19050">
                      <a:solidFill>
                        <a:srgbClr val="000000"/>
                      </a:solidFill>
                      <a:prstDash val="solid"/>
                    </a:lnT>
                    <a:lnB w="12700">
                      <a:solidFill>
                        <a:srgbClr val="000000"/>
                      </a:solidFill>
                      <a:prstDash val="solid"/>
                    </a:lnB>
                    <a:solidFill>
                      <a:srgbClr val="7F7F7F"/>
                    </a:solidFill>
                  </a:tcPr>
                </a:tc>
                <a:tc hMerge="1">
                  <a:txBody>
                    <a:bodyPr/>
                    <a:lstStyle/>
                    <a:p>
                      <a:endParaRPr/>
                    </a:p>
                  </a:txBody>
                  <a:tcPr marL="0" marR="0" marT="0" marB="0"/>
                </a:tc>
                <a:tc vMerge="1">
                  <a:txBody>
                    <a:bodyPr/>
                    <a:lstStyle/>
                    <a:p>
                      <a:endParaRPr/>
                    </a:p>
                  </a:txBody>
                  <a:tcPr marL="0" marR="0" marT="0" marB="0">
                    <a:lnT w="28575">
                      <a:solidFill>
                        <a:srgbClr val="000000"/>
                      </a:solidFill>
                      <a:prstDash val="solid"/>
                    </a:lnT>
                  </a:tcPr>
                </a:tc>
                <a:extLst>
                  <a:ext uri="{0D108BD9-81ED-4DB2-BD59-A6C34878D82A}">
                    <a16:rowId xmlns:a16="http://schemas.microsoft.com/office/drawing/2014/main" val="10009"/>
                  </a:ext>
                </a:extLst>
              </a:tr>
            </a:tbl>
          </a:graphicData>
        </a:graphic>
      </p:graphicFrame>
      <p:grpSp>
        <p:nvGrpSpPr>
          <p:cNvPr id="45" name="object 45"/>
          <p:cNvGrpSpPr/>
          <p:nvPr/>
        </p:nvGrpSpPr>
        <p:grpSpPr>
          <a:xfrm>
            <a:off x="4972811" y="1184147"/>
            <a:ext cx="2854960" cy="2054860"/>
            <a:chOff x="4972811" y="1184147"/>
            <a:chExt cx="2854960" cy="2054860"/>
          </a:xfrm>
        </p:grpSpPr>
        <p:pic>
          <p:nvPicPr>
            <p:cNvPr id="46" name="object 46"/>
            <p:cNvPicPr/>
            <p:nvPr/>
          </p:nvPicPr>
          <p:blipFill>
            <a:blip r:embed="rId15" cstate="print"/>
            <a:stretch>
              <a:fillRect/>
            </a:stretch>
          </p:blipFill>
          <p:spPr>
            <a:xfrm>
              <a:off x="5721095" y="2333218"/>
              <a:ext cx="1345692" cy="705637"/>
            </a:xfrm>
            <a:prstGeom prst="rect">
              <a:avLst/>
            </a:prstGeom>
          </p:spPr>
        </p:pic>
        <p:pic>
          <p:nvPicPr>
            <p:cNvPr id="47" name="object 47"/>
            <p:cNvPicPr/>
            <p:nvPr/>
          </p:nvPicPr>
          <p:blipFill>
            <a:blip r:embed="rId16" cstate="print"/>
            <a:stretch>
              <a:fillRect/>
            </a:stretch>
          </p:blipFill>
          <p:spPr>
            <a:xfrm>
              <a:off x="4972811" y="1184147"/>
              <a:ext cx="868705" cy="1271015"/>
            </a:xfrm>
            <a:prstGeom prst="rect">
              <a:avLst/>
            </a:prstGeom>
          </p:spPr>
        </p:pic>
        <p:pic>
          <p:nvPicPr>
            <p:cNvPr id="48" name="object 48"/>
            <p:cNvPicPr/>
            <p:nvPr/>
          </p:nvPicPr>
          <p:blipFill>
            <a:blip r:embed="rId17" cstate="print"/>
            <a:stretch>
              <a:fillRect/>
            </a:stretch>
          </p:blipFill>
          <p:spPr>
            <a:xfrm>
              <a:off x="7063739" y="2641079"/>
              <a:ext cx="553211" cy="597420"/>
            </a:xfrm>
            <a:prstGeom prst="rect">
              <a:avLst/>
            </a:prstGeom>
          </p:spPr>
        </p:pic>
        <p:pic>
          <p:nvPicPr>
            <p:cNvPr id="49" name="object 49"/>
            <p:cNvPicPr/>
            <p:nvPr/>
          </p:nvPicPr>
          <p:blipFill>
            <a:blip r:embed="rId18" cstate="print"/>
            <a:stretch>
              <a:fillRect/>
            </a:stretch>
          </p:blipFill>
          <p:spPr>
            <a:xfrm>
              <a:off x="7280147" y="1185671"/>
              <a:ext cx="547090" cy="1577339"/>
            </a:xfrm>
            <a:prstGeom prst="rect">
              <a:avLst/>
            </a:prstGeom>
          </p:spPr>
        </p:pic>
        <p:pic>
          <p:nvPicPr>
            <p:cNvPr id="50" name="object 50"/>
            <p:cNvPicPr/>
            <p:nvPr/>
          </p:nvPicPr>
          <p:blipFill>
            <a:blip r:embed="rId19" cstate="print"/>
            <a:stretch>
              <a:fillRect/>
            </a:stretch>
          </p:blipFill>
          <p:spPr>
            <a:xfrm>
              <a:off x="5373623" y="2452090"/>
              <a:ext cx="420674" cy="614197"/>
            </a:xfrm>
            <a:prstGeom prst="rect">
              <a:avLst/>
            </a:prstGeom>
          </p:spPr>
        </p:pic>
      </p:grpSp>
      <p:grpSp>
        <p:nvGrpSpPr>
          <p:cNvPr id="51" name="object 51"/>
          <p:cNvGrpSpPr/>
          <p:nvPr/>
        </p:nvGrpSpPr>
        <p:grpSpPr>
          <a:xfrm>
            <a:off x="3957828" y="4800600"/>
            <a:ext cx="5186680" cy="1484630"/>
            <a:chOff x="3957828" y="4800600"/>
            <a:chExt cx="5186680" cy="1484630"/>
          </a:xfrm>
        </p:grpSpPr>
        <p:pic>
          <p:nvPicPr>
            <p:cNvPr id="52" name="object 52"/>
            <p:cNvPicPr/>
            <p:nvPr/>
          </p:nvPicPr>
          <p:blipFill>
            <a:blip r:embed="rId20" cstate="print"/>
            <a:stretch>
              <a:fillRect/>
            </a:stretch>
          </p:blipFill>
          <p:spPr>
            <a:xfrm>
              <a:off x="3957828" y="4800600"/>
              <a:ext cx="5186171" cy="1484376"/>
            </a:xfrm>
            <a:prstGeom prst="rect">
              <a:avLst/>
            </a:prstGeom>
          </p:spPr>
        </p:pic>
        <p:pic>
          <p:nvPicPr>
            <p:cNvPr id="53" name="object 53"/>
            <p:cNvPicPr/>
            <p:nvPr/>
          </p:nvPicPr>
          <p:blipFill>
            <a:blip r:embed="rId21" cstate="print"/>
            <a:stretch>
              <a:fillRect/>
            </a:stretch>
          </p:blipFill>
          <p:spPr>
            <a:xfrm>
              <a:off x="3983736" y="4826507"/>
              <a:ext cx="5160264" cy="1382268"/>
            </a:xfrm>
            <a:prstGeom prst="rect">
              <a:avLst/>
            </a:prstGeom>
          </p:spPr>
        </p:pic>
      </p:grpSp>
      <p:sp>
        <p:nvSpPr>
          <p:cNvPr id="54" name="object 54"/>
          <p:cNvSpPr txBox="1"/>
          <p:nvPr/>
        </p:nvSpPr>
        <p:spPr>
          <a:xfrm>
            <a:off x="7002906" y="6494322"/>
            <a:ext cx="408305" cy="254000"/>
          </a:xfrm>
          <a:prstGeom prst="rect">
            <a:avLst/>
          </a:prstGeom>
        </p:spPr>
        <p:txBody>
          <a:bodyPr vert="horz" wrap="square" lIns="0" tIns="0" rIns="0" bIns="0" rtlCol="0">
            <a:spAutoFit/>
          </a:bodyPr>
          <a:lstStyle/>
          <a:p>
            <a:pPr marL="12700">
              <a:lnSpc>
                <a:spcPts val="1810"/>
              </a:lnSpc>
            </a:pPr>
            <a:r>
              <a:rPr sz="1800" b="1" dirty="0">
                <a:latin typeface="Calibri"/>
                <a:cs typeface="Calibri"/>
              </a:rPr>
              <a:t>23</a:t>
            </a:r>
            <a:r>
              <a:rPr sz="1800" b="1" spc="-10" dirty="0">
                <a:latin typeface="Calibri"/>
                <a:cs typeface="Calibri"/>
              </a:rPr>
              <a:t>f</a:t>
            </a:r>
            <a:r>
              <a:rPr sz="1800" b="1" dirty="0">
                <a:latin typeface="Calibri"/>
                <a:cs typeface="Calibri"/>
              </a:rPr>
              <a:t>t</a:t>
            </a:r>
            <a:endParaRPr sz="1800">
              <a:latin typeface="Calibri"/>
              <a:cs typeface="Calibri"/>
            </a:endParaRPr>
          </a:p>
        </p:txBody>
      </p:sp>
    </p:spTree>
    <p:extLst>
      <p:ext uri="{BB962C8B-B14F-4D97-AF65-F5344CB8AC3E}">
        <p14:creationId xmlns:p14="http://schemas.microsoft.com/office/powerpoint/2010/main" val="3744676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589754" y="5500021"/>
            <a:ext cx="2535979" cy="1146189"/>
            <a:chOff x="6589754" y="5500021"/>
            <a:chExt cx="2535979" cy="1146189"/>
          </a:xfrm>
        </p:grpSpPr>
        <p:pic>
          <p:nvPicPr>
            <p:cNvPr id="6" name="object 6"/>
            <p:cNvPicPr/>
            <p:nvPr/>
          </p:nvPicPr>
          <p:blipFill>
            <a:blip r:embed="rId2" cstate="print"/>
            <a:stretch>
              <a:fillRect/>
            </a:stretch>
          </p:blipFill>
          <p:spPr>
            <a:xfrm>
              <a:off x="6589754" y="5500021"/>
              <a:ext cx="2535979" cy="1146189"/>
            </a:xfrm>
            <a:prstGeom prst="rect">
              <a:avLst/>
            </a:prstGeom>
          </p:spPr>
        </p:pic>
        <p:pic>
          <p:nvPicPr>
            <p:cNvPr id="7" name="object 7"/>
            <p:cNvPicPr/>
            <p:nvPr/>
          </p:nvPicPr>
          <p:blipFill>
            <a:blip r:embed="rId3" cstate="print"/>
            <a:stretch>
              <a:fillRect/>
            </a:stretch>
          </p:blipFill>
          <p:spPr>
            <a:xfrm>
              <a:off x="6669023" y="5554980"/>
              <a:ext cx="2426207" cy="1066787"/>
            </a:xfrm>
            <a:prstGeom prst="rect">
              <a:avLst/>
            </a:prstGeom>
          </p:spPr>
        </p:pic>
        <p:sp>
          <p:nvSpPr>
            <p:cNvPr id="8" name="object 8"/>
            <p:cNvSpPr/>
            <p:nvPr/>
          </p:nvSpPr>
          <p:spPr>
            <a:xfrm>
              <a:off x="6616445" y="5517642"/>
              <a:ext cx="2432685" cy="1051560"/>
            </a:xfrm>
            <a:custGeom>
              <a:avLst/>
              <a:gdLst/>
              <a:ahLst/>
              <a:cxnLst/>
              <a:rect l="l" t="t" r="r" b="b"/>
              <a:pathLst>
                <a:path w="2432684" h="1051559">
                  <a:moveTo>
                    <a:pt x="2257044" y="0"/>
                  </a:moveTo>
                  <a:lnTo>
                    <a:pt x="175259" y="0"/>
                  </a:lnTo>
                  <a:lnTo>
                    <a:pt x="128675" y="6260"/>
                  </a:lnTo>
                  <a:lnTo>
                    <a:pt x="86811" y="23929"/>
                  </a:lnTo>
                  <a:lnTo>
                    <a:pt x="51339" y="51334"/>
                  </a:lnTo>
                  <a:lnTo>
                    <a:pt x="23932" y="86805"/>
                  </a:lnTo>
                  <a:lnTo>
                    <a:pt x="6261" y="128671"/>
                  </a:lnTo>
                  <a:lnTo>
                    <a:pt x="0" y="175260"/>
                  </a:lnTo>
                  <a:lnTo>
                    <a:pt x="0" y="876300"/>
                  </a:lnTo>
                  <a:lnTo>
                    <a:pt x="6261" y="922888"/>
                  </a:lnTo>
                  <a:lnTo>
                    <a:pt x="23932" y="964754"/>
                  </a:lnTo>
                  <a:lnTo>
                    <a:pt x="51339" y="1000225"/>
                  </a:lnTo>
                  <a:lnTo>
                    <a:pt x="86811" y="1027630"/>
                  </a:lnTo>
                  <a:lnTo>
                    <a:pt x="128675" y="1045299"/>
                  </a:lnTo>
                  <a:lnTo>
                    <a:pt x="175259" y="1051560"/>
                  </a:lnTo>
                  <a:lnTo>
                    <a:pt x="2257044" y="1051560"/>
                  </a:lnTo>
                  <a:lnTo>
                    <a:pt x="2303628" y="1045299"/>
                  </a:lnTo>
                  <a:lnTo>
                    <a:pt x="2345492" y="1027630"/>
                  </a:lnTo>
                  <a:lnTo>
                    <a:pt x="2380964" y="1000225"/>
                  </a:lnTo>
                  <a:lnTo>
                    <a:pt x="2408371" y="964754"/>
                  </a:lnTo>
                  <a:lnTo>
                    <a:pt x="2426042" y="922888"/>
                  </a:lnTo>
                  <a:lnTo>
                    <a:pt x="2432304" y="876300"/>
                  </a:lnTo>
                  <a:lnTo>
                    <a:pt x="2432304" y="175260"/>
                  </a:lnTo>
                  <a:lnTo>
                    <a:pt x="2426042" y="128671"/>
                  </a:lnTo>
                  <a:lnTo>
                    <a:pt x="2408371" y="86805"/>
                  </a:lnTo>
                  <a:lnTo>
                    <a:pt x="2380964" y="51334"/>
                  </a:lnTo>
                  <a:lnTo>
                    <a:pt x="2345492" y="23929"/>
                  </a:lnTo>
                  <a:lnTo>
                    <a:pt x="2303628" y="6260"/>
                  </a:lnTo>
                  <a:lnTo>
                    <a:pt x="2257044" y="0"/>
                  </a:lnTo>
                  <a:close/>
                </a:path>
              </a:pathLst>
            </a:custGeom>
            <a:solidFill>
              <a:srgbClr val="538235"/>
            </a:solidFill>
          </p:spPr>
          <p:txBody>
            <a:bodyPr wrap="square" lIns="0" tIns="0" rIns="0" bIns="0" rtlCol="0"/>
            <a:lstStyle/>
            <a:p>
              <a:endParaRPr/>
            </a:p>
          </p:txBody>
        </p:sp>
        <p:sp>
          <p:nvSpPr>
            <p:cNvPr id="9" name="object 9"/>
            <p:cNvSpPr/>
            <p:nvPr/>
          </p:nvSpPr>
          <p:spPr>
            <a:xfrm>
              <a:off x="6616445" y="5517642"/>
              <a:ext cx="2432685" cy="1051560"/>
            </a:xfrm>
            <a:custGeom>
              <a:avLst/>
              <a:gdLst/>
              <a:ahLst/>
              <a:cxnLst/>
              <a:rect l="l" t="t" r="r" b="b"/>
              <a:pathLst>
                <a:path w="2432684" h="1051559">
                  <a:moveTo>
                    <a:pt x="0" y="175260"/>
                  </a:moveTo>
                  <a:lnTo>
                    <a:pt x="6261" y="128671"/>
                  </a:lnTo>
                  <a:lnTo>
                    <a:pt x="23932" y="86805"/>
                  </a:lnTo>
                  <a:lnTo>
                    <a:pt x="51339" y="51334"/>
                  </a:lnTo>
                  <a:lnTo>
                    <a:pt x="86811" y="23929"/>
                  </a:lnTo>
                  <a:lnTo>
                    <a:pt x="128675" y="6260"/>
                  </a:lnTo>
                  <a:lnTo>
                    <a:pt x="175259" y="0"/>
                  </a:lnTo>
                  <a:lnTo>
                    <a:pt x="2257044" y="0"/>
                  </a:lnTo>
                  <a:lnTo>
                    <a:pt x="2303628" y="6260"/>
                  </a:lnTo>
                  <a:lnTo>
                    <a:pt x="2345492" y="23929"/>
                  </a:lnTo>
                  <a:lnTo>
                    <a:pt x="2380964" y="51334"/>
                  </a:lnTo>
                  <a:lnTo>
                    <a:pt x="2408371" y="86805"/>
                  </a:lnTo>
                  <a:lnTo>
                    <a:pt x="2426042" y="128671"/>
                  </a:lnTo>
                  <a:lnTo>
                    <a:pt x="2432304" y="175260"/>
                  </a:lnTo>
                  <a:lnTo>
                    <a:pt x="2432304" y="876300"/>
                  </a:lnTo>
                  <a:lnTo>
                    <a:pt x="2426042" y="922888"/>
                  </a:lnTo>
                  <a:lnTo>
                    <a:pt x="2408371" y="964754"/>
                  </a:lnTo>
                  <a:lnTo>
                    <a:pt x="2380964" y="1000225"/>
                  </a:lnTo>
                  <a:lnTo>
                    <a:pt x="2345492" y="1027630"/>
                  </a:lnTo>
                  <a:lnTo>
                    <a:pt x="2303628" y="1045299"/>
                  </a:lnTo>
                  <a:lnTo>
                    <a:pt x="2257044" y="1051560"/>
                  </a:lnTo>
                  <a:lnTo>
                    <a:pt x="175259" y="1051560"/>
                  </a:lnTo>
                  <a:lnTo>
                    <a:pt x="128675" y="1045299"/>
                  </a:lnTo>
                  <a:lnTo>
                    <a:pt x="86811" y="1027630"/>
                  </a:lnTo>
                  <a:lnTo>
                    <a:pt x="51339" y="1000225"/>
                  </a:lnTo>
                  <a:lnTo>
                    <a:pt x="23932" y="964754"/>
                  </a:lnTo>
                  <a:lnTo>
                    <a:pt x="6261" y="922888"/>
                  </a:lnTo>
                  <a:lnTo>
                    <a:pt x="0" y="876300"/>
                  </a:lnTo>
                  <a:lnTo>
                    <a:pt x="0" y="175260"/>
                  </a:lnTo>
                  <a:close/>
                </a:path>
              </a:pathLst>
            </a:custGeom>
            <a:ln w="19812">
              <a:solidFill>
                <a:srgbClr val="000000"/>
              </a:solidFill>
            </a:ln>
          </p:spPr>
          <p:txBody>
            <a:bodyPr wrap="square" lIns="0" tIns="0" rIns="0" bIns="0" rtlCol="0"/>
            <a:lstStyle/>
            <a:p>
              <a:endParaRPr/>
            </a:p>
          </p:txBody>
        </p:sp>
      </p:grpSp>
      <p:sp>
        <p:nvSpPr>
          <p:cNvPr id="11" name="object 11"/>
          <p:cNvSpPr txBox="1">
            <a:spLocks noGrp="1"/>
          </p:cNvSpPr>
          <p:nvPr>
            <p:ph type="title"/>
          </p:nvPr>
        </p:nvSpPr>
        <p:spPr>
          <a:xfrm>
            <a:off x="888898" y="183497"/>
            <a:ext cx="7112634"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000000"/>
                </a:solidFill>
              </a:rPr>
              <a:t>PLAA</a:t>
            </a:r>
            <a:r>
              <a:rPr sz="3200" spc="-10" dirty="0">
                <a:solidFill>
                  <a:srgbClr val="000000"/>
                </a:solidFill>
              </a:rPr>
              <a:t> </a:t>
            </a:r>
            <a:r>
              <a:rPr sz="3200" dirty="0">
                <a:solidFill>
                  <a:srgbClr val="000000"/>
                </a:solidFill>
              </a:rPr>
              <a:t>Armor</a:t>
            </a:r>
            <a:r>
              <a:rPr sz="3200" spc="-35" dirty="0">
                <a:solidFill>
                  <a:srgbClr val="000000"/>
                </a:solidFill>
              </a:rPr>
              <a:t> </a:t>
            </a:r>
            <a:r>
              <a:rPr sz="3200" spc="-5" dirty="0">
                <a:solidFill>
                  <a:srgbClr val="000000"/>
                </a:solidFill>
              </a:rPr>
              <a:t>Co.</a:t>
            </a:r>
            <a:r>
              <a:rPr sz="3200" spc="15" dirty="0">
                <a:solidFill>
                  <a:srgbClr val="000000"/>
                </a:solidFill>
              </a:rPr>
              <a:t> </a:t>
            </a:r>
            <a:r>
              <a:rPr sz="3200" dirty="0">
                <a:solidFill>
                  <a:srgbClr val="000000"/>
                </a:solidFill>
              </a:rPr>
              <a:t>–</a:t>
            </a:r>
            <a:r>
              <a:rPr sz="3200" spc="-10" dirty="0">
                <a:solidFill>
                  <a:srgbClr val="000000"/>
                </a:solidFill>
              </a:rPr>
              <a:t> Heavy</a:t>
            </a:r>
            <a:r>
              <a:rPr sz="3200" spc="-20" dirty="0">
                <a:solidFill>
                  <a:srgbClr val="000000"/>
                </a:solidFill>
              </a:rPr>
              <a:t> </a:t>
            </a:r>
            <a:r>
              <a:rPr sz="3200" spc="-5" dirty="0">
                <a:solidFill>
                  <a:srgbClr val="000000"/>
                </a:solidFill>
              </a:rPr>
              <a:t>CA </a:t>
            </a:r>
            <a:r>
              <a:rPr sz="3200" spc="-15" dirty="0">
                <a:solidFill>
                  <a:srgbClr val="000000"/>
                </a:solidFill>
              </a:rPr>
              <a:t>B</a:t>
            </a:r>
            <a:r>
              <a:rPr lang="en-US" sz="3200" spc="-15" dirty="0">
                <a:solidFill>
                  <a:srgbClr val="000000"/>
                </a:solidFill>
              </a:rPr>
              <a:t>N</a:t>
            </a:r>
            <a:endParaRPr sz="3200" dirty="0"/>
          </a:p>
        </p:txBody>
      </p:sp>
      <p:grpSp>
        <p:nvGrpSpPr>
          <p:cNvPr id="12" name="object 12"/>
          <p:cNvGrpSpPr/>
          <p:nvPr/>
        </p:nvGrpSpPr>
        <p:grpSpPr>
          <a:xfrm>
            <a:off x="171878" y="826356"/>
            <a:ext cx="1574292" cy="1260335"/>
            <a:chOff x="1056132" y="856500"/>
            <a:chExt cx="1574292" cy="1260335"/>
          </a:xfrm>
        </p:grpSpPr>
        <p:pic>
          <p:nvPicPr>
            <p:cNvPr id="18" name="object 18"/>
            <p:cNvPicPr/>
            <p:nvPr/>
          </p:nvPicPr>
          <p:blipFill>
            <a:blip r:embed="rId4" cstate="print"/>
            <a:stretch>
              <a:fillRect/>
            </a:stretch>
          </p:blipFill>
          <p:spPr>
            <a:xfrm>
              <a:off x="1056132" y="864095"/>
              <a:ext cx="1574292" cy="1199400"/>
            </a:xfrm>
            <a:prstGeom prst="rect">
              <a:avLst/>
            </a:prstGeom>
          </p:spPr>
        </p:pic>
        <p:pic>
          <p:nvPicPr>
            <p:cNvPr id="19" name="object 19"/>
            <p:cNvPicPr/>
            <p:nvPr/>
          </p:nvPicPr>
          <p:blipFill>
            <a:blip r:embed="rId5" cstate="print"/>
            <a:stretch>
              <a:fillRect/>
            </a:stretch>
          </p:blipFill>
          <p:spPr>
            <a:xfrm>
              <a:off x="1107948" y="856500"/>
              <a:ext cx="1467612" cy="1260335"/>
            </a:xfrm>
            <a:prstGeom prst="rect">
              <a:avLst/>
            </a:prstGeom>
          </p:spPr>
        </p:pic>
      </p:grpSp>
      <p:sp>
        <p:nvSpPr>
          <p:cNvPr id="20" name="object 20"/>
          <p:cNvSpPr txBox="1"/>
          <p:nvPr/>
        </p:nvSpPr>
        <p:spPr>
          <a:xfrm>
            <a:off x="6760844" y="5603240"/>
            <a:ext cx="2155190" cy="864235"/>
          </a:xfrm>
          <a:prstGeom prst="rect">
            <a:avLst/>
          </a:prstGeom>
        </p:spPr>
        <p:txBody>
          <a:bodyPr vert="horz" wrap="square" lIns="0" tIns="12700" rIns="0" bIns="0" rtlCol="0">
            <a:spAutoFit/>
          </a:bodyPr>
          <a:lstStyle/>
          <a:p>
            <a:pPr marL="205104" marR="38100" indent="-205104">
              <a:lnSpc>
                <a:spcPct val="100000"/>
              </a:lnSpc>
              <a:spcBef>
                <a:spcPts val="100"/>
              </a:spcBef>
              <a:buFont typeface="Arial"/>
              <a:buChar char="•"/>
              <a:tabLst>
                <a:tab pos="205104" algn="l"/>
              </a:tabLst>
            </a:pPr>
            <a:r>
              <a:rPr sz="1100" b="1" spc="-5" dirty="0">
                <a:solidFill>
                  <a:srgbClr val="FFFFFF"/>
                </a:solidFill>
                <a:latin typeface="Calibri"/>
                <a:cs typeface="Calibri"/>
              </a:rPr>
              <a:t>PLA</a:t>
            </a:r>
            <a:r>
              <a:rPr sz="1100" b="1" spc="-20" dirty="0">
                <a:solidFill>
                  <a:srgbClr val="FFFFFF"/>
                </a:solidFill>
                <a:latin typeface="Calibri"/>
                <a:cs typeface="Calibri"/>
              </a:rPr>
              <a:t> </a:t>
            </a:r>
            <a:r>
              <a:rPr sz="1100" b="1" spc="-5" dirty="0">
                <a:solidFill>
                  <a:srgbClr val="FFFFFF"/>
                </a:solidFill>
                <a:latin typeface="Calibri"/>
                <a:cs typeface="Calibri"/>
              </a:rPr>
              <a:t>Main</a:t>
            </a:r>
            <a:r>
              <a:rPr sz="1100" b="1" spc="-20" dirty="0">
                <a:solidFill>
                  <a:srgbClr val="FFFFFF"/>
                </a:solidFill>
                <a:latin typeface="Calibri"/>
                <a:cs typeface="Calibri"/>
              </a:rPr>
              <a:t> </a:t>
            </a:r>
            <a:r>
              <a:rPr sz="1100" b="1" dirty="0">
                <a:solidFill>
                  <a:srgbClr val="FFFFFF"/>
                </a:solidFill>
                <a:latin typeface="Calibri"/>
                <a:cs typeface="Calibri"/>
              </a:rPr>
              <a:t>Battle</a:t>
            </a:r>
            <a:r>
              <a:rPr sz="1100" b="1" spc="-20" dirty="0">
                <a:solidFill>
                  <a:srgbClr val="FFFFFF"/>
                </a:solidFill>
                <a:latin typeface="Calibri"/>
                <a:cs typeface="Calibri"/>
              </a:rPr>
              <a:t> </a:t>
            </a:r>
            <a:r>
              <a:rPr sz="1100" b="1" spc="-5" dirty="0">
                <a:solidFill>
                  <a:srgbClr val="FFFFFF"/>
                </a:solidFill>
                <a:latin typeface="Calibri"/>
                <a:cs typeface="Calibri"/>
              </a:rPr>
              <a:t>Tanks</a:t>
            </a:r>
            <a:r>
              <a:rPr sz="1100" b="1" spc="-20" dirty="0">
                <a:solidFill>
                  <a:srgbClr val="FFFFFF"/>
                </a:solidFill>
                <a:latin typeface="Calibri"/>
                <a:cs typeface="Calibri"/>
              </a:rPr>
              <a:t> </a:t>
            </a:r>
            <a:r>
              <a:rPr sz="1100" b="1" dirty="0">
                <a:solidFill>
                  <a:srgbClr val="FFFFFF"/>
                </a:solidFill>
                <a:latin typeface="Calibri"/>
                <a:cs typeface="Calibri"/>
              </a:rPr>
              <a:t>(MBT)</a:t>
            </a:r>
            <a:r>
              <a:rPr sz="1100" b="1" spc="-35" dirty="0">
                <a:solidFill>
                  <a:srgbClr val="FFFFFF"/>
                </a:solidFill>
                <a:latin typeface="Calibri"/>
                <a:cs typeface="Calibri"/>
              </a:rPr>
              <a:t> </a:t>
            </a:r>
            <a:r>
              <a:rPr sz="1100" b="1" spc="-5" dirty="0">
                <a:solidFill>
                  <a:srgbClr val="FFFFFF"/>
                </a:solidFill>
                <a:latin typeface="Calibri"/>
                <a:cs typeface="Calibri"/>
              </a:rPr>
              <a:t>are </a:t>
            </a:r>
            <a:r>
              <a:rPr sz="1100" b="1" spc="-235" dirty="0">
                <a:solidFill>
                  <a:srgbClr val="FFFFFF"/>
                </a:solidFill>
                <a:latin typeface="Calibri"/>
                <a:cs typeface="Calibri"/>
              </a:rPr>
              <a:t> </a:t>
            </a:r>
            <a:r>
              <a:rPr sz="1100" b="1" spc="-5" dirty="0">
                <a:solidFill>
                  <a:srgbClr val="FFFFFF"/>
                </a:solidFill>
                <a:latin typeface="Calibri"/>
                <a:cs typeface="Calibri"/>
              </a:rPr>
              <a:t>comparable</a:t>
            </a:r>
            <a:r>
              <a:rPr sz="1100" b="1" spc="-35" dirty="0">
                <a:solidFill>
                  <a:srgbClr val="FFFFFF"/>
                </a:solidFill>
                <a:latin typeface="Calibri"/>
                <a:cs typeface="Calibri"/>
              </a:rPr>
              <a:t> </a:t>
            </a:r>
            <a:r>
              <a:rPr sz="1100" b="1" dirty="0">
                <a:solidFill>
                  <a:srgbClr val="FFFFFF"/>
                </a:solidFill>
                <a:latin typeface="Calibri"/>
                <a:cs typeface="Calibri"/>
              </a:rPr>
              <a:t>to</a:t>
            </a:r>
            <a:r>
              <a:rPr sz="1100" b="1" spc="-10" dirty="0">
                <a:solidFill>
                  <a:srgbClr val="FFFFFF"/>
                </a:solidFill>
                <a:latin typeface="Calibri"/>
                <a:cs typeface="Calibri"/>
              </a:rPr>
              <a:t> </a:t>
            </a:r>
            <a:r>
              <a:rPr sz="1100" b="1" dirty="0">
                <a:solidFill>
                  <a:srgbClr val="FFFFFF"/>
                </a:solidFill>
                <a:latin typeface="Calibri"/>
                <a:cs typeface="Calibri"/>
              </a:rPr>
              <a:t>the</a:t>
            </a:r>
            <a:r>
              <a:rPr sz="1100" b="1" spc="-10" dirty="0">
                <a:solidFill>
                  <a:srgbClr val="FFFFFF"/>
                </a:solidFill>
                <a:latin typeface="Calibri"/>
                <a:cs typeface="Calibri"/>
              </a:rPr>
              <a:t> </a:t>
            </a:r>
            <a:r>
              <a:rPr sz="1100" b="1" dirty="0">
                <a:solidFill>
                  <a:srgbClr val="FFFFFF"/>
                </a:solidFill>
                <a:latin typeface="Calibri"/>
                <a:cs typeface="Calibri"/>
              </a:rPr>
              <a:t>T-72s90s.</a:t>
            </a:r>
            <a:endParaRPr sz="1100">
              <a:latin typeface="Calibri"/>
              <a:cs typeface="Calibri"/>
            </a:endParaRPr>
          </a:p>
          <a:p>
            <a:pPr marL="172720" marR="5080" indent="-160020">
              <a:lnSpc>
                <a:spcPct val="100000"/>
              </a:lnSpc>
              <a:spcBef>
                <a:spcPts val="5"/>
              </a:spcBef>
              <a:buFont typeface="Arial"/>
              <a:buChar char="•"/>
              <a:tabLst>
                <a:tab pos="185420" algn="l"/>
              </a:tabLst>
            </a:pPr>
            <a:r>
              <a:rPr sz="1100" b="1" dirty="0">
                <a:solidFill>
                  <a:srgbClr val="FFFFFF"/>
                </a:solidFill>
                <a:latin typeface="Calibri"/>
                <a:cs typeface="Calibri"/>
              </a:rPr>
              <a:t>Western </a:t>
            </a:r>
            <a:r>
              <a:rPr sz="1100" b="1" spc="-5" dirty="0">
                <a:solidFill>
                  <a:srgbClr val="FFFFFF"/>
                </a:solidFill>
                <a:latin typeface="Calibri"/>
                <a:cs typeface="Calibri"/>
              </a:rPr>
              <a:t>tanks </a:t>
            </a:r>
            <a:r>
              <a:rPr sz="1100" b="1" dirty="0">
                <a:solidFill>
                  <a:srgbClr val="FFFFFF"/>
                </a:solidFill>
                <a:latin typeface="Calibri"/>
                <a:cs typeface="Calibri"/>
              </a:rPr>
              <a:t>weigh 70 </a:t>
            </a:r>
            <a:r>
              <a:rPr sz="1100" b="1" spc="-5" dirty="0">
                <a:solidFill>
                  <a:srgbClr val="FFFFFF"/>
                </a:solidFill>
                <a:latin typeface="Calibri"/>
                <a:cs typeface="Calibri"/>
              </a:rPr>
              <a:t>tons, </a:t>
            </a:r>
            <a:r>
              <a:rPr sz="1100" b="1" dirty="0">
                <a:solidFill>
                  <a:srgbClr val="FFFFFF"/>
                </a:solidFill>
                <a:latin typeface="Calibri"/>
                <a:cs typeface="Calibri"/>
              </a:rPr>
              <a:t>the </a:t>
            </a:r>
            <a:r>
              <a:rPr sz="1100" b="1" spc="-235" dirty="0">
                <a:solidFill>
                  <a:srgbClr val="FFFFFF"/>
                </a:solidFill>
                <a:latin typeface="Calibri"/>
                <a:cs typeface="Calibri"/>
              </a:rPr>
              <a:t> </a:t>
            </a:r>
            <a:r>
              <a:rPr sz="1100" b="1" spc="-5" dirty="0">
                <a:solidFill>
                  <a:srgbClr val="FFFFFF"/>
                </a:solidFill>
                <a:latin typeface="Calibri"/>
                <a:cs typeface="Calibri"/>
              </a:rPr>
              <a:t>PLA</a:t>
            </a:r>
            <a:r>
              <a:rPr sz="1100" b="1" spc="-15" dirty="0">
                <a:solidFill>
                  <a:srgbClr val="FFFFFF"/>
                </a:solidFill>
                <a:latin typeface="Calibri"/>
                <a:cs typeface="Calibri"/>
              </a:rPr>
              <a:t> </a:t>
            </a:r>
            <a:r>
              <a:rPr sz="1100" b="1" spc="-5" dirty="0">
                <a:solidFill>
                  <a:srgbClr val="FFFFFF"/>
                </a:solidFill>
                <a:latin typeface="Calibri"/>
                <a:cs typeface="Calibri"/>
              </a:rPr>
              <a:t>tanks</a:t>
            </a:r>
            <a:r>
              <a:rPr sz="1100" b="1" spc="-10" dirty="0">
                <a:solidFill>
                  <a:srgbClr val="FFFFFF"/>
                </a:solidFill>
                <a:latin typeface="Calibri"/>
                <a:cs typeface="Calibri"/>
              </a:rPr>
              <a:t> </a:t>
            </a:r>
            <a:r>
              <a:rPr sz="1100" b="1" spc="-5" dirty="0">
                <a:solidFill>
                  <a:srgbClr val="FFFFFF"/>
                </a:solidFill>
                <a:latin typeface="Calibri"/>
                <a:cs typeface="Calibri"/>
              </a:rPr>
              <a:t>emphasize</a:t>
            </a:r>
            <a:r>
              <a:rPr sz="1100" b="1" spc="-30" dirty="0">
                <a:solidFill>
                  <a:srgbClr val="FFFFFF"/>
                </a:solidFill>
                <a:latin typeface="Calibri"/>
                <a:cs typeface="Calibri"/>
              </a:rPr>
              <a:t> </a:t>
            </a:r>
            <a:r>
              <a:rPr sz="1100" b="1" dirty="0">
                <a:solidFill>
                  <a:srgbClr val="FFFFFF"/>
                </a:solidFill>
                <a:latin typeface="Calibri"/>
                <a:cs typeface="Calibri"/>
              </a:rPr>
              <a:t>lighter</a:t>
            </a:r>
            <a:r>
              <a:rPr sz="1100" b="1" spc="-20" dirty="0">
                <a:solidFill>
                  <a:srgbClr val="FFFFFF"/>
                </a:solidFill>
                <a:latin typeface="Calibri"/>
                <a:cs typeface="Calibri"/>
              </a:rPr>
              <a:t> </a:t>
            </a:r>
            <a:r>
              <a:rPr sz="1100" b="1" spc="-5" dirty="0">
                <a:solidFill>
                  <a:srgbClr val="FFFFFF"/>
                </a:solidFill>
                <a:latin typeface="Calibri"/>
                <a:cs typeface="Calibri"/>
              </a:rPr>
              <a:t>tanks</a:t>
            </a:r>
            <a:endParaRPr sz="1100">
              <a:latin typeface="Calibri"/>
              <a:cs typeface="Calibri"/>
            </a:endParaRPr>
          </a:p>
          <a:p>
            <a:pPr marL="364490">
              <a:lnSpc>
                <a:spcPct val="100000"/>
              </a:lnSpc>
            </a:pPr>
            <a:r>
              <a:rPr sz="1100" b="1" dirty="0">
                <a:solidFill>
                  <a:srgbClr val="FFFFFF"/>
                </a:solidFill>
                <a:latin typeface="Calibri"/>
                <a:cs typeface="Calibri"/>
              </a:rPr>
              <a:t>(26-64</a:t>
            </a:r>
            <a:r>
              <a:rPr sz="1100" b="1" spc="-20" dirty="0">
                <a:solidFill>
                  <a:srgbClr val="FFFFFF"/>
                </a:solidFill>
                <a:latin typeface="Calibri"/>
                <a:cs typeface="Calibri"/>
              </a:rPr>
              <a:t> </a:t>
            </a:r>
            <a:r>
              <a:rPr sz="1100" b="1" spc="-5" dirty="0">
                <a:solidFill>
                  <a:srgbClr val="FFFFFF"/>
                </a:solidFill>
                <a:latin typeface="Calibri"/>
                <a:cs typeface="Calibri"/>
              </a:rPr>
              <a:t>tons)</a:t>
            </a:r>
            <a:r>
              <a:rPr sz="1100" b="1" spc="-25" dirty="0">
                <a:solidFill>
                  <a:srgbClr val="FFFFFF"/>
                </a:solidFill>
                <a:latin typeface="Calibri"/>
                <a:cs typeface="Calibri"/>
              </a:rPr>
              <a:t> </a:t>
            </a:r>
            <a:r>
              <a:rPr sz="1100" b="1" spc="-5" dirty="0">
                <a:solidFill>
                  <a:srgbClr val="FFFFFF"/>
                </a:solidFill>
                <a:latin typeface="Calibri"/>
                <a:cs typeface="Calibri"/>
              </a:rPr>
              <a:t>based</a:t>
            </a:r>
            <a:r>
              <a:rPr sz="1100" b="1" spc="-20" dirty="0">
                <a:solidFill>
                  <a:srgbClr val="FFFFFF"/>
                </a:solidFill>
                <a:latin typeface="Calibri"/>
                <a:cs typeface="Calibri"/>
              </a:rPr>
              <a:t> </a:t>
            </a:r>
            <a:r>
              <a:rPr sz="1100" b="1" spc="-5" dirty="0">
                <a:solidFill>
                  <a:srgbClr val="FFFFFF"/>
                </a:solidFill>
                <a:latin typeface="Calibri"/>
                <a:cs typeface="Calibri"/>
              </a:rPr>
              <a:t>on</a:t>
            </a:r>
            <a:r>
              <a:rPr sz="1100" b="1" spc="-10" dirty="0">
                <a:solidFill>
                  <a:srgbClr val="FFFFFF"/>
                </a:solidFill>
                <a:latin typeface="Calibri"/>
                <a:cs typeface="Calibri"/>
              </a:rPr>
              <a:t> </a:t>
            </a:r>
            <a:r>
              <a:rPr sz="1100" b="1" spc="-5" dirty="0">
                <a:solidFill>
                  <a:srgbClr val="FFFFFF"/>
                </a:solidFill>
                <a:latin typeface="Calibri"/>
                <a:cs typeface="Calibri"/>
              </a:rPr>
              <a:t>type.</a:t>
            </a:r>
            <a:endParaRPr sz="1100">
              <a:latin typeface="Calibri"/>
              <a:cs typeface="Calibri"/>
            </a:endParaRPr>
          </a:p>
        </p:txBody>
      </p:sp>
      <p:sp>
        <p:nvSpPr>
          <p:cNvPr id="21" name="object 21"/>
          <p:cNvSpPr txBox="1"/>
          <p:nvPr/>
        </p:nvSpPr>
        <p:spPr>
          <a:xfrm>
            <a:off x="237839" y="899922"/>
            <a:ext cx="1452880" cy="1077595"/>
          </a:xfrm>
          <a:prstGeom prst="rect">
            <a:avLst/>
          </a:prstGeom>
          <a:solidFill>
            <a:srgbClr val="A6A6A6">
              <a:alpha val="50195"/>
            </a:srgbClr>
          </a:solidFill>
          <a:ln w="19812">
            <a:solidFill>
              <a:srgbClr val="000000"/>
            </a:solidFill>
          </a:ln>
        </p:spPr>
        <p:txBody>
          <a:bodyPr vert="horz" wrap="square" lIns="0" tIns="31750" rIns="0" bIns="0" rtlCol="0">
            <a:spAutoFit/>
          </a:bodyPr>
          <a:lstStyle/>
          <a:p>
            <a:pPr algn="ctr">
              <a:lnSpc>
                <a:spcPct val="100000"/>
              </a:lnSpc>
              <a:spcBef>
                <a:spcPts val="250"/>
              </a:spcBef>
            </a:pPr>
            <a:r>
              <a:rPr sz="1600" b="1" spc="-5" dirty="0">
                <a:solidFill>
                  <a:srgbClr val="FFFFFF"/>
                </a:solidFill>
                <a:latin typeface="Calibri"/>
                <a:cs typeface="Calibri"/>
              </a:rPr>
              <a:t>Co.</a:t>
            </a:r>
            <a:r>
              <a:rPr sz="1600" b="1" spc="-25" dirty="0">
                <a:solidFill>
                  <a:srgbClr val="FFFFFF"/>
                </a:solidFill>
                <a:latin typeface="Calibri"/>
                <a:cs typeface="Calibri"/>
              </a:rPr>
              <a:t> </a:t>
            </a:r>
            <a:r>
              <a:rPr sz="1600" b="1" spc="-5" dirty="0">
                <a:solidFill>
                  <a:srgbClr val="FFFFFF"/>
                </a:solidFill>
                <a:latin typeface="Calibri"/>
                <a:cs typeface="Calibri"/>
              </a:rPr>
              <a:t>:</a:t>
            </a:r>
            <a:r>
              <a:rPr sz="1600" b="1" spc="-25" dirty="0">
                <a:solidFill>
                  <a:srgbClr val="FFFFFF"/>
                </a:solidFill>
                <a:latin typeface="Calibri"/>
                <a:cs typeface="Calibri"/>
              </a:rPr>
              <a:t> </a:t>
            </a:r>
            <a:r>
              <a:rPr sz="1600" b="1" spc="-10" dirty="0">
                <a:solidFill>
                  <a:srgbClr val="FFFFFF"/>
                </a:solidFill>
                <a:latin typeface="Calibri"/>
                <a:cs typeface="Calibri"/>
              </a:rPr>
              <a:t>30-42</a:t>
            </a:r>
            <a:endParaRPr sz="1600" dirty="0">
              <a:latin typeface="Calibri"/>
              <a:cs typeface="Calibri"/>
            </a:endParaRPr>
          </a:p>
          <a:p>
            <a:pPr algn="ctr">
              <a:lnSpc>
                <a:spcPct val="100000"/>
              </a:lnSpc>
              <a:spcBef>
                <a:spcPts val="5"/>
              </a:spcBef>
            </a:pPr>
            <a:r>
              <a:rPr sz="1600" b="1" spc="-10" dirty="0">
                <a:solidFill>
                  <a:srgbClr val="FFFFFF"/>
                </a:solidFill>
                <a:latin typeface="Calibri"/>
                <a:cs typeface="Calibri"/>
              </a:rPr>
              <a:t>Platoon:</a:t>
            </a:r>
            <a:r>
              <a:rPr sz="1600" b="1" spc="-55" dirty="0">
                <a:solidFill>
                  <a:srgbClr val="FFFFFF"/>
                </a:solidFill>
                <a:latin typeface="Calibri"/>
                <a:cs typeface="Calibri"/>
              </a:rPr>
              <a:t> </a:t>
            </a:r>
            <a:r>
              <a:rPr sz="1600" b="1" spc="-5" dirty="0">
                <a:solidFill>
                  <a:srgbClr val="FFFFFF"/>
                </a:solidFill>
                <a:latin typeface="Calibri"/>
                <a:cs typeface="Calibri"/>
              </a:rPr>
              <a:t>9-12</a:t>
            </a:r>
            <a:endParaRPr sz="1600" dirty="0">
              <a:latin typeface="Calibri"/>
              <a:cs typeface="Calibri"/>
            </a:endParaRPr>
          </a:p>
          <a:p>
            <a:pPr algn="ctr">
              <a:lnSpc>
                <a:spcPct val="100000"/>
              </a:lnSpc>
            </a:pPr>
            <a:r>
              <a:rPr sz="1600" b="1" spc="-5" dirty="0">
                <a:solidFill>
                  <a:srgbClr val="FFFFFF"/>
                </a:solidFill>
                <a:latin typeface="Calibri"/>
                <a:cs typeface="Calibri"/>
              </a:rPr>
              <a:t>Section:</a:t>
            </a:r>
            <a:r>
              <a:rPr sz="1600" b="1" spc="-35" dirty="0">
                <a:solidFill>
                  <a:srgbClr val="FFFFFF"/>
                </a:solidFill>
                <a:latin typeface="Calibri"/>
                <a:cs typeface="Calibri"/>
              </a:rPr>
              <a:t> </a:t>
            </a:r>
            <a:r>
              <a:rPr sz="1600" b="1" spc="-5" dirty="0">
                <a:solidFill>
                  <a:srgbClr val="FFFFFF"/>
                </a:solidFill>
                <a:latin typeface="Calibri"/>
                <a:cs typeface="Calibri"/>
              </a:rPr>
              <a:t>6</a:t>
            </a:r>
            <a:endParaRPr sz="1600" dirty="0">
              <a:latin typeface="Calibri"/>
              <a:cs typeface="Calibri"/>
            </a:endParaRPr>
          </a:p>
          <a:p>
            <a:pPr algn="ctr">
              <a:lnSpc>
                <a:spcPct val="100000"/>
              </a:lnSpc>
            </a:pPr>
            <a:r>
              <a:rPr sz="1600" b="1" spc="-35" dirty="0">
                <a:solidFill>
                  <a:srgbClr val="FFFFFF"/>
                </a:solidFill>
                <a:latin typeface="Calibri"/>
                <a:cs typeface="Calibri"/>
              </a:rPr>
              <a:t>MBTs:</a:t>
            </a:r>
            <a:r>
              <a:rPr sz="1600" b="1" spc="-30" dirty="0">
                <a:solidFill>
                  <a:srgbClr val="FFFFFF"/>
                </a:solidFill>
                <a:latin typeface="Calibri"/>
                <a:cs typeface="Calibri"/>
              </a:rPr>
              <a:t> </a:t>
            </a:r>
            <a:r>
              <a:rPr sz="1600" b="1" spc="-10" dirty="0">
                <a:solidFill>
                  <a:srgbClr val="FFFFFF"/>
                </a:solidFill>
                <a:latin typeface="Calibri"/>
                <a:cs typeface="Calibri"/>
              </a:rPr>
              <a:t>10-14</a:t>
            </a:r>
            <a:endParaRPr sz="1600" dirty="0">
              <a:latin typeface="Calibri"/>
              <a:cs typeface="Calibri"/>
            </a:endParaRPr>
          </a:p>
        </p:txBody>
      </p:sp>
      <p:grpSp>
        <p:nvGrpSpPr>
          <p:cNvPr id="22" name="object 22"/>
          <p:cNvGrpSpPr/>
          <p:nvPr/>
        </p:nvGrpSpPr>
        <p:grpSpPr>
          <a:xfrm>
            <a:off x="3465576" y="5500115"/>
            <a:ext cx="3157855" cy="1175385"/>
            <a:chOff x="3465576" y="5500115"/>
            <a:chExt cx="3157855" cy="1175385"/>
          </a:xfrm>
        </p:grpSpPr>
        <p:pic>
          <p:nvPicPr>
            <p:cNvPr id="23" name="object 23"/>
            <p:cNvPicPr/>
            <p:nvPr/>
          </p:nvPicPr>
          <p:blipFill>
            <a:blip r:embed="rId6" cstate="print"/>
            <a:stretch>
              <a:fillRect/>
            </a:stretch>
          </p:blipFill>
          <p:spPr>
            <a:xfrm>
              <a:off x="3465576" y="5500115"/>
              <a:ext cx="3157728" cy="1175004"/>
            </a:xfrm>
            <a:prstGeom prst="rect">
              <a:avLst/>
            </a:prstGeom>
          </p:spPr>
        </p:pic>
        <p:pic>
          <p:nvPicPr>
            <p:cNvPr id="24" name="object 24"/>
            <p:cNvPicPr/>
            <p:nvPr/>
          </p:nvPicPr>
          <p:blipFill>
            <a:blip r:embed="rId7" cstate="print"/>
            <a:stretch>
              <a:fillRect/>
            </a:stretch>
          </p:blipFill>
          <p:spPr>
            <a:xfrm>
              <a:off x="3643884" y="5574791"/>
              <a:ext cx="2869691" cy="1065276"/>
            </a:xfrm>
            <a:prstGeom prst="rect">
              <a:avLst/>
            </a:prstGeom>
          </p:spPr>
        </p:pic>
        <p:sp>
          <p:nvSpPr>
            <p:cNvPr id="25" name="object 25"/>
            <p:cNvSpPr/>
            <p:nvPr/>
          </p:nvSpPr>
          <p:spPr>
            <a:xfrm>
              <a:off x="3501390" y="5535929"/>
              <a:ext cx="3035935" cy="1053465"/>
            </a:xfrm>
            <a:custGeom>
              <a:avLst/>
              <a:gdLst/>
              <a:ahLst/>
              <a:cxnLst/>
              <a:rect l="l" t="t" r="r" b="b"/>
              <a:pathLst>
                <a:path w="3035934" h="1053465">
                  <a:moveTo>
                    <a:pt x="2860294" y="0"/>
                  </a:moveTo>
                  <a:lnTo>
                    <a:pt x="175513" y="0"/>
                  </a:lnTo>
                  <a:lnTo>
                    <a:pt x="128866" y="6270"/>
                  </a:lnTo>
                  <a:lnTo>
                    <a:pt x="86943" y="23964"/>
                  </a:lnTo>
                  <a:lnTo>
                    <a:pt x="51419" y="51409"/>
                  </a:lnTo>
                  <a:lnTo>
                    <a:pt x="23970" y="86931"/>
                  </a:lnTo>
                  <a:lnTo>
                    <a:pt x="6271" y="128857"/>
                  </a:lnTo>
                  <a:lnTo>
                    <a:pt x="0" y="175514"/>
                  </a:lnTo>
                  <a:lnTo>
                    <a:pt x="0" y="877570"/>
                  </a:lnTo>
                  <a:lnTo>
                    <a:pt x="6271" y="924226"/>
                  </a:lnTo>
                  <a:lnTo>
                    <a:pt x="23970" y="966152"/>
                  </a:lnTo>
                  <a:lnTo>
                    <a:pt x="51419" y="1001674"/>
                  </a:lnTo>
                  <a:lnTo>
                    <a:pt x="86943" y="1029119"/>
                  </a:lnTo>
                  <a:lnTo>
                    <a:pt x="128866" y="1046813"/>
                  </a:lnTo>
                  <a:lnTo>
                    <a:pt x="175513" y="1053084"/>
                  </a:lnTo>
                  <a:lnTo>
                    <a:pt x="2860294" y="1053084"/>
                  </a:lnTo>
                  <a:lnTo>
                    <a:pt x="2906941" y="1046813"/>
                  </a:lnTo>
                  <a:lnTo>
                    <a:pt x="2948864" y="1029119"/>
                  </a:lnTo>
                  <a:lnTo>
                    <a:pt x="2984388" y="1001674"/>
                  </a:lnTo>
                  <a:lnTo>
                    <a:pt x="3011837" y="966152"/>
                  </a:lnTo>
                  <a:lnTo>
                    <a:pt x="3029536" y="924226"/>
                  </a:lnTo>
                  <a:lnTo>
                    <a:pt x="3035808" y="877570"/>
                  </a:lnTo>
                  <a:lnTo>
                    <a:pt x="3035808" y="175514"/>
                  </a:lnTo>
                  <a:lnTo>
                    <a:pt x="3029536" y="128857"/>
                  </a:lnTo>
                  <a:lnTo>
                    <a:pt x="3011837" y="86931"/>
                  </a:lnTo>
                  <a:lnTo>
                    <a:pt x="2984388" y="51409"/>
                  </a:lnTo>
                  <a:lnTo>
                    <a:pt x="2948864" y="23964"/>
                  </a:lnTo>
                  <a:lnTo>
                    <a:pt x="2906941" y="6270"/>
                  </a:lnTo>
                  <a:lnTo>
                    <a:pt x="2860294" y="0"/>
                  </a:lnTo>
                  <a:close/>
                </a:path>
              </a:pathLst>
            </a:custGeom>
            <a:solidFill>
              <a:srgbClr val="538235"/>
            </a:solidFill>
          </p:spPr>
          <p:txBody>
            <a:bodyPr wrap="square" lIns="0" tIns="0" rIns="0" bIns="0" rtlCol="0"/>
            <a:lstStyle/>
            <a:p>
              <a:endParaRPr/>
            </a:p>
          </p:txBody>
        </p:sp>
        <p:sp>
          <p:nvSpPr>
            <p:cNvPr id="26" name="object 26"/>
            <p:cNvSpPr/>
            <p:nvPr/>
          </p:nvSpPr>
          <p:spPr>
            <a:xfrm>
              <a:off x="3501390" y="5535929"/>
              <a:ext cx="3035935" cy="1053465"/>
            </a:xfrm>
            <a:custGeom>
              <a:avLst/>
              <a:gdLst/>
              <a:ahLst/>
              <a:cxnLst/>
              <a:rect l="l" t="t" r="r" b="b"/>
              <a:pathLst>
                <a:path w="3035934" h="1053465">
                  <a:moveTo>
                    <a:pt x="0" y="175514"/>
                  </a:moveTo>
                  <a:lnTo>
                    <a:pt x="6271" y="128857"/>
                  </a:lnTo>
                  <a:lnTo>
                    <a:pt x="23970" y="86931"/>
                  </a:lnTo>
                  <a:lnTo>
                    <a:pt x="51419" y="51409"/>
                  </a:lnTo>
                  <a:lnTo>
                    <a:pt x="86943" y="23964"/>
                  </a:lnTo>
                  <a:lnTo>
                    <a:pt x="128866" y="6270"/>
                  </a:lnTo>
                  <a:lnTo>
                    <a:pt x="175513" y="0"/>
                  </a:lnTo>
                  <a:lnTo>
                    <a:pt x="2860294" y="0"/>
                  </a:lnTo>
                  <a:lnTo>
                    <a:pt x="2906941" y="6270"/>
                  </a:lnTo>
                  <a:lnTo>
                    <a:pt x="2948864" y="23964"/>
                  </a:lnTo>
                  <a:lnTo>
                    <a:pt x="2984388" y="51409"/>
                  </a:lnTo>
                  <a:lnTo>
                    <a:pt x="3011837" y="86931"/>
                  </a:lnTo>
                  <a:lnTo>
                    <a:pt x="3029536" y="128857"/>
                  </a:lnTo>
                  <a:lnTo>
                    <a:pt x="3035808" y="175514"/>
                  </a:lnTo>
                  <a:lnTo>
                    <a:pt x="3035808" y="877570"/>
                  </a:lnTo>
                  <a:lnTo>
                    <a:pt x="3029536" y="924226"/>
                  </a:lnTo>
                  <a:lnTo>
                    <a:pt x="3011837" y="966152"/>
                  </a:lnTo>
                  <a:lnTo>
                    <a:pt x="2984388" y="1001674"/>
                  </a:lnTo>
                  <a:lnTo>
                    <a:pt x="2948864" y="1029119"/>
                  </a:lnTo>
                  <a:lnTo>
                    <a:pt x="2906941" y="1046813"/>
                  </a:lnTo>
                  <a:lnTo>
                    <a:pt x="2860294" y="1053084"/>
                  </a:lnTo>
                  <a:lnTo>
                    <a:pt x="175513" y="1053084"/>
                  </a:lnTo>
                  <a:lnTo>
                    <a:pt x="128866" y="1046813"/>
                  </a:lnTo>
                  <a:lnTo>
                    <a:pt x="86943" y="1029119"/>
                  </a:lnTo>
                  <a:lnTo>
                    <a:pt x="51419" y="1001674"/>
                  </a:lnTo>
                  <a:lnTo>
                    <a:pt x="23970" y="966152"/>
                  </a:lnTo>
                  <a:lnTo>
                    <a:pt x="6271" y="924226"/>
                  </a:lnTo>
                  <a:lnTo>
                    <a:pt x="0" y="877570"/>
                  </a:lnTo>
                  <a:lnTo>
                    <a:pt x="0" y="175514"/>
                  </a:lnTo>
                  <a:close/>
                </a:path>
              </a:pathLst>
            </a:custGeom>
            <a:ln w="19811">
              <a:solidFill>
                <a:srgbClr val="000000"/>
              </a:solidFill>
            </a:ln>
          </p:spPr>
          <p:txBody>
            <a:bodyPr wrap="square" lIns="0" tIns="0" rIns="0" bIns="0" rtlCol="0"/>
            <a:lstStyle/>
            <a:p>
              <a:endParaRPr/>
            </a:p>
          </p:txBody>
        </p:sp>
      </p:grpSp>
      <p:sp>
        <p:nvSpPr>
          <p:cNvPr id="27" name="object 27"/>
          <p:cNvSpPr txBox="1"/>
          <p:nvPr/>
        </p:nvSpPr>
        <p:spPr>
          <a:xfrm>
            <a:off x="3743705" y="5621528"/>
            <a:ext cx="2622550" cy="529590"/>
          </a:xfrm>
          <a:prstGeom prst="rect">
            <a:avLst/>
          </a:prstGeom>
        </p:spPr>
        <p:txBody>
          <a:bodyPr vert="horz" wrap="square" lIns="0" tIns="12700" rIns="0" bIns="0" rtlCol="0">
            <a:spAutoFit/>
          </a:bodyPr>
          <a:lstStyle/>
          <a:p>
            <a:pPr marL="350520">
              <a:lnSpc>
                <a:spcPct val="100000"/>
              </a:lnSpc>
              <a:spcBef>
                <a:spcPts val="100"/>
              </a:spcBef>
            </a:pPr>
            <a:r>
              <a:rPr sz="1100" b="1" u="sng" dirty="0">
                <a:solidFill>
                  <a:srgbClr val="FFFFFF"/>
                </a:solidFill>
                <a:uFill>
                  <a:solidFill>
                    <a:srgbClr val="FFFFFF"/>
                  </a:solidFill>
                </a:uFill>
                <a:latin typeface="Calibri"/>
                <a:cs typeface="Calibri"/>
              </a:rPr>
              <a:t>Two</a:t>
            </a:r>
            <a:r>
              <a:rPr sz="1100" b="1" u="sng" spc="-25" dirty="0">
                <a:solidFill>
                  <a:srgbClr val="FFFFFF"/>
                </a:solidFill>
                <a:uFill>
                  <a:solidFill>
                    <a:srgbClr val="FFFFFF"/>
                  </a:solidFill>
                </a:uFill>
                <a:latin typeface="Calibri"/>
                <a:cs typeface="Calibri"/>
              </a:rPr>
              <a:t> </a:t>
            </a:r>
            <a:r>
              <a:rPr sz="1100" b="1" u="sng" spc="-5" dirty="0">
                <a:solidFill>
                  <a:srgbClr val="FFFFFF"/>
                </a:solidFill>
                <a:uFill>
                  <a:solidFill>
                    <a:srgbClr val="FFFFFF"/>
                  </a:solidFill>
                </a:uFill>
                <a:latin typeface="Calibri"/>
                <a:cs typeface="Calibri"/>
              </a:rPr>
              <a:t>Types</a:t>
            </a:r>
            <a:r>
              <a:rPr sz="1100" b="1" u="sng" spc="-15" dirty="0">
                <a:solidFill>
                  <a:srgbClr val="FFFFFF"/>
                </a:solidFill>
                <a:uFill>
                  <a:solidFill>
                    <a:srgbClr val="FFFFFF"/>
                  </a:solidFill>
                </a:uFill>
                <a:latin typeface="Calibri"/>
                <a:cs typeface="Calibri"/>
              </a:rPr>
              <a:t> </a:t>
            </a:r>
            <a:r>
              <a:rPr sz="1100" b="1" u="sng" spc="-5" dirty="0">
                <a:solidFill>
                  <a:srgbClr val="FFFFFF"/>
                </a:solidFill>
                <a:uFill>
                  <a:solidFill>
                    <a:srgbClr val="FFFFFF"/>
                  </a:solidFill>
                </a:uFill>
                <a:latin typeface="Calibri"/>
                <a:cs typeface="Calibri"/>
              </a:rPr>
              <a:t>of</a:t>
            </a:r>
            <a:r>
              <a:rPr sz="1100" b="1" u="sng" spc="-15" dirty="0">
                <a:solidFill>
                  <a:srgbClr val="FFFFFF"/>
                </a:solidFill>
                <a:uFill>
                  <a:solidFill>
                    <a:srgbClr val="FFFFFF"/>
                  </a:solidFill>
                </a:uFill>
                <a:latin typeface="Calibri"/>
                <a:cs typeface="Calibri"/>
              </a:rPr>
              <a:t> </a:t>
            </a:r>
            <a:r>
              <a:rPr sz="1100" b="1" u="sng" dirty="0">
                <a:solidFill>
                  <a:srgbClr val="FFFFFF"/>
                </a:solidFill>
                <a:uFill>
                  <a:solidFill>
                    <a:srgbClr val="FFFFFF"/>
                  </a:solidFill>
                </a:uFill>
                <a:latin typeface="Calibri"/>
                <a:cs typeface="Calibri"/>
              </a:rPr>
              <a:t>Armor</a:t>
            </a:r>
            <a:r>
              <a:rPr sz="1100" b="1" u="sng" spc="-25" dirty="0">
                <a:solidFill>
                  <a:srgbClr val="FFFFFF"/>
                </a:solidFill>
                <a:uFill>
                  <a:solidFill>
                    <a:srgbClr val="FFFFFF"/>
                  </a:solidFill>
                </a:uFill>
                <a:latin typeface="Calibri"/>
                <a:cs typeface="Calibri"/>
              </a:rPr>
              <a:t> </a:t>
            </a:r>
            <a:r>
              <a:rPr sz="1100" b="1" u="sng" spc="-5" dirty="0">
                <a:solidFill>
                  <a:srgbClr val="FFFFFF"/>
                </a:solidFill>
                <a:uFill>
                  <a:solidFill>
                    <a:srgbClr val="FFFFFF"/>
                  </a:solidFill>
                </a:uFill>
                <a:latin typeface="Calibri"/>
                <a:cs typeface="Calibri"/>
              </a:rPr>
              <a:t>Companies</a:t>
            </a:r>
            <a:endParaRPr sz="1100" dirty="0">
              <a:latin typeface="Calibri"/>
              <a:cs typeface="Calibri"/>
            </a:endParaRPr>
          </a:p>
          <a:p>
            <a:pPr marL="166370" marR="5080" indent="-154305">
              <a:lnSpc>
                <a:spcPct val="100000"/>
              </a:lnSpc>
              <a:spcBef>
                <a:spcPts val="5"/>
              </a:spcBef>
            </a:pPr>
            <a:r>
              <a:rPr sz="1100" b="1" dirty="0">
                <a:solidFill>
                  <a:srgbClr val="FFFFFF"/>
                </a:solidFill>
                <a:latin typeface="Calibri"/>
                <a:cs typeface="Calibri"/>
              </a:rPr>
              <a:t>1.</a:t>
            </a:r>
            <a:r>
              <a:rPr sz="1100" b="1" spc="5" dirty="0">
                <a:solidFill>
                  <a:srgbClr val="FFFFFF"/>
                </a:solidFill>
                <a:latin typeface="Calibri"/>
                <a:cs typeface="Calibri"/>
              </a:rPr>
              <a:t> </a:t>
            </a:r>
            <a:r>
              <a:rPr sz="1100" b="1" dirty="0">
                <a:solidFill>
                  <a:srgbClr val="FFFFFF"/>
                </a:solidFill>
                <a:latin typeface="Calibri"/>
                <a:cs typeface="Calibri"/>
              </a:rPr>
              <a:t>The legacy task </a:t>
            </a:r>
            <a:r>
              <a:rPr sz="1100" b="1" spc="-5" dirty="0">
                <a:solidFill>
                  <a:srgbClr val="FFFFFF"/>
                </a:solidFill>
                <a:latin typeface="Calibri"/>
                <a:cs typeface="Calibri"/>
              </a:rPr>
              <a:t>organization </a:t>
            </a:r>
            <a:r>
              <a:rPr sz="1100" b="1" dirty="0">
                <a:solidFill>
                  <a:srgbClr val="FFFFFF"/>
                </a:solidFill>
                <a:latin typeface="Calibri"/>
                <a:cs typeface="Calibri"/>
              </a:rPr>
              <a:t>is 1 </a:t>
            </a:r>
            <a:r>
              <a:rPr sz="1100" b="1" spc="-5" dirty="0">
                <a:solidFill>
                  <a:srgbClr val="FFFFFF"/>
                </a:solidFill>
                <a:latin typeface="Calibri"/>
                <a:cs typeface="Calibri"/>
              </a:rPr>
              <a:t>tank </a:t>
            </a:r>
            <a:r>
              <a:rPr sz="1100" b="1" dirty="0">
                <a:solidFill>
                  <a:srgbClr val="FFFFFF"/>
                </a:solidFill>
                <a:latin typeface="Calibri"/>
                <a:cs typeface="Calibri"/>
              </a:rPr>
              <a:t>in </a:t>
            </a:r>
            <a:r>
              <a:rPr sz="1100" b="1" spc="5" dirty="0">
                <a:solidFill>
                  <a:srgbClr val="FFFFFF"/>
                </a:solidFill>
                <a:latin typeface="Calibri"/>
                <a:cs typeface="Calibri"/>
              </a:rPr>
              <a:t> </a:t>
            </a:r>
            <a:r>
              <a:rPr sz="1100" b="1" spc="-5" dirty="0">
                <a:solidFill>
                  <a:srgbClr val="FFFFFF"/>
                </a:solidFill>
                <a:latin typeface="Calibri"/>
                <a:cs typeface="Calibri"/>
              </a:rPr>
              <a:t>HQ/command,</a:t>
            </a:r>
            <a:r>
              <a:rPr sz="1100" b="1" spc="-20" dirty="0">
                <a:solidFill>
                  <a:srgbClr val="FFFFFF"/>
                </a:solidFill>
                <a:latin typeface="Calibri"/>
                <a:cs typeface="Calibri"/>
              </a:rPr>
              <a:t> </a:t>
            </a:r>
            <a:r>
              <a:rPr sz="1100" b="1" dirty="0">
                <a:solidFill>
                  <a:srgbClr val="FFFFFF"/>
                </a:solidFill>
                <a:latin typeface="Calibri"/>
                <a:cs typeface="Calibri"/>
              </a:rPr>
              <a:t>3</a:t>
            </a:r>
            <a:r>
              <a:rPr sz="1100" b="1" spc="5" dirty="0">
                <a:solidFill>
                  <a:srgbClr val="FFFFFF"/>
                </a:solidFill>
                <a:latin typeface="Calibri"/>
                <a:cs typeface="Calibri"/>
              </a:rPr>
              <a:t> </a:t>
            </a:r>
            <a:r>
              <a:rPr sz="1100" b="1" spc="-5" dirty="0">
                <a:solidFill>
                  <a:srgbClr val="FFFFFF"/>
                </a:solidFill>
                <a:latin typeface="Calibri"/>
                <a:cs typeface="Calibri"/>
              </a:rPr>
              <a:t>platoons</a:t>
            </a:r>
            <a:r>
              <a:rPr sz="1100" b="1" spc="-10" dirty="0">
                <a:solidFill>
                  <a:srgbClr val="FFFFFF"/>
                </a:solidFill>
                <a:latin typeface="Calibri"/>
                <a:cs typeface="Calibri"/>
              </a:rPr>
              <a:t> </a:t>
            </a:r>
            <a:r>
              <a:rPr sz="1100" b="1" spc="-5" dirty="0">
                <a:solidFill>
                  <a:srgbClr val="FFFFFF"/>
                </a:solidFill>
                <a:latin typeface="Calibri"/>
                <a:cs typeface="Calibri"/>
              </a:rPr>
              <a:t>of</a:t>
            </a:r>
            <a:r>
              <a:rPr sz="1100" b="1" dirty="0">
                <a:solidFill>
                  <a:srgbClr val="FFFFFF"/>
                </a:solidFill>
                <a:latin typeface="Calibri"/>
                <a:cs typeface="Calibri"/>
              </a:rPr>
              <a:t> 3</a:t>
            </a:r>
            <a:r>
              <a:rPr sz="1100" b="1" spc="10" dirty="0">
                <a:solidFill>
                  <a:srgbClr val="FFFFFF"/>
                </a:solidFill>
                <a:latin typeface="Calibri"/>
                <a:cs typeface="Calibri"/>
              </a:rPr>
              <a:t> </a:t>
            </a:r>
            <a:r>
              <a:rPr sz="1100" b="1" spc="-5" dirty="0">
                <a:solidFill>
                  <a:srgbClr val="FFFFFF"/>
                </a:solidFill>
                <a:latin typeface="Calibri"/>
                <a:cs typeface="Calibri"/>
              </a:rPr>
              <a:t>tanks</a:t>
            </a:r>
            <a:r>
              <a:rPr sz="1100" b="1" spc="-10" dirty="0">
                <a:solidFill>
                  <a:srgbClr val="FFFFFF"/>
                </a:solidFill>
                <a:latin typeface="Calibri"/>
                <a:cs typeface="Calibri"/>
              </a:rPr>
              <a:t> </a:t>
            </a:r>
            <a:r>
              <a:rPr sz="1100" b="1" spc="-5" dirty="0">
                <a:solidFill>
                  <a:srgbClr val="FFFFFF"/>
                </a:solidFill>
                <a:latin typeface="Calibri"/>
                <a:cs typeface="Calibri"/>
              </a:rPr>
              <a:t>each.</a:t>
            </a:r>
            <a:endParaRPr sz="1100" dirty="0">
              <a:latin typeface="Calibri"/>
              <a:cs typeface="Calibri"/>
            </a:endParaRPr>
          </a:p>
        </p:txBody>
      </p:sp>
      <p:sp>
        <p:nvSpPr>
          <p:cNvPr id="28" name="object 28"/>
          <p:cNvSpPr txBox="1"/>
          <p:nvPr/>
        </p:nvSpPr>
        <p:spPr>
          <a:xfrm>
            <a:off x="3771138" y="6124752"/>
            <a:ext cx="2519045" cy="361315"/>
          </a:xfrm>
          <a:prstGeom prst="rect">
            <a:avLst/>
          </a:prstGeom>
        </p:spPr>
        <p:txBody>
          <a:bodyPr vert="horz" wrap="square" lIns="0" tIns="12700" rIns="0" bIns="0" rtlCol="0">
            <a:spAutoFit/>
          </a:bodyPr>
          <a:lstStyle/>
          <a:p>
            <a:pPr marL="215265" marR="5080" indent="-203200">
              <a:lnSpc>
                <a:spcPct val="100000"/>
              </a:lnSpc>
              <a:spcBef>
                <a:spcPts val="100"/>
              </a:spcBef>
            </a:pPr>
            <a:r>
              <a:rPr sz="1100" b="1" dirty="0">
                <a:solidFill>
                  <a:srgbClr val="FFFFFF"/>
                </a:solidFill>
                <a:latin typeface="Calibri"/>
                <a:cs typeface="Calibri"/>
              </a:rPr>
              <a:t>2.</a:t>
            </a:r>
            <a:r>
              <a:rPr sz="1100" b="1" spc="5" dirty="0">
                <a:solidFill>
                  <a:srgbClr val="FFFFFF"/>
                </a:solidFill>
                <a:latin typeface="Calibri"/>
                <a:cs typeface="Calibri"/>
              </a:rPr>
              <a:t> </a:t>
            </a:r>
            <a:r>
              <a:rPr sz="1100" b="1" spc="-5" dirty="0">
                <a:solidFill>
                  <a:srgbClr val="FFFFFF"/>
                </a:solidFill>
                <a:latin typeface="Calibri"/>
                <a:cs typeface="Calibri"/>
              </a:rPr>
              <a:t>OSINT has shown </a:t>
            </a:r>
            <a:r>
              <a:rPr sz="1100" b="1" dirty="0">
                <a:solidFill>
                  <a:srgbClr val="FFFFFF"/>
                </a:solidFill>
                <a:latin typeface="Calibri"/>
                <a:cs typeface="Calibri"/>
              </a:rPr>
              <a:t>the </a:t>
            </a:r>
            <a:r>
              <a:rPr sz="1100" b="1" spc="-5" dirty="0">
                <a:solidFill>
                  <a:srgbClr val="FFFFFF"/>
                </a:solidFill>
                <a:latin typeface="Calibri"/>
                <a:cs typeface="Calibri"/>
              </a:rPr>
              <a:t>introduction of </a:t>
            </a:r>
            <a:r>
              <a:rPr sz="1100" b="1" dirty="0">
                <a:solidFill>
                  <a:srgbClr val="FFFFFF"/>
                </a:solidFill>
                <a:latin typeface="Calibri"/>
                <a:cs typeface="Calibri"/>
              </a:rPr>
              <a:t>2 </a:t>
            </a:r>
            <a:r>
              <a:rPr sz="1100" b="1" spc="-235" dirty="0">
                <a:solidFill>
                  <a:srgbClr val="FFFFFF"/>
                </a:solidFill>
                <a:latin typeface="Calibri"/>
                <a:cs typeface="Calibri"/>
              </a:rPr>
              <a:t> </a:t>
            </a:r>
            <a:r>
              <a:rPr sz="1100" b="1" spc="-5" dirty="0">
                <a:solidFill>
                  <a:srgbClr val="FFFFFF"/>
                </a:solidFill>
                <a:latin typeface="Calibri"/>
                <a:cs typeface="Calibri"/>
              </a:rPr>
              <a:t>tanks</a:t>
            </a:r>
            <a:r>
              <a:rPr sz="1100" b="1" spc="-10" dirty="0">
                <a:solidFill>
                  <a:srgbClr val="FFFFFF"/>
                </a:solidFill>
                <a:latin typeface="Calibri"/>
                <a:cs typeface="Calibri"/>
              </a:rPr>
              <a:t> </a:t>
            </a:r>
            <a:r>
              <a:rPr sz="1100" b="1" dirty="0">
                <a:solidFill>
                  <a:srgbClr val="FFFFFF"/>
                </a:solidFill>
                <a:latin typeface="Calibri"/>
                <a:cs typeface="Calibri"/>
              </a:rPr>
              <a:t>in</a:t>
            </a:r>
            <a:r>
              <a:rPr sz="1100" b="1" spc="-5" dirty="0">
                <a:solidFill>
                  <a:srgbClr val="FFFFFF"/>
                </a:solidFill>
                <a:latin typeface="Calibri"/>
                <a:cs typeface="Calibri"/>
              </a:rPr>
              <a:t> </a:t>
            </a:r>
            <a:r>
              <a:rPr sz="1100" b="1" dirty="0">
                <a:solidFill>
                  <a:srgbClr val="FFFFFF"/>
                </a:solidFill>
                <a:latin typeface="Calibri"/>
                <a:cs typeface="Calibri"/>
              </a:rPr>
              <a:t>HQ,</a:t>
            </a:r>
            <a:r>
              <a:rPr sz="1100" b="1" spc="-10" dirty="0">
                <a:solidFill>
                  <a:srgbClr val="FFFFFF"/>
                </a:solidFill>
                <a:latin typeface="Calibri"/>
                <a:cs typeface="Calibri"/>
              </a:rPr>
              <a:t> </a:t>
            </a:r>
            <a:r>
              <a:rPr sz="1100" b="1" dirty="0">
                <a:solidFill>
                  <a:srgbClr val="FFFFFF"/>
                </a:solidFill>
                <a:latin typeface="Calibri"/>
                <a:cs typeface="Calibri"/>
              </a:rPr>
              <a:t>3 </a:t>
            </a:r>
            <a:r>
              <a:rPr sz="1100" b="1" spc="-5" dirty="0">
                <a:solidFill>
                  <a:srgbClr val="FFFFFF"/>
                </a:solidFill>
                <a:latin typeface="Calibri"/>
                <a:cs typeface="Calibri"/>
              </a:rPr>
              <a:t>platoons</a:t>
            </a:r>
            <a:r>
              <a:rPr sz="1100" b="1" spc="-10" dirty="0">
                <a:solidFill>
                  <a:srgbClr val="FFFFFF"/>
                </a:solidFill>
                <a:latin typeface="Calibri"/>
                <a:cs typeface="Calibri"/>
              </a:rPr>
              <a:t> </a:t>
            </a:r>
            <a:r>
              <a:rPr sz="1100" b="1" spc="-5" dirty="0">
                <a:solidFill>
                  <a:srgbClr val="FFFFFF"/>
                </a:solidFill>
                <a:latin typeface="Calibri"/>
                <a:cs typeface="Calibri"/>
              </a:rPr>
              <a:t>of </a:t>
            </a:r>
            <a:r>
              <a:rPr sz="1100" b="1" dirty="0">
                <a:solidFill>
                  <a:srgbClr val="FFFFFF"/>
                </a:solidFill>
                <a:latin typeface="Calibri"/>
                <a:cs typeface="Calibri"/>
              </a:rPr>
              <a:t>4</a:t>
            </a:r>
            <a:r>
              <a:rPr sz="1100" b="1" spc="5" dirty="0">
                <a:solidFill>
                  <a:srgbClr val="FFFFFF"/>
                </a:solidFill>
                <a:latin typeface="Calibri"/>
                <a:cs typeface="Calibri"/>
              </a:rPr>
              <a:t> </a:t>
            </a:r>
            <a:r>
              <a:rPr sz="1100" b="1" spc="-5" dirty="0">
                <a:solidFill>
                  <a:srgbClr val="FFFFFF"/>
                </a:solidFill>
                <a:latin typeface="Calibri"/>
                <a:cs typeface="Calibri"/>
              </a:rPr>
              <a:t>tanks</a:t>
            </a:r>
            <a:r>
              <a:rPr sz="1100" b="1" spc="-10" dirty="0">
                <a:solidFill>
                  <a:srgbClr val="FFFFFF"/>
                </a:solidFill>
                <a:latin typeface="Calibri"/>
                <a:cs typeface="Calibri"/>
              </a:rPr>
              <a:t> </a:t>
            </a:r>
            <a:r>
              <a:rPr sz="1100" b="1" spc="-5" dirty="0">
                <a:solidFill>
                  <a:srgbClr val="FFFFFF"/>
                </a:solidFill>
                <a:latin typeface="Calibri"/>
                <a:cs typeface="Calibri"/>
              </a:rPr>
              <a:t>each.</a:t>
            </a:r>
            <a:endParaRPr sz="1100" dirty="0">
              <a:latin typeface="Calibri"/>
              <a:cs typeface="Calibri"/>
            </a:endParaRPr>
          </a:p>
        </p:txBody>
      </p:sp>
      <p:grpSp>
        <p:nvGrpSpPr>
          <p:cNvPr id="29" name="object 29"/>
          <p:cNvGrpSpPr/>
          <p:nvPr/>
        </p:nvGrpSpPr>
        <p:grpSpPr>
          <a:xfrm>
            <a:off x="33528" y="2036065"/>
            <a:ext cx="2391410" cy="2063832"/>
            <a:chOff x="33528" y="2036064"/>
            <a:chExt cx="2391410" cy="2502535"/>
          </a:xfrm>
        </p:grpSpPr>
        <p:pic>
          <p:nvPicPr>
            <p:cNvPr id="30" name="object 30"/>
            <p:cNvPicPr/>
            <p:nvPr/>
          </p:nvPicPr>
          <p:blipFill>
            <a:blip r:embed="rId8" cstate="print"/>
            <a:stretch>
              <a:fillRect/>
            </a:stretch>
          </p:blipFill>
          <p:spPr>
            <a:xfrm>
              <a:off x="33528" y="2040636"/>
              <a:ext cx="2391156" cy="2474976"/>
            </a:xfrm>
            <a:prstGeom prst="rect">
              <a:avLst/>
            </a:prstGeom>
          </p:spPr>
        </p:pic>
        <p:pic>
          <p:nvPicPr>
            <p:cNvPr id="31" name="object 31"/>
            <p:cNvPicPr/>
            <p:nvPr/>
          </p:nvPicPr>
          <p:blipFill>
            <a:blip r:embed="rId9" cstate="print"/>
            <a:stretch>
              <a:fillRect/>
            </a:stretch>
          </p:blipFill>
          <p:spPr>
            <a:xfrm>
              <a:off x="161544" y="2036064"/>
              <a:ext cx="2132076" cy="2502407"/>
            </a:xfrm>
            <a:prstGeom prst="rect">
              <a:avLst/>
            </a:prstGeom>
          </p:spPr>
        </p:pic>
        <p:sp>
          <p:nvSpPr>
            <p:cNvPr id="32" name="object 32"/>
            <p:cNvSpPr/>
            <p:nvPr/>
          </p:nvSpPr>
          <p:spPr>
            <a:xfrm>
              <a:off x="69342" y="2076450"/>
              <a:ext cx="2269490" cy="2353310"/>
            </a:xfrm>
            <a:custGeom>
              <a:avLst/>
              <a:gdLst/>
              <a:ahLst/>
              <a:cxnLst/>
              <a:rect l="l" t="t" r="r" b="b"/>
              <a:pathLst>
                <a:path w="2269490" h="2353310">
                  <a:moveTo>
                    <a:pt x="1891030" y="0"/>
                  </a:moveTo>
                  <a:lnTo>
                    <a:pt x="378218" y="0"/>
                  </a:lnTo>
                  <a:lnTo>
                    <a:pt x="330774" y="2946"/>
                  </a:lnTo>
                  <a:lnTo>
                    <a:pt x="285089" y="11548"/>
                  </a:lnTo>
                  <a:lnTo>
                    <a:pt x="241517" y="25452"/>
                  </a:lnTo>
                  <a:lnTo>
                    <a:pt x="200413" y="44305"/>
                  </a:lnTo>
                  <a:lnTo>
                    <a:pt x="162131" y="67751"/>
                  </a:lnTo>
                  <a:lnTo>
                    <a:pt x="127026" y="95437"/>
                  </a:lnTo>
                  <a:lnTo>
                    <a:pt x="95451" y="127009"/>
                  </a:lnTo>
                  <a:lnTo>
                    <a:pt x="67762" y="162112"/>
                  </a:lnTo>
                  <a:lnTo>
                    <a:pt x="44313" y="200392"/>
                  </a:lnTo>
                  <a:lnTo>
                    <a:pt x="25457" y="241496"/>
                  </a:lnTo>
                  <a:lnTo>
                    <a:pt x="11550" y="285069"/>
                  </a:lnTo>
                  <a:lnTo>
                    <a:pt x="2946" y="330757"/>
                  </a:lnTo>
                  <a:lnTo>
                    <a:pt x="0" y="378205"/>
                  </a:lnTo>
                  <a:lnTo>
                    <a:pt x="0" y="1974850"/>
                  </a:lnTo>
                  <a:lnTo>
                    <a:pt x="2946" y="2022298"/>
                  </a:lnTo>
                  <a:lnTo>
                    <a:pt x="11550" y="2067986"/>
                  </a:lnTo>
                  <a:lnTo>
                    <a:pt x="25457" y="2111559"/>
                  </a:lnTo>
                  <a:lnTo>
                    <a:pt x="44313" y="2152663"/>
                  </a:lnTo>
                  <a:lnTo>
                    <a:pt x="67762" y="2190943"/>
                  </a:lnTo>
                  <a:lnTo>
                    <a:pt x="95451" y="2226046"/>
                  </a:lnTo>
                  <a:lnTo>
                    <a:pt x="127026" y="2257618"/>
                  </a:lnTo>
                  <a:lnTo>
                    <a:pt x="162131" y="2285304"/>
                  </a:lnTo>
                  <a:lnTo>
                    <a:pt x="200413" y="2308750"/>
                  </a:lnTo>
                  <a:lnTo>
                    <a:pt x="241517" y="2327603"/>
                  </a:lnTo>
                  <a:lnTo>
                    <a:pt x="285089" y="2341507"/>
                  </a:lnTo>
                  <a:lnTo>
                    <a:pt x="330774" y="2350109"/>
                  </a:lnTo>
                  <a:lnTo>
                    <a:pt x="378218" y="2353056"/>
                  </a:lnTo>
                  <a:lnTo>
                    <a:pt x="1891030" y="2353056"/>
                  </a:lnTo>
                  <a:lnTo>
                    <a:pt x="1938478" y="2350109"/>
                  </a:lnTo>
                  <a:lnTo>
                    <a:pt x="1984166" y="2341507"/>
                  </a:lnTo>
                  <a:lnTo>
                    <a:pt x="2027739" y="2327603"/>
                  </a:lnTo>
                  <a:lnTo>
                    <a:pt x="2068843" y="2308750"/>
                  </a:lnTo>
                  <a:lnTo>
                    <a:pt x="2107123" y="2285304"/>
                  </a:lnTo>
                  <a:lnTo>
                    <a:pt x="2142226" y="2257618"/>
                  </a:lnTo>
                  <a:lnTo>
                    <a:pt x="2173798" y="2226046"/>
                  </a:lnTo>
                  <a:lnTo>
                    <a:pt x="2201484" y="2190943"/>
                  </a:lnTo>
                  <a:lnTo>
                    <a:pt x="2224930" y="2152663"/>
                  </a:lnTo>
                  <a:lnTo>
                    <a:pt x="2243783" y="2111559"/>
                  </a:lnTo>
                  <a:lnTo>
                    <a:pt x="2257687" y="2067986"/>
                  </a:lnTo>
                  <a:lnTo>
                    <a:pt x="2266289" y="2022298"/>
                  </a:lnTo>
                  <a:lnTo>
                    <a:pt x="2269235" y="1974850"/>
                  </a:lnTo>
                  <a:lnTo>
                    <a:pt x="2269235" y="378205"/>
                  </a:lnTo>
                  <a:lnTo>
                    <a:pt x="2266289" y="330757"/>
                  </a:lnTo>
                  <a:lnTo>
                    <a:pt x="2257687" y="285069"/>
                  </a:lnTo>
                  <a:lnTo>
                    <a:pt x="2243783" y="241496"/>
                  </a:lnTo>
                  <a:lnTo>
                    <a:pt x="2224930" y="200392"/>
                  </a:lnTo>
                  <a:lnTo>
                    <a:pt x="2201484" y="162112"/>
                  </a:lnTo>
                  <a:lnTo>
                    <a:pt x="2173798" y="127009"/>
                  </a:lnTo>
                  <a:lnTo>
                    <a:pt x="2142226" y="95437"/>
                  </a:lnTo>
                  <a:lnTo>
                    <a:pt x="2107123" y="67751"/>
                  </a:lnTo>
                  <a:lnTo>
                    <a:pt x="2068843" y="44305"/>
                  </a:lnTo>
                  <a:lnTo>
                    <a:pt x="2027739" y="25452"/>
                  </a:lnTo>
                  <a:lnTo>
                    <a:pt x="1984166" y="11548"/>
                  </a:lnTo>
                  <a:lnTo>
                    <a:pt x="1938478" y="2946"/>
                  </a:lnTo>
                  <a:lnTo>
                    <a:pt x="1891030" y="0"/>
                  </a:lnTo>
                  <a:close/>
                </a:path>
              </a:pathLst>
            </a:custGeom>
            <a:solidFill>
              <a:srgbClr val="538235"/>
            </a:solidFill>
          </p:spPr>
          <p:txBody>
            <a:bodyPr wrap="square" lIns="0" tIns="0" rIns="0" bIns="0" rtlCol="0"/>
            <a:lstStyle/>
            <a:p>
              <a:endParaRPr/>
            </a:p>
          </p:txBody>
        </p:sp>
        <p:sp>
          <p:nvSpPr>
            <p:cNvPr id="33" name="object 33"/>
            <p:cNvSpPr/>
            <p:nvPr/>
          </p:nvSpPr>
          <p:spPr>
            <a:xfrm>
              <a:off x="69342" y="2076450"/>
              <a:ext cx="2269490" cy="2353310"/>
            </a:xfrm>
            <a:custGeom>
              <a:avLst/>
              <a:gdLst/>
              <a:ahLst/>
              <a:cxnLst/>
              <a:rect l="l" t="t" r="r" b="b"/>
              <a:pathLst>
                <a:path w="2269490" h="2353310">
                  <a:moveTo>
                    <a:pt x="0" y="378205"/>
                  </a:moveTo>
                  <a:lnTo>
                    <a:pt x="2946" y="330757"/>
                  </a:lnTo>
                  <a:lnTo>
                    <a:pt x="11550" y="285069"/>
                  </a:lnTo>
                  <a:lnTo>
                    <a:pt x="25457" y="241496"/>
                  </a:lnTo>
                  <a:lnTo>
                    <a:pt x="44313" y="200392"/>
                  </a:lnTo>
                  <a:lnTo>
                    <a:pt x="67762" y="162112"/>
                  </a:lnTo>
                  <a:lnTo>
                    <a:pt x="95451" y="127009"/>
                  </a:lnTo>
                  <a:lnTo>
                    <a:pt x="127026" y="95437"/>
                  </a:lnTo>
                  <a:lnTo>
                    <a:pt x="162131" y="67751"/>
                  </a:lnTo>
                  <a:lnTo>
                    <a:pt x="200413" y="44305"/>
                  </a:lnTo>
                  <a:lnTo>
                    <a:pt x="241517" y="25452"/>
                  </a:lnTo>
                  <a:lnTo>
                    <a:pt x="285089" y="11548"/>
                  </a:lnTo>
                  <a:lnTo>
                    <a:pt x="330774" y="2946"/>
                  </a:lnTo>
                  <a:lnTo>
                    <a:pt x="378218" y="0"/>
                  </a:lnTo>
                  <a:lnTo>
                    <a:pt x="1891030" y="0"/>
                  </a:lnTo>
                  <a:lnTo>
                    <a:pt x="1938478" y="2946"/>
                  </a:lnTo>
                  <a:lnTo>
                    <a:pt x="1984166" y="11548"/>
                  </a:lnTo>
                  <a:lnTo>
                    <a:pt x="2027739" y="25452"/>
                  </a:lnTo>
                  <a:lnTo>
                    <a:pt x="2068843" y="44305"/>
                  </a:lnTo>
                  <a:lnTo>
                    <a:pt x="2107123" y="67751"/>
                  </a:lnTo>
                  <a:lnTo>
                    <a:pt x="2142226" y="95437"/>
                  </a:lnTo>
                  <a:lnTo>
                    <a:pt x="2173798" y="127009"/>
                  </a:lnTo>
                  <a:lnTo>
                    <a:pt x="2201484" y="162112"/>
                  </a:lnTo>
                  <a:lnTo>
                    <a:pt x="2224930" y="200392"/>
                  </a:lnTo>
                  <a:lnTo>
                    <a:pt x="2243783" y="241496"/>
                  </a:lnTo>
                  <a:lnTo>
                    <a:pt x="2257687" y="285069"/>
                  </a:lnTo>
                  <a:lnTo>
                    <a:pt x="2266289" y="330757"/>
                  </a:lnTo>
                  <a:lnTo>
                    <a:pt x="2269235" y="378205"/>
                  </a:lnTo>
                  <a:lnTo>
                    <a:pt x="2269235" y="1974850"/>
                  </a:lnTo>
                  <a:lnTo>
                    <a:pt x="2266289" y="2022298"/>
                  </a:lnTo>
                  <a:lnTo>
                    <a:pt x="2257687" y="2067986"/>
                  </a:lnTo>
                  <a:lnTo>
                    <a:pt x="2243783" y="2111559"/>
                  </a:lnTo>
                  <a:lnTo>
                    <a:pt x="2224930" y="2152663"/>
                  </a:lnTo>
                  <a:lnTo>
                    <a:pt x="2201484" y="2190943"/>
                  </a:lnTo>
                  <a:lnTo>
                    <a:pt x="2173798" y="2226046"/>
                  </a:lnTo>
                  <a:lnTo>
                    <a:pt x="2142226" y="2257618"/>
                  </a:lnTo>
                  <a:lnTo>
                    <a:pt x="2107123" y="2285304"/>
                  </a:lnTo>
                  <a:lnTo>
                    <a:pt x="2068843" y="2308750"/>
                  </a:lnTo>
                  <a:lnTo>
                    <a:pt x="2027739" y="2327603"/>
                  </a:lnTo>
                  <a:lnTo>
                    <a:pt x="1984166" y="2341507"/>
                  </a:lnTo>
                  <a:lnTo>
                    <a:pt x="1938478" y="2350109"/>
                  </a:lnTo>
                  <a:lnTo>
                    <a:pt x="1891030" y="2353056"/>
                  </a:lnTo>
                  <a:lnTo>
                    <a:pt x="378218" y="2353056"/>
                  </a:lnTo>
                  <a:lnTo>
                    <a:pt x="330774" y="2350109"/>
                  </a:lnTo>
                  <a:lnTo>
                    <a:pt x="285089" y="2341507"/>
                  </a:lnTo>
                  <a:lnTo>
                    <a:pt x="241517" y="2327603"/>
                  </a:lnTo>
                  <a:lnTo>
                    <a:pt x="200413" y="2308750"/>
                  </a:lnTo>
                  <a:lnTo>
                    <a:pt x="162131" y="2285304"/>
                  </a:lnTo>
                  <a:lnTo>
                    <a:pt x="127026" y="2257618"/>
                  </a:lnTo>
                  <a:lnTo>
                    <a:pt x="95451" y="2226046"/>
                  </a:lnTo>
                  <a:lnTo>
                    <a:pt x="67762" y="2190943"/>
                  </a:lnTo>
                  <a:lnTo>
                    <a:pt x="44313" y="2152663"/>
                  </a:lnTo>
                  <a:lnTo>
                    <a:pt x="25457" y="2111559"/>
                  </a:lnTo>
                  <a:lnTo>
                    <a:pt x="11550" y="2067986"/>
                  </a:lnTo>
                  <a:lnTo>
                    <a:pt x="2946" y="2022298"/>
                  </a:lnTo>
                  <a:lnTo>
                    <a:pt x="0" y="1974850"/>
                  </a:lnTo>
                  <a:lnTo>
                    <a:pt x="0" y="378205"/>
                  </a:lnTo>
                  <a:close/>
                </a:path>
              </a:pathLst>
            </a:custGeom>
            <a:ln w="19812">
              <a:solidFill>
                <a:srgbClr val="000000"/>
              </a:solidFill>
            </a:ln>
          </p:spPr>
          <p:txBody>
            <a:bodyPr wrap="square" lIns="0" tIns="0" rIns="0" bIns="0" rtlCol="0"/>
            <a:lstStyle/>
            <a:p>
              <a:endParaRPr/>
            </a:p>
          </p:txBody>
        </p:sp>
      </p:grpSp>
      <p:sp>
        <p:nvSpPr>
          <p:cNvPr id="34" name="object 34"/>
          <p:cNvSpPr txBox="1"/>
          <p:nvPr/>
        </p:nvSpPr>
        <p:spPr>
          <a:xfrm>
            <a:off x="258126" y="2207299"/>
            <a:ext cx="1886585" cy="1566454"/>
          </a:xfrm>
          <a:prstGeom prst="rect">
            <a:avLst/>
          </a:prstGeom>
        </p:spPr>
        <p:txBody>
          <a:bodyPr vert="horz" wrap="square" lIns="0" tIns="12065" rIns="0" bIns="0" rtlCol="0">
            <a:spAutoFit/>
          </a:bodyPr>
          <a:lstStyle/>
          <a:p>
            <a:pPr marL="269875">
              <a:lnSpc>
                <a:spcPct val="100000"/>
              </a:lnSpc>
              <a:spcBef>
                <a:spcPts val="95"/>
              </a:spcBef>
            </a:pPr>
            <a:r>
              <a:rPr b="1" u="sng" spc="-10" dirty="0">
                <a:solidFill>
                  <a:srgbClr val="FFFFFF"/>
                </a:solidFill>
                <a:uFill>
                  <a:solidFill>
                    <a:srgbClr val="FFFFFF"/>
                  </a:solidFill>
                </a:uFill>
                <a:latin typeface="Calibri"/>
                <a:cs typeface="Calibri"/>
              </a:rPr>
              <a:t>Battalion</a:t>
            </a:r>
            <a:r>
              <a:rPr b="1" u="sng" spc="-55" dirty="0">
                <a:solidFill>
                  <a:srgbClr val="FFFFFF"/>
                </a:solidFill>
                <a:uFill>
                  <a:solidFill>
                    <a:srgbClr val="FFFFFF"/>
                  </a:solidFill>
                </a:uFill>
                <a:latin typeface="Calibri"/>
                <a:cs typeface="Calibri"/>
              </a:rPr>
              <a:t> </a:t>
            </a:r>
            <a:r>
              <a:rPr b="1" u="sng" spc="-5" dirty="0">
                <a:solidFill>
                  <a:srgbClr val="FFFFFF"/>
                </a:solidFill>
                <a:uFill>
                  <a:solidFill>
                    <a:srgbClr val="FFFFFF"/>
                  </a:solidFill>
                </a:uFill>
                <a:latin typeface="Calibri"/>
                <a:cs typeface="Calibri"/>
              </a:rPr>
              <a:t>Assets</a:t>
            </a:r>
            <a:endParaRPr dirty="0">
              <a:latin typeface="Calibri"/>
              <a:cs typeface="Calibri"/>
            </a:endParaRPr>
          </a:p>
          <a:p>
            <a:pPr marL="12700">
              <a:lnSpc>
                <a:spcPct val="100000"/>
              </a:lnSpc>
              <a:spcBef>
                <a:spcPts val="30"/>
              </a:spcBef>
            </a:pPr>
            <a:r>
              <a:rPr sz="1200" b="1" dirty="0">
                <a:solidFill>
                  <a:srgbClr val="FFFFFF"/>
                </a:solidFill>
                <a:latin typeface="Calibri"/>
                <a:cs typeface="Calibri"/>
              </a:rPr>
              <a:t>Two</a:t>
            </a:r>
            <a:r>
              <a:rPr sz="1200" b="1" spc="-30" dirty="0">
                <a:solidFill>
                  <a:srgbClr val="FFFFFF"/>
                </a:solidFill>
                <a:latin typeface="Calibri"/>
                <a:cs typeface="Calibri"/>
              </a:rPr>
              <a:t> </a:t>
            </a:r>
            <a:r>
              <a:rPr sz="1200" b="1" spc="-5" dirty="0">
                <a:solidFill>
                  <a:srgbClr val="FFFFFF"/>
                </a:solidFill>
                <a:latin typeface="Calibri"/>
                <a:cs typeface="Calibri"/>
              </a:rPr>
              <a:t>Mechanized</a:t>
            </a:r>
            <a:r>
              <a:rPr sz="1200" b="1" spc="-25" dirty="0">
                <a:solidFill>
                  <a:srgbClr val="FFFFFF"/>
                </a:solidFill>
                <a:latin typeface="Calibri"/>
                <a:cs typeface="Calibri"/>
              </a:rPr>
              <a:t> </a:t>
            </a:r>
            <a:r>
              <a:rPr sz="1200" b="1" dirty="0">
                <a:solidFill>
                  <a:srgbClr val="FFFFFF"/>
                </a:solidFill>
                <a:latin typeface="Calibri"/>
                <a:cs typeface="Calibri"/>
              </a:rPr>
              <a:t>Rifle</a:t>
            </a:r>
            <a:r>
              <a:rPr sz="1200" b="1" spc="-25" dirty="0">
                <a:solidFill>
                  <a:srgbClr val="FFFFFF"/>
                </a:solidFill>
                <a:latin typeface="Calibri"/>
                <a:cs typeface="Calibri"/>
              </a:rPr>
              <a:t> </a:t>
            </a:r>
            <a:r>
              <a:rPr sz="1200" b="1" spc="-5" dirty="0">
                <a:solidFill>
                  <a:srgbClr val="FFFFFF"/>
                </a:solidFill>
                <a:latin typeface="Calibri"/>
                <a:cs typeface="Calibri"/>
              </a:rPr>
              <a:t>Co.</a:t>
            </a:r>
            <a:endParaRPr sz="1200" dirty="0">
              <a:latin typeface="Calibri"/>
              <a:cs typeface="Calibri"/>
            </a:endParaRPr>
          </a:p>
          <a:p>
            <a:pPr marL="12700">
              <a:lnSpc>
                <a:spcPct val="100000"/>
              </a:lnSpc>
              <a:spcBef>
                <a:spcPts val="5"/>
              </a:spcBef>
            </a:pPr>
            <a:r>
              <a:rPr sz="1200" b="1" dirty="0">
                <a:solidFill>
                  <a:srgbClr val="FFFFFF"/>
                </a:solidFill>
                <a:latin typeface="Calibri"/>
                <a:cs typeface="Calibri"/>
              </a:rPr>
              <a:t>Two</a:t>
            </a:r>
            <a:r>
              <a:rPr sz="1200" b="1" spc="-35" dirty="0">
                <a:solidFill>
                  <a:srgbClr val="FFFFFF"/>
                </a:solidFill>
                <a:latin typeface="Calibri"/>
                <a:cs typeface="Calibri"/>
              </a:rPr>
              <a:t> </a:t>
            </a:r>
            <a:r>
              <a:rPr sz="1200" b="1" spc="-5" dirty="0">
                <a:solidFill>
                  <a:srgbClr val="FFFFFF"/>
                </a:solidFill>
                <a:latin typeface="Calibri"/>
                <a:cs typeface="Calibri"/>
              </a:rPr>
              <a:t>Tank</a:t>
            </a:r>
            <a:r>
              <a:rPr sz="1200" b="1" spc="-15" dirty="0">
                <a:solidFill>
                  <a:srgbClr val="FFFFFF"/>
                </a:solidFill>
                <a:latin typeface="Calibri"/>
                <a:cs typeface="Calibri"/>
              </a:rPr>
              <a:t> </a:t>
            </a:r>
            <a:r>
              <a:rPr sz="1200" b="1" spc="-5" dirty="0">
                <a:solidFill>
                  <a:srgbClr val="FFFFFF"/>
                </a:solidFill>
                <a:latin typeface="Calibri"/>
                <a:cs typeface="Calibri"/>
              </a:rPr>
              <a:t>Companies</a:t>
            </a:r>
            <a:endParaRPr sz="1200" dirty="0">
              <a:latin typeface="Calibri"/>
              <a:cs typeface="Calibri"/>
            </a:endParaRPr>
          </a:p>
          <a:p>
            <a:pPr marL="469900">
              <a:lnSpc>
                <a:spcPct val="100000"/>
              </a:lnSpc>
            </a:pPr>
            <a:r>
              <a:rPr sz="1200" b="1" dirty="0">
                <a:solidFill>
                  <a:srgbClr val="FFFFFF"/>
                </a:solidFill>
                <a:latin typeface="Calibri"/>
                <a:cs typeface="Calibri"/>
              </a:rPr>
              <a:t>-10-14x</a:t>
            </a:r>
            <a:r>
              <a:rPr sz="1200" b="1" spc="-50" dirty="0">
                <a:solidFill>
                  <a:srgbClr val="FFFFFF"/>
                </a:solidFill>
                <a:latin typeface="Calibri"/>
                <a:cs typeface="Calibri"/>
              </a:rPr>
              <a:t> </a:t>
            </a:r>
            <a:r>
              <a:rPr sz="1200" b="1" dirty="0">
                <a:solidFill>
                  <a:srgbClr val="FFFFFF"/>
                </a:solidFill>
                <a:latin typeface="Calibri"/>
                <a:cs typeface="Calibri"/>
              </a:rPr>
              <a:t>ZTZ-99A</a:t>
            </a:r>
            <a:endParaRPr sz="1200" dirty="0">
              <a:latin typeface="Calibri"/>
              <a:cs typeface="Calibri"/>
            </a:endParaRPr>
          </a:p>
          <a:p>
            <a:pPr marL="12700">
              <a:lnSpc>
                <a:spcPct val="100000"/>
              </a:lnSpc>
            </a:pPr>
            <a:r>
              <a:rPr sz="1200" b="1" dirty="0">
                <a:solidFill>
                  <a:srgbClr val="FFFFFF"/>
                </a:solidFill>
                <a:latin typeface="Calibri"/>
                <a:cs typeface="Calibri"/>
              </a:rPr>
              <a:t>Artillery</a:t>
            </a:r>
            <a:r>
              <a:rPr sz="1200" b="1" spc="-65" dirty="0">
                <a:solidFill>
                  <a:srgbClr val="FFFFFF"/>
                </a:solidFill>
                <a:latin typeface="Calibri"/>
                <a:cs typeface="Calibri"/>
              </a:rPr>
              <a:t> </a:t>
            </a:r>
            <a:r>
              <a:rPr sz="1200" b="1" dirty="0">
                <a:solidFill>
                  <a:srgbClr val="FFFFFF"/>
                </a:solidFill>
                <a:latin typeface="Calibri"/>
                <a:cs typeface="Calibri"/>
              </a:rPr>
              <a:t>Battery</a:t>
            </a:r>
            <a:endParaRPr sz="1200" dirty="0">
              <a:latin typeface="Calibri"/>
              <a:cs typeface="Calibri"/>
            </a:endParaRPr>
          </a:p>
          <a:p>
            <a:pPr marL="12700" marR="168275" indent="457200">
              <a:lnSpc>
                <a:spcPct val="100000"/>
              </a:lnSpc>
            </a:pPr>
            <a:r>
              <a:rPr sz="1200" b="1" dirty="0">
                <a:solidFill>
                  <a:srgbClr val="FFFFFF"/>
                </a:solidFill>
                <a:latin typeface="Calibri"/>
                <a:cs typeface="Calibri"/>
              </a:rPr>
              <a:t>-6x</a:t>
            </a:r>
            <a:r>
              <a:rPr sz="1200" b="1" spc="-55" dirty="0">
                <a:solidFill>
                  <a:srgbClr val="FFFFFF"/>
                </a:solidFill>
                <a:latin typeface="Calibri"/>
                <a:cs typeface="Calibri"/>
              </a:rPr>
              <a:t> </a:t>
            </a:r>
            <a:r>
              <a:rPr sz="1200" b="1" dirty="0">
                <a:solidFill>
                  <a:srgbClr val="FFFFFF"/>
                </a:solidFill>
                <a:latin typeface="Calibri"/>
                <a:cs typeface="Calibri"/>
              </a:rPr>
              <a:t>PLZ-07A</a:t>
            </a:r>
            <a:r>
              <a:rPr lang="en-US" sz="1200" b="1" spc="-55" dirty="0">
                <a:solidFill>
                  <a:srgbClr val="FFFFFF"/>
                </a:solidFill>
                <a:latin typeface="Calibri"/>
                <a:cs typeface="Calibri"/>
              </a:rPr>
              <a:t>                     </a:t>
            </a:r>
            <a:r>
              <a:rPr sz="1200" b="1" dirty="0">
                <a:solidFill>
                  <a:srgbClr val="FFFFFF"/>
                </a:solidFill>
                <a:latin typeface="Calibri"/>
                <a:cs typeface="Calibri"/>
              </a:rPr>
              <a:t>Air</a:t>
            </a:r>
            <a:r>
              <a:rPr sz="1200" b="1" spc="-25" dirty="0">
                <a:solidFill>
                  <a:srgbClr val="FFFFFF"/>
                </a:solidFill>
                <a:latin typeface="Calibri"/>
                <a:cs typeface="Calibri"/>
              </a:rPr>
              <a:t> </a:t>
            </a:r>
            <a:r>
              <a:rPr sz="1200" b="1" spc="-5" dirty="0">
                <a:solidFill>
                  <a:srgbClr val="FFFFFF"/>
                </a:solidFill>
                <a:latin typeface="Calibri"/>
                <a:cs typeface="Calibri"/>
              </a:rPr>
              <a:t>Defense</a:t>
            </a:r>
            <a:r>
              <a:rPr sz="1200" b="1" spc="-30" dirty="0">
                <a:solidFill>
                  <a:srgbClr val="FFFFFF"/>
                </a:solidFill>
                <a:latin typeface="Calibri"/>
                <a:cs typeface="Calibri"/>
              </a:rPr>
              <a:t> </a:t>
            </a:r>
            <a:r>
              <a:rPr sz="1200" b="1" spc="-5" dirty="0">
                <a:solidFill>
                  <a:srgbClr val="FFFFFF"/>
                </a:solidFill>
                <a:latin typeface="Calibri"/>
                <a:cs typeface="Calibri"/>
              </a:rPr>
              <a:t>Platoon</a:t>
            </a:r>
            <a:endParaRPr sz="1200" dirty="0">
              <a:latin typeface="Calibri"/>
              <a:cs typeface="Calibri"/>
            </a:endParaRPr>
          </a:p>
          <a:p>
            <a:pPr marL="544195" indent="-74930">
              <a:lnSpc>
                <a:spcPct val="100000"/>
              </a:lnSpc>
              <a:buChar char="-"/>
              <a:tabLst>
                <a:tab pos="544830" algn="l"/>
              </a:tabLst>
            </a:pPr>
            <a:r>
              <a:rPr sz="1100" b="1" dirty="0">
                <a:solidFill>
                  <a:srgbClr val="FFFFFF"/>
                </a:solidFill>
                <a:latin typeface="Calibri"/>
                <a:cs typeface="Calibri"/>
              </a:rPr>
              <a:t>6x</a:t>
            </a:r>
            <a:r>
              <a:rPr sz="1100" b="1" spc="-35" dirty="0">
                <a:solidFill>
                  <a:srgbClr val="FFFFFF"/>
                </a:solidFill>
                <a:latin typeface="Calibri"/>
                <a:cs typeface="Calibri"/>
              </a:rPr>
              <a:t> </a:t>
            </a:r>
            <a:r>
              <a:rPr sz="1100" b="1" spc="-5" dirty="0">
                <a:solidFill>
                  <a:srgbClr val="FFFFFF"/>
                </a:solidFill>
                <a:latin typeface="Calibri"/>
                <a:cs typeface="Calibri"/>
              </a:rPr>
              <a:t>QW-2</a:t>
            </a:r>
            <a:r>
              <a:rPr sz="1100" b="1" spc="-20" dirty="0">
                <a:solidFill>
                  <a:srgbClr val="FFFFFF"/>
                </a:solidFill>
                <a:latin typeface="Calibri"/>
                <a:cs typeface="Calibri"/>
              </a:rPr>
              <a:t> </a:t>
            </a:r>
            <a:r>
              <a:rPr sz="1100" b="1" dirty="0">
                <a:solidFill>
                  <a:srgbClr val="FFFFFF"/>
                </a:solidFill>
                <a:latin typeface="Calibri"/>
                <a:cs typeface="Calibri"/>
              </a:rPr>
              <a:t>MANPADS</a:t>
            </a:r>
            <a:endParaRPr sz="1100" dirty="0">
              <a:latin typeface="Calibri"/>
              <a:cs typeface="Calibri"/>
            </a:endParaRPr>
          </a:p>
        </p:txBody>
      </p:sp>
      <p:grpSp>
        <p:nvGrpSpPr>
          <p:cNvPr id="35" name="object 35"/>
          <p:cNvGrpSpPr/>
          <p:nvPr/>
        </p:nvGrpSpPr>
        <p:grpSpPr>
          <a:xfrm>
            <a:off x="1036319" y="5407152"/>
            <a:ext cx="2022348" cy="1143620"/>
            <a:chOff x="1036319" y="5407152"/>
            <a:chExt cx="2022348" cy="1143620"/>
          </a:xfrm>
        </p:grpSpPr>
        <p:pic>
          <p:nvPicPr>
            <p:cNvPr id="36" name="object 36"/>
            <p:cNvPicPr/>
            <p:nvPr/>
          </p:nvPicPr>
          <p:blipFill>
            <a:blip r:embed="rId10" cstate="print"/>
            <a:stretch>
              <a:fillRect/>
            </a:stretch>
          </p:blipFill>
          <p:spPr>
            <a:xfrm>
              <a:off x="1054567" y="5641070"/>
              <a:ext cx="1341200" cy="286386"/>
            </a:xfrm>
            <a:prstGeom prst="rect">
              <a:avLst/>
            </a:prstGeom>
          </p:spPr>
        </p:pic>
        <p:pic>
          <p:nvPicPr>
            <p:cNvPr id="37" name="object 37"/>
            <p:cNvPicPr/>
            <p:nvPr/>
          </p:nvPicPr>
          <p:blipFill>
            <a:blip r:embed="rId11" cstate="print"/>
            <a:stretch>
              <a:fillRect/>
            </a:stretch>
          </p:blipFill>
          <p:spPr>
            <a:xfrm>
              <a:off x="1068323" y="5646420"/>
              <a:ext cx="1505752" cy="254545"/>
            </a:xfrm>
            <a:prstGeom prst="rect">
              <a:avLst/>
            </a:prstGeom>
          </p:spPr>
        </p:pic>
        <p:sp>
          <p:nvSpPr>
            <p:cNvPr id="38" name="object 38"/>
            <p:cNvSpPr/>
            <p:nvPr/>
          </p:nvSpPr>
          <p:spPr>
            <a:xfrm>
              <a:off x="1068323" y="5646420"/>
              <a:ext cx="1505752" cy="196240"/>
            </a:xfrm>
            <a:custGeom>
              <a:avLst/>
              <a:gdLst/>
              <a:ahLst/>
              <a:cxnLst/>
              <a:rect l="l" t="t" r="r" b="b"/>
              <a:pathLst>
                <a:path w="1262380" h="218439">
                  <a:moveTo>
                    <a:pt x="0" y="54482"/>
                  </a:moveTo>
                  <a:lnTo>
                    <a:pt x="1152906" y="54482"/>
                  </a:lnTo>
                  <a:lnTo>
                    <a:pt x="1152906" y="0"/>
                  </a:lnTo>
                  <a:lnTo>
                    <a:pt x="1261871" y="108965"/>
                  </a:lnTo>
                  <a:lnTo>
                    <a:pt x="1152906" y="217931"/>
                  </a:lnTo>
                  <a:lnTo>
                    <a:pt x="1152906" y="163448"/>
                  </a:lnTo>
                  <a:lnTo>
                    <a:pt x="0" y="163448"/>
                  </a:lnTo>
                  <a:lnTo>
                    <a:pt x="0" y="54482"/>
                  </a:lnTo>
                  <a:close/>
                </a:path>
              </a:pathLst>
            </a:custGeom>
            <a:ln w="12192">
              <a:solidFill>
                <a:srgbClr val="000000"/>
              </a:solidFill>
            </a:ln>
          </p:spPr>
          <p:txBody>
            <a:bodyPr wrap="square" lIns="0" tIns="0" rIns="0" bIns="0" rtlCol="0"/>
            <a:lstStyle/>
            <a:p>
              <a:endParaRPr/>
            </a:p>
          </p:txBody>
        </p:sp>
        <p:pic>
          <p:nvPicPr>
            <p:cNvPr id="39" name="object 39"/>
            <p:cNvPicPr/>
            <p:nvPr/>
          </p:nvPicPr>
          <p:blipFill>
            <a:blip r:embed="rId12" cstate="print"/>
            <a:stretch>
              <a:fillRect/>
            </a:stretch>
          </p:blipFill>
          <p:spPr>
            <a:xfrm>
              <a:off x="1036319" y="5407152"/>
              <a:ext cx="2022348" cy="349034"/>
            </a:xfrm>
            <a:prstGeom prst="rect">
              <a:avLst/>
            </a:prstGeom>
          </p:spPr>
        </p:pic>
        <p:pic>
          <p:nvPicPr>
            <p:cNvPr id="40" name="object 40"/>
            <p:cNvPicPr/>
            <p:nvPr/>
          </p:nvPicPr>
          <p:blipFill>
            <a:blip r:embed="rId13" cstate="print"/>
            <a:stretch>
              <a:fillRect/>
            </a:stretch>
          </p:blipFill>
          <p:spPr>
            <a:xfrm>
              <a:off x="1068323" y="5448300"/>
              <a:ext cx="1906524" cy="217931"/>
            </a:xfrm>
            <a:prstGeom prst="rect">
              <a:avLst/>
            </a:prstGeom>
          </p:spPr>
        </p:pic>
        <p:sp>
          <p:nvSpPr>
            <p:cNvPr id="41" name="object 41"/>
            <p:cNvSpPr/>
            <p:nvPr/>
          </p:nvSpPr>
          <p:spPr>
            <a:xfrm>
              <a:off x="1068323" y="5448300"/>
              <a:ext cx="1906905" cy="218440"/>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ln w="12192">
              <a:solidFill>
                <a:srgbClr val="000000"/>
              </a:solidFill>
            </a:ln>
          </p:spPr>
          <p:txBody>
            <a:bodyPr wrap="square" lIns="0" tIns="0" rIns="0" bIns="0" rtlCol="0"/>
            <a:lstStyle/>
            <a:p>
              <a:endParaRPr/>
            </a:p>
          </p:txBody>
        </p:sp>
        <p:pic>
          <p:nvPicPr>
            <p:cNvPr id="42" name="object 42"/>
            <p:cNvPicPr/>
            <p:nvPr/>
          </p:nvPicPr>
          <p:blipFill>
            <a:blip r:embed="rId14" cstate="print"/>
            <a:stretch>
              <a:fillRect/>
            </a:stretch>
          </p:blipFill>
          <p:spPr>
            <a:xfrm>
              <a:off x="1046957" y="6264386"/>
              <a:ext cx="894635" cy="286386"/>
            </a:xfrm>
            <a:prstGeom prst="rect">
              <a:avLst/>
            </a:prstGeom>
          </p:spPr>
        </p:pic>
        <p:pic>
          <p:nvPicPr>
            <p:cNvPr id="43" name="object 43"/>
            <p:cNvPicPr/>
            <p:nvPr/>
          </p:nvPicPr>
          <p:blipFill>
            <a:blip r:embed="rId15" cstate="print"/>
            <a:stretch>
              <a:fillRect/>
            </a:stretch>
          </p:blipFill>
          <p:spPr>
            <a:xfrm>
              <a:off x="1060703" y="6269736"/>
              <a:ext cx="815340" cy="217932"/>
            </a:xfrm>
            <a:prstGeom prst="rect">
              <a:avLst/>
            </a:prstGeom>
          </p:spPr>
        </p:pic>
        <p:sp>
          <p:nvSpPr>
            <p:cNvPr id="44" name="object 44"/>
            <p:cNvSpPr/>
            <p:nvPr/>
          </p:nvSpPr>
          <p:spPr>
            <a:xfrm>
              <a:off x="1060703" y="6269736"/>
              <a:ext cx="815340" cy="218440"/>
            </a:xfrm>
            <a:custGeom>
              <a:avLst/>
              <a:gdLst/>
              <a:ahLst/>
              <a:cxnLst/>
              <a:rect l="l" t="t" r="r" b="b"/>
              <a:pathLst>
                <a:path w="815339" h="218439">
                  <a:moveTo>
                    <a:pt x="0" y="54482"/>
                  </a:moveTo>
                  <a:lnTo>
                    <a:pt x="706373" y="54482"/>
                  </a:lnTo>
                  <a:lnTo>
                    <a:pt x="706373" y="0"/>
                  </a:lnTo>
                  <a:lnTo>
                    <a:pt x="815340" y="108965"/>
                  </a:lnTo>
                  <a:lnTo>
                    <a:pt x="706373" y="217931"/>
                  </a:lnTo>
                  <a:lnTo>
                    <a:pt x="706373" y="163448"/>
                  </a:lnTo>
                  <a:lnTo>
                    <a:pt x="0" y="163448"/>
                  </a:lnTo>
                  <a:lnTo>
                    <a:pt x="0" y="54482"/>
                  </a:lnTo>
                  <a:close/>
                </a:path>
              </a:pathLst>
            </a:custGeom>
            <a:ln w="12191">
              <a:solidFill>
                <a:srgbClr val="000000"/>
              </a:solidFill>
            </a:ln>
          </p:spPr>
          <p:txBody>
            <a:bodyPr wrap="square" lIns="0" tIns="0" rIns="0" bIns="0" rtlCol="0"/>
            <a:lstStyle/>
            <a:p>
              <a:endParaRPr/>
            </a:p>
          </p:txBody>
        </p:sp>
      </p:grpSp>
      <p:sp>
        <p:nvSpPr>
          <p:cNvPr id="45" name="object 45"/>
          <p:cNvSpPr txBox="1"/>
          <p:nvPr/>
        </p:nvSpPr>
        <p:spPr>
          <a:xfrm>
            <a:off x="184505" y="6257340"/>
            <a:ext cx="758190" cy="387350"/>
          </a:xfrm>
          <a:prstGeom prst="rect">
            <a:avLst/>
          </a:prstGeom>
        </p:spPr>
        <p:txBody>
          <a:bodyPr vert="horz" wrap="square" lIns="0" tIns="12700" rIns="0" bIns="0" rtlCol="0">
            <a:spAutoFit/>
          </a:bodyPr>
          <a:lstStyle/>
          <a:p>
            <a:pPr marL="12700" marR="5080" indent="140335">
              <a:lnSpc>
                <a:spcPct val="107800"/>
              </a:lnSpc>
              <a:spcBef>
                <a:spcPts val="100"/>
              </a:spcBef>
            </a:pPr>
            <a:r>
              <a:rPr sz="1100" b="1" dirty="0">
                <a:latin typeface="Calibri"/>
                <a:cs typeface="Calibri"/>
              </a:rPr>
              <a:t>QBZ-04 </a:t>
            </a:r>
            <a:r>
              <a:rPr sz="1100" b="1" spc="5" dirty="0">
                <a:latin typeface="Calibri"/>
                <a:cs typeface="Calibri"/>
              </a:rPr>
              <a:t> </a:t>
            </a:r>
            <a:r>
              <a:rPr sz="1100" b="1" dirty="0">
                <a:latin typeface="Calibri"/>
                <a:cs typeface="Calibri"/>
              </a:rPr>
              <a:t>Q</a:t>
            </a:r>
            <a:r>
              <a:rPr sz="1100" b="1" spc="-10" dirty="0">
                <a:latin typeface="Calibri"/>
                <a:cs typeface="Calibri"/>
              </a:rPr>
              <a:t>J</a:t>
            </a:r>
            <a:r>
              <a:rPr sz="1100" b="1" dirty="0">
                <a:latin typeface="Calibri"/>
                <a:cs typeface="Calibri"/>
              </a:rPr>
              <a:t>C</a:t>
            </a:r>
            <a:r>
              <a:rPr sz="1100" b="1" spc="-5" dirty="0">
                <a:latin typeface="Calibri"/>
                <a:cs typeface="Calibri"/>
              </a:rPr>
              <a:t>-</a:t>
            </a:r>
            <a:r>
              <a:rPr sz="1100" b="1" dirty="0">
                <a:latin typeface="Calibri"/>
                <a:cs typeface="Calibri"/>
              </a:rPr>
              <a:t>88</a:t>
            </a:r>
            <a:r>
              <a:rPr sz="1100" b="1" spc="-10" dirty="0">
                <a:latin typeface="Calibri"/>
                <a:cs typeface="Calibri"/>
              </a:rPr>
              <a:t> </a:t>
            </a:r>
            <a:r>
              <a:rPr sz="1100" b="1" dirty="0">
                <a:latin typeface="Calibri"/>
                <a:cs typeface="Calibri"/>
              </a:rPr>
              <a:t>H</a:t>
            </a:r>
            <a:r>
              <a:rPr sz="1100" b="1" spc="-10" dirty="0">
                <a:latin typeface="Calibri"/>
                <a:cs typeface="Calibri"/>
              </a:rPr>
              <a:t>M</a:t>
            </a:r>
            <a:r>
              <a:rPr sz="1100" b="1" dirty="0">
                <a:latin typeface="Calibri"/>
                <a:cs typeface="Calibri"/>
              </a:rPr>
              <a:t>G</a:t>
            </a:r>
            <a:endParaRPr sz="1100" dirty="0">
              <a:latin typeface="Calibri"/>
              <a:cs typeface="Calibri"/>
            </a:endParaRPr>
          </a:p>
        </p:txBody>
      </p:sp>
      <p:sp>
        <p:nvSpPr>
          <p:cNvPr id="46" name="object 46"/>
          <p:cNvSpPr txBox="1"/>
          <p:nvPr/>
        </p:nvSpPr>
        <p:spPr>
          <a:xfrm>
            <a:off x="3018789" y="5448706"/>
            <a:ext cx="27876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latin typeface="Calibri"/>
                <a:cs typeface="Calibri"/>
              </a:rPr>
              <a:t>5</a:t>
            </a:r>
            <a:r>
              <a:rPr sz="1100" b="1" dirty="0">
                <a:latin typeface="Calibri"/>
                <a:cs typeface="Calibri"/>
              </a:rPr>
              <a:t>km</a:t>
            </a:r>
            <a:endParaRPr sz="1100" dirty="0">
              <a:latin typeface="Calibri"/>
              <a:cs typeface="Calibri"/>
            </a:endParaRPr>
          </a:p>
        </p:txBody>
      </p:sp>
      <p:sp>
        <p:nvSpPr>
          <p:cNvPr id="47" name="object 47"/>
          <p:cNvSpPr txBox="1"/>
          <p:nvPr/>
        </p:nvSpPr>
        <p:spPr>
          <a:xfrm>
            <a:off x="2652395" y="5652746"/>
            <a:ext cx="27876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latin typeface="Calibri"/>
                <a:cs typeface="Calibri"/>
              </a:rPr>
              <a:t>4</a:t>
            </a:r>
            <a:r>
              <a:rPr sz="1100" b="1" dirty="0">
                <a:latin typeface="Calibri"/>
                <a:cs typeface="Calibri"/>
              </a:rPr>
              <a:t>km</a:t>
            </a:r>
            <a:endParaRPr sz="1100" dirty="0">
              <a:latin typeface="Calibri"/>
              <a:cs typeface="Calibri"/>
            </a:endParaRPr>
          </a:p>
        </p:txBody>
      </p:sp>
      <p:sp>
        <p:nvSpPr>
          <p:cNvPr id="48" name="object 48"/>
          <p:cNvSpPr txBox="1"/>
          <p:nvPr/>
        </p:nvSpPr>
        <p:spPr>
          <a:xfrm>
            <a:off x="120966" y="5130141"/>
            <a:ext cx="2023745" cy="307777"/>
          </a:xfrm>
          <a:prstGeom prst="rect">
            <a:avLst/>
          </a:prstGeom>
        </p:spPr>
        <p:txBody>
          <a:bodyPr vert="horz" wrap="square" lIns="0" tIns="91440" rIns="0" bIns="0" rtlCol="0">
            <a:spAutoFit/>
          </a:bodyPr>
          <a:lstStyle/>
          <a:p>
            <a:pPr marL="15240">
              <a:lnSpc>
                <a:spcPct val="100000"/>
              </a:lnSpc>
              <a:spcBef>
                <a:spcPts val="720"/>
              </a:spcBef>
            </a:pPr>
            <a:r>
              <a:rPr sz="1400" b="1" u="sng" spc="-5" dirty="0">
                <a:uFill>
                  <a:solidFill>
                    <a:srgbClr val="000000"/>
                  </a:solidFill>
                </a:uFill>
                <a:latin typeface="Calibri"/>
                <a:cs typeface="Calibri"/>
              </a:rPr>
              <a:t>Company</a:t>
            </a:r>
            <a:r>
              <a:rPr sz="1400" b="1" u="sng" spc="-60" dirty="0">
                <a:uFill>
                  <a:solidFill>
                    <a:srgbClr val="000000"/>
                  </a:solidFill>
                </a:uFill>
                <a:latin typeface="Calibri"/>
                <a:cs typeface="Calibri"/>
              </a:rPr>
              <a:t> </a:t>
            </a:r>
            <a:r>
              <a:rPr sz="1400" b="1" u="sng" spc="-5" dirty="0">
                <a:uFill>
                  <a:solidFill>
                    <a:srgbClr val="000000"/>
                  </a:solidFill>
                </a:uFill>
                <a:latin typeface="Calibri"/>
                <a:cs typeface="Calibri"/>
              </a:rPr>
              <a:t>Area</a:t>
            </a:r>
            <a:r>
              <a:rPr sz="1400" b="1" u="sng" spc="-45" dirty="0">
                <a:uFill>
                  <a:solidFill>
                    <a:srgbClr val="000000"/>
                  </a:solidFill>
                </a:uFill>
                <a:latin typeface="Calibri"/>
                <a:cs typeface="Calibri"/>
              </a:rPr>
              <a:t> </a:t>
            </a:r>
            <a:r>
              <a:rPr sz="1400" b="1" u="sng" dirty="0">
                <a:uFill>
                  <a:solidFill>
                    <a:srgbClr val="000000"/>
                  </a:solidFill>
                </a:uFill>
                <a:latin typeface="Calibri"/>
                <a:cs typeface="Calibri"/>
              </a:rPr>
              <a:t>of</a:t>
            </a:r>
            <a:r>
              <a:rPr sz="1400" b="1" u="sng" spc="-30" dirty="0">
                <a:uFill>
                  <a:solidFill>
                    <a:srgbClr val="000000"/>
                  </a:solidFill>
                </a:uFill>
                <a:latin typeface="Calibri"/>
                <a:cs typeface="Calibri"/>
              </a:rPr>
              <a:t> </a:t>
            </a:r>
            <a:r>
              <a:rPr sz="1400" b="1" u="sng" spc="-5" dirty="0">
                <a:uFill>
                  <a:solidFill>
                    <a:srgbClr val="000000"/>
                  </a:solidFill>
                </a:uFill>
                <a:latin typeface="Calibri"/>
                <a:cs typeface="Calibri"/>
              </a:rPr>
              <a:t>Influence</a:t>
            </a:r>
            <a:endParaRPr sz="1400" dirty="0">
              <a:latin typeface="Calibri"/>
              <a:cs typeface="Calibri"/>
            </a:endParaRPr>
          </a:p>
        </p:txBody>
      </p:sp>
      <p:grpSp>
        <p:nvGrpSpPr>
          <p:cNvPr id="49" name="object 49"/>
          <p:cNvGrpSpPr/>
          <p:nvPr/>
        </p:nvGrpSpPr>
        <p:grpSpPr>
          <a:xfrm>
            <a:off x="1025652" y="6414515"/>
            <a:ext cx="1009015" cy="349250"/>
            <a:chOff x="1025652" y="6414515"/>
            <a:chExt cx="1009015" cy="349250"/>
          </a:xfrm>
        </p:grpSpPr>
        <p:pic>
          <p:nvPicPr>
            <p:cNvPr id="50" name="object 50"/>
            <p:cNvPicPr/>
            <p:nvPr/>
          </p:nvPicPr>
          <p:blipFill>
            <a:blip r:embed="rId16" cstate="print"/>
            <a:stretch>
              <a:fillRect/>
            </a:stretch>
          </p:blipFill>
          <p:spPr>
            <a:xfrm>
              <a:off x="1025652" y="6414515"/>
              <a:ext cx="1008900" cy="349034"/>
            </a:xfrm>
            <a:prstGeom prst="rect">
              <a:avLst/>
            </a:prstGeom>
          </p:spPr>
        </p:pic>
        <p:pic>
          <p:nvPicPr>
            <p:cNvPr id="51" name="object 51"/>
            <p:cNvPicPr/>
            <p:nvPr/>
          </p:nvPicPr>
          <p:blipFill>
            <a:blip r:embed="rId17" cstate="print"/>
            <a:stretch>
              <a:fillRect/>
            </a:stretch>
          </p:blipFill>
          <p:spPr>
            <a:xfrm>
              <a:off x="1057656" y="6455663"/>
              <a:ext cx="893063" cy="217932"/>
            </a:xfrm>
            <a:prstGeom prst="rect">
              <a:avLst/>
            </a:prstGeom>
          </p:spPr>
        </p:pic>
        <p:sp>
          <p:nvSpPr>
            <p:cNvPr id="52" name="object 52"/>
            <p:cNvSpPr/>
            <p:nvPr/>
          </p:nvSpPr>
          <p:spPr>
            <a:xfrm>
              <a:off x="1057656" y="6455663"/>
              <a:ext cx="893444" cy="218440"/>
            </a:xfrm>
            <a:custGeom>
              <a:avLst/>
              <a:gdLst/>
              <a:ahLst/>
              <a:cxnLst/>
              <a:rect l="l" t="t" r="r" b="b"/>
              <a:pathLst>
                <a:path w="893444" h="218440">
                  <a:moveTo>
                    <a:pt x="0" y="54483"/>
                  </a:moveTo>
                  <a:lnTo>
                    <a:pt x="784098" y="54483"/>
                  </a:lnTo>
                  <a:lnTo>
                    <a:pt x="784098" y="0"/>
                  </a:lnTo>
                  <a:lnTo>
                    <a:pt x="893063" y="108966"/>
                  </a:lnTo>
                  <a:lnTo>
                    <a:pt x="784098" y="217932"/>
                  </a:lnTo>
                  <a:lnTo>
                    <a:pt x="784098" y="163449"/>
                  </a:lnTo>
                  <a:lnTo>
                    <a:pt x="0" y="163449"/>
                  </a:lnTo>
                  <a:lnTo>
                    <a:pt x="0" y="54483"/>
                  </a:lnTo>
                  <a:close/>
                </a:path>
              </a:pathLst>
            </a:custGeom>
            <a:ln w="12192">
              <a:solidFill>
                <a:srgbClr val="000000"/>
              </a:solidFill>
            </a:ln>
          </p:spPr>
          <p:txBody>
            <a:bodyPr wrap="square" lIns="0" tIns="0" rIns="0" bIns="0" rtlCol="0"/>
            <a:lstStyle/>
            <a:p>
              <a:endParaRPr/>
            </a:p>
          </p:txBody>
        </p:sp>
      </p:grpSp>
      <p:sp>
        <p:nvSpPr>
          <p:cNvPr id="53" name="object 53"/>
          <p:cNvSpPr txBox="1"/>
          <p:nvPr/>
        </p:nvSpPr>
        <p:spPr>
          <a:xfrm>
            <a:off x="1935860" y="6244234"/>
            <a:ext cx="476250" cy="409575"/>
          </a:xfrm>
          <a:prstGeom prst="rect">
            <a:avLst/>
          </a:prstGeom>
        </p:spPr>
        <p:txBody>
          <a:bodyPr vert="horz" wrap="square" lIns="0" tIns="36830" rIns="0" bIns="0" rtlCol="0">
            <a:spAutoFit/>
          </a:bodyPr>
          <a:lstStyle/>
          <a:p>
            <a:pPr marL="12700">
              <a:lnSpc>
                <a:spcPct val="100000"/>
              </a:lnSpc>
              <a:spcBef>
                <a:spcPts val="290"/>
              </a:spcBef>
            </a:pPr>
            <a:r>
              <a:rPr sz="1100" b="1" dirty="0">
                <a:latin typeface="Calibri"/>
                <a:cs typeface="Calibri"/>
              </a:rPr>
              <a:t>1750m</a:t>
            </a:r>
            <a:endParaRPr sz="1100">
              <a:latin typeface="Calibri"/>
              <a:cs typeface="Calibri"/>
            </a:endParaRPr>
          </a:p>
          <a:p>
            <a:pPr marL="61594">
              <a:lnSpc>
                <a:spcPct val="100000"/>
              </a:lnSpc>
              <a:spcBef>
                <a:spcPts val="190"/>
              </a:spcBef>
            </a:pPr>
            <a:r>
              <a:rPr sz="1100" b="1" dirty="0">
                <a:latin typeface="Calibri"/>
                <a:cs typeface="Calibri"/>
              </a:rPr>
              <a:t>1830m</a:t>
            </a:r>
            <a:endParaRPr sz="1100">
              <a:latin typeface="Calibri"/>
              <a:cs typeface="Calibri"/>
            </a:endParaRPr>
          </a:p>
        </p:txBody>
      </p:sp>
      <p:grpSp>
        <p:nvGrpSpPr>
          <p:cNvPr id="54" name="object 54"/>
          <p:cNvGrpSpPr/>
          <p:nvPr/>
        </p:nvGrpSpPr>
        <p:grpSpPr>
          <a:xfrm>
            <a:off x="2404872" y="906017"/>
            <a:ext cx="4293870" cy="3327654"/>
            <a:chOff x="2404872" y="906017"/>
            <a:chExt cx="4293870" cy="3327654"/>
          </a:xfrm>
        </p:grpSpPr>
        <p:pic>
          <p:nvPicPr>
            <p:cNvPr id="55" name="object 55"/>
            <p:cNvPicPr/>
            <p:nvPr/>
          </p:nvPicPr>
          <p:blipFill>
            <a:blip r:embed="rId18" cstate="print"/>
            <a:stretch>
              <a:fillRect/>
            </a:stretch>
          </p:blipFill>
          <p:spPr>
            <a:xfrm>
              <a:off x="2404872" y="3835869"/>
              <a:ext cx="1211579" cy="394754"/>
            </a:xfrm>
            <a:prstGeom prst="rect">
              <a:avLst/>
            </a:prstGeom>
          </p:spPr>
        </p:pic>
        <p:pic>
          <p:nvPicPr>
            <p:cNvPr id="56" name="object 56"/>
            <p:cNvPicPr/>
            <p:nvPr/>
          </p:nvPicPr>
          <p:blipFill>
            <a:blip r:embed="rId19" cstate="print"/>
            <a:stretch>
              <a:fillRect/>
            </a:stretch>
          </p:blipFill>
          <p:spPr>
            <a:xfrm>
              <a:off x="2430780" y="3861816"/>
              <a:ext cx="1109472" cy="292607"/>
            </a:xfrm>
            <a:prstGeom prst="rect">
              <a:avLst/>
            </a:prstGeom>
          </p:spPr>
        </p:pic>
        <p:pic>
          <p:nvPicPr>
            <p:cNvPr id="57" name="object 57"/>
            <p:cNvPicPr/>
            <p:nvPr/>
          </p:nvPicPr>
          <p:blipFill>
            <a:blip r:embed="rId20" cstate="print"/>
            <a:stretch>
              <a:fillRect/>
            </a:stretch>
          </p:blipFill>
          <p:spPr>
            <a:xfrm>
              <a:off x="2407920" y="3538689"/>
              <a:ext cx="1210056" cy="394754"/>
            </a:xfrm>
            <a:prstGeom prst="rect">
              <a:avLst/>
            </a:prstGeom>
          </p:spPr>
        </p:pic>
        <p:pic>
          <p:nvPicPr>
            <p:cNvPr id="58" name="object 58"/>
            <p:cNvPicPr/>
            <p:nvPr/>
          </p:nvPicPr>
          <p:blipFill>
            <a:blip r:embed="rId19" cstate="print"/>
            <a:stretch>
              <a:fillRect/>
            </a:stretch>
          </p:blipFill>
          <p:spPr>
            <a:xfrm>
              <a:off x="2433828" y="3564635"/>
              <a:ext cx="1107948" cy="292607"/>
            </a:xfrm>
            <a:prstGeom prst="rect">
              <a:avLst/>
            </a:prstGeom>
          </p:spPr>
        </p:pic>
        <p:pic>
          <p:nvPicPr>
            <p:cNvPr id="59" name="object 59"/>
            <p:cNvPicPr/>
            <p:nvPr/>
          </p:nvPicPr>
          <p:blipFill>
            <a:blip r:embed="rId18" cstate="print"/>
            <a:stretch>
              <a:fillRect/>
            </a:stretch>
          </p:blipFill>
          <p:spPr>
            <a:xfrm>
              <a:off x="2404872" y="3239985"/>
              <a:ext cx="1211579" cy="394754"/>
            </a:xfrm>
            <a:prstGeom prst="rect">
              <a:avLst/>
            </a:prstGeom>
          </p:spPr>
        </p:pic>
        <p:pic>
          <p:nvPicPr>
            <p:cNvPr id="60" name="object 60"/>
            <p:cNvPicPr/>
            <p:nvPr/>
          </p:nvPicPr>
          <p:blipFill>
            <a:blip r:embed="rId19" cstate="print"/>
            <a:stretch>
              <a:fillRect/>
            </a:stretch>
          </p:blipFill>
          <p:spPr>
            <a:xfrm>
              <a:off x="2430780" y="3265932"/>
              <a:ext cx="1109472" cy="292608"/>
            </a:xfrm>
            <a:prstGeom prst="rect">
              <a:avLst/>
            </a:prstGeom>
          </p:spPr>
        </p:pic>
        <p:pic>
          <p:nvPicPr>
            <p:cNvPr id="61" name="object 61"/>
            <p:cNvPicPr/>
            <p:nvPr/>
          </p:nvPicPr>
          <p:blipFill>
            <a:blip r:embed="rId21" cstate="print"/>
            <a:stretch>
              <a:fillRect/>
            </a:stretch>
          </p:blipFill>
          <p:spPr>
            <a:xfrm>
              <a:off x="2404872" y="2944355"/>
              <a:ext cx="1211579" cy="396252"/>
            </a:xfrm>
            <a:prstGeom prst="rect">
              <a:avLst/>
            </a:prstGeom>
          </p:spPr>
        </p:pic>
        <p:pic>
          <p:nvPicPr>
            <p:cNvPr id="62" name="object 62"/>
            <p:cNvPicPr/>
            <p:nvPr/>
          </p:nvPicPr>
          <p:blipFill>
            <a:blip r:embed="rId19" cstate="print"/>
            <a:stretch>
              <a:fillRect/>
            </a:stretch>
          </p:blipFill>
          <p:spPr>
            <a:xfrm>
              <a:off x="2430780" y="2970275"/>
              <a:ext cx="1109472" cy="294132"/>
            </a:xfrm>
            <a:prstGeom prst="rect">
              <a:avLst/>
            </a:prstGeom>
          </p:spPr>
        </p:pic>
        <p:pic>
          <p:nvPicPr>
            <p:cNvPr id="63" name="object 63"/>
            <p:cNvPicPr/>
            <p:nvPr/>
          </p:nvPicPr>
          <p:blipFill>
            <a:blip r:embed="rId20" cstate="print"/>
            <a:stretch>
              <a:fillRect/>
            </a:stretch>
          </p:blipFill>
          <p:spPr>
            <a:xfrm>
              <a:off x="3334511" y="3838917"/>
              <a:ext cx="1210056" cy="394754"/>
            </a:xfrm>
            <a:prstGeom prst="rect">
              <a:avLst/>
            </a:prstGeom>
          </p:spPr>
        </p:pic>
        <p:pic>
          <p:nvPicPr>
            <p:cNvPr id="64" name="object 64"/>
            <p:cNvPicPr/>
            <p:nvPr/>
          </p:nvPicPr>
          <p:blipFill>
            <a:blip r:embed="rId19" cstate="print"/>
            <a:stretch>
              <a:fillRect/>
            </a:stretch>
          </p:blipFill>
          <p:spPr>
            <a:xfrm>
              <a:off x="3360419" y="3864863"/>
              <a:ext cx="1107948" cy="292607"/>
            </a:xfrm>
            <a:prstGeom prst="rect">
              <a:avLst/>
            </a:prstGeom>
          </p:spPr>
        </p:pic>
        <p:pic>
          <p:nvPicPr>
            <p:cNvPr id="65" name="object 65"/>
            <p:cNvPicPr/>
            <p:nvPr/>
          </p:nvPicPr>
          <p:blipFill>
            <a:blip r:embed="rId20" cstate="print"/>
            <a:stretch>
              <a:fillRect/>
            </a:stretch>
          </p:blipFill>
          <p:spPr>
            <a:xfrm>
              <a:off x="3336036" y="3540213"/>
              <a:ext cx="1210056" cy="394754"/>
            </a:xfrm>
            <a:prstGeom prst="rect">
              <a:avLst/>
            </a:prstGeom>
          </p:spPr>
        </p:pic>
        <p:pic>
          <p:nvPicPr>
            <p:cNvPr id="66" name="object 66"/>
            <p:cNvPicPr/>
            <p:nvPr/>
          </p:nvPicPr>
          <p:blipFill>
            <a:blip r:embed="rId19" cstate="print"/>
            <a:stretch>
              <a:fillRect/>
            </a:stretch>
          </p:blipFill>
          <p:spPr>
            <a:xfrm>
              <a:off x="3361944" y="3566160"/>
              <a:ext cx="1107948" cy="292607"/>
            </a:xfrm>
            <a:prstGeom prst="rect">
              <a:avLst/>
            </a:prstGeom>
          </p:spPr>
        </p:pic>
        <p:pic>
          <p:nvPicPr>
            <p:cNvPr id="67" name="object 67"/>
            <p:cNvPicPr/>
            <p:nvPr/>
          </p:nvPicPr>
          <p:blipFill>
            <a:blip r:embed="rId20" cstate="print"/>
            <a:stretch>
              <a:fillRect/>
            </a:stretch>
          </p:blipFill>
          <p:spPr>
            <a:xfrm>
              <a:off x="3334511" y="3241509"/>
              <a:ext cx="1210056" cy="394754"/>
            </a:xfrm>
            <a:prstGeom prst="rect">
              <a:avLst/>
            </a:prstGeom>
          </p:spPr>
        </p:pic>
        <p:pic>
          <p:nvPicPr>
            <p:cNvPr id="68" name="object 68"/>
            <p:cNvPicPr/>
            <p:nvPr/>
          </p:nvPicPr>
          <p:blipFill>
            <a:blip r:embed="rId19" cstate="print"/>
            <a:stretch>
              <a:fillRect/>
            </a:stretch>
          </p:blipFill>
          <p:spPr>
            <a:xfrm>
              <a:off x="3360419" y="3267455"/>
              <a:ext cx="1107948" cy="292608"/>
            </a:xfrm>
            <a:prstGeom prst="rect">
              <a:avLst/>
            </a:prstGeom>
          </p:spPr>
        </p:pic>
        <p:pic>
          <p:nvPicPr>
            <p:cNvPr id="69" name="object 69"/>
            <p:cNvPicPr/>
            <p:nvPr/>
          </p:nvPicPr>
          <p:blipFill>
            <a:blip r:embed="rId20" cstate="print"/>
            <a:stretch>
              <a:fillRect/>
            </a:stretch>
          </p:blipFill>
          <p:spPr>
            <a:xfrm>
              <a:off x="3334511" y="2947377"/>
              <a:ext cx="1210056" cy="394754"/>
            </a:xfrm>
            <a:prstGeom prst="rect">
              <a:avLst/>
            </a:prstGeom>
          </p:spPr>
        </p:pic>
        <p:pic>
          <p:nvPicPr>
            <p:cNvPr id="70" name="object 70"/>
            <p:cNvPicPr/>
            <p:nvPr/>
          </p:nvPicPr>
          <p:blipFill>
            <a:blip r:embed="rId19" cstate="print"/>
            <a:stretch>
              <a:fillRect/>
            </a:stretch>
          </p:blipFill>
          <p:spPr>
            <a:xfrm>
              <a:off x="3360419" y="2973323"/>
              <a:ext cx="1107948" cy="292608"/>
            </a:xfrm>
            <a:prstGeom prst="rect">
              <a:avLst/>
            </a:prstGeom>
          </p:spPr>
        </p:pic>
        <p:pic>
          <p:nvPicPr>
            <p:cNvPr id="71" name="object 71"/>
            <p:cNvPicPr/>
            <p:nvPr/>
          </p:nvPicPr>
          <p:blipFill>
            <a:blip r:embed="rId20" cstate="print"/>
            <a:stretch>
              <a:fillRect/>
            </a:stretch>
          </p:blipFill>
          <p:spPr>
            <a:xfrm>
              <a:off x="4238244" y="3837393"/>
              <a:ext cx="1210055" cy="394754"/>
            </a:xfrm>
            <a:prstGeom prst="rect">
              <a:avLst/>
            </a:prstGeom>
          </p:spPr>
        </p:pic>
        <p:pic>
          <p:nvPicPr>
            <p:cNvPr id="72" name="object 72"/>
            <p:cNvPicPr/>
            <p:nvPr/>
          </p:nvPicPr>
          <p:blipFill>
            <a:blip r:embed="rId19" cstate="print"/>
            <a:stretch>
              <a:fillRect/>
            </a:stretch>
          </p:blipFill>
          <p:spPr>
            <a:xfrm>
              <a:off x="4264151" y="3863339"/>
              <a:ext cx="1107948" cy="292607"/>
            </a:xfrm>
            <a:prstGeom prst="rect">
              <a:avLst/>
            </a:prstGeom>
          </p:spPr>
        </p:pic>
        <p:pic>
          <p:nvPicPr>
            <p:cNvPr id="73" name="object 73"/>
            <p:cNvPicPr/>
            <p:nvPr/>
          </p:nvPicPr>
          <p:blipFill>
            <a:blip r:embed="rId20" cstate="print"/>
            <a:stretch>
              <a:fillRect/>
            </a:stretch>
          </p:blipFill>
          <p:spPr>
            <a:xfrm>
              <a:off x="4239767" y="3538689"/>
              <a:ext cx="1210056" cy="394754"/>
            </a:xfrm>
            <a:prstGeom prst="rect">
              <a:avLst/>
            </a:prstGeom>
          </p:spPr>
        </p:pic>
        <p:pic>
          <p:nvPicPr>
            <p:cNvPr id="74" name="object 74"/>
            <p:cNvPicPr/>
            <p:nvPr/>
          </p:nvPicPr>
          <p:blipFill>
            <a:blip r:embed="rId19" cstate="print"/>
            <a:stretch>
              <a:fillRect/>
            </a:stretch>
          </p:blipFill>
          <p:spPr>
            <a:xfrm>
              <a:off x="4265676" y="3564635"/>
              <a:ext cx="1107948" cy="292607"/>
            </a:xfrm>
            <a:prstGeom prst="rect">
              <a:avLst/>
            </a:prstGeom>
          </p:spPr>
        </p:pic>
        <p:pic>
          <p:nvPicPr>
            <p:cNvPr id="75" name="object 75"/>
            <p:cNvPicPr/>
            <p:nvPr/>
          </p:nvPicPr>
          <p:blipFill>
            <a:blip r:embed="rId20" cstate="print"/>
            <a:stretch>
              <a:fillRect/>
            </a:stretch>
          </p:blipFill>
          <p:spPr>
            <a:xfrm>
              <a:off x="4238244" y="3239985"/>
              <a:ext cx="1210055" cy="394754"/>
            </a:xfrm>
            <a:prstGeom prst="rect">
              <a:avLst/>
            </a:prstGeom>
          </p:spPr>
        </p:pic>
        <p:pic>
          <p:nvPicPr>
            <p:cNvPr id="76" name="object 76"/>
            <p:cNvPicPr/>
            <p:nvPr/>
          </p:nvPicPr>
          <p:blipFill>
            <a:blip r:embed="rId19" cstate="print"/>
            <a:stretch>
              <a:fillRect/>
            </a:stretch>
          </p:blipFill>
          <p:spPr>
            <a:xfrm>
              <a:off x="4264151" y="3265932"/>
              <a:ext cx="1107948" cy="292608"/>
            </a:xfrm>
            <a:prstGeom prst="rect">
              <a:avLst/>
            </a:prstGeom>
          </p:spPr>
        </p:pic>
        <p:pic>
          <p:nvPicPr>
            <p:cNvPr id="77" name="object 77"/>
            <p:cNvPicPr/>
            <p:nvPr/>
          </p:nvPicPr>
          <p:blipFill>
            <a:blip r:embed="rId20" cstate="print"/>
            <a:stretch>
              <a:fillRect/>
            </a:stretch>
          </p:blipFill>
          <p:spPr>
            <a:xfrm>
              <a:off x="4238244" y="2945853"/>
              <a:ext cx="1210055" cy="394754"/>
            </a:xfrm>
            <a:prstGeom prst="rect">
              <a:avLst/>
            </a:prstGeom>
          </p:spPr>
        </p:pic>
        <p:pic>
          <p:nvPicPr>
            <p:cNvPr id="78" name="object 78"/>
            <p:cNvPicPr/>
            <p:nvPr/>
          </p:nvPicPr>
          <p:blipFill>
            <a:blip r:embed="rId19" cstate="print"/>
            <a:stretch>
              <a:fillRect/>
            </a:stretch>
          </p:blipFill>
          <p:spPr>
            <a:xfrm>
              <a:off x="4264151" y="2971800"/>
              <a:ext cx="1107948" cy="292608"/>
            </a:xfrm>
            <a:prstGeom prst="rect">
              <a:avLst/>
            </a:prstGeom>
          </p:spPr>
        </p:pic>
        <p:sp>
          <p:nvSpPr>
            <p:cNvPr id="79" name="object 79"/>
            <p:cNvSpPr/>
            <p:nvPr/>
          </p:nvSpPr>
          <p:spPr>
            <a:xfrm>
              <a:off x="5112257" y="1986533"/>
              <a:ext cx="1300480" cy="125730"/>
            </a:xfrm>
            <a:custGeom>
              <a:avLst/>
              <a:gdLst/>
              <a:ahLst/>
              <a:cxnLst/>
              <a:rect l="l" t="t" r="r" b="b"/>
              <a:pathLst>
                <a:path w="1300479" h="125730">
                  <a:moveTo>
                    <a:pt x="1296924" y="124713"/>
                  </a:moveTo>
                  <a:lnTo>
                    <a:pt x="1296924" y="0"/>
                  </a:lnTo>
                </a:path>
                <a:path w="1300479" h="125730">
                  <a:moveTo>
                    <a:pt x="0" y="7619"/>
                  </a:moveTo>
                  <a:lnTo>
                    <a:pt x="1300352" y="7619"/>
                  </a:lnTo>
                </a:path>
                <a:path w="1300479" h="125730">
                  <a:moveTo>
                    <a:pt x="12191" y="7619"/>
                  </a:moveTo>
                  <a:lnTo>
                    <a:pt x="12191" y="125729"/>
                  </a:lnTo>
                </a:path>
              </a:pathLst>
            </a:custGeom>
            <a:ln w="28956">
              <a:solidFill>
                <a:srgbClr val="000000"/>
              </a:solidFill>
            </a:ln>
          </p:spPr>
          <p:txBody>
            <a:bodyPr wrap="square" lIns="0" tIns="0" rIns="0" bIns="0" rtlCol="0"/>
            <a:lstStyle/>
            <a:p>
              <a:endParaRPr/>
            </a:p>
          </p:txBody>
        </p:sp>
        <p:pic>
          <p:nvPicPr>
            <p:cNvPr id="80" name="object 80"/>
            <p:cNvPicPr/>
            <p:nvPr/>
          </p:nvPicPr>
          <p:blipFill>
            <a:blip r:embed="rId22" cstate="print"/>
            <a:stretch>
              <a:fillRect/>
            </a:stretch>
          </p:blipFill>
          <p:spPr>
            <a:xfrm>
              <a:off x="4936236" y="2194559"/>
              <a:ext cx="384047" cy="123443"/>
            </a:xfrm>
            <a:prstGeom prst="rect">
              <a:avLst/>
            </a:prstGeom>
          </p:spPr>
        </p:pic>
        <p:pic>
          <p:nvPicPr>
            <p:cNvPr id="81" name="object 81"/>
            <p:cNvPicPr/>
            <p:nvPr/>
          </p:nvPicPr>
          <p:blipFill>
            <a:blip r:embed="rId23" cstate="print"/>
            <a:stretch>
              <a:fillRect/>
            </a:stretch>
          </p:blipFill>
          <p:spPr>
            <a:xfrm>
              <a:off x="6272783" y="2194559"/>
              <a:ext cx="249936" cy="120395"/>
            </a:xfrm>
            <a:prstGeom prst="rect">
              <a:avLst/>
            </a:prstGeom>
          </p:spPr>
        </p:pic>
        <p:sp>
          <p:nvSpPr>
            <p:cNvPr id="82" name="object 82"/>
            <p:cNvSpPr/>
            <p:nvPr/>
          </p:nvSpPr>
          <p:spPr>
            <a:xfrm>
              <a:off x="5763006" y="906017"/>
              <a:ext cx="0" cy="176530"/>
            </a:xfrm>
            <a:custGeom>
              <a:avLst/>
              <a:gdLst/>
              <a:ahLst/>
              <a:cxnLst/>
              <a:rect l="l" t="t" r="r" b="b"/>
              <a:pathLst>
                <a:path h="176530">
                  <a:moveTo>
                    <a:pt x="0" y="0"/>
                  </a:moveTo>
                  <a:lnTo>
                    <a:pt x="0" y="176276"/>
                  </a:lnTo>
                </a:path>
              </a:pathLst>
            </a:custGeom>
            <a:ln w="38100">
              <a:solidFill>
                <a:srgbClr val="000000"/>
              </a:solidFill>
            </a:ln>
          </p:spPr>
          <p:txBody>
            <a:bodyPr wrap="square" lIns="0" tIns="0" rIns="0" bIns="0" rtlCol="0"/>
            <a:lstStyle/>
            <a:p>
              <a:endParaRPr/>
            </a:p>
          </p:txBody>
        </p:sp>
        <p:sp>
          <p:nvSpPr>
            <p:cNvPr id="83" name="object 83"/>
            <p:cNvSpPr/>
            <p:nvPr/>
          </p:nvSpPr>
          <p:spPr>
            <a:xfrm>
              <a:off x="5471541" y="1137284"/>
              <a:ext cx="582295" cy="582295"/>
            </a:xfrm>
            <a:custGeom>
              <a:avLst/>
              <a:gdLst/>
              <a:ahLst/>
              <a:cxnLst/>
              <a:rect l="l" t="t" r="r" b="b"/>
              <a:pathLst>
                <a:path w="582295" h="582294">
                  <a:moveTo>
                    <a:pt x="288036" y="0"/>
                  </a:moveTo>
                  <a:lnTo>
                    <a:pt x="0" y="293877"/>
                  </a:lnTo>
                  <a:lnTo>
                    <a:pt x="294005" y="581913"/>
                  </a:lnTo>
                  <a:lnTo>
                    <a:pt x="581913" y="287909"/>
                  </a:lnTo>
                  <a:lnTo>
                    <a:pt x="288036" y="0"/>
                  </a:lnTo>
                  <a:close/>
                </a:path>
              </a:pathLst>
            </a:custGeom>
            <a:solidFill>
              <a:srgbClr val="FF0000"/>
            </a:solidFill>
          </p:spPr>
          <p:txBody>
            <a:bodyPr wrap="square" lIns="0" tIns="0" rIns="0" bIns="0" rtlCol="0"/>
            <a:lstStyle/>
            <a:p>
              <a:endParaRPr/>
            </a:p>
          </p:txBody>
        </p:sp>
        <p:sp>
          <p:nvSpPr>
            <p:cNvPr id="84" name="object 84"/>
            <p:cNvSpPr/>
            <p:nvPr/>
          </p:nvSpPr>
          <p:spPr>
            <a:xfrm>
              <a:off x="5471541" y="1137284"/>
              <a:ext cx="582295" cy="582295"/>
            </a:xfrm>
            <a:custGeom>
              <a:avLst/>
              <a:gdLst/>
              <a:ahLst/>
              <a:cxnLst/>
              <a:rect l="l" t="t" r="r" b="b"/>
              <a:pathLst>
                <a:path w="582295" h="582294">
                  <a:moveTo>
                    <a:pt x="0" y="293877"/>
                  </a:moveTo>
                  <a:lnTo>
                    <a:pt x="288036" y="0"/>
                  </a:lnTo>
                  <a:lnTo>
                    <a:pt x="581913" y="287909"/>
                  </a:lnTo>
                  <a:lnTo>
                    <a:pt x="294005" y="581913"/>
                  </a:lnTo>
                  <a:lnTo>
                    <a:pt x="0" y="293877"/>
                  </a:lnTo>
                  <a:close/>
                </a:path>
              </a:pathLst>
            </a:custGeom>
            <a:ln w="19050">
              <a:solidFill>
                <a:srgbClr val="000000"/>
              </a:solidFill>
            </a:ln>
          </p:spPr>
          <p:txBody>
            <a:bodyPr wrap="square" lIns="0" tIns="0" rIns="0" bIns="0" rtlCol="0"/>
            <a:lstStyle/>
            <a:p>
              <a:endParaRPr/>
            </a:p>
          </p:txBody>
        </p:sp>
        <p:sp>
          <p:nvSpPr>
            <p:cNvPr id="85" name="object 85"/>
            <p:cNvSpPr/>
            <p:nvPr/>
          </p:nvSpPr>
          <p:spPr>
            <a:xfrm>
              <a:off x="5592317" y="1332737"/>
              <a:ext cx="338455" cy="189230"/>
            </a:xfrm>
            <a:custGeom>
              <a:avLst/>
              <a:gdLst/>
              <a:ahLst/>
              <a:cxnLst/>
              <a:rect l="l" t="t" r="r" b="b"/>
              <a:pathLst>
                <a:path w="338454" h="189230">
                  <a:moveTo>
                    <a:pt x="0" y="94487"/>
                  </a:moveTo>
                  <a:lnTo>
                    <a:pt x="32625" y="38679"/>
                  </a:lnTo>
                  <a:lnTo>
                    <a:pt x="69238" y="18227"/>
                  </a:lnTo>
                  <a:lnTo>
                    <a:pt x="115677" y="4815"/>
                  </a:lnTo>
                  <a:lnTo>
                    <a:pt x="169164" y="0"/>
                  </a:lnTo>
                  <a:lnTo>
                    <a:pt x="222650" y="4815"/>
                  </a:lnTo>
                  <a:lnTo>
                    <a:pt x="269089" y="18227"/>
                  </a:lnTo>
                  <a:lnTo>
                    <a:pt x="305702" y="38679"/>
                  </a:lnTo>
                  <a:lnTo>
                    <a:pt x="329708" y="64617"/>
                  </a:lnTo>
                  <a:lnTo>
                    <a:pt x="338328" y="94487"/>
                  </a:lnTo>
                  <a:lnTo>
                    <a:pt x="329708" y="124358"/>
                  </a:lnTo>
                  <a:lnTo>
                    <a:pt x="305702" y="150296"/>
                  </a:lnTo>
                  <a:lnTo>
                    <a:pt x="269089" y="170748"/>
                  </a:lnTo>
                  <a:lnTo>
                    <a:pt x="222650" y="184160"/>
                  </a:lnTo>
                  <a:lnTo>
                    <a:pt x="169164" y="188975"/>
                  </a:lnTo>
                  <a:lnTo>
                    <a:pt x="115677" y="184160"/>
                  </a:lnTo>
                  <a:lnTo>
                    <a:pt x="69238" y="170748"/>
                  </a:lnTo>
                  <a:lnTo>
                    <a:pt x="32625" y="150296"/>
                  </a:lnTo>
                  <a:lnTo>
                    <a:pt x="8619" y="124358"/>
                  </a:lnTo>
                  <a:lnTo>
                    <a:pt x="0" y="94487"/>
                  </a:lnTo>
                  <a:close/>
                </a:path>
              </a:pathLst>
            </a:custGeom>
            <a:ln w="19812">
              <a:solidFill>
                <a:srgbClr val="000000"/>
              </a:solidFill>
            </a:ln>
          </p:spPr>
          <p:txBody>
            <a:bodyPr wrap="square" lIns="0" tIns="0" rIns="0" bIns="0" rtlCol="0"/>
            <a:lstStyle/>
            <a:p>
              <a:endParaRPr/>
            </a:p>
          </p:txBody>
        </p:sp>
        <p:sp>
          <p:nvSpPr>
            <p:cNvPr id="86" name="object 86"/>
            <p:cNvSpPr/>
            <p:nvPr/>
          </p:nvSpPr>
          <p:spPr>
            <a:xfrm>
              <a:off x="5003292" y="2352675"/>
              <a:ext cx="582295" cy="582295"/>
            </a:xfrm>
            <a:custGeom>
              <a:avLst/>
              <a:gdLst/>
              <a:ahLst/>
              <a:cxnLst/>
              <a:rect l="l" t="t" r="r" b="b"/>
              <a:pathLst>
                <a:path w="582295" h="582294">
                  <a:moveTo>
                    <a:pt x="288036" y="0"/>
                  </a:moveTo>
                  <a:lnTo>
                    <a:pt x="0" y="294004"/>
                  </a:lnTo>
                  <a:lnTo>
                    <a:pt x="294005" y="581913"/>
                  </a:lnTo>
                  <a:lnTo>
                    <a:pt x="581913" y="287909"/>
                  </a:lnTo>
                  <a:lnTo>
                    <a:pt x="288036" y="0"/>
                  </a:lnTo>
                  <a:close/>
                </a:path>
              </a:pathLst>
            </a:custGeom>
            <a:solidFill>
              <a:srgbClr val="FF0000"/>
            </a:solidFill>
          </p:spPr>
          <p:txBody>
            <a:bodyPr wrap="square" lIns="0" tIns="0" rIns="0" bIns="0" rtlCol="0"/>
            <a:lstStyle/>
            <a:p>
              <a:endParaRPr/>
            </a:p>
          </p:txBody>
        </p:sp>
        <p:sp>
          <p:nvSpPr>
            <p:cNvPr id="87" name="object 87"/>
            <p:cNvSpPr/>
            <p:nvPr/>
          </p:nvSpPr>
          <p:spPr>
            <a:xfrm>
              <a:off x="5003292" y="2352675"/>
              <a:ext cx="582295" cy="582295"/>
            </a:xfrm>
            <a:custGeom>
              <a:avLst/>
              <a:gdLst/>
              <a:ahLst/>
              <a:cxnLst/>
              <a:rect l="l" t="t" r="r" b="b"/>
              <a:pathLst>
                <a:path w="582295" h="582294">
                  <a:moveTo>
                    <a:pt x="0" y="294004"/>
                  </a:moveTo>
                  <a:lnTo>
                    <a:pt x="288036" y="0"/>
                  </a:lnTo>
                  <a:lnTo>
                    <a:pt x="581913" y="287909"/>
                  </a:lnTo>
                  <a:lnTo>
                    <a:pt x="294005" y="581913"/>
                  </a:lnTo>
                  <a:lnTo>
                    <a:pt x="0" y="294004"/>
                  </a:lnTo>
                  <a:close/>
                </a:path>
              </a:pathLst>
            </a:custGeom>
            <a:ln w="19050">
              <a:solidFill>
                <a:srgbClr val="000000"/>
              </a:solidFill>
            </a:ln>
          </p:spPr>
          <p:txBody>
            <a:bodyPr wrap="square" lIns="0" tIns="0" rIns="0" bIns="0" rtlCol="0"/>
            <a:lstStyle/>
            <a:p>
              <a:endParaRPr/>
            </a:p>
          </p:txBody>
        </p:sp>
        <p:sp>
          <p:nvSpPr>
            <p:cNvPr id="88" name="object 88"/>
            <p:cNvSpPr/>
            <p:nvPr/>
          </p:nvSpPr>
          <p:spPr>
            <a:xfrm>
              <a:off x="4918455" y="2354452"/>
              <a:ext cx="582295" cy="582295"/>
            </a:xfrm>
            <a:custGeom>
              <a:avLst/>
              <a:gdLst/>
              <a:ahLst/>
              <a:cxnLst/>
              <a:rect l="l" t="t" r="r" b="b"/>
              <a:pathLst>
                <a:path w="582295" h="582294">
                  <a:moveTo>
                    <a:pt x="288036" y="0"/>
                  </a:moveTo>
                  <a:lnTo>
                    <a:pt x="0" y="294005"/>
                  </a:lnTo>
                  <a:lnTo>
                    <a:pt x="294005" y="581913"/>
                  </a:lnTo>
                  <a:lnTo>
                    <a:pt x="581914" y="288036"/>
                  </a:lnTo>
                  <a:lnTo>
                    <a:pt x="288036" y="0"/>
                  </a:lnTo>
                  <a:close/>
                </a:path>
              </a:pathLst>
            </a:custGeom>
            <a:solidFill>
              <a:srgbClr val="FF0000"/>
            </a:solidFill>
          </p:spPr>
          <p:txBody>
            <a:bodyPr wrap="square" lIns="0" tIns="0" rIns="0" bIns="0" rtlCol="0"/>
            <a:lstStyle/>
            <a:p>
              <a:endParaRPr/>
            </a:p>
          </p:txBody>
        </p:sp>
        <p:sp>
          <p:nvSpPr>
            <p:cNvPr id="89" name="object 89"/>
            <p:cNvSpPr/>
            <p:nvPr/>
          </p:nvSpPr>
          <p:spPr>
            <a:xfrm>
              <a:off x="4918455" y="2354452"/>
              <a:ext cx="582295" cy="582295"/>
            </a:xfrm>
            <a:custGeom>
              <a:avLst/>
              <a:gdLst/>
              <a:ahLst/>
              <a:cxnLst/>
              <a:rect l="l" t="t" r="r" b="b"/>
              <a:pathLst>
                <a:path w="582295" h="582294">
                  <a:moveTo>
                    <a:pt x="0" y="294005"/>
                  </a:moveTo>
                  <a:lnTo>
                    <a:pt x="288036" y="0"/>
                  </a:lnTo>
                  <a:lnTo>
                    <a:pt x="581914" y="288036"/>
                  </a:lnTo>
                  <a:lnTo>
                    <a:pt x="294005" y="581913"/>
                  </a:lnTo>
                  <a:lnTo>
                    <a:pt x="0" y="294005"/>
                  </a:lnTo>
                  <a:close/>
                </a:path>
              </a:pathLst>
            </a:custGeom>
            <a:ln w="19050">
              <a:solidFill>
                <a:srgbClr val="000000"/>
              </a:solidFill>
            </a:ln>
          </p:spPr>
          <p:txBody>
            <a:bodyPr wrap="square" lIns="0" tIns="0" rIns="0" bIns="0" rtlCol="0"/>
            <a:lstStyle/>
            <a:p>
              <a:endParaRPr/>
            </a:p>
          </p:txBody>
        </p:sp>
        <p:sp>
          <p:nvSpPr>
            <p:cNvPr id="90" name="object 90"/>
            <p:cNvSpPr/>
            <p:nvPr/>
          </p:nvSpPr>
          <p:spPr>
            <a:xfrm>
              <a:off x="4816220" y="2361818"/>
              <a:ext cx="582295" cy="582295"/>
            </a:xfrm>
            <a:custGeom>
              <a:avLst/>
              <a:gdLst/>
              <a:ahLst/>
              <a:cxnLst/>
              <a:rect l="l" t="t" r="r" b="b"/>
              <a:pathLst>
                <a:path w="582295" h="582294">
                  <a:moveTo>
                    <a:pt x="288036" y="0"/>
                  </a:moveTo>
                  <a:lnTo>
                    <a:pt x="0" y="293877"/>
                  </a:lnTo>
                  <a:lnTo>
                    <a:pt x="294004" y="581913"/>
                  </a:lnTo>
                  <a:lnTo>
                    <a:pt x="581913" y="287908"/>
                  </a:lnTo>
                  <a:lnTo>
                    <a:pt x="288036" y="0"/>
                  </a:lnTo>
                  <a:close/>
                </a:path>
              </a:pathLst>
            </a:custGeom>
            <a:solidFill>
              <a:srgbClr val="FF0000"/>
            </a:solidFill>
          </p:spPr>
          <p:txBody>
            <a:bodyPr wrap="square" lIns="0" tIns="0" rIns="0" bIns="0" rtlCol="0"/>
            <a:lstStyle/>
            <a:p>
              <a:endParaRPr/>
            </a:p>
          </p:txBody>
        </p:sp>
        <p:sp>
          <p:nvSpPr>
            <p:cNvPr id="91" name="object 91"/>
            <p:cNvSpPr/>
            <p:nvPr/>
          </p:nvSpPr>
          <p:spPr>
            <a:xfrm>
              <a:off x="4816220" y="2361818"/>
              <a:ext cx="582295" cy="582295"/>
            </a:xfrm>
            <a:custGeom>
              <a:avLst/>
              <a:gdLst/>
              <a:ahLst/>
              <a:cxnLst/>
              <a:rect l="l" t="t" r="r" b="b"/>
              <a:pathLst>
                <a:path w="582295" h="582294">
                  <a:moveTo>
                    <a:pt x="0" y="293877"/>
                  </a:moveTo>
                  <a:lnTo>
                    <a:pt x="288036" y="0"/>
                  </a:lnTo>
                  <a:lnTo>
                    <a:pt x="581913" y="287908"/>
                  </a:lnTo>
                  <a:lnTo>
                    <a:pt x="294004" y="581913"/>
                  </a:lnTo>
                  <a:lnTo>
                    <a:pt x="0" y="293877"/>
                  </a:lnTo>
                  <a:close/>
                </a:path>
              </a:pathLst>
            </a:custGeom>
            <a:ln w="19050">
              <a:solidFill>
                <a:srgbClr val="000000"/>
              </a:solidFill>
            </a:ln>
          </p:spPr>
          <p:txBody>
            <a:bodyPr wrap="square" lIns="0" tIns="0" rIns="0" bIns="0" rtlCol="0"/>
            <a:lstStyle/>
            <a:p>
              <a:endParaRPr/>
            </a:p>
          </p:txBody>
        </p:sp>
        <p:sp>
          <p:nvSpPr>
            <p:cNvPr id="92" name="object 92"/>
            <p:cNvSpPr/>
            <p:nvPr/>
          </p:nvSpPr>
          <p:spPr>
            <a:xfrm>
              <a:off x="4935473" y="2554985"/>
              <a:ext cx="340360" cy="189230"/>
            </a:xfrm>
            <a:custGeom>
              <a:avLst/>
              <a:gdLst/>
              <a:ahLst/>
              <a:cxnLst/>
              <a:rect l="l" t="t" r="r" b="b"/>
              <a:pathLst>
                <a:path w="340360" h="189230">
                  <a:moveTo>
                    <a:pt x="0" y="94487"/>
                  </a:moveTo>
                  <a:lnTo>
                    <a:pt x="32784" y="38679"/>
                  </a:lnTo>
                  <a:lnTo>
                    <a:pt x="69567" y="18227"/>
                  </a:lnTo>
                  <a:lnTo>
                    <a:pt x="116214" y="4815"/>
                  </a:lnTo>
                  <a:lnTo>
                    <a:pt x="169925" y="0"/>
                  </a:lnTo>
                  <a:lnTo>
                    <a:pt x="223637" y="4815"/>
                  </a:lnTo>
                  <a:lnTo>
                    <a:pt x="270284" y="18227"/>
                  </a:lnTo>
                  <a:lnTo>
                    <a:pt x="307067" y="38679"/>
                  </a:lnTo>
                  <a:lnTo>
                    <a:pt x="331189" y="64617"/>
                  </a:lnTo>
                  <a:lnTo>
                    <a:pt x="339851" y="94487"/>
                  </a:lnTo>
                  <a:lnTo>
                    <a:pt x="331189" y="124358"/>
                  </a:lnTo>
                  <a:lnTo>
                    <a:pt x="307067" y="150296"/>
                  </a:lnTo>
                  <a:lnTo>
                    <a:pt x="270284" y="170748"/>
                  </a:lnTo>
                  <a:lnTo>
                    <a:pt x="223637" y="184160"/>
                  </a:lnTo>
                  <a:lnTo>
                    <a:pt x="169925" y="188975"/>
                  </a:lnTo>
                  <a:lnTo>
                    <a:pt x="116214" y="184160"/>
                  </a:lnTo>
                  <a:lnTo>
                    <a:pt x="69567" y="170748"/>
                  </a:lnTo>
                  <a:lnTo>
                    <a:pt x="32784" y="150296"/>
                  </a:lnTo>
                  <a:lnTo>
                    <a:pt x="8662" y="124358"/>
                  </a:lnTo>
                  <a:lnTo>
                    <a:pt x="0" y="94487"/>
                  </a:lnTo>
                  <a:close/>
                </a:path>
              </a:pathLst>
            </a:custGeom>
            <a:ln w="19812">
              <a:solidFill>
                <a:srgbClr val="000000"/>
              </a:solidFill>
            </a:ln>
          </p:spPr>
          <p:txBody>
            <a:bodyPr wrap="square" lIns="0" tIns="0" rIns="0" bIns="0" rtlCol="0"/>
            <a:lstStyle/>
            <a:p>
              <a:endParaRPr/>
            </a:p>
          </p:txBody>
        </p:sp>
        <p:sp>
          <p:nvSpPr>
            <p:cNvPr id="93" name="object 93"/>
            <p:cNvSpPr/>
            <p:nvPr/>
          </p:nvSpPr>
          <p:spPr>
            <a:xfrm>
              <a:off x="6116447" y="2350134"/>
              <a:ext cx="582295" cy="582295"/>
            </a:xfrm>
            <a:custGeom>
              <a:avLst/>
              <a:gdLst/>
              <a:ahLst/>
              <a:cxnLst/>
              <a:rect l="l" t="t" r="r" b="b"/>
              <a:pathLst>
                <a:path w="582295" h="582294">
                  <a:moveTo>
                    <a:pt x="287908" y="0"/>
                  </a:moveTo>
                  <a:lnTo>
                    <a:pt x="0" y="294004"/>
                  </a:lnTo>
                  <a:lnTo>
                    <a:pt x="293877" y="581913"/>
                  </a:lnTo>
                  <a:lnTo>
                    <a:pt x="581913" y="288036"/>
                  </a:lnTo>
                  <a:lnTo>
                    <a:pt x="287908" y="0"/>
                  </a:lnTo>
                  <a:close/>
                </a:path>
              </a:pathLst>
            </a:custGeom>
            <a:solidFill>
              <a:srgbClr val="FF0000"/>
            </a:solidFill>
          </p:spPr>
          <p:txBody>
            <a:bodyPr wrap="square" lIns="0" tIns="0" rIns="0" bIns="0" rtlCol="0"/>
            <a:lstStyle/>
            <a:p>
              <a:endParaRPr/>
            </a:p>
          </p:txBody>
        </p:sp>
        <p:sp>
          <p:nvSpPr>
            <p:cNvPr id="94" name="object 94"/>
            <p:cNvSpPr/>
            <p:nvPr/>
          </p:nvSpPr>
          <p:spPr>
            <a:xfrm>
              <a:off x="6116447" y="2350134"/>
              <a:ext cx="582295" cy="582295"/>
            </a:xfrm>
            <a:custGeom>
              <a:avLst/>
              <a:gdLst/>
              <a:ahLst/>
              <a:cxnLst/>
              <a:rect l="l" t="t" r="r" b="b"/>
              <a:pathLst>
                <a:path w="582295" h="582294">
                  <a:moveTo>
                    <a:pt x="0" y="294004"/>
                  </a:moveTo>
                  <a:lnTo>
                    <a:pt x="287908" y="0"/>
                  </a:lnTo>
                  <a:lnTo>
                    <a:pt x="581913" y="288036"/>
                  </a:lnTo>
                  <a:lnTo>
                    <a:pt x="293877" y="581913"/>
                  </a:lnTo>
                  <a:lnTo>
                    <a:pt x="0" y="294004"/>
                  </a:lnTo>
                  <a:close/>
                </a:path>
              </a:pathLst>
            </a:custGeom>
            <a:ln w="19049">
              <a:solidFill>
                <a:srgbClr val="000000"/>
              </a:solidFill>
            </a:ln>
          </p:spPr>
          <p:txBody>
            <a:bodyPr wrap="square" lIns="0" tIns="0" rIns="0" bIns="0" rtlCol="0"/>
            <a:lstStyle/>
            <a:p>
              <a:endParaRPr/>
            </a:p>
          </p:txBody>
        </p:sp>
        <p:sp>
          <p:nvSpPr>
            <p:cNvPr id="95" name="object 95"/>
            <p:cNvSpPr/>
            <p:nvPr/>
          </p:nvSpPr>
          <p:spPr>
            <a:xfrm>
              <a:off x="5763006" y="1768601"/>
              <a:ext cx="0" cy="235585"/>
            </a:xfrm>
            <a:custGeom>
              <a:avLst/>
              <a:gdLst/>
              <a:ahLst/>
              <a:cxnLst/>
              <a:rect l="l" t="t" r="r" b="b"/>
              <a:pathLst>
                <a:path h="235585">
                  <a:moveTo>
                    <a:pt x="0" y="235331"/>
                  </a:moveTo>
                  <a:lnTo>
                    <a:pt x="0" y="0"/>
                  </a:lnTo>
                </a:path>
              </a:pathLst>
            </a:custGeom>
            <a:ln w="28956">
              <a:solidFill>
                <a:srgbClr val="000000"/>
              </a:solidFill>
            </a:ln>
          </p:spPr>
          <p:txBody>
            <a:bodyPr wrap="square" lIns="0" tIns="0" rIns="0" bIns="0" rtlCol="0"/>
            <a:lstStyle/>
            <a:p>
              <a:endParaRPr/>
            </a:p>
          </p:txBody>
        </p:sp>
        <p:pic>
          <p:nvPicPr>
            <p:cNvPr id="96" name="object 96"/>
            <p:cNvPicPr/>
            <p:nvPr/>
          </p:nvPicPr>
          <p:blipFill>
            <a:blip r:embed="rId24" cstate="print"/>
            <a:stretch>
              <a:fillRect/>
            </a:stretch>
          </p:blipFill>
          <p:spPr>
            <a:xfrm>
              <a:off x="2810029" y="1631907"/>
              <a:ext cx="568930" cy="329713"/>
            </a:xfrm>
            <a:prstGeom prst="rect">
              <a:avLst/>
            </a:prstGeom>
          </p:spPr>
        </p:pic>
        <p:pic>
          <p:nvPicPr>
            <p:cNvPr id="97" name="object 97"/>
            <p:cNvPicPr/>
            <p:nvPr/>
          </p:nvPicPr>
          <p:blipFill>
            <a:blip r:embed="rId25" cstate="print"/>
            <a:stretch>
              <a:fillRect/>
            </a:stretch>
          </p:blipFill>
          <p:spPr>
            <a:xfrm>
              <a:off x="2817876" y="1648967"/>
              <a:ext cx="502919" cy="245363"/>
            </a:xfrm>
            <a:prstGeom prst="rect">
              <a:avLst/>
            </a:prstGeom>
          </p:spPr>
        </p:pic>
      </p:grpSp>
      <p:sp>
        <p:nvSpPr>
          <p:cNvPr id="98" name="object 98"/>
          <p:cNvSpPr txBox="1"/>
          <p:nvPr/>
        </p:nvSpPr>
        <p:spPr>
          <a:xfrm>
            <a:off x="2910078" y="917818"/>
            <a:ext cx="1619250" cy="884555"/>
          </a:xfrm>
          <a:prstGeom prst="rect">
            <a:avLst/>
          </a:prstGeom>
        </p:spPr>
        <p:txBody>
          <a:bodyPr vert="horz" wrap="square" lIns="0" tIns="12700" rIns="0" bIns="0" rtlCol="0">
            <a:spAutoFit/>
          </a:bodyPr>
          <a:lstStyle/>
          <a:p>
            <a:pPr marL="280670" marR="5080" indent="-268605">
              <a:lnSpc>
                <a:spcPct val="100000"/>
              </a:lnSpc>
              <a:spcBef>
                <a:spcPts val="100"/>
              </a:spcBef>
            </a:pPr>
            <a:r>
              <a:rPr sz="1800" b="1" u="sng" dirty="0">
                <a:uFill>
                  <a:solidFill>
                    <a:srgbClr val="000000"/>
                  </a:solidFill>
                </a:uFill>
                <a:latin typeface="Calibri"/>
                <a:cs typeface="Calibri"/>
              </a:rPr>
              <a:t>3x</a:t>
            </a:r>
            <a:r>
              <a:rPr sz="1800" b="1" u="sng" spc="-45" dirty="0">
                <a:uFill>
                  <a:solidFill>
                    <a:srgbClr val="000000"/>
                  </a:solidFill>
                </a:uFill>
                <a:latin typeface="Calibri"/>
                <a:cs typeface="Calibri"/>
              </a:rPr>
              <a:t> </a:t>
            </a:r>
            <a:r>
              <a:rPr sz="1800" b="1" u="sng" spc="-35" dirty="0">
                <a:uFill>
                  <a:solidFill>
                    <a:srgbClr val="000000"/>
                  </a:solidFill>
                </a:uFill>
                <a:latin typeface="Calibri"/>
                <a:cs typeface="Calibri"/>
              </a:rPr>
              <a:t>Tank</a:t>
            </a:r>
            <a:r>
              <a:rPr sz="1800" b="1" u="sng" spc="-50" dirty="0">
                <a:uFill>
                  <a:solidFill>
                    <a:srgbClr val="000000"/>
                  </a:solidFill>
                </a:uFill>
                <a:latin typeface="Calibri"/>
                <a:cs typeface="Calibri"/>
              </a:rPr>
              <a:t> </a:t>
            </a:r>
            <a:r>
              <a:rPr sz="1800" b="1" u="sng" spc="-5" dirty="0">
                <a:uFill>
                  <a:solidFill>
                    <a:srgbClr val="000000"/>
                  </a:solidFill>
                </a:uFill>
                <a:latin typeface="Calibri"/>
                <a:cs typeface="Calibri"/>
              </a:rPr>
              <a:t>Platoons </a:t>
            </a:r>
            <a:r>
              <a:rPr sz="1800" b="1" spc="-390" dirty="0">
                <a:latin typeface="Calibri"/>
                <a:cs typeface="Calibri"/>
              </a:rPr>
              <a:t> </a:t>
            </a:r>
            <a:r>
              <a:rPr sz="1800" b="1" u="sng" dirty="0">
                <a:uFill>
                  <a:solidFill>
                    <a:srgbClr val="000000"/>
                  </a:solidFill>
                </a:uFill>
                <a:latin typeface="Calibri"/>
                <a:cs typeface="Calibri"/>
              </a:rPr>
              <a:t>HQ</a:t>
            </a:r>
            <a:r>
              <a:rPr sz="1800" b="1" u="sng" spc="-15" dirty="0">
                <a:uFill>
                  <a:solidFill>
                    <a:srgbClr val="000000"/>
                  </a:solidFill>
                </a:uFill>
                <a:latin typeface="Calibri"/>
                <a:cs typeface="Calibri"/>
              </a:rPr>
              <a:t> </a:t>
            </a:r>
            <a:r>
              <a:rPr sz="1800" b="1" u="sng" spc="-5" dirty="0">
                <a:uFill>
                  <a:solidFill>
                    <a:srgbClr val="000000"/>
                  </a:solidFill>
                </a:uFill>
                <a:latin typeface="Calibri"/>
                <a:cs typeface="Calibri"/>
              </a:rPr>
              <a:t>Section</a:t>
            </a:r>
            <a:endParaRPr sz="1800" dirty="0">
              <a:latin typeface="Calibri"/>
              <a:cs typeface="Calibri"/>
            </a:endParaRPr>
          </a:p>
          <a:p>
            <a:pPr marL="527685">
              <a:lnSpc>
                <a:spcPct val="100000"/>
              </a:lnSpc>
              <a:spcBef>
                <a:spcPts val="1120"/>
              </a:spcBef>
            </a:pPr>
            <a:r>
              <a:rPr sz="1100" b="1" spc="-5" dirty="0">
                <a:latin typeface="Calibri"/>
                <a:cs typeface="Calibri"/>
              </a:rPr>
              <a:t>O-3</a:t>
            </a:r>
            <a:r>
              <a:rPr sz="1100" b="1" spc="-20" dirty="0">
                <a:latin typeface="Calibri"/>
                <a:cs typeface="Calibri"/>
              </a:rPr>
              <a:t> </a:t>
            </a:r>
            <a:r>
              <a:rPr sz="1100" b="1" spc="-5" dirty="0">
                <a:latin typeface="Calibri"/>
                <a:cs typeface="Calibri"/>
              </a:rPr>
              <a:t>Company</a:t>
            </a:r>
            <a:r>
              <a:rPr sz="1100" b="1" spc="-15" dirty="0">
                <a:latin typeface="Calibri"/>
                <a:cs typeface="Calibri"/>
              </a:rPr>
              <a:t> </a:t>
            </a:r>
            <a:r>
              <a:rPr sz="1100" b="1" dirty="0">
                <a:latin typeface="Calibri"/>
                <a:cs typeface="Calibri"/>
              </a:rPr>
              <a:t>CO</a:t>
            </a:r>
            <a:endParaRPr sz="1100" dirty="0">
              <a:latin typeface="Calibri"/>
              <a:cs typeface="Calibri"/>
            </a:endParaRPr>
          </a:p>
        </p:txBody>
      </p:sp>
      <p:grpSp>
        <p:nvGrpSpPr>
          <p:cNvPr id="99" name="object 99"/>
          <p:cNvGrpSpPr/>
          <p:nvPr/>
        </p:nvGrpSpPr>
        <p:grpSpPr>
          <a:xfrm>
            <a:off x="2796313" y="2325327"/>
            <a:ext cx="568960" cy="330200"/>
            <a:chOff x="2796313" y="2325327"/>
            <a:chExt cx="568960" cy="330200"/>
          </a:xfrm>
        </p:grpSpPr>
        <p:pic>
          <p:nvPicPr>
            <p:cNvPr id="100" name="object 100"/>
            <p:cNvPicPr/>
            <p:nvPr/>
          </p:nvPicPr>
          <p:blipFill>
            <a:blip r:embed="rId24" cstate="print"/>
            <a:stretch>
              <a:fillRect/>
            </a:stretch>
          </p:blipFill>
          <p:spPr>
            <a:xfrm>
              <a:off x="2796313" y="2325327"/>
              <a:ext cx="568930" cy="329713"/>
            </a:xfrm>
            <a:prstGeom prst="rect">
              <a:avLst/>
            </a:prstGeom>
          </p:spPr>
        </p:pic>
        <p:pic>
          <p:nvPicPr>
            <p:cNvPr id="101" name="object 101"/>
            <p:cNvPicPr/>
            <p:nvPr/>
          </p:nvPicPr>
          <p:blipFill>
            <a:blip r:embed="rId26" cstate="print"/>
            <a:stretch>
              <a:fillRect/>
            </a:stretch>
          </p:blipFill>
          <p:spPr>
            <a:xfrm>
              <a:off x="2804159" y="2342387"/>
              <a:ext cx="502919" cy="245363"/>
            </a:xfrm>
            <a:prstGeom prst="rect">
              <a:avLst/>
            </a:prstGeom>
          </p:spPr>
        </p:pic>
      </p:grpSp>
      <p:sp>
        <p:nvSpPr>
          <p:cNvPr id="102" name="object 102"/>
          <p:cNvSpPr txBox="1"/>
          <p:nvPr/>
        </p:nvSpPr>
        <p:spPr>
          <a:xfrm>
            <a:off x="3406521" y="2355545"/>
            <a:ext cx="1159510" cy="194310"/>
          </a:xfrm>
          <a:prstGeom prst="rect">
            <a:avLst/>
          </a:prstGeom>
        </p:spPr>
        <p:txBody>
          <a:bodyPr vert="horz" wrap="square" lIns="0" tIns="13335" rIns="0" bIns="0" rtlCol="0">
            <a:spAutoFit/>
          </a:bodyPr>
          <a:lstStyle/>
          <a:p>
            <a:pPr marL="12700">
              <a:lnSpc>
                <a:spcPct val="100000"/>
              </a:lnSpc>
              <a:spcBef>
                <a:spcPts val="105"/>
              </a:spcBef>
            </a:pPr>
            <a:r>
              <a:rPr sz="1100" b="1" spc="-5" dirty="0">
                <a:latin typeface="Calibri"/>
                <a:cs typeface="Calibri"/>
              </a:rPr>
              <a:t>O-2</a:t>
            </a:r>
            <a:r>
              <a:rPr sz="1100" b="1" dirty="0">
                <a:latin typeface="Calibri"/>
                <a:cs typeface="Calibri"/>
              </a:rPr>
              <a:t> </a:t>
            </a:r>
            <a:r>
              <a:rPr sz="1100" b="1" spc="-5" dirty="0">
                <a:latin typeface="Calibri"/>
                <a:cs typeface="Calibri"/>
              </a:rPr>
              <a:t>Political</a:t>
            </a:r>
            <a:r>
              <a:rPr sz="1100" b="1" spc="-15" dirty="0">
                <a:latin typeface="Calibri"/>
                <a:cs typeface="Calibri"/>
              </a:rPr>
              <a:t> </a:t>
            </a:r>
            <a:r>
              <a:rPr sz="1100" b="1" spc="-5" dirty="0">
                <a:latin typeface="Calibri"/>
                <a:cs typeface="Calibri"/>
              </a:rPr>
              <a:t>Officer</a:t>
            </a:r>
            <a:endParaRPr sz="1100">
              <a:latin typeface="Calibri"/>
              <a:cs typeface="Calibri"/>
            </a:endParaRPr>
          </a:p>
        </p:txBody>
      </p:sp>
      <p:grpSp>
        <p:nvGrpSpPr>
          <p:cNvPr id="103" name="object 103"/>
          <p:cNvGrpSpPr/>
          <p:nvPr/>
        </p:nvGrpSpPr>
        <p:grpSpPr>
          <a:xfrm>
            <a:off x="3332988" y="1859241"/>
            <a:ext cx="1213104" cy="1088174"/>
            <a:chOff x="3332988" y="1859241"/>
            <a:chExt cx="1213104" cy="1088174"/>
          </a:xfrm>
        </p:grpSpPr>
        <p:pic>
          <p:nvPicPr>
            <p:cNvPr id="104" name="object 104"/>
            <p:cNvPicPr/>
            <p:nvPr/>
          </p:nvPicPr>
          <p:blipFill>
            <a:blip r:embed="rId27" cstate="print"/>
            <a:stretch>
              <a:fillRect/>
            </a:stretch>
          </p:blipFill>
          <p:spPr>
            <a:xfrm>
              <a:off x="3336036" y="2551163"/>
              <a:ext cx="1210056" cy="396252"/>
            </a:xfrm>
            <a:prstGeom prst="rect">
              <a:avLst/>
            </a:prstGeom>
          </p:spPr>
        </p:pic>
        <p:pic>
          <p:nvPicPr>
            <p:cNvPr id="105" name="object 105"/>
            <p:cNvPicPr/>
            <p:nvPr/>
          </p:nvPicPr>
          <p:blipFill>
            <a:blip r:embed="rId19" cstate="print"/>
            <a:stretch>
              <a:fillRect/>
            </a:stretch>
          </p:blipFill>
          <p:spPr>
            <a:xfrm>
              <a:off x="3361944" y="2577084"/>
              <a:ext cx="1107948" cy="294132"/>
            </a:xfrm>
            <a:prstGeom prst="rect">
              <a:avLst/>
            </a:prstGeom>
          </p:spPr>
        </p:pic>
        <p:pic>
          <p:nvPicPr>
            <p:cNvPr id="106" name="object 106"/>
            <p:cNvPicPr/>
            <p:nvPr/>
          </p:nvPicPr>
          <p:blipFill>
            <a:blip r:embed="rId20" cstate="print"/>
            <a:stretch>
              <a:fillRect/>
            </a:stretch>
          </p:blipFill>
          <p:spPr>
            <a:xfrm>
              <a:off x="3332988" y="1859241"/>
              <a:ext cx="1210056" cy="394754"/>
            </a:xfrm>
            <a:prstGeom prst="rect">
              <a:avLst/>
            </a:prstGeom>
          </p:spPr>
        </p:pic>
        <p:pic>
          <p:nvPicPr>
            <p:cNvPr id="107" name="object 107"/>
            <p:cNvPicPr/>
            <p:nvPr/>
          </p:nvPicPr>
          <p:blipFill>
            <a:blip r:embed="rId19" cstate="print"/>
            <a:stretch>
              <a:fillRect/>
            </a:stretch>
          </p:blipFill>
          <p:spPr>
            <a:xfrm>
              <a:off x="3358896" y="1885188"/>
              <a:ext cx="1107948" cy="292608"/>
            </a:xfrm>
            <a:prstGeom prst="rect">
              <a:avLst/>
            </a:prstGeom>
          </p:spPr>
        </p:pic>
      </p:grpSp>
      <p:grpSp>
        <p:nvGrpSpPr>
          <p:cNvPr id="129" name="object 129"/>
          <p:cNvGrpSpPr/>
          <p:nvPr/>
        </p:nvGrpSpPr>
        <p:grpSpPr>
          <a:xfrm>
            <a:off x="5116067" y="2495550"/>
            <a:ext cx="1462786" cy="2767044"/>
            <a:chOff x="5116067" y="2495550"/>
            <a:chExt cx="1462786" cy="2767044"/>
          </a:xfrm>
        </p:grpSpPr>
        <p:sp>
          <p:nvSpPr>
            <p:cNvPr id="132" name="object 132"/>
            <p:cNvSpPr/>
            <p:nvPr/>
          </p:nvSpPr>
          <p:spPr>
            <a:xfrm>
              <a:off x="6238493" y="2495550"/>
              <a:ext cx="340360" cy="241300"/>
            </a:xfrm>
            <a:custGeom>
              <a:avLst/>
              <a:gdLst/>
              <a:ahLst/>
              <a:cxnLst/>
              <a:rect l="l" t="t" r="r" b="b"/>
              <a:pathLst>
                <a:path w="340359" h="241300">
                  <a:moveTo>
                    <a:pt x="0" y="146303"/>
                  </a:moveTo>
                  <a:lnTo>
                    <a:pt x="32784" y="90495"/>
                  </a:lnTo>
                  <a:lnTo>
                    <a:pt x="69567" y="70043"/>
                  </a:lnTo>
                  <a:lnTo>
                    <a:pt x="116214" y="56631"/>
                  </a:lnTo>
                  <a:lnTo>
                    <a:pt x="169925" y="51815"/>
                  </a:lnTo>
                  <a:lnTo>
                    <a:pt x="223637" y="56631"/>
                  </a:lnTo>
                  <a:lnTo>
                    <a:pt x="270284" y="70043"/>
                  </a:lnTo>
                  <a:lnTo>
                    <a:pt x="307067" y="90495"/>
                  </a:lnTo>
                  <a:lnTo>
                    <a:pt x="331189" y="116433"/>
                  </a:lnTo>
                  <a:lnTo>
                    <a:pt x="339851" y="146303"/>
                  </a:lnTo>
                  <a:lnTo>
                    <a:pt x="331189" y="176174"/>
                  </a:lnTo>
                  <a:lnTo>
                    <a:pt x="307067" y="202112"/>
                  </a:lnTo>
                  <a:lnTo>
                    <a:pt x="270284" y="222564"/>
                  </a:lnTo>
                  <a:lnTo>
                    <a:pt x="223637" y="235976"/>
                  </a:lnTo>
                  <a:lnTo>
                    <a:pt x="169925" y="240791"/>
                  </a:lnTo>
                  <a:lnTo>
                    <a:pt x="116214" y="235976"/>
                  </a:lnTo>
                  <a:lnTo>
                    <a:pt x="69567" y="222564"/>
                  </a:lnTo>
                  <a:lnTo>
                    <a:pt x="32784" y="202112"/>
                  </a:lnTo>
                  <a:lnTo>
                    <a:pt x="8662" y="176174"/>
                  </a:lnTo>
                  <a:lnTo>
                    <a:pt x="0" y="146303"/>
                  </a:lnTo>
                  <a:close/>
                </a:path>
                <a:path w="340359" h="241300">
                  <a:moveTo>
                    <a:pt x="22859" y="3048"/>
                  </a:moveTo>
                  <a:lnTo>
                    <a:pt x="313816" y="0"/>
                  </a:lnTo>
                </a:path>
              </a:pathLst>
            </a:custGeom>
            <a:ln w="19812">
              <a:solidFill>
                <a:srgbClr val="000000"/>
              </a:solidFill>
            </a:ln>
          </p:spPr>
          <p:txBody>
            <a:bodyPr wrap="square" lIns="0" tIns="0" rIns="0" bIns="0" rtlCol="0"/>
            <a:lstStyle/>
            <a:p>
              <a:endParaRPr/>
            </a:p>
          </p:txBody>
        </p:sp>
        <p:pic>
          <p:nvPicPr>
            <p:cNvPr id="133" name="object 133"/>
            <p:cNvPicPr/>
            <p:nvPr/>
          </p:nvPicPr>
          <p:blipFill>
            <a:blip r:embed="rId28" cstate="print"/>
            <a:stretch>
              <a:fillRect/>
            </a:stretch>
          </p:blipFill>
          <p:spPr>
            <a:xfrm>
              <a:off x="5333532" y="4928392"/>
              <a:ext cx="204941" cy="334202"/>
            </a:xfrm>
            <a:prstGeom prst="rect">
              <a:avLst/>
            </a:prstGeom>
          </p:spPr>
        </p:pic>
        <p:pic>
          <p:nvPicPr>
            <p:cNvPr id="134" name="object 134"/>
            <p:cNvPicPr/>
            <p:nvPr/>
          </p:nvPicPr>
          <p:blipFill>
            <a:blip r:embed="rId29" cstate="print"/>
            <a:stretch>
              <a:fillRect/>
            </a:stretch>
          </p:blipFill>
          <p:spPr>
            <a:xfrm>
              <a:off x="5341619" y="4936236"/>
              <a:ext cx="129539" cy="268224"/>
            </a:xfrm>
            <a:prstGeom prst="rect">
              <a:avLst/>
            </a:prstGeom>
          </p:spPr>
        </p:pic>
        <p:pic>
          <p:nvPicPr>
            <p:cNvPr id="135" name="object 135"/>
            <p:cNvPicPr/>
            <p:nvPr/>
          </p:nvPicPr>
          <p:blipFill>
            <a:blip r:embed="rId30" cstate="print"/>
            <a:stretch>
              <a:fillRect/>
            </a:stretch>
          </p:blipFill>
          <p:spPr>
            <a:xfrm>
              <a:off x="5315711" y="4573473"/>
              <a:ext cx="230187" cy="365810"/>
            </a:xfrm>
            <a:prstGeom prst="rect">
              <a:avLst/>
            </a:prstGeom>
          </p:spPr>
        </p:pic>
        <p:pic>
          <p:nvPicPr>
            <p:cNvPr id="136" name="object 136"/>
            <p:cNvPicPr/>
            <p:nvPr/>
          </p:nvPicPr>
          <p:blipFill>
            <a:blip r:embed="rId31" cstate="print"/>
            <a:stretch>
              <a:fillRect/>
            </a:stretch>
          </p:blipFill>
          <p:spPr>
            <a:xfrm>
              <a:off x="5341619" y="4599432"/>
              <a:ext cx="128015" cy="263651"/>
            </a:xfrm>
            <a:prstGeom prst="rect">
              <a:avLst/>
            </a:prstGeom>
          </p:spPr>
        </p:pic>
        <p:pic>
          <p:nvPicPr>
            <p:cNvPr id="137" name="object 137"/>
            <p:cNvPicPr/>
            <p:nvPr/>
          </p:nvPicPr>
          <p:blipFill>
            <a:blip r:embed="rId32" cstate="print"/>
            <a:stretch>
              <a:fillRect/>
            </a:stretch>
          </p:blipFill>
          <p:spPr>
            <a:xfrm>
              <a:off x="5116067" y="4733582"/>
              <a:ext cx="234670" cy="373341"/>
            </a:xfrm>
            <a:prstGeom prst="rect">
              <a:avLst/>
            </a:prstGeom>
          </p:spPr>
        </p:pic>
        <p:pic>
          <p:nvPicPr>
            <p:cNvPr id="138" name="object 138"/>
            <p:cNvPicPr/>
            <p:nvPr/>
          </p:nvPicPr>
          <p:blipFill>
            <a:blip r:embed="rId33" cstate="print"/>
            <a:stretch>
              <a:fillRect/>
            </a:stretch>
          </p:blipFill>
          <p:spPr>
            <a:xfrm>
              <a:off x="5141975" y="4759452"/>
              <a:ext cx="132587" cy="271272"/>
            </a:xfrm>
            <a:prstGeom prst="rect">
              <a:avLst/>
            </a:prstGeom>
          </p:spPr>
        </p:pic>
      </p:grpSp>
      <p:sp>
        <p:nvSpPr>
          <p:cNvPr id="141" name="object 141"/>
          <p:cNvSpPr txBox="1"/>
          <p:nvPr/>
        </p:nvSpPr>
        <p:spPr>
          <a:xfrm>
            <a:off x="199136" y="5876645"/>
            <a:ext cx="2826385" cy="346710"/>
          </a:xfrm>
          <a:prstGeom prst="rect">
            <a:avLst/>
          </a:prstGeom>
        </p:spPr>
        <p:txBody>
          <a:bodyPr vert="horz" wrap="square" lIns="0" tIns="13335" rIns="0" bIns="0" rtlCol="0">
            <a:spAutoFit/>
          </a:bodyPr>
          <a:lstStyle/>
          <a:p>
            <a:pPr marL="260985" marR="5080" indent="-248920">
              <a:lnSpc>
                <a:spcPct val="100000"/>
              </a:lnSpc>
              <a:spcBef>
                <a:spcPts val="105"/>
              </a:spcBef>
            </a:pPr>
            <a:r>
              <a:rPr sz="1050" b="1" dirty="0">
                <a:latin typeface="Calibri"/>
                <a:cs typeface="Calibri"/>
              </a:rPr>
              <a:t>ZTQ-15s employ a </a:t>
            </a:r>
            <a:r>
              <a:rPr sz="1050" b="1" spc="-5" dirty="0">
                <a:latin typeface="Calibri"/>
                <a:cs typeface="Calibri"/>
              </a:rPr>
              <a:t>remote-controlled dual </a:t>
            </a:r>
            <a:r>
              <a:rPr sz="1050" b="1" dirty="0">
                <a:latin typeface="Calibri"/>
                <a:cs typeface="Calibri"/>
              </a:rPr>
              <a:t>12.7mm </a:t>
            </a:r>
            <a:r>
              <a:rPr sz="1050" b="1" spc="-225" dirty="0">
                <a:latin typeface="Calibri"/>
                <a:cs typeface="Calibri"/>
              </a:rPr>
              <a:t> </a:t>
            </a:r>
            <a:r>
              <a:rPr sz="1050" b="1" dirty="0">
                <a:latin typeface="Calibri"/>
                <a:cs typeface="Calibri"/>
              </a:rPr>
              <a:t>HMG</a:t>
            </a:r>
            <a:r>
              <a:rPr sz="1050" b="1" spc="-30" dirty="0">
                <a:latin typeface="Calibri"/>
                <a:cs typeface="Calibri"/>
              </a:rPr>
              <a:t> </a:t>
            </a:r>
            <a:r>
              <a:rPr sz="1050" b="1" dirty="0">
                <a:latin typeface="Calibri"/>
                <a:cs typeface="Calibri"/>
              </a:rPr>
              <a:t>and</a:t>
            </a:r>
            <a:r>
              <a:rPr sz="1050" b="1" spc="-5" dirty="0">
                <a:latin typeface="Calibri"/>
                <a:cs typeface="Calibri"/>
              </a:rPr>
              <a:t> </a:t>
            </a:r>
            <a:r>
              <a:rPr sz="1050" b="1" spc="5" dirty="0">
                <a:latin typeface="Calibri"/>
                <a:cs typeface="Calibri"/>
              </a:rPr>
              <a:t>35mm</a:t>
            </a:r>
            <a:r>
              <a:rPr sz="1050" b="1" spc="-35" dirty="0">
                <a:latin typeface="Calibri"/>
                <a:cs typeface="Calibri"/>
              </a:rPr>
              <a:t> </a:t>
            </a:r>
            <a:r>
              <a:rPr sz="1050" b="1" dirty="0">
                <a:latin typeface="Calibri"/>
                <a:cs typeface="Calibri"/>
              </a:rPr>
              <a:t>AGL</a:t>
            </a:r>
            <a:r>
              <a:rPr sz="1050" b="1" spc="-5" dirty="0">
                <a:latin typeface="Calibri"/>
                <a:cs typeface="Calibri"/>
              </a:rPr>
              <a:t> </a:t>
            </a:r>
            <a:r>
              <a:rPr sz="1050" b="1" dirty="0">
                <a:latin typeface="Calibri"/>
                <a:cs typeface="Calibri"/>
              </a:rPr>
              <a:t>on</a:t>
            </a:r>
            <a:r>
              <a:rPr sz="1050" b="1" spc="-5" dirty="0">
                <a:latin typeface="Calibri"/>
                <a:cs typeface="Calibri"/>
              </a:rPr>
              <a:t> </a:t>
            </a:r>
            <a:r>
              <a:rPr sz="1050" b="1" dirty="0">
                <a:latin typeface="Calibri"/>
                <a:cs typeface="Calibri"/>
              </a:rPr>
              <a:t>top</a:t>
            </a:r>
            <a:r>
              <a:rPr sz="1050" b="1" spc="-20" dirty="0">
                <a:latin typeface="Calibri"/>
                <a:cs typeface="Calibri"/>
              </a:rPr>
              <a:t> </a:t>
            </a:r>
            <a:r>
              <a:rPr sz="1050" b="1" dirty="0">
                <a:latin typeface="Calibri"/>
                <a:cs typeface="Calibri"/>
              </a:rPr>
              <a:t>of</a:t>
            </a:r>
            <a:r>
              <a:rPr sz="1050" b="1" spc="-10" dirty="0">
                <a:latin typeface="Calibri"/>
                <a:cs typeface="Calibri"/>
              </a:rPr>
              <a:t> </a:t>
            </a:r>
            <a:r>
              <a:rPr sz="1050" b="1" dirty="0">
                <a:latin typeface="Calibri"/>
                <a:cs typeface="Calibri"/>
              </a:rPr>
              <a:t>the</a:t>
            </a:r>
            <a:r>
              <a:rPr sz="1050" b="1" spc="-25" dirty="0">
                <a:latin typeface="Calibri"/>
                <a:cs typeface="Calibri"/>
              </a:rPr>
              <a:t> </a:t>
            </a:r>
            <a:r>
              <a:rPr sz="1050" b="1" spc="-5" dirty="0">
                <a:latin typeface="Calibri"/>
                <a:cs typeface="Calibri"/>
              </a:rPr>
              <a:t>turret.</a:t>
            </a:r>
            <a:endParaRPr sz="1050" dirty="0">
              <a:latin typeface="Calibri"/>
              <a:cs typeface="Calibri"/>
            </a:endParaRPr>
          </a:p>
        </p:txBody>
      </p:sp>
      <p:sp>
        <p:nvSpPr>
          <p:cNvPr id="142" name="object 142"/>
          <p:cNvSpPr txBox="1"/>
          <p:nvPr/>
        </p:nvSpPr>
        <p:spPr>
          <a:xfrm>
            <a:off x="5449061" y="3289807"/>
            <a:ext cx="627380" cy="452755"/>
          </a:xfrm>
          <a:prstGeom prst="rect">
            <a:avLst/>
          </a:prstGeom>
        </p:spPr>
        <p:txBody>
          <a:bodyPr vert="horz" wrap="square" lIns="0" tIns="13335" rIns="0" bIns="0" rtlCol="0">
            <a:spAutoFit/>
          </a:bodyPr>
          <a:lstStyle/>
          <a:p>
            <a:pPr marL="143510" marR="5080" indent="-131445">
              <a:lnSpc>
                <a:spcPct val="100000"/>
              </a:lnSpc>
              <a:spcBef>
                <a:spcPts val="105"/>
              </a:spcBef>
            </a:pPr>
            <a:r>
              <a:rPr sz="1400" b="1" dirty="0">
                <a:latin typeface="Calibri"/>
                <a:cs typeface="Calibri"/>
              </a:rPr>
              <a:t>ZTZ-</a:t>
            </a:r>
            <a:r>
              <a:rPr sz="1400" b="1" spc="-5" dirty="0">
                <a:latin typeface="Calibri"/>
                <a:cs typeface="Calibri"/>
              </a:rPr>
              <a:t>99A  </a:t>
            </a:r>
            <a:r>
              <a:rPr sz="1400" b="1" spc="-10" dirty="0">
                <a:latin typeface="Calibri"/>
                <a:cs typeface="Calibri"/>
              </a:rPr>
              <a:t>MBT</a:t>
            </a:r>
            <a:endParaRPr sz="1400" dirty="0">
              <a:latin typeface="Calibri"/>
              <a:cs typeface="Calibri"/>
            </a:endParaRPr>
          </a:p>
        </p:txBody>
      </p:sp>
      <p:sp>
        <p:nvSpPr>
          <p:cNvPr id="143" name="object 143"/>
          <p:cNvSpPr txBox="1"/>
          <p:nvPr/>
        </p:nvSpPr>
        <p:spPr>
          <a:xfrm>
            <a:off x="4861052" y="4515739"/>
            <a:ext cx="441959" cy="186690"/>
          </a:xfrm>
          <a:prstGeom prst="rect">
            <a:avLst/>
          </a:prstGeom>
        </p:spPr>
        <p:txBody>
          <a:bodyPr vert="horz" wrap="square" lIns="0" tIns="13335" rIns="0" bIns="0" rtlCol="0">
            <a:spAutoFit/>
          </a:bodyPr>
          <a:lstStyle/>
          <a:p>
            <a:pPr marL="12700">
              <a:lnSpc>
                <a:spcPct val="100000"/>
              </a:lnSpc>
              <a:spcBef>
                <a:spcPts val="105"/>
              </a:spcBef>
            </a:pPr>
            <a:r>
              <a:rPr sz="1050" b="1" u="sng" spc="-5" dirty="0">
                <a:uFill>
                  <a:solidFill>
                    <a:srgbClr val="000000"/>
                  </a:solidFill>
                </a:uFill>
                <a:latin typeface="Calibri"/>
                <a:cs typeface="Calibri"/>
              </a:rPr>
              <a:t>Gunner</a:t>
            </a:r>
            <a:endParaRPr sz="1050">
              <a:latin typeface="Calibri"/>
              <a:cs typeface="Calibri"/>
            </a:endParaRPr>
          </a:p>
        </p:txBody>
      </p:sp>
      <p:grpSp>
        <p:nvGrpSpPr>
          <p:cNvPr id="144" name="object 144"/>
          <p:cNvGrpSpPr/>
          <p:nvPr/>
        </p:nvGrpSpPr>
        <p:grpSpPr>
          <a:xfrm>
            <a:off x="6048755" y="4559757"/>
            <a:ext cx="2162810" cy="710565"/>
            <a:chOff x="6048755" y="4559757"/>
            <a:chExt cx="2162810" cy="710565"/>
          </a:xfrm>
        </p:grpSpPr>
        <p:pic>
          <p:nvPicPr>
            <p:cNvPr id="145" name="object 145"/>
            <p:cNvPicPr/>
            <p:nvPr/>
          </p:nvPicPr>
          <p:blipFill>
            <a:blip r:embed="rId34" cstate="print"/>
            <a:stretch>
              <a:fillRect/>
            </a:stretch>
          </p:blipFill>
          <p:spPr>
            <a:xfrm>
              <a:off x="6264927" y="4933150"/>
              <a:ext cx="207593" cy="336918"/>
            </a:xfrm>
            <a:prstGeom prst="rect">
              <a:avLst/>
            </a:prstGeom>
          </p:spPr>
        </p:pic>
        <p:pic>
          <p:nvPicPr>
            <p:cNvPr id="146" name="object 146"/>
            <p:cNvPicPr/>
            <p:nvPr/>
          </p:nvPicPr>
          <p:blipFill>
            <a:blip r:embed="rId35" cstate="print"/>
            <a:stretch>
              <a:fillRect/>
            </a:stretch>
          </p:blipFill>
          <p:spPr>
            <a:xfrm>
              <a:off x="6272783" y="4940808"/>
              <a:ext cx="132587" cy="271271"/>
            </a:xfrm>
            <a:prstGeom prst="rect">
              <a:avLst/>
            </a:prstGeom>
          </p:spPr>
        </p:pic>
        <p:pic>
          <p:nvPicPr>
            <p:cNvPr id="147" name="object 147"/>
            <p:cNvPicPr/>
            <p:nvPr/>
          </p:nvPicPr>
          <p:blipFill>
            <a:blip r:embed="rId36" cstate="print"/>
            <a:stretch>
              <a:fillRect/>
            </a:stretch>
          </p:blipFill>
          <p:spPr>
            <a:xfrm>
              <a:off x="6248399" y="4581093"/>
              <a:ext cx="231673" cy="365810"/>
            </a:xfrm>
            <a:prstGeom prst="rect">
              <a:avLst/>
            </a:prstGeom>
          </p:spPr>
        </p:pic>
        <p:pic>
          <p:nvPicPr>
            <p:cNvPr id="148" name="object 148"/>
            <p:cNvPicPr/>
            <p:nvPr/>
          </p:nvPicPr>
          <p:blipFill>
            <a:blip r:embed="rId31" cstate="print"/>
            <a:stretch>
              <a:fillRect/>
            </a:stretch>
          </p:blipFill>
          <p:spPr>
            <a:xfrm>
              <a:off x="6274307" y="4607052"/>
              <a:ext cx="129539" cy="263651"/>
            </a:xfrm>
            <a:prstGeom prst="rect">
              <a:avLst/>
            </a:prstGeom>
          </p:spPr>
        </p:pic>
        <p:pic>
          <p:nvPicPr>
            <p:cNvPr id="149" name="object 149"/>
            <p:cNvPicPr/>
            <p:nvPr/>
          </p:nvPicPr>
          <p:blipFill>
            <a:blip r:embed="rId32" cstate="print"/>
            <a:stretch>
              <a:fillRect/>
            </a:stretch>
          </p:blipFill>
          <p:spPr>
            <a:xfrm>
              <a:off x="6048755" y="4742726"/>
              <a:ext cx="234670" cy="373341"/>
            </a:xfrm>
            <a:prstGeom prst="rect">
              <a:avLst/>
            </a:prstGeom>
          </p:spPr>
        </p:pic>
        <p:pic>
          <p:nvPicPr>
            <p:cNvPr id="150" name="object 150"/>
            <p:cNvPicPr/>
            <p:nvPr/>
          </p:nvPicPr>
          <p:blipFill>
            <a:blip r:embed="rId33" cstate="print"/>
            <a:stretch>
              <a:fillRect/>
            </a:stretch>
          </p:blipFill>
          <p:spPr>
            <a:xfrm>
              <a:off x="6074663" y="4768596"/>
              <a:ext cx="132587" cy="271271"/>
            </a:xfrm>
            <a:prstGeom prst="rect">
              <a:avLst/>
            </a:prstGeom>
          </p:spPr>
        </p:pic>
        <p:pic>
          <p:nvPicPr>
            <p:cNvPr id="151" name="object 151"/>
            <p:cNvPicPr/>
            <p:nvPr/>
          </p:nvPicPr>
          <p:blipFill>
            <a:blip r:embed="rId34" cstate="print"/>
            <a:stretch>
              <a:fillRect/>
            </a:stretch>
          </p:blipFill>
          <p:spPr>
            <a:xfrm>
              <a:off x="7130559" y="4925530"/>
              <a:ext cx="207593" cy="336918"/>
            </a:xfrm>
            <a:prstGeom prst="rect">
              <a:avLst/>
            </a:prstGeom>
          </p:spPr>
        </p:pic>
        <p:pic>
          <p:nvPicPr>
            <p:cNvPr id="152" name="object 152"/>
            <p:cNvPicPr/>
            <p:nvPr/>
          </p:nvPicPr>
          <p:blipFill>
            <a:blip r:embed="rId35" cstate="print"/>
            <a:stretch>
              <a:fillRect/>
            </a:stretch>
          </p:blipFill>
          <p:spPr>
            <a:xfrm>
              <a:off x="7138416" y="4933188"/>
              <a:ext cx="132588" cy="271272"/>
            </a:xfrm>
            <a:prstGeom prst="rect">
              <a:avLst/>
            </a:prstGeom>
          </p:spPr>
        </p:pic>
        <p:pic>
          <p:nvPicPr>
            <p:cNvPr id="153" name="object 153"/>
            <p:cNvPicPr/>
            <p:nvPr/>
          </p:nvPicPr>
          <p:blipFill>
            <a:blip r:embed="rId36" cstate="print"/>
            <a:stretch>
              <a:fillRect/>
            </a:stretch>
          </p:blipFill>
          <p:spPr>
            <a:xfrm>
              <a:off x="7114031" y="4573473"/>
              <a:ext cx="231673" cy="365810"/>
            </a:xfrm>
            <a:prstGeom prst="rect">
              <a:avLst/>
            </a:prstGeom>
          </p:spPr>
        </p:pic>
        <p:pic>
          <p:nvPicPr>
            <p:cNvPr id="154" name="object 154"/>
            <p:cNvPicPr/>
            <p:nvPr/>
          </p:nvPicPr>
          <p:blipFill>
            <a:blip r:embed="rId31" cstate="print"/>
            <a:stretch>
              <a:fillRect/>
            </a:stretch>
          </p:blipFill>
          <p:spPr>
            <a:xfrm>
              <a:off x="7139939" y="4599432"/>
              <a:ext cx="129540" cy="263651"/>
            </a:xfrm>
            <a:prstGeom prst="rect">
              <a:avLst/>
            </a:prstGeom>
          </p:spPr>
        </p:pic>
        <p:pic>
          <p:nvPicPr>
            <p:cNvPr id="155" name="object 155"/>
            <p:cNvPicPr/>
            <p:nvPr/>
          </p:nvPicPr>
          <p:blipFill>
            <a:blip r:embed="rId32" cstate="print"/>
            <a:stretch>
              <a:fillRect/>
            </a:stretch>
          </p:blipFill>
          <p:spPr>
            <a:xfrm>
              <a:off x="6914388" y="4735106"/>
              <a:ext cx="234670" cy="373341"/>
            </a:xfrm>
            <a:prstGeom prst="rect">
              <a:avLst/>
            </a:prstGeom>
          </p:spPr>
        </p:pic>
        <p:pic>
          <p:nvPicPr>
            <p:cNvPr id="156" name="object 156"/>
            <p:cNvPicPr/>
            <p:nvPr/>
          </p:nvPicPr>
          <p:blipFill>
            <a:blip r:embed="rId33" cstate="print"/>
            <a:stretch>
              <a:fillRect/>
            </a:stretch>
          </p:blipFill>
          <p:spPr>
            <a:xfrm>
              <a:off x="6940295" y="4760976"/>
              <a:ext cx="132588" cy="271272"/>
            </a:xfrm>
            <a:prstGeom prst="rect">
              <a:avLst/>
            </a:prstGeom>
          </p:spPr>
        </p:pic>
        <p:pic>
          <p:nvPicPr>
            <p:cNvPr id="157" name="object 157"/>
            <p:cNvPicPr/>
            <p:nvPr/>
          </p:nvPicPr>
          <p:blipFill>
            <a:blip r:embed="rId34" cstate="print"/>
            <a:stretch>
              <a:fillRect/>
            </a:stretch>
          </p:blipFill>
          <p:spPr>
            <a:xfrm>
              <a:off x="7996191" y="4911814"/>
              <a:ext cx="207593" cy="336918"/>
            </a:xfrm>
            <a:prstGeom prst="rect">
              <a:avLst/>
            </a:prstGeom>
          </p:spPr>
        </p:pic>
        <p:pic>
          <p:nvPicPr>
            <p:cNvPr id="158" name="object 158"/>
            <p:cNvPicPr/>
            <p:nvPr/>
          </p:nvPicPr>
          <p:blipFill>
            <a:blip r:embed="rId35" cstate="print"/>
            <a:stretch>
              <a:fillRect/>
            </a:stretch>
          </p:blipFill>
          <p:spPr>
            <a:xfrm>
              <a:off x="8004048" y="4919472"/>
              <a:ext cx="132588" cy="271271"/>
            </a:xfrm>
            <a:prstGeom prst="rect">
              <a:avLst/>
            </a:prstGeom>
          </p:spPr>
        </p:pic>
        <p:pic>
          <p:nvPicPr>
            <p:cNvPr id="159" name="object 159"/>
            <p:cNvPicPr/>
            <p:nvPr/>
          </p:nvPicPr>
          <p:blipFill>
            <a:blip r:embed="rId36" cstate="print"/>
            <a:stretch>
              <a:fillRect/>
            </a:stretch>
          </p:blipFill>
          <p:spPr>
            <a:xfrm>
              <a:off x="7979663" y="4559757"/>
              <a:ext cx="231673" cy="365810"/>
            </a:xfrm>
            <a:prstGeom prst="rect">
              <a:avLst/>
            </a:prstGeom>
          </p:spPr>
        </p:pic>
        <p:pic>
          <p:nvPicPr>
            <p:cNvPr id="160" name="object 160"/>
            <p:cNvPicPr/>
            <p:nvPr/>
          </p:nvPicPr>
          <p:blipFill>
            <a:blip r:embed="rId31" cstate="print"/>
            <a:stretch>
              <a:fillRect/>
            </a:stretch>
          </p:blipFill>
          <p:spPr>
            <a:xfrm>
              <a:off x="8005572" y="4585716"/>
              <a:ext cx="129540" cy="263651"/>
            </a:xfrm>
            <a:prstGeom prst="rect">
              <a:avLst/>
            </a:prstGeom>
          </p:spPr>
        </p:pic>
        <p:pic>
          <p:nvPicPr>
            <p:cNvPr id="161" name="object 161"/>
            <p:cNvPicPr/>
            <p:nvPr/>
          </p:nvPicPr>
          <p:blipFill>
            <a:blip r:embed="rId32" cstate="print"/>
            <a:stretch>
              <a:fillRect/>
            </a:stretch>
          </p:blipFill>
          <p:spPr>
            <a:xfrm>
              <a:off x="7780020" y="4721390"/>
              <a:ext cx="234670" cy="373341"/>
            </a:xfrm>
            <a:prstGeom prst="rect">
              <a:avLst/>
            </a:prstGeom>
          </p:spPr>
        </p:pic>
        <p:pic>
          <p:nvPicPr>
            <p:cNvPr id="162" name="object 162"/>
            <p:cNvPicPr/>
            <p:nvPr/>
          </p:nvPicPr>
          <p:blipFill>
            <a:blip r:embed="rId33" cstate="print"/>
            <a:stretch>
              <a:fillRect/>
            </a:stretch>
          </p:blipFill>
          <p:spPr>
            <a:xfrm>
              <a:off x="7805927" y="4747260"/>
              <a:ext cx="132588" cy="271271"/>
            </a:xfrm>
            <a:prstGeom prst="rect">
              <a:avLst/>
            </a:prstGeom>
          </p:spPr>
        </p:pic>
      </p:grpSp>
      <p:sp>
        <p:nvSpPr>
          <p:cNvPr id="163" name="object 163"/>
          <p:cNvSpPr txBox="1"/>
          <p:nvPr/>
        </p:nvSpPr>
        <p:spPr>
          <a:xfrm>
            <a:off x="7544181" y="4763846"/>
            <a:ext cx="208279" cy="194310"/>
          </a:xfrm>
          <a:prstGeom prst="rect">
            <a:avLst/>
          </a:prstGeom>
        </p:spPr>
        <p:txBody>
          <a:bodyPr vert="horz" wrap="square" lIns="0" tIns="13335" rIns="0" bIns="0" rtlCol="0">
            <a:spAutoFit/>
          </a:bodyPr>
          <a:lstStyle/>
          <a:p>
            <a:pPr marL="12700">
              <a:lnSpc>
                <a:spcPct val="100000"/>
              </a:lnSpc>
              <a:spcBef>
                <a:spcPts val="105"/>
              </a:spcBef>
            </a:pPr>
            <a:r>
              <a:rPr sz="1100" b="1" dirty="0">
                <a:latin typeface="Calibri"/>
                <a:cs typeface="Calibri"/>
              </a:rPr>
              <a:t>E</a:t>
            </a:r>
            <a:r>
              <a:rPr sz="1100" b="1" spc="-5" dirty="0">
                <a:latin typeface="Calibri"/>
                <a:cs typeface="Calibri"/>
              </a:rPr>
              <a:t>-</a:t>
            </a:r>
            <a:r>
              <a:rPr sz="1100" b="1" dirty="0">
                <a:latin typeface="Calibri"/>
                <a:cs typeface="Calibri"/>
              </a:rPr>
              <a:t>2</a:t>
            </a:r>
            <a:endParaRPr sz="1100">
              <a:latin typeface="Calibri"/>
              <a:cs typeface="Calibri"/>
            </a:endParaRPr>
          </a:p>
        </p:txBody>
      </p:sp>
      <p:sp>
        <p:nvSpPr>
          <p:cNvPr id="165" name="object 165"/>
          <p:cNvSpPr txBox="1"/>
          <p:nvPr/>
        </p:nvSpPr>
        <p:spPr>
          <a:xfrm>
            <a:off x="8216645" y="5066741"/>
            <a:ext cx="208279" cy="194310"/>
          </a:xfrm>
          <a:prstGeom prst="rect">
            <a:avLst/>
          </a:prstGeom>
        </p:spPr>
        <p:txBody>
          <a:bodyPr vert="horz" wrap="square" lIns="0" tIns="13335" rIns="0" bIns="0" rtlCol="0">
            <a:spAutoFit/>
          </a:bodyPr>
          <a:lstStyle/>
          <a:p>
            <a:pPr marL="12700">
              <a:lnSpc>
                <a:spcPct val="100000"/>
              </a:lnSpc>
              <a:spcBef>
                <a:spcPts val="105"/>
              </a:spcBef>
            </a:pPr>
            <a:r>
              <a:rPr sz="1100" b="1" dirty="0">
                <a:latin typeface="Calibri"/>
                <a:cs typeface="Calibri"/>
              </a:rPr>
              <a:t>E</a:t>
            </a:r>
            <a:r>
              <a:rPr sz="1100" b="1" spc="-5" dirty="0">
                <a:latin typeface="Calibri"/>
                <a:cs typeface="Calibri"/>
              </a:rPr>
              <a:t>-</a:t>
            </a:r>
            <a:r>
              <a:rPr sz="1100" b="1" dirty="0">
                <a:latin typeface="Calibri"/>
                <a:cs typeface="Calibri"/>
              </a:rPr>
              <a:t>5</a:t>
            </a:r>
            <a:endParaRPr sz="1100">
              <a:latin typeface="Calibri"/>
              <a:cs typeface="Calibri"/>
            </a:endParaRPr>
          </a:p>
        </p:txBody>
      </p:sp>
      <p:sp>
        <p:nvSpPr>
          <p:cNvPr id="166" name="object 166"/>
          <p:cNvSpPr txBox="1"/>
          <p:nvPr/>
        </p:nvSpPr>
        <p:spPr>
          <a:xfrm>
            <a:off x="8214486" y="4523613"/>
            <a:ext cx="208279" cy="193675"/>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E</a:t>
            </a:r>
            <a:r>
              <a:rPr sz="1100" b="1" spc="-5" dirty="0">
                <a:latin typeface="Calibri"/>
                <a:cs typeface="Calibri"/>
              </a:rPr>
              <a:t>-</a:t>
            </a:r>
            <a:r>
              <a:rPr sz="1100" b="1" dirty="0">
                <a:latin typeface="Calibri"/>
                <a:cs typeface="Calibri"/>
              </a:rPr>
              <a:t>4</a:t>
            </a:r>
            <a:endParaRPr sz="1100">
              <a:latin typeface="Calibri"/>
              <a:cs typeface="Calibri"/>
            </a:endParaRPr>
          </a:p>
        </p:txBody>
      </p:sp>
      <p:sp>
        <p:nvSpPr>
          <p:cNvPr id="167" name="object 167"/>
          <p:cNvSpPr txBox="1"/>
          <p:nvPr/>
        </p:nvSpPr>
        <p:spPr>
          <a:xfrm>
            <a:off x="5565445" y="4268749"/>
            <a:ext cx="2932556" cy="289823"/>
          </a:xfrm>
          <a:prstGeom prst="rect">
            <a:avLst/>
          </a:prstGeom>
        </p:spPr>
        <p:txBody>
          <a:bodyPr vert="horz" wrap="square" lIns="0" tIns="12700" rIns="0" bIns="0" rtlCol="0">
            <a:spAutoFit/>
          </a:bodyPr>
          <a:lstStyle/>
          <a:p>
            <a:pPr marL="12700" marR="5080" indent="62230" algn="just">
              <a:lnSpc>
                <a:spcPct val="100000"/>
              </a:lnSpc>
              <a:spcBef>
                <a:spcPts val="100"/>
              </a:spcBef>
            </a:pPr>
            <a:r>
              <a:rPr sz="1800" b="1" dirty="0">
                <a:latin typeface="Calibri"/>
                <a:cs typeface="Calibri"/>
              </a:rPr>
              <a:t>Armor </a:t>
            </a:r>
            <a:r>
              <a:rPr sz="1800" b="1" spc="5" dirty="0">
                <a:latin typeface="Calibri"/>
                <a:cs typeface="Calibri"/>
              </a:rPr>
              <a:t> </a:t>
            </a:r>
            <a:r>
              <a:rPr sz="1800" b="1" spc="-5" dirty="0">
                <a:latin typeface="Calibri"/>
                <a:cs typeface="Calibri"/>
              </a:rPr>
              <a:t>Pl</a:t>
            </a:r>
            <a:r>
              <a:rPr sz="1800" b="1" spc="-10" dirty="0">
                <a:latin typeface="Calibri"/>
                <a:cs typeface="Calibri"/>
              </a:rPr>
              <a:t>a</a:t>
            </a:r>
            <a:r>
              <a:rPr sz="1800" b="1" spc="-15" dirty="0">
                <a:latin typeface="Calibri"/>
                <a:cs typeface="Calibri"/>
              </a:rPr>
              <a:t>t</a:t>
            </a:r>
            <a:r>
              <a:rPr sz="1800" b="1" dirty="0">
                <a:latin typeface="Calibri"/>
                <a:cs typeface="Calibri"/>
              </a:rPr>
              <a:t>o</a:t>
            </a:r>
            <a:r>
              <a:rPr sz="1800" b="1" spc="5" dirty="0">
                <a:latin typeface="Calibri"/>
                <a:cs typeface="Calibri"/>
              </a:rPr>
              <a:t>o</a:t>
            </a:r>
            <a:r>
              <a:rPr sz="1800" b="1" dirty="0">
                <a:latin typeface="Calibri"/>
                <a:cs typeface="Calibri"/>
              </a:rPr>
              <a:t>n  </a:t>
            </a:r>
            <a:r>
              <a:rPr sz="1800" b="1" spc="-15" dirty="0">
                <a:latin typeface="Calibri"/>
                <a:cs typeface="Calibri"/>
              </a:rPr>
              <a:t>Crews</a:t>
            </a:r>
            <a:endParaRPr sz="1800" dirty="0">
              <a:latin typeface="Calibri"/>
              <a:cs typeface="Calibri"/>
            </a:endParaRPr>
          </a:p>
        </p:txBody>
      </p:sp>
      <p:sp>
        <p:nvSpPr>
          <p:cNvPr id="168" name="object 168"/>
          <p:cNvSpPr txBox="1"/>
          <p:nvPr/>
        </p:nvSpPr>
        <p:spPr>
          <a:xfrm>
            <a:off x="4720844" y="4725022"/>
            <a:ext cx="1047750" cy="626745"/>
          </a:xfrm>
          <a:prstGeom prst="rect">
            <a:avLst/>
          </a:prstGeom>
        </p:spPr>
        <p:txBody>
          <a:bodyPr vert="horz" wrap="square" lIns="0" tIns="75565" rIns="0" bIns="0" rtlCol="0">
            <a:spAutoFit/>
          </a:bodyPr>
          <a:lstStyle/>
          <a:p>
            <a:pPr marL="12700">
              <a:lnSpc>
                <a:spcPct val="100000"/>
              </a:lnSpc>
              <a:spcBef>
                <a:spcPts val="595"/>
              </a:spcBef>
            </a:pPr>
            <a:r>
              <a:rPr sz="1050" b="1" u="sng" spc="-5" dirty="0">
                <a:uFill>
                  <a:solidFill>
                    <a:srgbClr val="000000"/>
                  </a:solidFill>
                </a:uFill>
                <a:latin typeface="Calibri"/>
                <a:cs typeface="Calibri"/>
              </a:rPr>
              <a:t>Driver</a:t>
            </a:r>
            <a:endParaRPr sz="1050" dirty="0">
              <a:latin typeface="Calibri"/>
              <a:cs typeface="Calibri"/>
            </a:endParaRPr>
          </a:p>
          <a:p>
            <a:pPr marR="123825" algn="ctr">
              <a:lnSpc>
                <a:spcPts val="1260"/>
              </a:lnSpc>
              <a:spcBef>
                <a:spcPts val="515"/>
              </a:spcBef>
            </a:pPr>
            <a:r>
              <a:rPr sz="1100" b="1" spc="-5" dirty="0">
                <a:latin typeface="Calibri"/>
                <a:cs typeface="Calibri"/>
              </a:rPr>
              <a:t>O-1</a:t>
            </a:r>
            <a:endParaRPr sz="1100" dirty="0">
              <a:latin typeface="Calibri"/>
              <a:cs typeface="Calibri"/>
            </a:endParaRPr>
          </a:p>
          <a:p>
            <a:pPr marL="54610">
              <a:lnSpc>
                <a:spcPts val="1200"/>
              </a:lnSpc>
            </a:pPr>
            <a:r>
              <a:rPr sz="1050" b="1" u="sng" dirty="0">
                <a:uFill>
                  <a:solidFill>
                    <a:srgbClr val="000000"/>
                  </a:solidFill>
                </a:uFill>
                <a:latin typeface="Calibri"/>
                <a:cs typeface="Calibri"/>
              </a:rPr>
              <a:t>T</a:t>
            </a:r>
            <a:r>
              <a:rPr sz="1050" b="1" u="sng" spc="-5" dirty="0">
                <a:uFill>
                  <a:solidFill>
                    <a:srgbClr val="000000"/>
                  </a:solidFill>
                </a:uFill>
                <a:latin typeface="Calibri"/>
                <a:cs typeface="Calibri"/>
              </a:rPr>
              <a:t>a</a:t>
            </a:r>
            <a:r>
              <a:rPr sz="1050" b="1" u="sng" dirty="0">
                <a:uFill>
                  <a:solidFill>
                    <a:srgbClr val="000000"/>
                  </a:solidFill>
                </a:uFill>
                <a:latin typeface="Calibri"/>
                <a:cs typeface="Calibri"/>
              </a:rPr>
              <a:t>nk</a:t>
            </a:r>
            <a:r>
              <a:rPr sz="1050" b="1" u="sng" spc="-20" dirty="0">
                <a:uFill>
                  <a:solidFill>
                    <a:srgbClr val="000000"/>
                  </a:solidFill>
                </a:uFill>
                <a:latin typeface="Calibri"/>
                <a:cs typeface="Calibri"/>
              </a:rPr>
              <a:t> </a:t>
            </a:r>
            <a:r>
              <a:rPr sz="1050" b="1" u="sng" dirty="0">
                <a:uFill>
                  <a:solidFill>
                    <a:srgbClr val="000000"/>
                  </a:solidFill>
                </a:uFill>
                <a:latin typeface="Calibri"/>
                <a:cs typeface="Calibri"/>
              </a:rPr>
              <a:t>C</a:t>
            </a:r>
            <a:r>
              <a:rPr sz="1050" b="1" u="sng" spc="-5" dirty="0">
                <a:uFill>
                  <a:solidFill>
                    <a:srgbClr val="000000"/>
                  </a:solidFill>
                </a:uFill>
                <a:latin typeface="Calibri"/>
                <a:cs typeface="Calibri"/>
              </a:rPr>
              <a:t>o</a:t>
            </a:r>
            <a:r>
              <a:rPr sz="1050" b="1" u="sng" dirty="0">
                <a:uFill>
                  <a:solidFill>
                    <a:srgbClr val="000000"/>
                  </a:solidFill>
                </a:uFill>
                <a:latin typeface="Calibri"/>
                <a:cs typeface="Calibri"/>
              </a:rPr>
              <a:t>m</a:t>
            </a:r>
            <a:r>
              <a:rPr sz="1050" b="1" u="sng" spc="-10" dirty="0">
                <a:uFill>
                  <a:solidFill>
                    <a:srgbClr val="000000"/>
                  </a:solidFill>
                </a:uFill>
                <a:latin typeface="Calibri"/>
                <a:cs typeface="Calibri"/>
              </a:rPr>
              <a:t>m</a:t>
            </a:r>
            <a:r>
              <a:rPr sz="1050" b="1" u="sng" spc="-5" dirty="0">
                <a:uFill>
                  <a:solidFill>
                    <a:srgbClr val="000000"/>
                  </a:solidFill>
                </a:uFill>
                <a:latin typeface="Calibri"/>
                <a:cs typeface="Calibri"/>
              </a:rPr>
              <a:t>a</a:t>
            </a:r>
            <a:r>
              <a:rPr sz="1050" b="1" u="sng" dirty="0">
                <a:uFill>
                  <a:solidFill>
                    <a:srgbClr val="000000"/>
                  </a:solidFill>
                </a:uFill>
                <a:latin typeface="Calibri"/>
                <a:cs typeface="Calibri"/>
              </a:rPr>
              <a:t>n</a:t>
            </a:r>
            <a:r>
              <a:rPr sz="1050" b="1" u="sng" spc="-10" dirty="0">
                <a:uFill>
                  <a:solidFill>
                    <a:srgbClr val="000000"/>
                  </a:solidFill>
                </a:uFill>
                <a:latin typeface="Calibri"/>
                <a:cs typeface="Calibri"/>
              </a:rPr>
              <a:t>d</a:t>
            </a:r>
            <a:r>
              <a:rPr sz="1050" b="1" u="sng" spc="-20" dirty="0">
                <a:uFill>
                  <a:solidFill>
                    <a:srgbClr val="000000"/>
                  </a:solidFill>
                </a:uFill>
                <a:latin typeface="Calibri"/>
                <a:cs typeface="Calibri"/>
              </a:rPr>
              <a:t>e</a:t>
            </a:r>
            <a:r>
              <a:rPr sz="1050" b="1" u="sng" dirty="0">
                <a:uFill>
                  <a:solidFill>
                    <a:srgbClr val="000000"/>
                  </a:solidFill>
                </a:uFill>
                <a:latin typeface="Calibri"/>
                <a:cs typeface="Calibri"/>
              </a:rPr>
              <a:t>r</a:t>
            </a:r>
            <a:endParaRPr sz="1050" dirty="0">
              <a:latin typeface="Calibri"/>
              <a:cs typeface="Calibri"/>
            </a:endParaRPr>
          </a:p>
        </p:txBody>
      </p:sp>
      <p:sp>
        <p:nvSpPr>
          <p:cNvPr id="169" name="object 169"/>
          <p:cNvSpPr txBox="1"/>
          <p:nvPr/>
        </p:nvSpPr>
        <p:spPr>
          <a:xfrm>
            <a:off x="6717030" y="912113"/>
            <a:ext cx="2336800" cy="646430"/>
          </a:xfrm>
          <a:prstGeom prst="rect">
            <a:avLst/>
          </a:prstGeom>
          <a:ln w="19811">
            <a:solidFill>
              <a:srgbClr val="000000"/>
            </a:solidFill>
          </a:ln>
        </p:spPr>
        <p:txBody>
          <a:bodyPr vert="horz" wrap="square" lIns="0" tIns="29209" rIns="0" bIns="0" rtlCol="0">
            <a:spAutoFit/>
          </a:bodyPr>
          <a:lstStyle/>
          <a:p>
            <a:pPr algn="ctr">
              <a:lnSpc>
                <a:spcPct val="100000"/>
              </a:lnSpc>
              <a:spcBef>
                <a:spcPts val="229"/>
              </a:spcBef>
            </a:pPr>
            <a:r>
              <a:rPr sz="1800" b="1" spc="-5" dirty="0">
                <a:latin typeface="Calibri"/>
                <a:cs typeface="Calibri"/>
              </a:rPr>
              <a:t>10-14</a:t>
            </a:r>
            <a:r>
              <a:rPr sz="1800" b="1" spc="-35" dirty="0">
                <a:latin typeface="Calibri"/>
                <a:cs typeface="Calibri"/>
              </a:rPr>
              <a:t> </a:t>
            </a:r>
            <a:r>
              <a:rPr sz="1800" b="1" spc="-30" dirty="0">
                <a:latin typeface="Calibri"/>
                <a:cs typeface="Calibri"/>
              </a:rPr>
              <a:t>Tanks</a:t>
            </a:r>
            <a:endParaRPr sz="1800">
              <a:latin typeface="Calibri"/>
              <a:cs typeface="Calibri"/>
            </a:endParaRPr>
          </a:p>
          <a:p>
            <a:pPr algn="ctr">
              <a:lnSpc>
                <a:spcPct val="100000"/>
              </a:lnSpc>
            </a:pPr>
            <a:r>
              <a:rPr sz="1800" b="1" dirty="0">
                <a:latin typeface="Calibri"/>
                <a:cs typeface="Calibri"/>
              </a:rPr>
              <a:t>per</a:t>
            </a:r>
            <a:r>
              <a:rPr sz="1800" b="1" spc="-45" dirty="0">
                <a:latin typeface="Calibri"/>
                <a:cs typeface="Calibri"/>
              </a:rPr>
              <a:t> </a:t>
            </a:r>
            <a:r>
              <a:rPr sz="1800" b="1" dirty="0">
                <a:latin typeface="Calibri"/>
                <a:cs typeface="Calibri"/>
              </a:rPr>
              <a:t>Armor</a:t>
            </a:r>
            <a:r>
              <a:rPr sz="1800" b="1" spc="-40" dirty="0">
                <a:latin typeface="Calibri"/>
                <a:cs typeface="Calibri"/>
              </a:rPr>
              <a:t> </a:t>
            </a:r>
            <a:r>
              <a:rPr sz="1800" b="1" spc="-10" dirty="0">
                <a:latin typeface="Calibri"/>
                <a:cs typeface="Calibri"/>
              </a:rPr>
              <a:t>Company</a:t>
            </a:r>
            <a:endParaRPr sz="1800">
              <a:latin typeface="Calibri"/>
              <a:cs typeface="Calibri"/>
            </a:endParaRPr>
          </a:p>
        </p:txBody>
      </p:sp>
      <p:sp>
        <p:nvSpPr>
          <p:cNvPr id="140" name="object 45"/>
          <p:cNvSpPr txBox="1"/>
          <p:nvPr/>
        </p:nvSpPr>
        <p:spPr>
          <a:xfrm>
            <a:off x="288747" y="5479219"/>
            <a:ext cx="758190" cy="370038"/>
          </a:xfrm>
          <a:prstGeom prst="rect">
            <a:avLst/>
          </a:prstGeom>
        </p:spPr>
        <p:txBody>
          <a:bodyPr vert="horz" wrap="square" lIns="0" tIns="12700" rIns="0" bIns="0" rtlCol="0">
            <a:spAutoFit/>
          </a:bodyPr>
          <a:lstStyle/>
          <a:p>
            <a:pPr marL="12700" marR="5080" indent="140335">
              <a:lnSpc>
                <a:spcPct val="107800"/>
              </a:lnSpc>
              <a:spcBef>
                <a:spcPts val="100"/>
              </a:spcBef>
            </a:pPr>
            <a:r>
              <a:rPr lang="en-US" sz="1100" b="1" dirty="0">
                <a:latin typeface="Calibri"/>
                <a:cs typeface="Calibri"/>
              </a:rPr>
              <a:t>ATGM</a:t>
            </a:r>
            <a:r>
              <a:rPr sz="1100" b="1" dirty="0">
                <a:latin typeface="Calibri"/>
                <a:cs typeface="Calibri"/>
              </a:rPr>
              <a:t> </a:t>
            </a:r>
            <a:r>
              <a:rPr sz="1100" b="1" spc="5" dirty="0">
                <a:latin typeface="Calibri"/>
                <a:cs typeface="Calibri"/>
              </a:rPr>
              <a:t> </a:t>
            </a:r>
            <a:r>
              <a:rPr lang="en-US" sz="1100" b="1" spc="5" dirty="0">
                <a:latin typeface="Calibri"/>
                <a:cs typeface="Calibri"/>
              </a:rPr>
              <a:t>   </a:t>
            </a:r>
            <a:r>
              <a:rPr lang="en-US" sz="1100" b="1" dirty="0">
                <a:latin typeface="Calibri"/>
                <a:cs typeface="Calibri"/>
              </a:rPr>
              <a:t>125mm </a:t>
            </a:r>
            <a:endParaRPr sz="1100" dirty="0">
              <a:latin typeface="Calibri"/>
              <a:cs typeface="Calibri"/>
            </a:endParaRPr>
          </a:p>
        </p:txBody>
      </p:sp>
      <p:pic>
        <p:nvPicPr>
          <p:cNvPr id="5" name="Picture 4"/>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5400000">
            <a:off x="918608" y="4043971"/>
            <a:ext cx="602136" cy="1649032"/>
          </a:xfrm>
          <a:prstGeom prst="rect">
            <a:avLst/>
          </a:prstGeom>
        </p:spPr>
      </p:pic>
    </p:spTree>
    <p:extLst>
      <p:ext uri="{BB962C8B-B14F-4D97-AF65-F5344CB8AC3E}">
        <p14:creationId xmlns:p14="http://schemas.microsoft.com/office/powerpoint/2010/main" val="4258793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147828" y="860805"/>
            <a:ext cx="6664959" cy="5599430"/>
            <a:chOff x="147828" y="860805"/>
            <a:chExt cx="6664959" cy="5599430"/>
          </a:xfrm>
        </p:grpSpPr>
        <p:pic>
          <p:nvPicPr>
            <p:cNvPr id="8" name="object 8"/>
            <p:cNvPicPr/>
            <p:nvPr/>
          </p:nvPicPr>
          <p:blipFill>
            <a:blip r:embed="rId2" cstate="print"/>
            <a:stretch>
              <a:fillRect/>
            </a:stretch>
          </p:blipFill>
          <p:spPr>
            <a:xfrm>
              <a:off x="2229736" y="904536"/>
              <a:ext cx="3614007" cy="4623200"/>
            </a:xfrm>
            <a:prstGeom prst="rect">
              <a:avLst/>
            </a:prstGeom>
          </p:spPr>
        </p:pic>
        <p:sp>
          <p:nvSpPr>
            <p:cNvPr id="9" name="object 9"/>
            <p:cNvSpPr/>
            <p:nvPr/>
          </p:nvSpPr>
          <p:spPr>
            <a:xfrm>
              <a:off x="3363467" y="4347971"/>
              <a:ext cx="349250" cy="533400"/>
            </a:xfrm>
            <a:custGeom>
              <a:avLst/>
              <a:gdLst/>
              <a:ahLst/>
              <a:cxnLst/>
              <a:rect l="l" t="t" r="r" b="b"/>
              <a:pathLst>
                <a:path w="349250" h="533400">
                  <a:moveTo>
                    <a:pt x="348996" y="0"/>
                  </a:moveTo>
                  <a:lnTo>
                    <a:pt x="0" y="0"/>
                  </a:lnTo>
                  <a:lnTo>
                    <a:pt x="0" y="533400"/>
                  </a:lnTo>
                  <a:lnTo>
                    <a:pt x="348996" y="533400"/>
                  </a:lnTo>
                  <a:lnTo>
                    <a:pt x="348996" y="0"/>
                  </a:lnTo>
                  <a:close/>
                </a:path>
              </a:pathLst>
            </a:custGeom>
            <a:solidFill>
              <a:srgbClr val="FFFFFF"/>
            </a:solidFill>
          </p:spPr>
          <p:txBody>
            <a:bodyPr wrap="square" lIns="0" tIns="0" rIns="0" bIns="0" rtlCol="0"/>
            <a:lstStyle/>
            <a:p>
              <a:endParaRPr/>
            </a:p>
          </p:txBody>
        </p:sp>
        <p:pic>
          <p:nvPicPr>
            <p:cNvPr id="10" name="object 10"/>
            <p:cNvPicPr/>
            <p:nvPr/>
          </p:nvPicPr>
          <p:blipFill>
            <a:blip r:embed="rId3" cstate="print"/>
            <a:stretch>
              <a:fillRect/>
            </a:stretch>
          </p:blipFill>
          <p:spPr>
            <a:xfrm>
              <a:off x="278892" y="944879"/>
              <a:ext cx="2151888" cy="4796028"/>
            </a:xfrm>
            <a:prstGeom prst="rect">
              <a:avLst/>
            </a:prstGeom>
          </p:spPr>
        </p:pic>
        <p:pic>
          <p:nvPicPr>
            <p:cNvPr id="11" name="object 11"/>
            <p:cNvPicPr/>
            <p:nvPr/>
          </p:nvPicPr>
          <p:blipFill>
            <a:blip r:embed="rId4" cstate="print"/>
            <a:stretch>
              <a:fillRect/>
            </a:stretch>
          </p:blipFill>
          <p:spPr>
            <a:xfrm>
              <a:off x="1946148" y="1001242"/>
              <a:ext cx="1175003" cy="877849"/>
            </a:xfrm>
            <a:prstGeom prst="rect">
              <a:avLst/>
            </a:prstGeom>
          </p:spPr>
        </p:pic>
        <p:pic>
          <p:nvPicPr>
            <p:cNvPr id="12" name="object 12"/>
            <p:cNvPicPr/>
            <p:nvPr/>
          </p:nvPicPr>
          <p:blipFill>
            <a:blip r:embed="rId5" cstate="print"/>
            <a:stretch>
              <a:fillRect/>
            </a:stretch>
          </p:blipFill>
          <p:spPr>
            <a:xfrm>
              <a:off x="1994916" y="1050035"/>
              <a:ext cx="1027176" cy="729996"/>
            </a:xfrm>
            <a:prstGeom prst="rect">
              <a:avLst/>
            </a:prstGeom>
          </p:spPr>
        </p:pic>
        <p:sp>
          <p:nvSpPr>
            <p:cNvPr id="13" name="object 13"/>
            <p:cNvSpPr/>
            <p:nvPr/>
          </p:nvSpPr>
          <p:spPr>
            <a:xfrm>
              <a:off x="1983485" y="1038605"/>
              <a:ext cx="1050290" cy="753110"/>
            </a:xfrm>
            <a:custGeom>
              <a:avLst/>
              <a:gdLst/>
              <a:ahLst/>
              <a:cxnLst/>
              <a:rect l="l" t="t" r="r" b="b"/>
              <a:pathLst>
                <a:path w="1050289" h="753110">
                  <a:moveTo>
                    <a:pt x="0" y="752856"/>
                  </a:moveTo>
                  <a:lnTo>
                    <a:pt x="1050036" y="752856"/>
                  </a:lnTo>
                  <a:lnTo>
                    <a:pt x="1050036" y="0"/>
                  </a:lnTo>
                  <a:lnTo>
                    <a:pt x="0" y="0"/>
                  </a:lnTo>
                  <a:lnTo>
                    <a:pt x="0" y="752856"/>
                  </a:lnTo>
                  <a:close/>
                </a:path>
              </a:pathLst>
            </a:custGeom>
            <a:ln w="22860">
              <a:solidFill>
                <a:srgbClr val="000000"/>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147828" y="5529071"/>
              <a:ext cx="2426208" cy="931151"/>
            </a:xfrm>
            <a:prstGeom prst="rect">
              <a:avLst/>
            </a:prstGeom>
          </p:spPr>
        </p:pic>
        <p:pic>
          <p:nvPicPr>
            <p:cNvPr id="15" name="object 15"/>
            <p:cNvPicPr/>
            <p:nvPr/>
          </p:nvPicPr>
          <p:blipFill>
            <a:blip r:embed="rId7" cstate="print"/>
            <a:stretch>
              <a:fillRect/>
            </a:stretch>
          </p:blipFill>
          <p:spPr>
            <a:xfrm>
              <a:off x="173736" y="5554979"/>
              <a:ext cx="2324100" cy="829056"/>
            </a:xfrm>
            <a:prstGeom prst="rect">
              <a:avLst/>
            </a:prstGeom>
          </p:spPr>
        </p:pic>
        <p:pic>
          <p:nvPicPr>
            <p:cNvPr id="16" name="object 16"/>
            <p:cNvPicPr/>
            <p:nvPr/>
          </p:nvPicPr>
          <p:blipFill>
            <a:blip r:embed="rId8" cstate="print"/>
            <a:stretch>
              <a:fillRect/>
            </a:stretch>
          </p:blipFill>
          <p:spPr>
            <a:xfrm>
              <a:off x="4992624" y="946403"/>
              <a:ext cx="1488948" cy="1697736"/>
            </a:xfrm>
            <a:prstGeom prst="rect">
              <a:avLst/>
            </a:prstGeom>
          </p:spPr>
        </p:pic>
        <p:sp>
          <p:nvSpPr>
            <p:cNvPr id="17" name="object 17"/>
            <p:cNvSpPr/>
            <p:nvPr/>
          </p:nvSpPr>
          <p:spPr>
            <a:xfrm>
              <a:off x="4882895" y="867155"/>
              <a:ext cx="1728470" cy="1841500"/>
            </a:xfrm>
            <a:custGeom>
              <a:avLst/>
              <a:gdLst/>
              <a:ahLst/>
              <a:cxnLst/>
              <a:rect l="l" t="t" r="r" b="b"/>
              <a:pathLst>
                <a:path w="1728470" h="1841500">
                  <a:moveTo>
                    <a:pt x="21336" y="0"/>
                  </a:moveTo>
                  <a:lnTo>
                    <a:pt x="0" y="1840992"/>
                  </a:lnTo>
                  <a:lnTo>
                    <a:pt x="1704848" y="1835277"/>
                  </a:lnTo>
                  <a:lnTo>
                    <a:pt x="1728215" y="37973"/>
                  </a:lnTo>
                  <a:lnTo>
                    <a:pt x="344804" y="32258"/>
                  </a:lnTo>
                  <a:lnTo>
                    <a:pt x="348995" y="185801"/>
                  </a:lnTo>
                  <a:lnTo>
                    <a:pt x="861949" y="106172"/>
                  </a:lnTo>
                  <a:lnTo>
                    <a:pt x="1362202" y="178181"/>
                  </a:lnTo>
                  <a:lnTo>
                    <a:pt x="1400428" y="204724"/>
                  </a:lnTo>
                  <a:lnTo>
                    <a:pt x="1547367" y="415163"/>
                  </a:lnTo>
                  <a:lnTo>
                    <a:pt x="1549400" y="472059"/>
                  </a:lnTo>
                  <a:lnTo>
                    <a:pt x="1453641" y="712851"/>
                  </a:lnTo>
                  <a:lnTo>
                    <a:pt x="1453641" y="875919"/>
                  </a:lnTo>
                  <a:lnTo>
                    <a:pt x="1449451" y="1086358"/>
                  </a:lnTo>
                  <a:lnTo>
                    <a:pt x="1421764" y="1205865"/>
                  </a:lnTo>
                  <a:lnTo>
                    <a:pt x="1355725" y="1332865"/>
                  </a:lnTo>
                  <a:lnTo>
                    <a:pt x="1276984" y="1435227"/>
                  </a:lnTo>
                  <a:lnTo>
                    <a:pt x="1185544" y="1522476"/>
                  </a:lnTo>
                  <a:lnTo>
                    <a:pt x="1108837" y="1583182"/>
                  </a:lnTo>
                  <a:lnTo>
                    <a:pt x="1013078" y="1638173"/>
                  </a:lnTo>
                  <a:lnTo>
                    <a:pt x="804544" y="1712087"/>
                  </a:lnTo>
                  <a:lnTo>
                    <a:pt x="595883" y="1624838"/>
                  </a:lnTo>
                  <a:lnTo>
                    <a:pt x="478916" y="1520571"/>
                  </a:lnTo>
                  <a:lnTo>
                    <a:pt x="353313" y="1391666"/>
                  </a:lnTo>
                  <a:lnTo>
                    <a:pt x="278764" y="1283589"/>
                  </a:lnTo>
                  <a:lnTo>
                    <a:pt x="244728" y="1179322"/>
                  </a:lnTo>
                  <a:lnTo>
                    <a:pt x="217042" y="1057910"/>
                  </a:lnTo>
                  <a:lnTo>
                    <a:pt x="225551" y="697738"/>
                  </a:lnTo>
                  <a:lnTo>
                    <a:pt x="138302" y="487299"/>
                  </a:lnTo>
                  <a:lnTo>
                    <a:pt x="142620" y="451231"/>
                  </a:lnTo>
                  <a:lnTo>
                    <a:pt x="293750" y="214249"/>
                  </a:lnTo>
                  <a:lnTo>
                    <a:pt x="331977" y="189611"/>
                  </a:lnTo>
                  <a:lnTo>
                    <a:pt x="302259" y="26543"/>
                  </a:lnTo>
                  <a:lnTo>
                    <a:pt x="21336" y="0"/>
                  </a:lnTo>
                  <a:close/>
                </a:path>
              </a:pathLst>
            </a:custGeom>
            <a:solidFill>
              <a:srgbClr val="FFFFFF"/>
            </a:solidFill>
          </p:spPr>
          <p:txBody>
            <a:bodyPr wrap="square" lIns="0" tIns="0" rIns="0" bIns="0" rtlCol="0"/>
            <a:lstStyle/>
            <a:p>
              <a:endParaRPr/>
            </a:p>
          </p:txBody>
        </p:sp>
        <p:sp>
          <p:nvSpPr>
            <p:cNvPr id="18" name="object 18"/>
            <p:cNvSpPr/>
            <p:nvPr/>
          </p:nvSpPr>
          <p:spPr>
            <a:xfrm>
              <a:off x="4882895" y="867155"/>
              <a:ext cx="1728470" cy="1841500"/>
            </a:xfrm>
            <a:custGeom>
              <a:avLst/>
              <a:gdLst/>
              <a:ahLst/>
              <a:cxnLst/>
              <a:rect l="l" t="t" r="r" b="b"/>
              <a:pathLst>
                <a:path w="1728470" h="1841500">
                  <a:moveTo>
                    <a:pt x="293750" y="214249"/>
                  </a:moveTo>
                  <a:lnTo>
                    <a:pt x="142620" y="451231"/>
                  </a:lnTo>
                  <a:lnTo>
                    <a:pt x="138302" y="487299"/>
                  </a:lnTo>
                  <a:lnTo>
                    <a:pt x="225551" y="697738"/>
                  </a:lnTo>
                  <a:lnTo>
                    <a:pt x="217042" y="1057910"/>
                  </a:lnTo>
                  <a:lnTo>
                    <a:pt x="244728" y="1179322"/>
                  </a:lnTo>
                  <a:lnTo>
                    <a:pt x="278764" y="1283589"/>
                  </a:lnTo>
                  <a:lnTo>
                    <a:pt x="353313" y="1391666"/>
                  </a:lnTo>
                  <a:lnTo>
                    <a:pt x="478916" y="1520571"/>
                  </a:lnTo>
                  <a:lnTo>
                    <a:pt x="595883" y="1624838"/>
                  </a:lnTo>
                  <a:lnTo>
                    <a:pt x="804544" y="1712087"/>
                  </a:lnTo>
                  <a:lnTo>
                    <a:pt x="1013078" y="1638173"/>
                  </a:lnTo>
                  <a:lnTo>
                    <a:pt x="1108837" y="1583182"/>
                  </a:lnTo>
                  <a:lnTo>
                    <a:pt x="1185544" y="1522476"/>
                  </a:lnTo>
                  <a:lnTo>
                    <a:pt x="1276984" y="1435227"/>
                  </a:lnTo>
                  <a:lnTo>
                    <a:pt x="1355725" y="1332865"/>
                  </a:lnTo>
                  <a:lnTo>
                    <a:pt x="1421764" y="1205865"/>
                  </a:lnTo>
                  <a:lnTo>
                    <a:pt x="1449451" y="1086358"/>
                  </a:lnTo>
                  <a:lnTo>
                    <a:pt x="1450498" y="1033778"/>
                  </a:lnTo>
                  <a:lnTo>
                    <a:pt x="1451546" y="981186"/>
                  </a:lnTo>
                  <a:lnTo>
                    <a:pt x="1452594" y="928570"/>
                  </a:lnTo>
                  <a:lnTo>
                    <a:pt x="1453641" y="875919"/>
                  </a:lnTo>
                  <a:lnTo>
                    <a:pt x="1453641" y="712851"/>
                  </a:lnTo>
                  <a:lnTo>
                    <a:pt x="1549400" y="472059"/>
                  </a:lnTo>
                  <a:lnTo>
                    <a:pt x="1548903" y="457864"/>
                  </a:lnTo>
                  <a:lnTo>
                    <a:pt x="1548384" y="443658"/>
                  </a:lnTo>
                  <a:lnTo>
                    <a:pt x="1547864" y="429428"/>
                  </a:lnTo>
                  <a:lnTo>
                    <a:pt x="1547367" y="415163"/>
                  </a:lnTo>
                  <a:lnTo>
                    <a:pt x="1400428" y="204724"/>
                  </a:lnTo>
                  <a:lnTo>
                    <a:pt x="1362202" y="178181"/>
                  </a:lnTo>
                  <a:lnTo>
                    <a:pt x="861949" y="106172"/>
                  </a:lnTo>
                  <a:lnTo>
                    <a:pt x="348995" y="185801"/>
                  </a:lnTo>
                  <a:lnTo>
                    <a:pt x="344804" y="32258"/>
                  </a:lnTo>
                  <a:lnTo>
                    <a:pt x="1728215" y="37973"/>
                  </a:lnTo>
                  <a:lnTo>
                    <a:pt x="1704848" y="1835277"/>
                  </a:lnTo>
                  <a:lnTo>
                    <a:pt x="0" y="1840992"/>
                  </a:lnTo>
                  <a:lnTo>
                    <a:pt x="21336" y="0"/>
                  </a:lnTo>
                  <a:lnTo>
                    <a:pt x="302259" y="26543"/>
                  </a:lnTo>
                  <a:lnTo>
                    <a:pt x="331977" y="189611"/>
                  </a:lnTo>
                  <a:lnTo>
                    <a:pt x="293750" y="214249"/>
                  </a:lnTo>
                  <a:close/>
                </a:path>
              </a:pathLst>
            </a:custGeom>
            <a:ln w="12192">
              <a:solidFill>
                <a:srgbClr val="FFFFFF"/>
              </a:solidFill>
            </a:ln>
          </p:spPr>
          <p:txBody>
            <a:bodyPr wrap="square" lIns="0" tIns="0" rIns="0" bIns="0" rtlCol="0"/>
            <a:lstStyle/>
            <a:p>
              <a:endParaRPr/>
            </a:p>
          </p:txBody>
        </p:sp>
        <p:sp>
          <p:nvSpPr>
            <p:cNvPr id="19" name="object 19"/>
            <p:cNvSpPr/>
            <p:nvPr/>
          </p:nvSpPr>
          <p:spPr>
            <a:xfrm>
              <a:off x="5155692" y="894587"/>
              <a:ext cx="97790" cy="158750"/>
            </a:xfrm>
            <a:custGeom>
              <a:avLst/>
              <a:gdLst/>
              <a:ahLst/>
              <a:cxnLst/>
              <a:rect l="l" t="t" r="r" b="b"/>
              <a:pathLst>
                <a:path w="97789" h="158750">
                  <a:moveTo>
                    <a:pt x="97536" y="0"/>
                  </a:moveTo>
                  <a:lnTo>
                    <a:pt x="0" y="0"/>
                  </a:lnTo>
                  <a:lnTo>
                    <a:pt x="0" y="158496"/>
                  </a:lnTo>
                  <a:lnTo>
                    <a:pt x="97536" y="158496"/>
                  </a:lnTo>
                  <a:lnTo>
                    <a:pt x="97536" y="0"/>
                  </a:lnTo>
                  <a:close/>
                </a:path>
              </a:pathLst>
            </a:custGeom>
            <a:solidFill>
              <a:srgbClr val="FFFFFF"/>
            </a:solidFill>
          </p:spPr>
          <p:txBody>
            <a:bodyPr wrap="square" lIns="0" tIns="0" rIns="0" bIns="0" rtlCol="0"/>
            <a:lstStyle/>
            <a:p>
              <a:endParaRPr/>
            </a:p>
          </p:txBody>
        </p:sp>
        <p:pic>
          <p:nvPicPr>
            <p:cNvPr id="20" name="object 20"/>
            <p:cNvPicPr/>
            <p:nvPr/>
          </p:nvPicPr>
          <p:blipFill>
            <a:blip r:embed="rId9" cstate="print"/>
            <a:stretch>
              <a:fillRect/>
            </a:stretch>
          </p:blipFill>
          <p:spPr>
            <a:xfrm>
              <a:off x="2627376" y="4666500"/>
              <a:ext cx="417563" cy="746747"/>
            </a:xfrm>
            <a:prstGeom prst="rect">
              <a:avLst/>
            </a:prstGeom>
          </p:spPr>
        </p:pic>
        <p:pic>
          <p:nvPicPr>
            <p:cNvPr id="21" name="object 21"/>
            <p:cNvPicPr/>
            <p:nvPr/>
          </p:nvPicPr>
          <p:blipFill>
            <a:blip r:embed="rId10" cstate="print"/>
            <a:stretch>
              <a:fillRect/>
            </a:stretch>
          </p:blipFill>
          <p:spPr>
            <a:xfrm>
              <a:off x="2653283" y="4692396"/>
              <a:ext cx="315468" cy="644652"/>
            </a:xfrm>
            <a:prstGeom prst="rect">
              <a:avLst/>
            </a:prstGeom>
          </p:spPr>
        </p:pic>
        <p:pic>
          <p:nvPicPr>
            <p:cNvPr id="22" name="object 22"/>
            <p:cNvPicPr/>
            <p:nvPr/>
          </p:nvPicPr>
          <p:blipFill>
            <a:blip r:embed="rId9" cstate="print"/>
            <a:stretch>
              <a:fillRect/>
            </a:stretch>
          </p:blipFill>
          <p:spPr>
            <a:xfrm>
              <a:off x="3099816" y="4666500"/>
              <a:ext cx="417563" cy="746747"/>
            </a:xfrm>
            <a:prstGeom prst="rect">
              <a:avLst/>
            </a:prstGeom>
          </p:spPr>
        </p:pic>
        <p:pic>
          <p:nvPicPr>
            <p:cNvPr id="23" name="object 23"/>
            <p:cNvPicPr/>
            <p:nvPr/>
          </p:nvPicPr>
          <p:blipFill>
            <a:blip r:embed="rId11" cstate="print"/>
            <a:stretch>
              <a:fillRect/>
            </a:stretch>
          </p:blipFill>
          <p:spPr>
            <a:xfrm>
              <a:off x="3125723" y="4692396"/>
              <a:ext cx="315467" cy="644652"/>
            </a:xfrm>
            <a:prstGeom prst="rect">
              <a:avLst/>
            </a:prstGeom>
          </p:spPr>
        </p:pic>
        <p:pic>
          <p:nvPicPr>
            <p:cNvPr id="24" name="object 24"/>
            <p:cNvPicPr/>
            <p:nvPr/>
          </p:nvPicPr>
          <p:blipFill>
            <a:blip r:embed="rId9" cstate="print"/>
            <a:stretch>
              <a:fillRect/>
            </a:stretch>
          </p:blipFill>
          <p:spPr>
            <a:xfrm>
              <a:off x="4082795" y="4666500"/>
              <a:ext cx="417563" cy="746747"/>
            </a:xfrm>
            <a:prstGeom prst="rect">
              <a:avLst/>
            </a:prstGeom>
          </p:spPr>
        </p:pic>
        <p:pic>
          <p:nvPicPr>
            <p:cNvPr id="25" name="object 25"/>
            <p:cNvPicPr/>
            <p:nvPr/>
          </p:nvPicPr>
          <p:blipFill>
            <a:blip r:embed="rId12" cstate="print"/>
            <a:stretch>
              <a:fillRect/>
            </a:stretch>
          </p:blipFill>
          <p:spPr>
            <a:xfrm>
              <a:off x="4108704" y="4692396"/>
              <a:ext cx="315467" cy="644652"/>
            </a:xfrm>
            <a:prstGeom prst="rect">
              <a:avLst/>
            </a:prstGeom>
          </p:spPr>
        </p:pic>
        <p:pic>
          <p:nvPicPr>
            <p:cNvPr id="26" name="object 26"/>
            <p:cNvPicPr/>
            <p:nvPr/>
          </p:nvPicPr>
          <p:blipFill>
            <a:blip r:embed="rId9" cstate="print"/>
            <a:stretch>
              <a:fillRect/>
            </a:stretch>
          </p:blipFill>
          <p:spPr>
            <a:xfrm>
              <a:off x="4555236" y="4666500"/>
              <a:ext cx="417563" cy="746747"/>
            </a:xfrm>
            <a:prstGeom prst="rect">
              <a:avLst/>
            </a:prstGeom>
          </p:spPr>
        </p:pic>
        <p:pic>
          <p:nvPicPr>
            <p:cNvPr id="27" name="object 27"/>
            <p:cNvPicPr/>
            <p:nvPr/>
          </p:nvPicPr>
          <p:blipFill>
            <a:blip r:embed="rId13" cstate="print"/>
            <a:stretch>
              <a:fillRect/>
            </a:stretch>
          </p:blipFill>
          <p:spPr>
            <a:xfrm>
              <a:off x="4581143" y="4692396"/>
              <a:ext cx="315467" cy="644652"/>
            </a:xfrm>
            <a:prstGeom prst="rect">
              <a:avLst/>
            </a:prstGeom>
          </p:spPr>
        </p:pic>
        <p:pic>
          <p:nvPicPr>
            <p:cNvPr id="28" name="object 28"/>
            <p:cNvPicPr/>
            <p:nvPr/>
          </p:nvPicPr>
          <p:blipFill>
            <a:blip r:embed="rId9" cstate="print"/>
            <a:stretch>
              <a:fillRect/>
            </a:stretch>
          </p:blipFill>
          <p:spPr>
            <a:xfrm>
              <a:off x="5012436" y="4666500"/>
              <a:ext cx="417563" cy="746747"/>
            </a:xfrm>
            <a:prstGeom prst="rect">
              <a:avLst/>
            </a:prstGeom>
          </p:spPr>
        </p:pic>
        <p:pic>
          <p:nvPicPr>
            <p:cNvPr id="29" name="object 29"/>
            <p:cNvPicPr/>
            <p:nvPr/>
          </p:nvPicPr>
          <p:blipFill>
            <a:blip r:embed="rId14" cstate="print"/>
            <a:stretch>
              <a:fillRect/>
            </a:stretch>
          </p:blipFill>
          <p:spPr>
            <a:xfrm>
              <a:off x="5038343" y="4692396"/>
              <a:ext cx="315467" cy="644652"/>
            </a:xfrm>
            <a:prstGeom prst="rect">
              <a:avLst/>
            </a:prstGeom>
          </p:spPr>
        </p:pic>
        <p:pic>
          <p:nvPicPr>
            <p:cNvPr id="30" name="object 30"/>
            <p:cNvPicPr/>
            <p:nvPr/>
          </p:nvPicPr>
          <p:blipFill>
            <a:blip r:embed="rId15" cstate="print"/>
            <a:stretch>
              <a:fillRect/>
            </a:stretch>
          </p:blipFill>
          <p:spPr>
            <a:xfrm>
              <a:off x="5468112" y="4666500"/>
              <a:ext cx="416051" cy="746747"/>
            </a:xfrm>
            <a:prstGeom prst="rect">
              <a:avLst/>
            </a:prstGeom>
          </p:spPr>
        </p:pic>
        <p:pic>
          <p:nvPicPr>
            <p:cNvPr id="31" name="object 31"/>
            <p:cNvPicPr/>
            <p:nvPr/>
          </p:nvPicPr>
          <p:blipFill>
            <a:blip r:embed="rId16" cstate="print"/>
            <a:stretch>
              <a:fillRect/>
            </a:stretch>
          </p:blipFill>
          <p:spPr>
            <a:xfrm>
              <a:off x="5494019" y="4692396"/>
              <a:ext cx="313944" cy="644652"/>
            </a:xfrm>
            <a:prstGeom prst="rect">
              <a:avLst/>
            </a:prstGeom>
          </p:spPr>
        </p:pic>
        <p:pic>
          <p:nvPicPr>
            <p:cNvPr id="32" name="object 32"/>
            <p:cNvPicPr/>
            <p:nvPr/>
          </p:nvPicPr>
          <p:blipFill>
            <a:blip r:embed="rId17" cstate="print"/>
            <a:stretch>
              <a:fillRect/>
            </a:stretch>
          </p:blipFill>
          <p:spPr>
            <a:xfrm>
              <a:off x="5940419" y="4684714"/>
              <a:ext cx="390330" cy="710320"/>
            </a:xfrm>
            <a:prstGeom prst="rect">
              <a:avLst/>
            </a:prstGeom>
          </p:spPr>
        </p:pic>
        <p:pic>
          <p:nvPicPr>
            <p:cNvPr id="33" name="object 33"/>
            <p:cNvPicPr/>
            <p:nvPr/>
          </p:nvPicPr>
          <p:blipFill>
            <a:blip r:embed="rId18" cstate="print"/>
            <a:stretch>
              <a:fillRect/>
            </a:stretch>
          </p:blipFill>
          <p:spPr>
            <a:xfrm>
              <a:off x="5948172" y="4692396"/>
              <a:ext cx="315467" cy="644652"/>
            </a:xfrm>
            <a:prstGeom prst="rect">
              <a:avLst/>
            </a:prstGeom>
          </p:spPr>
        </p:pic>
        <p:pic>
          <p:nvPicPr>
            <p:cNvPr id="34" name="object 34"/>
            <p:cNvPicPr/>
            <p:nvPr/>
          </p:nvPicPr>
          <p:blipFill>
            <a:blip r:embed="rId17" cstate="print"/>
            <a:stretch>
              <a:fillRect/>
            </a:stretch>
          </p:blipFill>
          <p:spPr>
            <a:xfrm>
              <a:off x="6422002" y="4684714"/>
              <a:ext cx="390330" cy="710320"/>
            </a:xfrm>
            <a:prstGeom prst="rect">
              <a:avLst/>
            </a:prstGeom>
          </p:spPr>
        </p:pic>
        <p:pic>
          <p:nvPicPr>
            <p:cNvPr id="35" name="object 35"/>
            <p:cNvPicPr/>
            <p:nvPr/>
          </p:nvPicPr>
          <p:blipFill>
            <a:blip r:embed="rId19" cstate="print"/>
            <a:stretch>
              <a:fillRect/>
            </a:stretch>
          </p:blipFill>
          <p:spPr>
            <a:xfrm>
              <a:off x="6429756" y="4692396"/>
              <a:ext cx="315468" cy="644652"/>
            </a:xfrm>
            <a:prstGeom prst="rect">
              <a:avLst/>
            </a:prstGeom>
          </p:spPr>
        </p:pic>
      </p:grpSp>
      <p:sp>
        <p:nvSpPr>
          <p:cNvPr id="36" name="object 36"/>
          <p:cNvSpPr txBox="1">
            <a:spLocks noGrp="1"/>
          </p:cNvSpPr>
          <p:nvPr>
            <p:ph type="title"/>
          </p:nvPr>
        </p:nvSpPr>
        <p:spPr>
          <a:xfrm>
            <a:off x="888898" y="183497"/>
            <a:ext cx="7171055" cy="505267"/>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000000"/>
                </a:solidFill>
              </a:rPr>
              <a:t>PLA</a:t>
            </a:r>
            <a:r>
              <a:rPr sz="3200" spc="-20" dirty="0">
                <a:solidFill>
                  <a:srgbClr val="000000"/>
                </a:solidFill>
              </a:rPr>
              <a:t> </a:t>
            </a:r>
            <a:r>
              <a:rPr sz="3200" spc="-15" dirty="0">
                <a:solidFill>
                  <a:srgbClr val="000000"/>
                </a:solidFill>
              </a:rPr>
              <a:t>Army</a:t>
            </a:r>
            <a:r>
              <a:rPr sz="3200" spc="-25" dirty="0">
                <a:solidFill>
                  <a:srgbClr val="000000"/>
                </a:solidFill>
              </a:rPr>
              <a:t> </a:t>
            </a:r>
            <a:r>
              <a:rPr sz="3200" spc="-10" dirty="0">
                <a:solidFill>
                  <a:srgbClr val="000000"/>
                </a:solidFill>
              </a:rPr>
              <a:t>(</a:t>
            </a:r>
            <a:r>
              <a:rPr lang="en-US" sz="3200" spc="-10" dirty="0">
                <a:solidFill>
                  <a:srgbClr val="000000"/>
                </a:solidFill>
              </a:rPr>
              <a:t>Ground Force</a:t>
            </a:r>
            <a:r>
              <a:rPr sz="3200" spc="-20" dirty="0">
                <a:solidFill>
                  <a:srgbClr val="000000"/>
                </a:solidFill>
              </a:rPr>
              <a:t>) </a:t>
            </a:r>
            <a:r>
              <a:rPr sz="3200" spc="-10" dirty="0">
                <a:solidFill>
                  <a:srgbClr val="000000"/>
                </a:solidFill>
              </a:rPr>
              <a:t>Recognition</a:t>
            </a:r>
            <a:endParaRPr sz="3200" dirty="0"/>
          </a:p>
        </p:txBody>
      </p:sp>
      <p:sp>
        <p:nvSpPr>
          <p:cNvPr id="37" name="object 37"/>
          <p:cNvSpPr txBox="1"/>
          <p:nvPr/>
        </p:nvSpPr>
        <p:spPr>
          <a:xfrm>
            <a:off x="2681985" y="5305501"/>
            <a:ext cx="1191895" cy="197490"/>
          </a:xfrm>
          <a:prstGeom prst="rect">
            <a:avLst/>
          </a:prstGeom>
        </p:spPr>
        <p:txBody>
          <a:bodyPr vert="horz" wrap="square" lIns="0" tIns="12700" rIns="0" bIns="0" rtlCol="0">
            <a:spAutoFit/>
          </a:bodyPr>
          <a:lstStyle/>
          <a:p>
            <a:pPr marL="12700">
              <a:lnSpc>
                <a:spcPct val="100000"/>
              </a:lnSpc>
              <a:spcBef>
                <a:spcPts val="100"/>
              </a:spcBef>
              <a:tabLst>
                <a:tab pos="480695" algn="l"/>
                <a:tab pos="952500" algn="l"/>
              </a:tabLst>
            </a:pPr>
            <a:r>
              <a:rPr sz="1200" b="1" spc="-5" dirty="0">
                <a:latin typeface="Calibri"/>
                <a:cs typeface="Calibri"/>
              </a:rPr>
              <a:t>P</a:t>
            </a:r>
            <a:r>
              <a:rPr lang="en-US" sz="1200" b="1" spc="-5" dirty="0">
                <a:latin typeface="Calibri"/>
                <a:cs typeface="Calibri"/>
              </a:rPr>
              <a:t>VT</a:t>
            </a:r>
            <a:r>
              <a:rPr sz="1200" b="1" dirty="0">
                <a:latin typeface="Calibri"/>
                <a:cs typeface="Calibri"/>
              </a:rPr>
              <a:t>	</a:t>
            </a:r>
            <a:r>
              <a:rPr sz="1200" b="1" spc="-5" dirty="0">
                <a:latin typeface="Calibri"/>
                <a:cs typeface="Calibri"/>
              </a:rPr>
              <a:t>P</a:t>
            </a:r>
            <a:r>
              <a:rPr sz="1200" b="1" spc="-15" dirty="0">
                <a:latin typeface="Calibri"/>
                <a:cs typeface="Calibri"/>
              </a:rPr>
              <a:t>F</a:t>
            </a:r>
            <a:r>
              <a:rPr sz="1200" b="1" dirty="0">
                <a:latin typeface="Calibri"/>
                <a:cs typeface="Calibri"/>
              </a:rPr>
              <a:t>C	</a:t>
            </a:r>
            <a:r>
              <a:rPr sz="1200" b="1" spc="-5" dirty="0">
                <a:latin typeface="Calibri"/>
                <a:cs typeface="Calibri"/>
              </a:rPr>
              <a:t>CP</a:t>
            </a:r>
            <a:r>
              <a:rPr sz="1200" b="1" dirty="0">
                <a:latin typeface="Calibri"/>
                <a:cs typeface="Calibri"/>
              </a:rPr>
              <a:t>L</a:t>
            </a:r>
            <a:endParaRPr sz="1200" dirty="0">
              <a:latin typeface="Calibri"/>
              <a:cs typeface="Calibri"/>
            </a:endParaRPr>
          </a:p>
        </p:txBody>
      </p:sp>
      <p:grpSp>
        <p:nvGrpSpPr>
          <p:cNvPr id="38" name="object 38"/>
          <p:cNvGrpSpPr/>
          <p:nvPr/>
        </p:nvGrpSpPr>
        <p:grpSpPr>
          <a:xfrm>
            <a:off x="3576828" y="4666500"/>
            <a:ext cx="417830" cy="746760"/>
            <a:chOff x="3576828" y="4666500"/>
            <a:chExt cx="417830" cy="746760"/>
          </a:xfrm>
        </p:grpSpPr>
        <p:pic>
          <p:nvPicPr>
            <p:cNvPr id="39" name="object 39"/>
            <p:cNvPicPr/>
            <p:nvPr/>
          </p:nvPicPr>
          <p:blipFill>
            <a:blip r:embed="rId9" cstate="print"/>
            <a:stretch>
              <a:fillRect/>
            </a:stretch>
          </p:blipFill>
          <p:spPr>
            <a:xfrm>
              <a:off x="3576828" y="4666500"/>
              <a:ext cx="417563" cy="746747"/>
            </a:xfrm>
            <a:prstGeom prst="rect">
              <a:avLst/>
            </a:prstGeom>
          </p:spPr>
        </p:pic>
        <p:pic>
          <p:nvPicPr>
            <p:cNvPr id="40" name="object 40"/>
            <p:cNvPicPr/>
            <p:nvPr/>
          </p:nvPicPr>
          <p:blipFill>
            <a:blip r:embed="rId20" cstate="print"/>
            <a:stretch>
              <a:fillRect/>
            </a:stretch>
          </p:blipFill>
          <p:spPr>
            <a:xfrm>
              <a:off x="3602736" y="4692396"/>
              <a:ext cx="315467" cy="644652"/>
            </a:xfrm>
            <a:prstGeom prst="rect">
              <a:avLst/>
            </a:prstGeom>
          </p:spPr>
        </p:pic>
      </p:grpSp>
      <p:sp>
        <p:nvSpPr>
          <p:cNvPr id="41" name="object 41"/>
          <p:cNvSpPr txBox="1"/>
          <p:nvPr/>
        </p:nvSpPr>
        <p:spPr>
          <a:xfrm>
            <a:off x="4133850" y="5305501"/>
            <a:ext cx="2196465" cy="391795"/>
          </a:xfrm>
          <a:prstGeom prst="rect">
            <a:avLst/>
          </a:prstGeom>
        </p:spPr>
        <p:txBody>
          <a:bodyPr vert="horz" wrap="square" lIns="0" tIns="12700" rIns="0" bIns="0" rtlCol="0">
            <a:spAutoFit/>
          </a:bodyPr>
          <a:lstStyle/>
          <a:p>
            <a:pPr marL="562610" marR="5080" indent="-550545">
              <a:lnSpc>
                <a:spcPct val="100000"/>
              </a:lnSpc>
              <a:spcBef>
                <a:spcPts val="100"/>
              </a:spcBef>
              <a:tabLst>
                <a:tab pos="478790" algn="l"/>
                <a:tab pos="873760" algn="l"/>
                <a:tab pos="1022985" algn="l"/>
                <a:tab pos="1511300" algn="l"/>
                <a:tab pos="1955164" algn="l"/>
              </a:tabLst>
            </a:pPr>
            <a:r>
              <a:rPr sz="1200" b="1" spc="-5" dirty="0">
                <a:latin typeface="Calibri"/>
                <a:cs typeface="Calibri"/>
              </a:rPr>
              <a:t>SGT	SGT	MSGT</a:t>
            </a:r>
            <a:r>
              <a:rPr sz="1200" b="1" spc="295" dirty="0">
                <a:latin typeface="Calibri"/>
                <a:cs typeface="Calibri"/>
              </a:rPr>
              <a:t> </a:t>
            </a:r>
            <a:r>
              <a:rPr sz="1200" b="1" dirty="0">
                <a:latin typeface="Calibri"/>
                <a:cs typeface="Calibri"/>
              </a:rPr>
              <a:t>MSGT</a:t>
            </a:r>
            <a:r>
              <a:rPr sz="1200" b="1" spc="210" dirty="0">
                <a:latin typeface="Calibri"/>
                <a:cs typeface="Calibri"/>
              </a:rPr>
              <a:t> </a:t>
            </a:r>
            <a:r>
              <a:rPr sz="1200" b="1" spc="-5" dirty="0">
                <a:latin typeface="Calibri"/>
                <a:cs typeface="Calibri"/>
              </a:rPr>
              <a:t>MSGT </a:t>
            </a:r>
            <a:r>
              <a:rPr sz="1200" b="1" spc="-260" dirty="0">
                <a:latin typeface="Calibri"/>
                <a:cs typeface="Calibri"/>
              </a:rPr>
              <a:t> </a:t>
            </a:r>
            <a:r>
              <a:rPr sz="1200" b="1" dirty="0">
                <a:latin typeface="Calibri"/>
                <a:cs typeface="Calibri"/>
              </a:rPr>
              <a:t>1		4	3	2</a:t>
            </a:r>
            <a:endParaRPr sz="1200" dirty="0">
              <a:latin typeface="Calibri"/>
              <a:cs typeface="Calibri"/>
            </a:endParaRPr>
          </a:p>
        </p:txBody>
      </p:sp>
      <p:sp>
        <p:nvSpPr>
          <p:cNvPr id="42" name="object 42"/>
          <p:cNvSpPr txBox="1"/>
          <p:nvPr/>
        </p:nvSpPr>
        <p:spPr>
          <a:xfrm>
            <a:off x="6401561" y="5287136"/>
            <a:ext cx="403225" cy="391795"/>
          </a:xfrm>
          <a:prstGeom prst="rect">
            <a:avLst/>
          </a:prstGeom>
        </p:spPr>
        <p:txBody>
          <a:bodyPr vert="horz" wrap="square" lIns="0" tIns="12700" rIns="0" bIns="0" rtlCol="0">
            <a:spAutoFit/>
          </a:bodyPr>
          <a:lstStyle/>
          <a:p>
            <a:pPr algn="ctr">
              <a:lnSpc>
                <a:spcPct val="100000"/>
              </a:lnSpc>
              <a:spcBef>
                <a:spcPts val="100"/>
              </a:spcBef>
            </a:pPr>
            <a:r>
              <a:rPr sz="1200" b="1" spc="-5" dirty="0">
                <a:latin typeface="Calibri"/>
                <a:cs typeface="Calibri"/>
              </a:rPr>
              <a:t>MSGT</a:t>
            </a:r>
            <a:endParaRPr sz="1200">
              <a:latin typeface="Calibri"/>
              <a:cs typeface="Calibri"/>
            </a:endParaRPr>
          </a:p>
          <a:p>
            <a:pPr algn="ctr">
              <a:lnSpc>
                <a:spcPct val="100000"/>
              </a:lnSpc>
            </a:pPr>
            <a:r>
              <a:rPr sz="1200" b="1" dirty="0">
                <a:latin typeface="Calibri"/>
                <a:cs typeface="Calibri"/>
              </a:rPr>
              <a:t>1</a:t>
            </a:r>
            <a:endParaRPr sz="1200">
              <a:latin typeface="Calibri"/>
              <a:cs typeface="Calibri"/>
            </a:endParaRPr>
          </a:p>
        </p:txBody>
      </p:sp>
      <p:pic>
        <p:nvPicPr>
          <p:cNvPr id="43" name="object 43"/>
          <p:cNvPicPr/>
          <p:nvPr/>
        </p:nvPicPr>
        <p:blipFill>
          <a:blip r:embed="rId21" cstate="print"/>
          <a:stretch>
            <a:fillRect/>
          </a:stretch>
        </p:blipFill>
        <p:spPr>
          <a:xfrm>
            <a:off x="6420611" y="5640323"/>
            <a:ext cx="429818" cy="774179"/>
          </a:xfrm>
          <a:prstGeom prst="rect">
            <a:avLst/>
          </a:prstGeom>
        </p:spPr>
      </p:pic>
      <p:grpSp>
        <p:nvGrpSpPr>
          <p:cNvPr id="44" name="object 44"/>
          <p:cNvGrpSpPr/>
          <p:nvPr/>
        </p:nvGrpSpPr>
        <p:grpSpPr>
          <a:xfrm>
            <a:off x="2701853" y="5640323"/>
            <a:ext cx="4072890" cy="746760"/>
            <a:chOff x="2701853" y="5640323"/>
            <a:chExt cx="4072890" cy="746760"/>
          </a:xfrm>
        </p:grpSpPr>
        <p:pic>
          <p:nvPicPr>
            <p:cNvPr id="45" name="object 45"/>
            <p:cNvPicPr/>
            <p:nvPr/>
          </p:nvPicPr>
          <p:blipFill>
            <a:blip r:embed="rId22" cstate="print"/>
            <a:stretch>
              <a:fillRect/>
            </a:stretch>
          </p:blipFill>
          <p:spPr>
            <a:xfrm>
              <a:off x="2701853" y="5658537"/>
              <a:ext cx="388918" cy="710320"/>
            </a:xfrm>
            <a:prstGeom prst="rect">
              <a:avLst/>
            </a:prstGeom>
          </p:spPr>
        </p:pic>
        <p:pic>
          <p:nvPicPr>
            <p:cNvPr id="46" name="object 46"/>
            <p:cNvPicPr/>
            <p:nvPr/>
          </p:nvPicPr>
          <p:blipFill>
            <a:blip r:embed="rId23" cstate="print"/>
            <a:stretch>
              <a:fillRect/>
            </a:stretch>
          </p:blipFill>
          <p:spPr>
            <a:xfrm>
              <a:off x="2709672" y="5666231"/>
              <a:ext cx="313944" cy="644652"/>
            </a:xfrm>
            <a:prstGeom prst="rect">
              <a:avLst/>
            </a:prstGeom>
          </p:spPr>
        </p:pic>
        <p:pic>
          <p:nvPicPr>
            <p:cNvPr id="47" name="object 47"/>
            <p:cNvPicPr/>
            <p:nvPr/>
          </p:nvPicPr>
          <p:blipFill>
            <a:blip r:embed="rId17" cstate="print"/>
            <a:stretch>
              <a:fillRect/>
            </a:stretch>
          </p:blipFill>
          <p:spPr>
            <a:xfrm>
              <a:off x="3168263" y="5658537"/>
              <a:ext cx="390330" cy="710320"/>
            </a:xfrm>
            <a:prstGeom prst="rect">
              <a:avLst/>
            </a:prstGeom>
          </p:spPr>
        </p:pic>
        <p:pic>
          <p:nvPicPr>
            <p:cNvPr id="48" name="object 48"/>
            <p:cNvPicPr/>
            <p:nvPr/>
          </p:nvPicPr>
          <p:blipFill>
            <a:blip r:embed="rId24" cstate="print"/>
            <a:stretch>
              <a:fillRect/>
            </a:stretch>
          </p:blipFill>
          <p:spPr>
            <a:xfrm>
              <a:off x="3176016" y="5666231"/>
              <a:ext cx="315468" cy="644652"/>
            </a:xfrm>
            <a:prstGeom prst="rect">
              <a:avLst/>
            </a:prstGeom>
          </p:spPr>
        </p:pic>
        <p:pic>
          <p:nvPicPr>
            <p:cNvPr id="49" name="object 49"/>
            <p:cNvPicPr/>
            <p:nvPr/>
          </p:nvPicPr>
          <p:blipFill>
            <a:blip r:embed="rId22" cstate="print"/>
            <a:stretch>
              <a:fillRect/>
            </a:stretch>
          </p:blipFill>
          <p:spPr>
            <a:xfrm>
              <a:off x="3643685" y="5658537"/>
              <a:ext cx="388918" cy="710320"/>
            </a:xfrm>
            <a:prstGeom prst="rect">
              <a:avLst/>
            </a:prstGeom>
          </p:spPr>
        </p:pic>
        <p:pic>
          <p:nvPicPr>
            <p:cNvPr id="50" name="object 50"/>
            <p:cNvPicPr/>
            <p:nvPr/>
          </p:nvPicPr>
          <p:blipFill>
            <a:blip r:embed="rId25" cstate="print"/>
            <a:stretch>
              <a:fillRect/>
            </a:stretch>
          </p:blipFill>
          <p:spPr>
            <a:xfrm>
              <a:off x="3651504" y="5666231"/>
              <a:ext cx="313944" cy="644652"/>
            </a:xfrm>
            <a:prstGeom prst="rect">
              <a:avLst/>
            </a:prstGeom>
          </p:spPr>
        </p:pic>
        <p:pic>
          <p:nvPicPr>
            <p:cNvPr id="51" name="object 51"/>
            <p:cNvPicPr/>
            <p:nvPr/>
          </p:nvPicPr>
          <p:blipFill>
            <a:blip r:embed="rId17" cstate="print"/>
            <a:stretch>
              <a:fillRect/>
            </a:stretch>
          </p:blipFill>
          <p:spPr>
            <a:xfrm>
              <a:off x="4117715" y="5658537"/>
              <a:ext cx="390330" cy="710320"/>
            </a:xfrm>
            <a:prstGeom prst="rect">
              <a:avLst/>
            </a:prstGeom>
          </p:spPr>
        </p:pic>
        <p:pic>
          <p:nvPicPr>
            <p:cNvPr id="52" name="object 52"/>
            <p:cNvPicPr/>
            <p:nvPr/>
          </p:nvPicPr>
          <p:blipFill>
            <a:blip r:embed="rId26" cstate="print"/>
            <a:stretch>
              <a:fillRect/>
            </a:stretch>
          </p:blipFill>
          <p:spPr>
            <a:xfrm>
              <a:off x="4125468" y="5666231"/>
              <a:ext cx="315467" cy="644652"/>
            </a:xfrm>
            <a:prstGeom prst="rect">
              <a:avLst/>
            </a:prstGeom>
          </p:spPr>
        </p:pic>
        <p:pic>
          <p:nvPicPr>
            <p:cNvPr id="53" name="object 53"/>
            <p:cNvPicPr/>
            <p:nvPr/>
          </p:nvPicPr>
          <p:blipFill>
            <a:blip r:embed="rId9" cstate="print"/>
            <a:stretch>
              <a:fillRect/>
            </a:stretch>
          </p:blipFill>
          <p:spPr>
            <a:xfrm>
              <a:off x="4556760" y="5640323"/>
              <a:ext cx="417563" cy="746747"/>
            </a:xfrm>
            <a:prstGeom prst="rect">
              <a:avLst/>
            </a:prstGeom>
          </p:spPr>
        </p:pic>
        <p:pic>
          <p:nvPicPr>
            <p:cNvPr id="54" name="object 54"/>
            <p:cNvPicPr/>
            <p:nvPr/>
          </p:nvPicPr>
          <p:blipFill>
            <a:blip r:embed="rId27" cstate="print"/>
            <a:stretch>
              <a:fillRect/>
            </a:stretch>
          </p:blipFill>
          <p:spPr>
            <a:xfrm>
              <a:off x="4582668" y="5666231"/>
              <a:ext cx="315467" cy="644652"/>
            </a:xfrm>
            <a:prstGeom prst="rect">
              <a:avLst/>
            </a:prstGeom>
          </p:spPr>
        </p:pic>
        <p:pic>
          <p:nvPicPr>
            <p:cNvPr id="55" name="object 55"/>
            <p:cNvPicPr/>
            <p:nvPr/>
          </p:nvPicPr>
          <p:blipFill>
            <a:blip r:embed="rId9" cstate="print"/>
            <a:stretch>
              <a:fillRect/>
            </a:stretch>
          </p:blipFill>
          <p:spPr>
            <a:xfrm>
              <a:off x="5012436" y="5640323"/>
              <a:ext cx="417563" cy="746747"/>
            </a:xfrm>
            <a:prstGeom prst="rect">
              <a:avLst/>
            </a:prstGeom>
          </p:spPr>
        </p:pic>
        <p:pic>
          <p:nvPicPr>
            <p:cNvPr id="56" name="object 56"/>
            <p:cNvPicPr/>
            <p:nvPr/>
          </p:nvPicPr>
          <p:blipFill>
            <a:blip r:embed="rId28" cstate="print"/>
            <a:stretch>
              <a:fillRect/>
            </a:stretch>
          </p:blipFill>
          <p:spPr>
            <a:xfrm>
              <a:off x="5038344" y="5666231"/>
              <a:ext cx="315467" cy="644652"/>
            </a:xfrm>
            <a:prstGeom prst="rect">
              <a:avLst/>
            </a:prstGeom>
          </p:spPr>
        </p:pic>
        <p:pic>
          <p:nvPicPr>
            <p:cNvPr id="57" name="object 57"/>
            <p:cNvPicPr/>
            <p:nvPr/>
          </p:nvPicPr>
          <p:blipFill>
            <a:blip r:embed="rId15" cstate="print"/>
            <a:stretch>
              <a:fillRect/>
            </a:stretch>
          </p:blipFill>
          <p:spPr>
            <a:xfrm>
              <a:off x="5468112" y="5640323"/>
              <a:ext cx="416051" cy="746747"/>
            </a:xfrm>
            <a:prstGeom prst="rect">
              <a:avLst/>
            </a:prstGeom>
          </p:spPr>
        </p:pic>
        <p:pic>
          <p:nvPicPr>
            <p:cNvPr id="58" name="object 58"/>
            <p:cNvPicPr/>
            <p:nvPr/>
          </p:nvPicPr>
          <p:blipFill>
            <a:blip r:embed="rId29" cstate="print"/>
            <a:stretch>
              <a:fillRect/>
            </a:stretch>
          </p:blipFill>
          <p:spPr>
            <a:xfrm>
              <a:off x="5494020" y="5666231"/>
              <a:ext cx="313944" cy="644652"/>
            </a:xfrm>
            <a:prstGeom prst="rect">
              <a:avLst/>
            </a:prstGeom>
          </p:spPr>
        </p:pic>
        <p:pic>
          <p:nvPicPr>
            <p:cNvPr id="59" name="object 59"/>
            <p:cNvPicPr/>
            <p:nvPr/>
          </p:nvPicPr>
          <p:blipFill>
            <a:blip r:embed="rId9" cstate="print"/>
            <a:stretch>
              <a:fillRect/>
            </a:stretch>
          </p:blipFill>
          <p:spPr>
            <a:xfrm>
              <a:off x="5945124" y="5640323"/>
              <a:ext cx="417563" cy="746747"/>
            </a:xfrm>
            <a:prstGeom prst="rect">
              <a:avLst/>
            </a:prstGeom>
          </p:spPr>
        </p:pic>
        <p:pic>
          <p:nvPicPr>
            <p:cNvPr id="60" name="object 60"/>
            <p:cNvPicPr/>
            <p:nvPr/>
          </p:nvPicPr>
          <p:blipFill>
            <a:blip r:embed="rId30" cstate="print"/>
            <a:stretch>
              <a:fillRect/>
            </a:stretch>
          </p:blipFill>
          <p:spPr>
            <a:xfrm>
              <a:off x="5971032" y="5666231"/>
              <a:ext cx="315467" cy="644652"/>
            </a:xfrm>
            <a:prstGeom prst="rect">
              <a:avLst/>
            </a:prstGeom>
          </p:spPr>
        </p:pic>
        <p:pic>
          <p:nvPicPr>
            <p:cNvPr id="61" name="object 61"/>
            <p:cNvPicPr/>
            <p:nvPr/>
          </p:nvPicPr>
          <p:blipFill>
            <a:blip r:embed="rId31" cstate="print"/>
            <a:stretch>
              <a:fillRect/>
            </a:stretch>
          </p:blipFill>
          <p:spPr>
            <a:xfrm>
              <a:off x="6446520" y="5666231"/>
              <a:ext cx="327659" cy="672084"/>
            </a:xfrm>
            <a:prstGeom prst="rect">
              <a:avLst/>
            </a:prstGeom>
          </p:spPr>
        </p:pic>
      </p:grpSp>
      <p:grpSp>
        <p:nvGrpSpPr>
          <p:cNvPr id="62" name="object 62"/>
          <p:cNvGrpSpPr/>
          <p:nvPr/>
        </p:nvGrpSpPr>
        <p:grpSpPr>
          <a:xfrm>
            <a:off x="6914319" y="5655344"/>
            <a:ext cx="391795" cy="713740"/>
            <a:chOff x="6914319" y="5655344"/>
            <a:chExt cx="391795" cy="713740"/>
          </a:xfrm>
        </p:grpSpPr>
        <p:pic>
          <p:nvPicPr>
            <p:cNvPr id="63" name="object 63"/>
            <p:cNvPicPr/>
            <p:nvPr/>
          </p:nvPicPr>
          <p:blipFill>
            <a:blip r:embed="rId32" cstate="print"/>
            <a:stretch>
              <a:fillRect/>
            </a:stretch>
          </p:blipFill>
          <p:spPr>
            <a:xfrm>
              <a:off x="6914319" y="5655344"/>
              <a:ext cx="391731" cy="713696"/>
            </a:xfrm>
            <a:prstGeom prst="rect">
              <a:avLst/>
            </a:prstGeom>
          </p:spPr>
        </p:pic>
        <p:pic>
          <p:nvPicPr>
            <p:cNvPr id="64" name="object 64"/>
            <p:cNvPicPr/>
            <p:nvPr/>
          </p:nvPicPr>
          <p:blipFill>
            <a:blip r:embed="rId33" cstate="print"/>
            <a:stretch>
              <a:fillRect/>
            </a:stretch>
          </p:blipFill>
          <p:spPr>
            <a:xfrm>
              <a:off x="6922007" y="5663184"/>
              <a:ext cx="316992" cy="647700"/>
            </a:xfrm>
            <a:prstGeom prst="rect">
              <a:avLst/>
            </a:prstGeom>
          </p:spPr>
        </p:pic>
      </p:grpSp>
      <p:grpSp>
        <p:nvGrpSpPr>
          <p:cNvPr id="65" name="object 65"/>
          <p:cNvGrpSpPr/>
          <p:nvPr/>
        </p:nvGrpSpPr>
        <p:grpSpPr>
          <a:xfrm>
            <a:off x="7376092" y="5655344"/>
            <a:ext cx="391795" cy="713740"/>
            <a:chOff x="7376092" y="5655344"/>
            <a:chExt cx="391795" cy="713740"/>
          </a:xfrm>
        </p:grpSpPr>
        <p:pic>
          <p:nvPicPr>
            <p:cNvPr id="66" name="object 66"/>
            <p:cNvPicPr/>
            <p:nvPr/>
          </p:nvPicPr>
          <p:blipFill>
            <a:blip r:embed="rId32" cstate="print"/>
            <a:stretch>
              <a:fillRect/>
            </a:stretch>
          </p:blipFill>
          <p:spPr>
            <a:xfrm>
              <a:off x="7376092" y="5655344"/>
              <a:ext cx="391731" cy="713696"/>
            </a:xfrm>
            <a:prstGeom prst="rect">
              <a:avLst/>
            </a:prstGeom>
          </p:spPr>
        </p:pic>
        <p:pic>
          <p:nvPicPr>
            <p:cNvPr id="67" name="object 67"/>
            <p:cNvPicPr/>
            <p:nvPr/>
          </p:nvPicPr>
          <p:blipFill>
            <a:blip r:embed="rId34" cstate="print"/>
            <a:stretch>
              <a:fillRect/>
            </a:stretch>
          </p:blipFill>
          <p:spPr>
            <a:xfrm>
              <a:off x="7383780" y="5663184"/>
              <a:ext cx="316992" cy="647700"/>
            </a:xfrm>
            <a:prstGeom prst="rect">
              <a:avLst/>
            </a:prstGeom>
          </p:spPr>
        </p:pic>
      </p:grpSp>
      <p:graphicFrame>
        <p:nvGraphicFramePr>
          <p:cNvPr id="68" name="object 68"/>
          <p:cNvGraphicFramePr>
            <a:graphicFrameLocks noGrp="1"/>
          </p:cNvGraphicFramePr>
          <p:nvPr/>
        </p:nvGraphicFramePr>
        <p:xfrm>
          <a:off x="2614167" y="6343878"/>
          <a:ext cx="5076187" cy="358140"/>
        </p:xfrm>
        <a:graphic>
          <a:graphicData uri="http://schemas.openxmlformats.org/drawingml/2006/table">
            <a:tbl>
              <a:tblPr firstRow="1" bandRow="1">
                <a:tableStyleId>{2D5ABB26-0587-4C30-8999-92F81FD0307C}</a:tableStyleId>
              </a:tblPr>
              <a:tblGrid>
                <a:gridCol w="528955">
                  <a:extLst>
                    <a:ext uri="{9D8B030D-6E8A-4147-A177-3AD203B41FA5}">
                      <a16:colId xmlns:a16="http://schemas.microsoft.com/office/drawing/2014/main" val="20000"/>
                    </a:ext>
                  </a:extLst>
                </a:gridCol>
                <a:gridCol w="415925">
                  <a:extLst>
                    <a:ext uri="{9D8B030D-6E8A-4147-A177-3AD203B41FA5}">
                      <a16:colId xmlns:a16="http://schemas.microsoft.com/office/drawing/2014/main" val="20001"/>
                    </a:ext>
                  </a:extLst>
                </a:gridCol>
                <a:gridCol w="464819">
                  <a:extLst>
                    <a:ext uri="{9D8B030D-6E8A-4147-A177-3AD203B41FA5}">
                      <a16:colId xmlns:a16="http://schemas.microsoft.com/office/drawing/2014/main" val="20002"/>
                    </a:ext>
                  </a:extLst>
                </a:gridCol>
                <a:gridCol w="537844">
                  <a:extLst>
                    <a:ext uri="{9D8B030D-6E8A-4147-A177-3AD203B41FA5}">
                      <a16:colId xmlns:a16="http://schemas.microsoft.com/office/drawing/2014/main" val="20003"/>
                    </a:ext>
                  </a:extLst>
                </a:gridCol>
                <a:gridCol w="426719">
                  <a:extLst>
                    <a:ext uri="{9D8B030D-6E8A-4147-A177-3AD203B41FA5}">
                      <a16:colId xmlns:a16="http://schemas.microsoft.com/office/drawing/2014/main" val="20004"/>
                    </a:ext>
                  </a:extLst>
                </a:gridCol>
                <a:gridCol w="514350">
                  <a:extLst>
                    <a:ext uri="{9D8B030D-6E8A-4147-A177-3AD203B41FA5}">
                      <a16:colId xmlns:a16="http://schemas.microsoft.com/office/drawing/2014/main" val="20005"/>
                    </a:ext>
                  </a:extLst>
                </a:gridCol>
                <a:gridCol w="353060">
                  <a:extLst>
                    <a:ext uri="{9D8B030D-6E8A-4147-A177-3AD203B41FA5}">
                      <a16:colId xmlns:a16="http://schemas.microsoft.com/office/drawing/2014/main" val="20006"/>
                    </a:ext>
                  </a:extLst>
                </a:gridCol>
                <a:gridCol w="581660">
                  <a:extLst>
                    <a:ext uri="{9D8B030D-6E8A-4147-A177-3AD203B41FA5}">
                      <a16:colId xmlns:a16="http://schemas.microsoft.com/office/drawing/2014/main" val="20007"/>
                    </a:ext>
                  </a:extLst>
                </a:gridCol>
                <a:gridCol w="428625">
                  <a:extLst>
                    <a:ext uri="{9D8B030D-6E8A-4147-A177-3AD203B41FA5}">
                      <a16:colId xmlns:a16="http://schemas.microsoft.com/office/drawing/2014/main" val="20008"/>
                    </a:ext>
                  </a:extLst>
                </a:gridCol>
                <a:gridCol w="435610">
                  <a:extLst>
                    <a:ext uri="{9D8B030D-6E8A-4147-A177-3AD203B41FA5}">
                      <a16:colId xmlns:a16="http://schemas.microsoft.com/office/drawing/2014/main" val="20009"/>
                    </a:ext>
                  </a:extLst>
                </a:gridCol>
                <a:gridCol w="388620">
                  <a:extLst>
                    <a:ext uri="{9D8B030D-6E8A-4147-A177-3AD203B41FA5}">
                      <a16:colId xmlns:a16="http://schemas.microsoft.com/office/drawing/2014/main" val="20010"/>
                    </a:ext>
                  </a:extLst>
                </a:gridCol>
              </a:tblGrid>
              <a:tr h="185420">
                <a:tc>
                  <a:txBody>
                    <a:bodyPr/>
                    <a:lstStyle/>
                    <a:p>
                      <a:pPr marL="31750">
                        <a:lnSpc>
                          <a:spcPts val="1360"/>
                        </a:lnSpc>
                      </a:pPr>
                      <a:r>
                        <a:rPr sz="1200" b="1" spc="-5" dirty="0">
                          <a:latin typeface="Calibri"/>
                          <a:cs typeface="Calibri"/>
                        </a:rPr>
                        <a:t>CADET</a:t>
                      </a:r>
                      <a:endParaRPr sz="1200">
                        <a:latin typeface="Calibri"/>
                        <a:cs typeface="Calibri"/>
                      </a:endParaRPr>
                    </a:p>
                  </a:txBody>
                  <a:tcPr marL="0" marR="0" marT="0" marB="0"/>
                </a:tc>
                <a:tc>
                  <a:txBody>
                    <a:bodyPr/>
                    <a:lstStyle/>
                    <a:p>
                      <a:pPr marL="76835">
                        <a:lnSpc>
                          <a:spcPts val="1360"/>
                        </a:lnSpc>
                      </a:pPr>
                      <a:r>
                        <a:rPr sz="1200" b="1" spc="-30" dirty="0">
                          <a:latin typeface="Calibri"/>
                          <a:cs typeface="Calibri"/>
                        </a:rPr>
                        <a:t>2LT</a:t>
                      </a:r>
                      <a:endParaRPr sz="1200">
                        <a:latin typeface="Calibri"/>
                        <a:cs typeface="Calibri"/>
                      </a:endParaRPr>
                    </a:p>
                  </a:txBody>
                  <a:tcPr marL="0" marR="0" marT="0" marB="0"/>
                </a:tc>
                <a:tc>
                  <a:txBody>
                    <a:bodyPr/>
                    <a:lstStyle/>
                    <a:p>
                      <a:pPr marL="131445">
                        <a:lnSpc>
                          <a:spcPts val="1360"/>
                        </a:lnSpc>
                      </a:pPr>
                      <a:r>
                        <a:rPr sz="1200" b="1" spc="-30" dirty="0">
                          <a:latin typeface="Calibri"/>
                          <a:cs typeface="Calibri"/>
                        </a:rPr>
                        <a:t>1LT</a:t>
                      </a:r>
                      <a:endParaRPr sz="1200">
                        <a:latin typeface="Calibri"/>
                        <a:cs typeface="Calibri"/>
                      </a:endParaRPr>
                    </a:p>
                  </a:txBody>
                  <a:tcPr marL="0" marR="0" marT="0" marB="0"/>
                </a:tc>
                <a:tc>
                  <a:txBody>
                    <a:bodyPr/>
                    <a:lstStyle/>
                    <a:p>
                      <a:pPr marL="125730">
                        <a:lnSpc>
                          <a:spcPts val="1360"/>
                        </a:lnSpc>
                      </a:pPr>
                      <a:r>
                        <a:rPr sz="1200" b="1" spc="-5" dirty="0">
                          <a:latin typeface="Calibri"/>
                          <a:cs typeface="Calibri"/>
                        </a:rPr>
                        <a:t>CAPT</a:t>
                      </a:r>
                      <a:endParaRPr sz="1200">
                        <a:latin typeface="Calibri"/>
                        <a:cs typeface="Calibri"/>
                      </a:endParaRPr>
                    </a:p>
                  </a:txBody>
                  <a:tcPr marL="0" marR="0" marT="0" marB="0"/>
                </a:tc>
                <a:tc>
                  <a:txBody>
                    <a:bodyPr/>
                    <a:lstStyle/>
                    <a:p>
                      <a:pPr marL="81280">
                        <a:lnSpc>
                          <a:spcPts val="1360"/>
                        </a:lnSpc>
                      </a:pPr>
                      <a:r>
                        <a:rPr sz="1200" b="1" dirty="0">
                          <a:latin typeface="Calibri"/>
                          <a:cs typeface="Calibri"/>
                        </a:rPr>
                        <a:t>MAJ</a:t>
                      </a:r>
                      <a:endParaRPr sz="1200">
                        <a:latin typeface="Calibri"/>
                        <a:cs typeface="Calibri"/>
                      </a:endParaRPr>
                    </a:p>
                  </a:txBody>
                  <a:tcPr marL="0" marR="0" marT="0" marB="0"/>
                </a:tc>
                <a:tc>
                  <a:txBody>
                    <a:bodyPr/>
                    <a:lstStyle/>
                    <a:p>
                      <a:pPr marL="67945">
                        <a:lnSpc>
                          <a:spcPts val="1360"/>
                        </a:lnSpc>
                      </a:pPr>
                      <a:r>
                        <a:rPr sz="1200" b="1" spc="-30" dirty="0">
                          <a:latin typeface="Calibri"/>
                          <a:cs typeface="Calibri"/>
                        </a:rPr>
                        <a:t>LTCOL</a:t>
                      </a:r>
                      <a:endParaRPr sz="1200">
                        <a:latin typeface="Calibri"/>
                        <a:cs typeface="Calibri"/>
                      </a:endParaRPr>
                    </a:p>
                  </a:txBody>
                  <a:tcPr marL="0" marR="0" marT="0" marB="0"/>
                </a:tc>
                <a:tc>
                  <a:txBody>
                    <a:bodyPr/>
                    <a:lstStyle/>
                    <a:p>
                      <a:pPr marL="73025">
                        <a:lnSpc>
                          <a:spcPts val="1360"/>
                        </a:lnSpc>
                      </a:pPr>
                      <a:r>
                        <a:rPr sz="1200" b="1" spc="-5" dirty="0">
                          <a:latin typeface="Calibri"/>
                          <a:cs typeface="Calibri"/>
                        </a:rPr>
                        <a:t>COL</a:t>
                      </a:r>
                      <a:endParaRPr sz="1200">
                        <a:latin typeface="Calibri"/>
                        <a:cs typeface="Calibri"/>
                      </a:endParaRPr>
                    </a:p>
                  </a:txBody>
                  <a:tcPr marL="0" marR="0" marT="0" marB="0"/>
                </a:tc>
                <a:tc>
                  <a:txBody>
                    <a:bodyPr/>
                    <a:lstStyle/>
                    <a:p>
                      <a:pPr marR="30480" algn="ctr">
                        <a:lnSpc>
                          <a:spcPts val="1320"/>
                        </a:lnSpc>
                      </a:pPr>
                      <a:r>
                        <a:rPr sz="1200" b="1" dirty="0">
                          <a:latin typeface="Calibri"/>
                          <a:cs typeface="Calibri"/>
                        </a:rPr>
                        <a:t>SENIOR</a:t>
                      </a:r>
                      <a:endParaRPr sz="1200">
                        <a:latin typeface="Calibri"/>
                        <a:cs typeface="Calibri"/>
                      </a:endParaRPr>
                    </a:p>
                  </a:txBody>
                  <a:tcPr marL="0" marR="0" marT="0" marB="0"/>
                </a:tc>
                <a:tc>
                  <a:txBody>
                    <a:bodyPr/>
                    <a:lstStyle/>
                    <a:p>
                      <a:pPr algn="ctr">
                        <a:lnSpc>
                          <a:spcPts val="1225"/>
                        </a:lnSpc>
                      </a:pPr>
                      <a:r>
                        <a:rPr sz="1200" b="1" dirty="0">
                          <a:latin typeface="Calibri"/>
                          <a:cs typeface="Calibri"/>
                        </a:rPr>
                        <a:t>MAJ</a:t>
                      </a:r>
                      <a:endParaRPr sz="1200">
                        <a:latin typeface="Calibri"/>
                        <a:cs typeface="Calibri"/>
                      </a:endParaRPr>
                    </a:p>
                  </a:txBody>
                  <a:tcPr marL="0" marR="0" marT="0" marB="0"/>
                </a:tc>
                <a:tc>
                  <a:txBody>
                    <a:bodyPr/>
                    <a:lstStyle/>
                    <a:p>
                      <a:pPr marR="7620" algn="ctr">
                        <a:lnSpc>
                          <a:spcPts val="1185"/>
                        </a:lnSpc>
                      </a:pPr>
                      <a:r>
                        <a:rPr sz="1200" b="1" spc="-90" dirty="0">
                          <a:latin typeface="Calibri"/>
                          <a:cs typeface="Calibri"/>
                        </a:rPr>
                        <a:t>LT</a:t>
                      </a:r>
                      <a:endParaRPr sz="1200">
                        <a:latin typeface="Calibri"/>
                        <a:cs typeface="Calibri"/>
                      </a:endParaRPr>
                    </a:p>
                  </a:txBody>
                  <a:tcPr marL="0" marR="0" marT="0" marB="0"/>
                </a:tc>
                <a:tc>
                  <a:txBody>
                    <a:bodyPr/>
                    <a:lstStyle/>
                    <a:p>
                      <a:pPr marL="83185">
                        <a:lnSpc>
                          <a:spcPts val="1140"/>
                        </a:lnSpc>
                      </a:pPr>
                      <a:r>
                        <a:rPr sz="1200" b="1" dirty="0">
                          <a:latin typeface="Calibri"/>
                          <a:cs typeface="Calibri"/>
                        </a:rPr>
                        <a:t>GEN</a:t>
                      </a:r>
                      <a:endParaRPr sz="1200">
                        <a:latin typeface="Calibri"/>
                        <a:cs typeface="Calibri"/>
                      </a:endParaRPr>
                    </a:p>
                  </a:txBody>
                  <a:tcPr marL="0" marR="0" marT="0" marB="0"/>
                </a:tc>
                <a:extLst>
                  <a:ext uri="{0D108BD9-81ED-4DB2-BD59-A6C34878D82A}">
                    <a16:rowId xmlns:a16="http://schemas.microsoft.com/office/drawing/2014/main" val="10000"/>
                  </a:ext>
                </a:extLst>
              </a:tr>
              <a:tr h="172720">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32384" algn="ctr">
                        <a:lnSpc>
                          <a:spcPts val="1260"/>
                        </a:lnSpc>
                      </a:pPr>
                      <a:r>
                        <a:rPr sz="1200" b="1" spc="-5" dirty="0">
                          <a:latin typeface="Calibri"/>
                          <a:cs typeface="Calibri"/>
                        </a:rPr>
                        <a:t>COL</a:t>
                      </a:r>
                      <a:endParaRPr sz="1200">
                        <a:latin typeface="Calibri"/>
                        <a:cs typeface="Calibri"/>
                      </a:endParaRPr>
                    </a:p>
                  </a:txBody>
                  <a:tcPr marL="0" marR="0" marT="0" marB="0"/>
                </a:tc>
                <a:tc>
                  <a:txBody>
                    <a:bodyPr/>
                    <a:lstStyle/>
                    <a:p>
                      <a:pPr algn="ctr">
                        <a:lnSpc>
                          <a:spcPts val="1205"/>
                        </a:lnSpc>
                      </a:pPr>
                      <a:r>
                        <a:rPr sz="1200" b="1" dirty="0">
                          <a:latin typeface="Calibri"/>
                          <a:cs typeface="Calibri"/>
                        </a:rPr>
                        <a:t>GEN</a:t>
                      </a:r>
                      <a:endParaRPr sz="1200">
                        <a:latin typeface="Calibri"/>
                        <a:cs typeface="Calibri"/>
                      </a:endParaRPr>
                    </a:p>
                  </a:txBody>
                  <a:tcPr marL="0" marR="0" marT="0" marB="0"/>
                </a:tc>
                <a:tc>
                  <a:txBody>
                    <a:bodyPr/>
                    <a:lstStyle/>
                    <a:p>
                      <a:pPr algn="ctr">
                        <a:lnSpc>
                          <a:spcPts val="1165"/>
                        </a:lnSpc>
                      </a:pPr>
                      <a:r>
                        <a:rPr sz="1200" b="1" dirty="0">
                          <a:latin typeface="Calibri"/>
                          <a:cs typeface="Calibri"/>
                        </a:rPr>
                        <a:t>GEN</a:t>
                      </a:r>
                      <a:endParaRPr sz="1200">
                        <a:latin typeface="Calibri"/>
                        <a:cs typeface="Calibri"/>
                      </a:endParaRPr>
                    </a:p>
                  </a:txBody>
                  <a:tcPr marL="0" marR="0" marT="0" marB="0"/>
                </a:tc>
                <a:tc>
                  <a:txBody>
                    <a:bodyPr/>
                    <a:lstStyle/>
                    <a:p>
                      <a:pPr>
                        <a:lnSpc>
                          <a:spcPct val="100000"/>
                        </a:lnSpc>
                      </a:pPr>
                      <a:endParaRPr sz="1000" dirty="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69" name="object 69"/>
          <p:cNvSpPr txBox="1"/>
          <p:nvPr/>
        </p:nvSpPr>
        <p:spPr>
          <a:xfrm>
            <a:off x="7020306" y="4650485"/>
            <a:ext cx="1689100" cy="299720"/>
          </a:xfrm>
          <a:prstGeom prst="rect">
            <a:avLst/>
          </a:prstGeom>
        </p:spPr>
        <p:txBody>
          <a:bodyPr vert="horz" wrap="square" lIns="0" tIns="12700" rIns="0" bIns="0" rtlCol="0">
            <a:spAutoFit/>
          </a:bodyPr>
          <a:lstStyle/>
          <a:p>
            <a:pPr marL="12700">
              <a:lnSpc>
                <a:spcPct val="100000"/>
              </a:lnSpc>
              <a:spcBef>
                <a:spcPts val="100"/>
              </a:spcBef>
            </a:pPr>
            <a:r>
              <a:rPr sz="1800" b="1" u="sng" spc="-10" dirty="0">
                <a:uFill>
                  <a:solidFill>
                    <a:srgbClr val="000000"/>
                  </a:solidFill>
                </a:uFill>
                <a:latin typeface="Calibri"/>
                <a:cs typeface="Calibri"/>
              </a:rPr>
              <a:t>COLLAR</a:t>
            </a:r>
            <a:r>
              <a:rPr sz="1800" b="1" u="sng" spc="-55" dirty="0">
                <a:uFill>
                  <a:solidFill>
                    <a:srgbClr val="000000"/>
                  </a:solidFill>
                </a:uFill>
                <a:latin typeface="Calibri"/>
                <a:cs typeface="Calibri"/>
              </a:rPr>
              <a:t> </a:t>
            </a:r>
            <a:r>
              <a:rPr sz="1800" b="1" u="sng" dirty="0">
                <a:uFill>
                  <a:solidFill>
                    <a:srgbClr val="000000"/>
                  </a:solidFill>
                </a:uFill>
                <a:latin typeface="Calibri"/>
                <a:cs typeface="Calibri"/>
              </a:rPr>
              <a:t>INSIGNIA</a:t>
            </a:r>
            <a:endParaRPr sz="1800">
              <a:latin typeface="Calibri"/>
              <a:cs typeface="Calibri"/>
            </a:endParaRPr>
          </a:p>
        </p:txBody>
      </p:sp>
      <p:sp>
        <p:nvSpPr>
          <p:cNvPr id="70" name="object 70"/>
          <p:cNvSpPr txBox="1"/>
          <p:nvPr/>
        </p:nvSpPr>
        <p:spPr>
          <a:xfrm>
            <a:off x="7020306" y="4930902"/>
            <a:ext cx="1543685" cy="574040"/>
          </a:xfrm>
          <a:prstGeom prst="rect">
            <a:avLst/>
          </a:prstGeom>
        </p:spPr>
        <p:txBody>
          <a:bodyPr vert="horz" wrap="square" lIns="0" tIns="12700" rIns="0" bIns="0" rtlCol="0">
            <a:spAutoFit/>
          </a:bodyPr>
          <a:lstStyle/>
          <a:p>
            <a:pPr marL="184785" indent="-172720">
              <a:lnSpc>
                <a:spcPct val="100000"/>
              </a:lnSpc>
              <a:spcBef>
                <a:spcPts val="100"/>
              </a:spcBef>
              <a:buFont typeface="Arial"/>
              <a:buChar char="•"/>
              <a:tabLst>
                <a:tab pos="185420" algn="l"/>
              </a:tabLst>
            </a:pPr>
            <a:r>
              <a:rPr sz="1200" b="1" spc="-5" dirty="0">
                <a:latin typeface="Calibri"/>
                <a:cs typeface="Calibri"/>
              </a:rPr>
              <a:t>Green</a:t>
            </a:r>
            <a:r>
              <a:rPr sz="1200" b="1" spc="-35" dirty="0">
                <a:latin typeface="Calibri"/>
                <a:cs typeface="Calibri"/>
              </a:rPr>
              <a:t> </a:t>
            </a:r>
            <a:r>
              <a:rPr sz="1200" b="1" spc="-5" dirty="0">
                <a:latin typeface="Calibri"/>
                <a:cs typeface="Calibri"/>
              </a:rPr>
              <a:t>Background</a:t>
            </a:r>
            <a:endParaRPr sz="1200">
              <a:latin typeface="Calibri"/>
              <a:cs typeface="Calibri"/>
            </a:endParaRPr>
          </a:p>
          <a:p>
            <a:pPr marL="184785" indent="-172720">
              <a:lnSpc>
                <a:spcPct val="100000"/>
              </a:lnSpc>
              <a:buFont typeface="Arial"/>
              <a:buChar char="•"/>
              <a:tabLst>
                <a:tab pos="185420" algn="l"/>
              </a:tabLst>
            </a:pPr>
            <a:r>
              <a:rPr sz="1200" b="1" spc="-5" dirty="0">
                <a:latin typeface="Calibri"/>
                <a:cs typeface="Calibri"/>
              </a:rPr>
              <a:t>Semi-Circular</a:t>
            </a:r>
            <a:r>
              <a:rPr sz="1200" b="1" spc="-55" dirty="0">
                <a:latin typeface="Calibri"/>
                <a:cs typeface="Calibri"/>
              </a:rPr>
              <a:t> </a:t>
            </a:r>
            <a:r>
              <a:rPr sz="1200" b="1" spc="-15" dirty="0">
                <a:latin typeface="Calibri"/>
                <a:cs typeface="Calibri"/>
              </a:rPr>
              <a:t>Wreath</a:t>
            </a:r>
            <a:endParaRPr sz="1200">
              <a:latin typeface="Calibri"/>
              <a:cs typeface="Calibri"/>
            </a:endParaRPr>
          </a:p>
          <a:p>
            <a:pPr marL="184785" indent="-172720">
              <a:lnSpc>
                <a:spcPct val="100000"/>
              </a:lnSpc>
              <a:buFont typeface="Arial"/>
              <a:buChar char="•"/>
              <a:tabLst>
                <a:tab pos="185420" algn="l"/>
              </a:tabLst>
            </a:pPr>
            <a:r>
              <a:rPr sz="1200" b="1" spc="-15" dirty="0">
                <a:latin typeface="Calibri"/>
                <a:cs typeface="Calibri"/>
              </a:rPr>
              <a:t>Two</a:t>
            </a:r>
            <a:r>
              <a:rPr sz="1200" b="1" spc="-10" dirty="0">
                <a:latin typeface="Calibri"/>
                <a:cs typeface="Calibri"/>
              </a:rPr>
              <a:t> </a:t>
            </a:r>
            <a:r>
              <a:rPr sz="1200" b="1" spc="-5" dirty="0">
                <a:latin typeface="Calibri"/>
                <a:cs typeface="Calibri"/>
              </a:rPr>
              <a:t>Rifles</a:t>
            </a:r>
            <a:r>
              <a:rPr sz="1200" b="1" spc="-25" dirty="0">
                <a:latin typeface="Calibri"/>
                <a:cs typeface="Calibri"/>
              </a:rPr>
              <a:t> </a:t>
            </a:r>
            <a:r>
              <a:rPr sz="1200" b="1" spc="-5" dirty="0">
                <a:latin typeface="Calibri"/>
                <a:cs typeface="Calibri"/>
              </a:rPr>
              <a:t>for</a:t>
            </a:r>
            <a:r>
              <a:rPr sz="1200" b="1" spc="-15" dirty="0">
                <a:latin typeface="Calibri"/>
                <a:cs typeface="Calibri"/>
              </a:rPr>
              <a:t> </a:t>
            </a:r>
            <a:r>
              <a:rPr sz="1200" b="1" spc="-5" dirty="0">
                <a:latin typeface="Calibri"/>
                <a:cs typeface="Calibri"/>
              </a:rPr>
              <a:t>NCOs</a:t>
            </a:r>
            <a:endParaRPr sz="1200">
              <a:latin typeface="Calibri"/>
              <a:cs typeface="Calibri"/>
            </a:endParaRPr>
          </a:p>
        </p:txBody>
      </p:sp>
      <p:sp>
        <p:nvSpPr>
          <p:cNvPr id="71" name="object 71"/>
          <p:cNvSpPr txBox="1"/>
          <p:nvPr/>
        </p:nvSpPr>
        <p:spPr>
          <a:xfrm>
            <a:off x="4734814" y="3676015"/>
            <a:ext cx="1325880" cy="756920"/>
          </a:xfrm>
          <a:prstGeom prst="rect">
            <a:avLst/>
          </a:prstGeom>
        </p:spPr>
        <p:txBody>
          <a:bodyPr vert="horz" wrap="square" lIns="0" tIns="12700" rIns="0" bIns="0" rtlCol="0">
            <a:spAutoFit/>
          </a:bodyPr>
          <a:lstStyle/>
          <a:p>
            <a:pPr marL="12700" marR="5080">
              <a:lnSpc>
                <a:spcPct val="100000"/>
              </a:lnSpc>
              <a:spcBef>
                <a:spcPts val="100"/>
              </a:spcBef>
            </a:pPr>
            <a:r>
              <a:rPr sz="1200" b="1" spc="-10" dirty="0">
                <a:latin typeface="Calibri"/>
                <a:cs typeface="Calibri"/>
              </a:rPr>
              <a:t>Type</a:t>
            </a:r>
            <a:r>
              <a:rPr sz="1200" b="1" spc="-25" dirty="0">
                <a:latin typeface="Calibri"/>
                <a:cs typeface="Calibri"/>
              </a:rPr>
              <a:t> </a:t>
            </a:r>
            <a:r>
              <a:rPr sz="1200" b="1" dirty="0">
                <a:latin typeface="Calibri"/>
                <a:cs typeface="Calibri"/>
              </a:rPr>
              <a:t>06</a:t>
            </a:r>
            <a:r>
              <a:rPr sz="1200" b="1" spc="-15" dirty="0">
                <a:latin typeface="Calibri"/>
                <a:cs typeface="Calibri"/>
              </a:rPr>
              <a:t> </a:t>
            </a:r>
            <a:r>
              <a:rPr sz="1200" b="1" spc="-25" dirty="0">
                <a:latin typeface="Calibri"/>
                <a:cs typeface="Calibri"/>
              </a:rPr>
              <a:t>Vest</a:t>
            </a:r>
            <a:r>
              <a:rPr sz="1200" b="1" spc="-20" dirty="0">
                <a:latin typeface="Calibri"/>
                <a:cs typeface="Calibri"/>
              </a:rPr>
              <a:t> </a:t>
            </a:r>
            <a:r>
              <a:rPr sz="1200" b="1" dirty="0">
                <a:latin typeface="Calibri"/>
                <a:cs typeface="Calibri"/>
              </a:rPr>
              <a:t>is</a:t>
            </a:r>
            <a:r>
              <a:rPr sz="1200" b="1" spc="-30" dirty="0">
                <a:latin typeface="Calibri"/>
                <a:cs typeface="Calibri"/>
              </a:rPr>
              <a:t> </a:t>
            </a:r>
            <a:r>
              <a:rPr sz="1200" b="1" spc="-5" dirty="0">
                <a:latin typeface="Calibri"/>
                <a:cs typeface="Calibri"/>
              </a:rPr>
              <a:t>more </a:t>
            </a:r>
            <a:r>
              <a:rPr sz="1200" b="1" spc="-254" dirty="0">
                <a:latin typeface="Calibri"/>
                <a:cs typeface="Calibri"/>
              </a:rPr>
              <a:t> </a:t>
            </a:r>
            <a:r>
              <a:rPr sz="1200" b="1" spc="-5" dirty="0">
                <a:latin typeface="Calibri"/>
                <a:cs typeface="Calibri"/>
              </a:rPr>
              <a:t>common </a:t>
            </a:r>
            <a:r>
              <a:rPr sz="1200" b="1" dirty="0">
                <a:latin typeface="Calibri"/>
                <a:cs typeface="Calibri"/>
              </a:rPr>
              <a:t>than the </a:t>
            </a:r>
            <a:r>
              <a:rPr sz="1200" b="1" spc="5" dirty="0">
                <a:latin typeface="Calibri"/>
                <a:cs typeface="Calibri"/>
              </a:rPr>
              <a:t> </a:t>
            </a:r>
            <a:r>
              <a:rPr sz="1200" b="1" dirty="0">
                <a:latin typeface="Calibri"/>
                <a:cs typeface="Calibri"/>
              </a:rPr>
              <a:t>use of body </a:t>
            </a:r>
            <a:r>
              <a:rPr sz="1200" b="1" spc="-5" dirty="0">
                <a:latin typeface="Calibri"/>
                <a:cs typeface="Calibri"/>
              </a:rPr>
              <a:t>armor </a:t>
            </a:r>
            <a:r>
              <a:rPr sz="1200" b="1" dirty="0">
                <a:latin typeface="Calibri"/>
                <a:cs typeface="Calibri"/>
              </a:rPr>
              <a:t> </a:t>
            </a:r>
            <a:r>
              <a:rPr sz="1200" b="1" spc="-5" dirty="0">
                <a:latin typeface="Calibri"/>
                <a:cs typeface="Calibri"/>
              </a:rPr>
              <a:t>across</a:t>
            </a:r>
            <a:r>
              <a:rPr sz="1200" b="1" spc="-50" dirty="0">
                <a:latin typeface="Calibri"/>
                <a:cs typeface="Calibri"/>
              </a:rPr>
              <a:t> </a:t>
            </a:r>
            <a:r>
              <a:rPr sz="1200" b="1" u="sng" spc="-5" dirty="0">
                <a:uFill>
                  <a:solidFill>
                    <a:srgbClr val="000000"/>
                  </a:solidFill>
                </a:uFill>
                <a:latin typeface="Calibri"/>
                <a:cs typeface="Calibri"/>
              </a:rPr>
              <a:t>ALL</a:t>
            </a:r>
            <a:r>
              <a:rPr sz="1200" b="1" spc="-20" dirty="0">
                <a:latin typeface="Calibri"/>
                <a:cs typeface="Calibri"/>
              </a:rPr>
              <a:t> </a:t>
            </a:r>
            <a:r>
              <a:rPr sz="1200" b="1" spc="-5" dirty="0">
                <a:latin typeface="Calibri"/>
                <a:cs typeface="Calibri"/>
              </a:rPr>
              <a:t>branches.</a:t>
            </a:r>
            <a:endParaRPr sz="1200">
              <a:latin typeface="Calibri"/>
              <a:cs typeface="Calibri"/>
            </a:endParaRPr>
          </a:p>
        </p:txBody>
      </p:sp>
      <p:sp>
        <p:nvSpPr>
          <p:cNvPr id="72" name="object 72"/>
          <p:cNvSpPr txBox="1"/>
          <p:nvPr/>
        </p:nvSpPr>
        <p:spPr>
          <a:xfrm>
            <a:off x="535025" y="6398767"/>
            <a:ext cx="1664970" cy="193675"/>
          </a:xfrm>
          <a:prstGeom prst="rect">
            <a:avLst/>
          </a:prstGeom>
        </p:spPr>
        <p:txBody>
          <a:bodyPr vert="horz" wrap="square" lIns="0" tIns="12700" rIns="0" bIns="0" rtlCol="0">
            <a:spAutoFit/>
          </a:bodyPr>
          <a:lstStyle/>
          <a:p>
            <a:pPr marL="12700">
              <a:lnSpc>
                <a:spcPct val="100000"/>
              </a:lnSpc>
              <a:spcBef>
                <a:spcPts val="100"/>
              </a:spcBef>
            </a:pPr>
            <a:r>
              <a:rPr sz="1100" b="1" spc="-5" dirty="0">
                <a:latin typeface="Calibri"/>
                <a:cs typeface="Calibri"/>
              </a:rPr>
              <a:t>Army/Ground</a:t>
            </a:r>
            <a:r>
              <a:rPr sz="1100" b="1" spc="-55" dirty="0">
                <a:latin typeface="Calibri"/>
                <a:cs typeface="Calibri"/>
              </a:rPr>
              <a:t> </a:t>
            </a:r>
            <a:r>
              <a:rPr sz="1100" b="1" dirty="0">
                <a:latin typeface="Calibri"/>
                <a:cs typeface="Calibri"/>
              </a:rPr>
              <a:t>Force</a:t>
            </a:r>
            <a:r>
              <a:rPr sz="1100" b="1" spc="-40" dirty="0">
                <a:latin typeface="Calibri"/>
                <a:cs typeface="Calibri"/>
              </a:rPr>
              <a:t> </a:t>
            </a:r>
            <a:r>
              <a:rPr sz="1100" b="1" dirty="0">
                <a:latin typeface="Calibri"/>
                <a:cs typeface="Calibri"/>
              </a:rPr>
              <a:t>Insignia</a:t>
            </a:r>
            <a:endParaRPr sz="1100">
              <a:latin typeface="Calibri"/>
              <a:cs typeface="Calibri"/>
            </a:endParaRPr>
          </a:p>
        </p:txBody>
      </p:sp>
      <p:sp>
        <p:nvSpPr>
          <p:cNvPr id="73" name="object 73"/>
          <p:cNvSpPr txBox="1"/>
          <p:nvPr/>
        </p:nvSpPr>
        <p:spPr>
          <a:xfrm>
            <a:off x="4833620" y="2540888"/>
            <a:ext cx="1812925" cy="361315"/>
          </a:xfrm>
          <a:prstGeom prst="rect">
            <a:avLst/>
          </a:prstGeom>
        </p:spPr>
        <p:txBody>
          <a:bodyPr vert="horz" wrap="square" lIns="0" tIns="13335" rIns="0" bIns="0" rtlCol="0">
            <a:spAutoFit/>
          </a:bodyPr>
          <a:lstStyle/>
          <a:p>
            <a:pPr marL="12700" marR="5080" indent="36195">
              <a:lnSpc>
                <a:spcPct val="100000"/>
              </a:lnSpc>
              <a:spcBef>
                <a:spcPts val="105"/>
              </a:spcBef>
            </a:pPr>
            <a:r>
              <a:rPr sz="1100" b="1" dirty="0">
                <a:latin typeface="Calibri"/>
                <a:cs typeface="Calibri"/>
              </a:rPr>
              <a:t>Branch </a:t>
            </a:r>
            <a:r>
              <a:rPr sz="1100" b="1" spc="-5" dirty="0">
                <a:latin typeface="Calibri"/>
                <a:cs typeface="Calibri"/>
              </a:rPr>
              <a:t>of </a:t>
            </a:r>
            <a:r>
              <a:rPr sz="1100" b="1" dirty="0">
                <a:latin typeface="Calibri"/>
                <a:cs typeface="Calibri"/>
              </a:rPr>
              <a:t>Service Patch </a:t>
            </a:r>
            <a:r>
              <a:rPr sz="1100" b="1" spc="-5" dirty="0">
                <a:latin typeface="Calibri"/>
                <a:cs typeface="Calibri"/>
              </a:rPr>
              <a:t>Worn </a:t>
            </a:r>
            <a:r>
              <a:rPr sz="1100" b="1" spc="-235" dirty="0">
                <a:latin typeface="Calibri"/>
                <a:cs typeface="Calibri"/>
              </a:rPr>
              <a:t> </a:t>
            </a:r>
            <a:r>
              <a:rPr sz="1100" b="1" spc="-5" dirty="0">
                <a:latin typeface="Calibri"/>
                <a:cs typeface="Calibri"/>
              </a:rPr>
              <a:t>on</a:t>
            </a:r>
            <a:r>
              <a:rPr sz="1100" b="1" spc="-15" dirty="0">
                <a:latin typeface="Calibri"/>
                <a:cs typeface="Calibri"/>
              </a:rPr>
              <a:t> </a:t>
            </a:r>
            <a:r>
              <a:rPr sz="1100" b="1" dirty="0">
                <a:latin typeface="Calibri"/>
                <a:cs typeface="Calibri"/>
              </a:rPr>
              <a:t>Right</a:t>
            </a:r>
            <a:r>
              <a:rPr sz="1100" b="1" spc="-10" dirty="0">
                <a:latin typeface="Calibri"/>
                <a:cs typeface="Calibri"/>
              </a:rPr>
              <a:t> </a:t>
            </a:r>
            <a:r>
              <a:rPr sz="1100" b="1" dirty="0">
                <a:latin typeface="Calibri"/>
                <a:cs typeface="Calibri"/>
              </a:rPr>
              <a:t>Arm</a:t>
            </a:r>
            <a:r>
              <a:rPr sz="1100" b="1" spc="-30" dirty="0">
                <a:latin typeface="Calibri"/>
                <a:cs typeface="Calibri"/>
              </a:rPr>
              <a:t> </a:t>
            </a:r>
            <a:r>
              <a:rPr sz="1100" b="1" spc="-5" dirty="0">
                <a:latin typeface="Calibri"/>
                <a:cs typeface="Calibri"/>
              </a:rPr>
              <a:t>of</a:t>
            </a:r>
            <a:r>
              <a:rPr sz="1100" b="1" spc="-15" dirty="0">
                <a:latin typeface="Calibri"/>
                <a:cs typeface="Calibri"/>
              </a:rPr>
              <a:t> </a:t>
            </a:r>
            <a:r>
              <a:rPr sz="1100" b="1" dirty="0">
                <a:latin typeface="Calibri"/>
                <a:cs typeface="Calibri"/>
              </a:rPr>
              <a:t>Utility</a:t>
            </a:r>
            <a:r>
              <a:rPr sz="1100" b="1" spc="-15" dirty="0">
                <a:latin typeface="Calibri"/>
                <a:cs typeface="Calibri"/>
              </a:rPr>
              <a:t> </a:t>
            </a:r>
            <a:r>
              <a:rPr sz="1100" b="1" spc="-5" dirty="0">
                <a:latin typeface="Calibri"/>
                <a:cs typeface="Calibri"/>
              </a:rPr>
              <a:t>Unform</a:t>
            </a:r>
            <a:endParaRPr sz="1100">
              <a:latin typeface="Calibri"/>
              <a:cs typeface="Calibri"/>
            </a:endParaRPr>
          </a:p>
        </p:txBody>
      </p:sp>
      <p:sp>
        <p:nvSpPr>
          <p:cNvPr id="74" name="object 74"/>
          <p:cNvSpPr txBox="1"/>
          <p:nvPr/>
        </p:nvSpPr>
        <p:spPr>
          <a:xfrm>
            <a:off x="6598411" y="1224534"/>
            <a:ext cx="2440305" cy="1033780"/>
          </a:xfrm>
          <a:prstGeom prst="rect">
            <a:avLst/>
          </a:prstGeom>
        </p:spPr>
        <p:txBody>
          <a:bodyPr vert="horz" wrap="square" lIns="0" tIns="12700" rIns="0" bIns="0" rtlCol="0">
            <a:spAutoFit/>
          </a:bodyPr>
          <a:lstStyle/>
          <a:p>
            <a:pPr algn="ctr">
              <a:lnSpc>
                <a:spcPct val="100000"/>
              </a:lnSpc>
              <a:spcBef>
                <a:spcPts val="100"/>
              </a:spcBef>
            </a:pPr>
            <a:r>
              <a:rPr sz="1800" b="1" u="sng" spc="-10" dirty="0">
                <a:uFill>
                  <a:solidFill>
                    <a:srgbClr val="000000"/>
                  </a:solidFill>
                </a:uFill>
                <a:latin typeface="Calibri"/>
                <a:cs typeface="Calibri"/>
              </a:rPr>
              <a:t>Woodland</a:t>
            </a:r>
            <a:r>
              <a:rPr sz="1800" b="1" u="sng" spc="-70" dirty="0">
                <a:uFill>
                  <a:solidFill>
                    <a:srgbClr val="000000"/>
                  </a:solidFill>
                </a:uFill>
                <a:latin typeface="Calibri"/>
                <a:cs typeface="Calibri"/>
              </a:rPr>
              <a:t> </a:t>
            </a:r>
            <a:r>
              <a:rPr sz="1800" b="1" u="sng" spc="-15" dirty="0">
                <a:uFill>
                  <a:solidFill>
                    <a:srgbClr val="000000"/>
                  </a:solidFill>
                </a:uFill>
                <a:latin typeface="Calibri"/>
                <a:cs typeface="Calibri"/>
              </a:rPr>
              <a:t>Pattern </a:t>
            </a:r>
            <a:r>
              <a:rPr sz="1800" b="1" u="sng" dirty="0">
                <a:uFill>
                  <a:solidFill>
                    <a:srgbClr val="000000"/>
                  </a:solidFill>
                </a:uFill>
                <a:latin typeface="Calibri"/>
                <a:cs typeface="Calibri"/>
              </a:rPr>
              <a:t>-</a:t>
            </a:r>
            <a:r>
              <a:rPr sz="1800" b="1" u="sng" spc="-25" dirty="0">
                <a:uFill>
                  <a:solidFill>
                    <a:srgbClr val="000000"/>
                  </a:solidFill>
                </a:uFill>
                <a:latin typeface="Calibri"/>
                <a:cs typeface="Calibri"/>
              </a:rPr>
              <a:t> </a:t>
            </a:r>
            <a:r>
              <a:rPr sz="1800" b="1" u="sng" spc="-10" dirty="0">
                <a:uFill>
                  <a:solidFill>
                    <a:srgbClr val="000000"/>
                  </a:solidFill>
                </a:uFill>
                <a:latin typeface="Calibri"/>
                <a:cs typeface="Calibri"/>
              </a:rPr>
              <a:t>Army</a:t>
            </a:r>
            <a:endParaRPr sz="1800" dirty="0">
              <a:latin typeface="Calibri"/>
              <a:cs typeface="Calibri"/>
            </a:endParaRPr>
          </a:p>
          <a:p>
            <a:pPr marL="943610" marR="935355" indent="-635" algn="ctr">
              <a:lnSpc>
                <a:spcPct val="100000"/>
              </a:lnSpc>
              <a:spcBef>
                <a:spcPts val="20"/>
              </a:spcBef>
            </a:pPr>
            <a:r>
              <a:rPr sz="1600" b="1" spc="-10" dirty="0">
                <a:latin typeface="Calibri"/>
                <a:cs typeface="Calibri"/>
              </a:rPr>
              <a:t>Green </a:t>
            </a:r>
            <a:r>
              <a:rPr sz="1600" b="1" spc="-350" dirty="0">
                <a:latin typeface="Calibri"/>
                <a:cs typeface="Calibri"/>
              </a:rPr>
              <a:t> </a:t>
            </a:r>
            <a:r>
              <a:rPr sz="1600" b="1" spc="-20" dirty="0">
                <a:latin typeface="Calibri"/>
                <a:cs typeface="Calibri"/>
              </a:rPr>
              <a:t>Gray </a:t>
            </a:r>
            <a:r>
              <a:rPr sz="1600" b="1" spc="-15" dirty="0">
                <a:latin typeface="Calibri"/>
                <a:cs typeface="Calibri"/>
              </a:rPr>
              <a:t> </a:t>
            </a:r>
            <a:r>
              <a:rPr sz="1600" b="1" spc="-5" dirty="0">
                <a:latin typeface="Calibri"/>
                <a:cs typeface="Calibri"/>
              </a:rPr>
              <a:t>B</a:t>
            </a:r>
            <a:r>
              <a:rPr sz="1600" b="1" spc="-30" dirty="0">
                <a:latin typeface="Calibri"/>
                <a:cs typeface="Calibri"/>
              </a:rPr>
              <a:t>r</a:t>
            </a:r>
            <a:r>
              <a:rPr sz="1600" b="1" spc="-5" dirty="0">
                <a:latin typeface="Calibri"/>
                <a:cs typeface="Calibri"/>
              </a:rPr>
              <a:t>o</a:t>
            </a:r>
            <a:r>
              <a:rPr sz="1600" b="1" spc="-10" dirty="0">
                <a:latin typeface="Calibri"/>
                <a:cs typeface="Calibri"/>
              </a:rPr>
              <a:t>wn</a:t>
            </a:r>
            <a:endParaRPr sz="1600" dirty="0">
              <a:latin typeface="Calibri"/>
              <a:cs typeface="Calibri"/>
            </a:endParaRPr>
          </a:p>
        </p:txBody>
      </p:sp>
      <p:grpSp>
        <p:nvGrpSpPr>
          <p:cNvPr id="75" name="object 75"/>
          <p:cNvGrpSpPr/>
          <p:nvPr/>
        </p:nvGrpSpPr>
        <p:grpSpPr>
          <a:xfrm>
            <a:off x="6804635" y="2304225"/>
            <a:ext cx="2188845" cy="2178050"/>
            <a:chOff x="6804635" y="2304225"/>
            <a:chExt cx="2188845" cy="2178050"/>
          </a:xfrm>
        </p:grpSpPr>
        <p:pic>
          <p:nvPicPr>
            <p:cNvPr id="76" name="object 76"/>
            <p:cNvPicPr/>
            <p:nvPr/>
          </p:nvPicPr>
          <p:blipFill>
            <a:blip r:embed="rId35" cstate="print"/>
            <a:stretch>
              <a:fillRect/>
            </a:stretch>
          </p:blipFill>
          <p:spPr>
            <a:xfrm>
              <a:off x="6804635" y="2304225"/>
              <a:ext cx="2188514" cy="2177890"/>
            </a:xfrm>
            <a:prstGeom prst="rect">
              <a:avLst/>
            </a:prstGeom>
          </p:spPr>
        </p:pic>
        <p:pic>
          <p:nvPicPr>
            <p:cNvPr id="77" name="object 77"/>
            <p:cNvPicPr/>
            <p:nvPr/>
          </p:nvPicPr>
          <p:blipFill>
            <a:blip r:embed="rId36" cstate="print"/>
            <a:stretch>
              <a:fillRect/>
            </a:stretch>
          </p:blipFill>
          <p:spPr>
            <a:xfrm>
              <a:off x="6841236" y="2331720"/>
              <a:ext cx="2065020" cy="2063495"/>
            </a:xfrm>
            <a:prstGeom prst="rect">
              <a:avLst/>
            </a:prstGeom>
          </p:spPr>
        </p:pic>
        <p:sp>
          <p:nvSpPr>
            <p:cNvPr id="78" name="object 78"/>
            <p:cNvSpPr/>
            <p:nvPr/>
          </p:nvSpPr>
          <p:spPr>
            <a:xfrm>
              <a:off x="6831330" y="2321814"/>
              <a:ext cx="2085339" cy="2083435"/>
            </a:xfrm>
            <a:custGeom>
              <a:avLst/>
              <a:gdLst/>
              <a:ahLst/>
              <a:cxnLst/>
              <a:rect l="l" t="t" r="r" b="b"/>
              <a:pathLst>
                <a:path w="2085340" h="2083435">
                  <a:moveTo>
                    <a:pt x="0" y="2083307"/>
                  </a:moveTo>
                  <a:lnTo>
                    <a:pt x="2084831" y="2083307"/>
                  </a:lnTo>
                  <a:lnTo>
                    <a:pt x="2084831" y="0"/>
                  </a:lnTo>
                  <a:lnTo>
                    <a:pt x="0" y="0"/>
                  </a:lnTo>
                  <a:lnTo>
                    <a:pt x="0" y="2083307"/>
                  </a:lnTo>
                  <a:close/>
                </a:path>
              </a:pathLst>
            </a:custGeom>
            <a:ln w="19812">
              <a:solidFill>
                <a:srgbClr val="000000"/>
              </a:solidFill>
            </a:ln>
          </p:spPr>
          <p:txBody>
            <a:bodyPr wrap="square" lIns="0" tIns="0" rIns="0" bIns="0" rtlCol="0"/>
            <a:lstStyle/>
            <a:p>
              <a:endParaRPr/>
            </a:p>
          </p:txBody>
        </p:sp>
      </p:grpSp>
      <p:sp>
        <p:nvSpPr>
          <p:cNvPr id="79" name="object 79"/>
          <p:cNvSpPr txBox="1"/>
          <p:nvPr/>
        </p:nvSpPr>
        <p:spPr>
          <a:xfrm>
            <a:off x="1957197" y="1818512"/>
            <a:ext cx="1078230" cy="330200"/>
          </a:xfrm>
          <a:prstGeom prst="rect">
            <a:avLst/>
          </a:prstGeom>
        </p:spPr>
        <p:txBody>
          <a:bodyPr vert="horz" wrap="square" lIns="0" tIns="12065" rIns="0" bIns="0" rtlCol="0">
            <a:spAutoFit/>
          </a:bodyPr>
          <a:lstStyle/>
          <a:p>
            <a:pPr marL="434340" marR="5080" indent="-422275">
              <a:lnSpc>
                <a:spcPct val="100000"/>
              </a:lnSpc>
              <a:spcBef>
                <a:spcPts val="95"/>
              </a:spcBef>
            </a:pPr>
            <a:r>
              <a:rPr sz="1000" b="1" spc="-10" dirty="0">
                <a:latin typeface="Calibri"/>
                <a:cs typeface="Calibri"/>
              </a:rPr>
              <a:t>A</a:t>
            </a:r>
            <a:r>
              <a:rPr sz="1000" b="1" spc="-5" dirty="0">
                <a:latin typeface="Calibri"/>
                <a:cs typeface="Calibri"/>
              </a:rPr>
              <a:t>rm</a:t>
            </a:r>
            <a:r>
              <a:rPr sz="1000" b="1" spc="-10" dirty="0">
                <a:latin typeface="Calibri"/>
                <a:cs typeface="Calibri"/>
              </a:rPr>
              <a:t>y</a:t>
            </a:r>
            <a:r>
              <a:rPr sz="1000" b="1" spc="-5" dirty="0">
                <a:latin typeface="Calibri"/>
                <a:cs typeface="Calibri"/>
              </a:rPr>
              <a:t>/</a:t>
            </a:r>
            <a:r>
              <a:rPr sz="1000" b="1" spc="-10" dirty="0">
                <a:latin typeface="Calibri"/>
                <a:cs typeface="Calibri"/>
              </a:rPr>
              <a:t>G</a:t>
            </a:r>
            <a:r>
              <a:rPr sz="1000" b="1" dirty="0">
                <a:latin typeface="Calibri"/>
                <a:cs typeface="Calibri"/>
              </a:rPr>
              <a:t>r</a:t>
            </a:r>
            <a:r>
              <a:rPr sz="1000" b="1" spc="-5" dirty="0">
                <a:latin typeface="Calibri"/>
                <a:cs typeface="Calibri"/>
              </a:rPr>
              <a:t>ound</a:t>
            </a:r>
            <a:r>
              <a:rPr sz="1000" b="1" spc="-30" dirty="0">
                <a:latin typeface="Calibri"/>
                <a:cs typeface="Calibri"/>
              </a:rPr>
              <a:t> </a:t>
            </a:r>
            <a:r>
              <a:rPr sz="1000" b="1" spc="-5" dirty="0">
                <a:latin typeface="Calibri"/>
                <a:cs typeface="Calibri"/>
              </a:rPr>
              <a:t>Force  Flag</a:t>
            </a:r>
            <a:endParaRPr sz="1000">
              <a:latin typeface="Calibri"/>
              <a:cs typeface="Calibri"/>
            </a:endParaRPr>
          </a:p>
        </p:txBody>
      </p:sp>
    </p:spTree>
    <p:extLst>
      <p:ext uri="{BB962C8B-B14F-4D97-AF65-F5344CB8AC3E}">
        <p14:creationId xmlns:p14="http://schemas.microsoft.com/office/powerpoint/2010/main" val="3468591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2392679" y="2715768"/>
            <a:ext cx="4459225" cy="3127245"/>
            <a:chOff x="2392679" y="2715768"/>
            <a:chExt cx="4459225" cy="3127245"/>
          </a:xfrm>
        </p:grpSpPr>
        <p:pic>
          <p:nvPicPr>
            <p:cNvPr id="8" name="object 8"/>
            <p:cNvPicPr/>
            <p:nvPr/>
          </p:nvPicPr>
          <p:blipFill>
            <a:blip r:embed="rId2" cstate="print"/>
            <a:stretch>
              <a:fillRect/>
            </a:stretch>
          </p:blipFill>
          <p:spPr>
            <a:xfrm>
              <a:off x="2394175" y="4655752"/>
              <a:ext cx="2941357" cy="1187261"/>
            </a:xfrm>
            <a:prstGeom prst="rect">
              <a:avLst/>
            </a:prstGeom>
          </p:spPr>
        </p:pic>
        <p:pic>
          <p:nvPicPr>
            <p:cNvPr id="9" name="object 9"/>
            <p:cNvPicPr/>
            <p:nvPr/>
          </p:nvPicPr>
          <p:blipFill>
            <a:blip r:embed="rId3" cstate="print"/>
            <a:stretch>
              <a:fillRect/>
            </a:stretch>
          </p:blipFill>
          <p:spPr>
            <a:xfrm>
              <a:off x="2392679" y="4626864"/>
              <a:ext cx="2875788" cy="1149096"/>
            </a:xfrm>
            <a:prstGeom prst="rect">
              <a:avLst/>
            </a:prstGeom>
          </p:spPr>
        </p:pic>
        <p:pic>
          <p:nvPicPr>
            <p:cNvPr id="16" name="object 16"/>
            <p:cNvPicPr/>
            <p:nvPr/>
          </p:nvPicPr>
          <p:blipFill>
            <a:blip r:embed="rId4" cstate="print"/>
            <a:stretch>
              <a:fillRect/>
            </a:stretch>
          </p:blipFill>
          <p:spPr>
            <a:xfrm>
              <a:off x="4184904" y="2715768"/>
              <a:ext cx="2667000" cy="800100"/>
            </a:xfrm>
            <a:prstGeom prst="rect">
              <a:avLst/>
            </a:prstGeom>
          </p:spPr>
        </p:pic>
        <p:sp>
          <p:nvSpPr>
            <p:cNvPr id="17" name="object 17"/>
            <p:cNvSpPr/>
            <p:nvPr/>
          </p:nvSpPr>
          <p:spPr>
            <a:xfrm>
              <a:off x="3717036" y="3201923"/>
              <a:ext cx="3093720" cy="342900"/>
            </a:xfrm>
            <a:custGeom>
              <a:avLst/>
              <a:gdLst/>
              <a:ahLst/>
              <a:cxnLst/>
              <a:rect l="l" t="t" r="r" b="b"/>
              <a:pathLst>
                <a:path w="3093720" h="342900">
                  <a:moveTo>
                    <a:pt x="1679448" y="16764"/>
                  </a:moveTo>
                  <a:lnTo>
                    <a:pt x="0" y="16764"/>
                  </a:lnTo>
                  <a:lnTo>
                    <a:pt x="0" y="342900"/>
                  </a:lnTo>
                  <a:lnTo>
                    <a:pt x="1679448" y="342900"/>
                  </a:lnTo>
                  <a:lnTo>
                    <a:pt x="1679448" y="16764"/>
                  </a:lnTo>
                  <a:close/>
                </a:path>
                <a:path w="3093720" h="342900">
                  <a:moveTo>
                    <a:pt x="3093720" y="0"/>
                  </a:moveTo>
                  <a:lnTo>
                    <a:pt x="2154936" y="0"/>
                  </a:lnTo>
                  <a:lnTo>
                    <a:pt x="2154936" y="327672"/>
                  </a:lnTo>
                  <a:lnTo>
                    <a:pt x="3093720" y="327672"/>
                  </a:lnTo>
                  <a:lnTo>
                    <a:pt x="3093720" y="0"/>
                  </a:lnTo>
                  <a:close/>
                </a:path>
              </a:pathLst>
            </a:custGeom>
            <a:solidFill>
              <a:srgbClr val="FFFFFF"/>
            </a:solidFill>
          </p:spPr>
          <p:txBody>
            <a:bodyPr wrap="square" lIns="0" tIns="0" rIns="0" bIns="0" rtlCol="0"/>
            <a:lstStyle/>
            <a:p>
              <a:endParaRPr/>
            </a:p>
          </p:txBody>
        </p:sp>
      </p:grpSp>
      <p:sp>
        <p:nvSpPr>
          <p:cNvPr id="18" name="object 18"/>
          <p:cNvSpPr txBox="1">
            <a:spLocks noGrp="1"/>
          </p:cNvSpPr>
          <p:nvPr>
            <p:ph type="title"/>
          </p:nvPr>
        </p:nvSpPr>
        <p:spPr>
          <a:xfrm>
            <a:off x="1434736" y="190505"/>
            <a:ext cx="6344520" cy="505267"/>
          </a:xfrm>
          <a:prstGeom prst="rect">
            <a:avLst/>
          </a:prstGeom>
        </p:spPr>
        <p:txBody>
          <a:bodyPr vert="horz" wrap="square" lIns="0" tIns="12700" rIns="0" bIns="0" rtlCol="0">
            <a:spAutoFit/>
          </a:bodyPr>
          <a:lstStyle/>
          <a:p>
            <a:pPr marL="12700">
              <a:lnSpc>
                <a:spcPct val="100000"/>
              </a:lnSpc>
              <a:spcBef>
                <a:spcPts val="100"/>
              </a:spcBef>
            </a:pPr>
            <a:r>
              <a:rPr lang="en-US" sz="3200" b="1" spc="-10" dirty="0">
                <a:solidFill>
                  <a:srgbClr val="000000"/>
                </a:solidFill>
              </a:rPr>
              <a:t>Standard Fire Team / Squad </a:t>
            </a:r>
            <a:endParaRPr sz="3200" b="1" dirty="0"/>
          </a:p>
        </p:txBody>
      </p:sp>
      <p:grpSp>
        <p:nvGrpSpPr>
          <p:cNvPr id="21" name="object 21"/>
          <p:cNvGrpSpPr/>
          <p:nvPr/>
        </p:nvGrpSpPr>
        <p:grpSpPr>
          <a:xfrm>
            <a:off x="3793235" y="2785897"/>
            <a:ext cx="500380" cy="1876425"/>
            <a:chOff x="3793235" y="2785897"/>
            <a:chExt cx="500380" cy="1876425"/>
          </a:xfrm>
        </p:grpSpPr>
        <p:pic>
          <p:nvPicPr>
            <p:cNvPr id="22" name="object 22"/>
            <p:cNvPicPr/>
            <p:nvPr/>
          </p:nvPicPr>
          <p:blipFill>
            <a:blip r:embed="rId5" cstate="print"/>
            <a:stretch>
              <a:fillRect/>
            </a:stretch>
          </p:blipFill>
          <p:spPr>
            <a:xfrm>
              <a:off x="3822191" y="2785897"/>
              <a:ext cx="470915" cy="483082"/>
            </a:xfrm>
            <a:prstGeom prst="rect">
              <a:avLst/>
            </a:prstGeom>
          </p:spPr>
        </p:pic>
        <p:sp>
          <p:nvSpPr>
            <p:cNvPr id="23" name="object 23"/>
            <p:cNvSpPr/>
            <p:nvPr/>
          </p:nvSpPr>
          <p:spPr>
            <a:xfrm>
              <a:off x="3858005" y="2821685"/>
              <a:ext cx="349250" cy="361315"/>
            </a:xfrm>
            <a:custGeom>
              <a:avLst/>
              <a:gdLst/>
              <a:ahLst/>
              <a:cxnLst/>
              <a:rect l="l" t="t" r="r" b="b"/>
              <a:pathLst>
                <a:path w="349250" h="361314">
                  <a:moveTo>
                    <a:pt x="174498" y="0"/>
                  </a:moveTo>
                  <a:lnTo>
                    <a:pt x="128102" y="6454"/>
                  </a:lnTo>
                  <a:lnTo>
                    <a:pt x="86416" y="24666"/>
                  </a:lnTo>
                  <a:lnTo>
                    <a:pt x="51101" y="52911"/>
                  </a:lnTo>
                  <a:lnTo>
                    <a:pt x="23819" y="89464"/>
                  </a:lnTo>
                  <a:lnTo>
                    <a:pt x="6231" y="132600"/>
                  </a:lnTo>
                  <a:lnTo>
                    <a:pt x="0" y="180593"/>
                  </a:lnTo>
                  <a:lnTo>
                    <a:pt x="6231" y="228587"/>
                  </a:lnTo>
                  <a:lnTo>
                    <a:pt x="23819" y="271723"/>
                  </a:lnTo>
                  <a:lnTo>
                    <a:pt x="51101" y="308276"/>
                  </a:lnTo>
                  <a:lnTo>
                    <a:pt x="86416" y="336521"/>
                  </a:lnTo>
                  <a:lnTo>
                    <a:pt x="128102" y="354733"/>
                  </a:lnTo>
                  <a:lnTo>
                    <a:pt x="174498" y="361188"/>
                  </a:lnTo>
                  <a:lnTo>
                    <a:pt x="220893" y="354733"/>
                  </a:lnTo>
                  <a:lnTo>
                    <a:pt x="262579" y="336521"/>
                  </a:lnTo>
                  <a:lnTo>
                    <a:pt x="297894" y="308276"/>
                  </a:lnTo>
                  <a:lnTo>
                    <a:pt x="325176" y="271723"/>
                  </a:lnTo>
                  <a:lnTo>
                    <a:pt x="342764" y="228587"/>
                  </a:lnTo>
                  <a:lnTo>
                    <a:pt x="348996" y="180593"/>
                  </a:lnTo>
                  <a:lnTo>
                    <a:pt x="342764" y="132600"/>
                  </a:lnTo>
                  <a:lnTo>
                    <a:pt x="325176" y="89464"/>
                  </a:lnTo>
                  <a:lnTo>
                    <a:pt x="297894" y="52911"/>
                  </a:lnTo>
                  <a:lnTo>
                    <a:pt x="262579" y="24666"/>
                  </a:lnTo>
                  <a:lnTo>
                    <a:pt x="220893" y="6454"/>
                  </a:lnTo>
                  <a:lnTo>
                    <a:pt x="174498" y="0"/>
                  </a:lnTo>
                  <a:close/>
                </a:path>
              </a:pathLst>
            </a:custGeom>
            <a:solidFill>
              <a:srgbClr val="FFFFFF"/>
            </a:solidFill>
          </p:spPr>
          <p:txBody>
            <a:bodyPr wrap="square" lIns="0" tIns="0" rIns="0" bIns="0" rtlCol="0"/>
            <a:lstStyle/>
            <a:p>
              <a:endParaRPr/>
            </a:p>
          </p:txBody>
        </p:sp>
        <p:sp>
          <p:nvSpPr>
            <p:cNvPr id="24" name="object 24"/>
            <p:cNvSpPr/>
            <p:nvPr/>
          </p:nvSpPr>
          <p:spPr>
            <a:xfrm>
              <a:off x="3858005" y="2821685"/>
              <a:ext cx="349250" cy="361315"/>
            </a:xfrm>
            <a:custGeom>
              <a:avLst/>
              <a:gdLst/>
              <a:ahLst/>
              <a:cxnLst/>
              <a:rect l="l" t="t" r="r" b="b"/>
              <a:pathLst>
                <a:path w="349250" h="361314">
                  <a:moveTo>
                    <a:pt x="0" y="180593"/>
                  </a:moveTo>
                  <a:lnTo>
                    <a:pt x="6231" y="132600"/>
                  </a:lnTo>
                  <a:lnTo>
                    <a:pt x="23819" y="89464"/>
                  </a:lnTo>
                  <a:lnTo>
                    <a:pt x="51101" y="52911"/>
                  </a:lnTo>
                  <a:lnTo>
                    <a:pt x="86416" y="24666"/>
                  </a:lnTo>
                  <a:lnTo>
                    <a:pt x="128102" y="6454"/>
                  </a:lnTo>
                  <a:lnTo>
                    <a:pt x="174498" y="0"/>
                  </a:lnTo>
                  <a:lnTo>
                    <a:pt x="220893" y="6454"/>
                  </a:lnTo>
                  <a:lnTo>
                    <a:pt x="262579" y="24666"/>
                  </a:lnTo>
                  <a:lnTo>
                    <a:pt x="297894" y="52911"/>
                  </a:lnTo>
                  <a:lnTo>
                    <a:pt x="325176" y="89464"/>
                  </a:lnTo>
                  <a:lnTo>
                    <a:pt x="342764" y="132600"/>
                  </a:lnTo>
                  <a:lnTo>
                    <a:pt x="348996" y="180593"/>
                  </a:lnTo>
                  <a:lnTo>
                    <a:pt x="342764" y="228587"/>
                  </a:lnTo>
                  <a:lnTo>
                    <a:pt x="325176" y="271723"/>
                  </a:lnTo>
                  <a:lnTo>
                    <a:pt x="297894" y="308276"/>
                  </a:lnTo>
                  <a:lnTo>
                    <a:pt x="262579" y="336521"/>
                  </a:lnTo>
                  <a:lnTo>
                    <a:pt x="220893" y="354733"/>
                  </a:lnTo>
                  <a:lnTo>
                    <a:pt x="174498" y="361188"/>
                  </a:lnTo>
                  <a:lnTo>
                    <a:pt x="128102" y="354733"/>
                  </a:lnTo>
                  <a:lnTo>
                    <a:pt x="86416" y="336521"/>
                  </a:lnTo>
                  <a:lnTo>
                    <a:pt x="51101" y="308276"/>
                  </a:lnTo>
                  <a:lnTo>
                    <a:pt x="23819" y="271723"/>
                  </a:lnTo>
                  <a:lnTo>
                    <a:pt x="6231" y="228587"/>
                  </a:lnTo>
                  <a:lnTo>
                    <a:pt x="0" y="180593"/>
                  </a:lnTo>
                  <a:close/>
                </a:path>
                <a:path w="349250" h="361314">
                  <a:moveTo>
                    <a:pt x="173736" y="0"/>
                  </a:moveTo>
                  <a:lnTo>
                    <a:pt x="297180" y="308610"/>
                  </a:lnTo>
                </a:path>
                <a:path w="349250" h="361314">
                  <a:moveTo>
                    <a:pt x="174498" y="0"/>
                  </a:moveTo>
                  <a:lnTo>
                    <a:pt x="56388" y="306197"/>
                  </a:lnTo>
                </a:path>
              </a:pathLst>
            </a:custGeom>
            <a:ln w="19812">
              <a:solidFill>
                <a:srgbClr val="000000"/>
              </a:solidFill>
            </a:ln>
          </p:spPr>
          <p:txBody>
            <a:bodyPr wrap="square" lIns="0" tIns="0" rIns="0" bIns="0" rtlCol="0"/>
            <a:lstStyle/>
            <a:p>
              <a:endParaRPr/>
            </a:p>
          </p:txBody>
        </p:sp>
        <p:pic>
          <p:nvPicPr>
            <p:cNvPr id="25" name="object 25"/>
            <p:cNvPicPr/>
            <p:nvPr/>
          </p:nvPicPr>
          <p:blipFill>
            <a:blip r:embed="rId6" cstate="print"/>
            <a:stretch>
              <a:fillRect/>
            </a:stretch>
          </p:blipFill>
          <p:spPr>
            <a:xfrm>
              <a:off x="3793235" y="4079760"/>
              <a:ext cx="499859" cy="582155"/>
            </a:xfrm>
            <a:prstGeom prst="rect">
              <a:avLst/>
            </a:prstGeom>
          </p:spPr>
        </p:pic>
        <p:sp>
          <p:nvSpPr>
            <p:cNvPr id="26" name="object 26"/>
            <p:cNvSpPr/>
            <p:nvPr/>
          </p:nvSpPr>
          <p:spPr>
            <a:xfrm>
              <a:off x="3851909" y="4139945"/>
              <a:ext cx="349250" cy="361315"/>
            </a:xfrm>
            <a:custGeom>
              <a:avLst/>
              <a:gdLst/>
              <a:ahLst/>
              <a:cxnLst/>
              <a:rect l="l" t="t" r="r" b="b"/>
              <a:pathLst>
                <a:path w="349250" h="361314">
                  <a:moveTo>
                    <a:pt x="174498" y="0"/>
                  </a:moveTo>
                  <a:lnTo>
                    <a:pt x="128102" y="6454"/>
                  </a:lnTo>
                  <a:lnTo>
                    <a:pt x="86416" y="24666"/>
                  </a:lnTo>
                  <a:lnTo>
                    <a:pt x="51101" y="52911"/>
                  </a:lnTo>
                  <a:lnTo>
                    <a:pt x="23819" y="89464"/>
                  </a:lnTo>
                  <a:lnTo>
                    <a:pt x="6231" y="132600"/>
                  </a:lnTo>
                  <a:lnTo>
                    <a:pt x="0" y="180593"/>
                  </a:lnTo>
                  <a:lnTo>
                    <a:pt x="6231" y="228587"/>
                  </a:lnTo>
                  <a:lnTo>
                    <a:pt x="23819" y="271723"/>
                  </a:lnTo>
                  <a:lnTo>
                    <a:pt x="51101" y="308276"/>
                  </a:lnTo>
                  <a:lnTo>
                    <a:pt x="86416" y="336521"/>
                  </a:lnTo>
                  <a:lnTo>
                    <a:pt x="128102" y="354733"/>
                  </a:lnTo>
                  <a:lnTo>
                    <a:pt x="174498" y="361187"/>
                  </a:lnTo>
                  <a:lnTo>
                    <a:pt x="220893" y="354733"/>
                  </a:lnTo>
                  <a:lnTo>
                    <a:pt x="262579" y="336521"/>
                  </a:lnTo>
                  <a:lnTo>
                    <a:pt x="297894" y="308276"/>
                  </a:lnTo>
                  <a:lnTo>
                    <a:pt x="325176" y="271723"/>
                  </a:lnTo>
                  <a:lnTo>
                    <a:pt x="342764" y="228587"/>
                  </a:lnTo>
                  <a:lnTo>
                    <a:pt x="348995" y="180593"/>
                  </a:lnTo>
                  <a:lnTo>
                    <a:pt x="342764" y="132600"/>
                  </a:lnTo>
                  <a:lnTo>
                    <a:pt x="325176" y="89464"/>
                  </a:lnTo>
                  <a:lnTo>
                    <a:pt x="297894" y="52911"/>
                  </a:lnTo>
                  <a:lnTo>
                    <a:pt x="262579" y="24666"/>
                  </a:lnTo>
                  <a:lnTo>
                    <a:pt x="220893" y="6454"/>
                  </a:lnTo>
                  <a:lnTo>
                    <a:pt x="174498" y="0"/>
                  </a:lnTo>
                  <a:close/>
                </a:path>
              </a:pathLst>
            </a:custGeom>
            <a:solidFill>
              <a:srgbClr val="FFFFFF"/>
            </a:solidFill>
          </p:spPr>
          <p:txBody>
            <a:bodyPr wrap="square" lIns="0" tIns="0" rIns="0" bIns="0" rtlCol="0"/>
            <a:lstStyle/>
            <a:p>
              <a:endParaRPr/>
            </a:p>
          </p:txBody>
        </p:sp>
        <p:sp>
          <p:nvSpPr>
            <p:cNvPr id="27" name="object 27"/>
            <p:cNvSpPr/>
            <p:nvPr/>
          </p:nvSpPr>
          <p:spPr>
            <a:xfrm>
              <a:off x="3851909" y="4139945"/>
              <a:ext cx="349250" cy="361315"/>
            </a:xfrm>
            <a:custGeom>
              <a:avLst/>
              <a:gdLst/>
              <a:ahLst/>
              <a:cxnLst/>
              <a:rect l="l" t="t" r="r" b="b"/>
              <a:pathLst>
                <a:path w="349250" h="361314">
                  <a:moveTo>
                    <a:pt x="0" y="180593"/>
                  </a:moveTo>
                  <a:lnTo>
                    <a:pt x="6231" y="132600"/>
                  </a:lnTo>
                  <a:lnTo>
                    <a:pt x="23819" y="89464"/>
                  </a:lnTo>
                  <a:lnTo>
                    <a:pt x="51101" y="52911"/>
                  </a:lnTo>
                  <a:lnTo>
                    <a:pt x="86416" y="24666"/>
                  </a:lnTo>
                  <a:lnTo>
                    <a:pt x="128102" y="6454"/>
                  </a:lnTo>
                  <a:lnTo>
                    <a:pt x="174498" y="0"/>
                  </a:lnTo>
                  <a:lnTo>
                    <a:pt x="220893" y="6454"/>
                  </a:lnTo>
                  <a:lnTo>
                    <a:pt x="262579" y="24666"/>
                  </a:lnTo>
                  <a:lnTo>
                    <a:pt x="297894" y="52911"/>
                  </a:lnTo>
                  <a:lnTo>
                    <a:pt x="325176" y="89464"/>
                  </a:lnTo>
                  <a:lnTo>
                    <a:pt x="342764" y="132600"/>
                  </a:lnTo>
                  <a:lnTo>
                    <a:pt x="348995" y="180593"/>
                  </a:lnTo>
                  <a:lnTo>
                    <a:pt x="342764" y="228587"/>
                  </a:lnTo>
                  <a:lnTo>
                    <a:pt x="325176" y="271723"/>
                  </a:lnTo>
                  <a:lnTo>
                    <a:pt x="297894" y="308276"/>
                  </a:lnTo>
                  <a:lnTo>
                    <a:pt x="262579" y="336521"/>
                  </a:lnTo>
                  <a:lnTo>
                    <a:pt x="220893" y="354733"/>
                  </a:lnTo>
                  <a:lnTo>
                    <a:pt x="174498" y="361187"/>
                  </a:lnTo>
                  <a:lnTo>
                    <a:pt x="128102" y="354733"/>
                  </a:lnTo>
                  <a:lnTo>
                    <a:pt x="86416" y="336521"/>
                  </a:lnTo>
                  <a:lnTo>
                    <a:pt x="51101" y="308276"/>
                  </a:lnTo>
                  <a:lnTo>
                    <a:pt x="23819" y="271723"/>
                  </a:lnTo>
                  <a:lnTo>
                    <a:pt x="6231" y="228587"/>
                  </a:lnTo>
                  <a:lnTo>
                    <a:pt x="0" y="180593"/>
                  </a:lnTo>
                  <a:close/>
                </a:path>
              </a:pathLst>
            </a:custGeom>
            <a:ln w="19812">
              <a:solidFill>
                <a:srgbClr val="000000"/>
              </a:solidFill>
            </a:ln>
          </p:spPr>
          <p:txBody>
            <a:bodyPr wrap="square" lIns="0" tIns="0" rIns="0" bIns="0" rtlCol="0"/>
            <a:lstStyle/>
            <a:p>
              <a:endParaRPr/>
            </a:p>
          </p:txBody>
        </p:sp>
      </p:grpSp>
      <p:sp>
        <p:nvSpPr>
          <p:cNvPr id="28" name="object 28"/>
          <p:cNvSpPr txBox="1"/>
          <p:nvPr/>
        </p:nvSpPr>
        <p:spPr>
          <a:xfrm>
            <a:off x="3944239" y="4148708"/>
            <a:ext cx="1498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R</a:t>
            </a:r>
            <a:endParaRPr sz="1800">
              <a:latin typeface="Calibri"/>
              <a:cs typeface="Calibri"/>
            </a:endParaRPr>
          </a:p>
        </p:txBody>
      </p:sp>
      <p:grpSp>
        <p:nvGrpSpPr>
          <p:cNvPr id="29" name="object 29"/>
          <p:cNvGrpSpPr/>
          <p:nvPr/>
        </p:nvGrpSpPr>
        <p:grpSpPr>
          <a:xfrm>
            <a:off x="3819144" y="3381718"/>
            <a:ext cx="471170" cy="503555"/>
            <a:chOff x="3819144" y="3381718"/>
            <a:chExt cx="471170" cy="503555"/>
          </a:xfrm>
        </p:grpSpPr>
        <p:pic>
          <p:nvPicPr>
            <p:cNvPr id="30" name="object 30"/>
            <p:cNvPicPr/>
            <p:nvPr/>
          </p:nvPicPr>
          <p:blipFill>
            <a:blip r:embed="rId7" cstate="print"/>
            <a:stretch>
              <a:fillRect/>
            </a:stretch>
          </p:blipFill>
          <p:spPr>
            <a:xfrm>
              <a:off x="3819144" y="3381718"/>
              <a:ext cx="470915" cy="502958"/>
            </a:xfrm>
            <a:prstGeom prst="rect">
              <a:avLst/>
            </a:prstGeom>
          </p:spPr>
        </p:pic>
        <p:sp>
          <p:nvSpPr>
            <p:cNvPr id="31" name="object 31"/>
            <p:cNvSpPr/>
            <p:nvPr/>
          </p:nvSpPr>
          <p:spPr>
            <a:xfrm>
              <a:off x="3854958" y="3437382"/>
              <a:ext cx="349250" cy="361315"/>
            </a:xfrm>
            <a:custGeom>
              <a:avLst/>
              <a:gdLst/>
              <a:ahLst/>
              <a:cxnLst/>
              <a:rect l="l" t="t" r="r" b="b"/>
              <a:pathLst>
                <a:path w="349250" h="361314">
                  <a:moveTo>
                    <a:pt x="174497" y="0"/>
                  </a:moveTo>
                  <a:lnTo>
                    <a:pt x="128102" y="6454"/>
                  </a:lnTo>
                  <a:lnTo>
                    <a:pt x="86416" y="24666"/>
                  </a:lnTo>
                  <a:lnTo>
                    <a:pt x="51101" y="52911"/>
                  </a:lnTo>
                  <a:lnTo>
                    <a:pt x="23819" y="89464"/>
                  </a:lnTo>
                  <a:lnTo>
                    <a:pt x="6231" y="132600"/>
                  </a:lnTo>
                  <a:lnTo>
                    <a:pt x="0" y="180593"/>
                  </a:lnTo>
                  <a:lnTo>
                    <a:pt x="6231" y="228587"/>
                  </a:lnTo>
                  <a:lnTo>
                    <a:pt x="23819" y="271723"/>
                  </a:lnTo>
                  <a:lnTo>
                    <a:pt x="51101" y="308276"/>
                  </a:lnTo>
                  <a:lnTo>
                    <a:pt x="86416" y="336521"/>
                  </a:lnTo>
                  <a:lnTo>
                    <a:pt x="128102" y="354733"/>
                  </a:lnTo>
                  <a:lnTo>
                    <a:pt x="174497" y="361187"/>
                  </a:lnTo>
                  <a:lnTo>
                    <a:pt x="220893" y="354733"/>
                  </a:lnTo>
                  <a:lnTo>
                    <a:pt x="262579" y="336521"/>
                  </a:lnTo>
                  <a:lnTo>
                    <a:pt x="297894" y="308276"/>
                  </a:lnTo>
                  <a:lnTo>
                    <a:pt x="325176" y="271723"/>
                  </a:lnTo>
                  <a:lnTo>
                    <a:pt x="342764" y="228587"/>
                  </a:lnTo>
                  <a:lnTo>
                    <a:pt x="348995" y="180593"/>
                  </a:lnTo>
                  <a:lnTo>
                    <a:pt x="342764" y="132600"/>
                  </a:lnTo>
                  <a:lnTo>
                    <a:pt x="325176" y="89464"/>
                  </a:lnTo>
                  <a:lnTo>
                    <a:pt x="297894" y="52911"/>
                  </a:lnTo>
                  <a:lnTo>
                    <a:pt x="262579" y="24666"/>
                  </a:lnTo>
                  <a:lnTo>
                    <a:pt x="220893" y="6454"/>
                  </a:lnTo>
                  <a:lnTo>
                    <a:pt x="174497" y="0"/>
                  </a:lnTo>
                  <a:close/>
                </a:path>
              </a:pathLst>
            </a:custGeom>
            <a:solidFill>
              <a:srgbClr val="FFFFFF"/>
            </a:solidFill>
          </p:spPr>
          <p:txBody>
            <a:bodyPr wrap="square" lIns="0" tIns="0" rIns="0" bIns="0" rtlCol="0"/>
            <a:lstStyle/>
            <a:p>
              <a:endParaRPr/>
            </a:p>
          </p:txBody>
        </p:sp>
        <p:sp>
          <p:nvSpPr>
            <p:cNvPr id="32" name="object 32"/>
            <p:cNvSpPr/>
            <p:nvPr/>
          </p:nvSpPr>
          <p:spPr>
            <a:xfrm>
              <a:off x="3854958" y="3437382"/>
              <a:ext cx="349250" cy="361315"/>
            </a:xfrm>
            <a:custGeom>
              <a:avLst/>
              <a:gdLst/>
              <a:ahLst/>
              <a:cxnLst/>
              <a:rect l="l" t="t" r="r" b="b"/>
              <a:pathLst>
                <a:path w="349250" h="361314">
                  <a:moveTo>
                    <a:pt x="0" y="180593"/>
                  </a:moveTo>
                  <a:lnTo>
                    <a:pt x="6231" y="132600"/>
                  </a:lnTo>
                  <a:lnTo>
                    <a:pt x="23819" y="89464"/>
                  </a:lnTo>
                  <a:lnTo>
                    <a:pt x="51101" y="52911"/>
                  </a:lnTo>
                  <a:lnTo>
                    <a:pt x="86416" y="24666"/>
                  </a:lnTo>
                  <a:lnTo>
                    <a:pt x="128102" y="6454"/>
                  </a:lnTo>
                  <a:lnTo>
                    <a:pt x="174497" y="0"/>
                  </a:lnTo>
                  <a:lnTo>
                    <a:pt x="220893" y="6454"/>
                  </a:lnTo>
                  <a:lnTo>
                    <a:pt x="262579" y="24666"/>
                  </a:lnTo>
                  <a:lnTo>
                    <a:pt x="297894" y="52911"/>
                  </a:lnTo>
                  <a:lnTo>
                    <a:pt x="325176" y="89464"/>
                  </a:lnTo>
                  <a:lnTo>
                    <a:pt x="342764" y="132600"/>
                  </a:lnTo>
                  <a:lnTo>
                    <a:pt x="348995" y="180593"/>
                  </a:lnTo>
                  <a:lnTo>
                    <a:pt x="342764" y="228587"/>
                  </a:lnTo>
                  <a:lnTo>
                    <a:pt x="325176" y="271723"/>
                  </a:lnTo>
                  <a:lnTo>
                    <a:pt x="297894" y="308276"/>
                  </a:lnTo>
                  <a:lnTo>
                    <a:pt x="262579" y="336521"/>
                  </a:lnTo>
                  <a:lnTo>
                    <a:pt x="220893" y="354733"/>
                  </a:lnTo>
                  <a:lnTo>
                    <a:pt x="174497" y="361187"/>
                  </a:lnTo>
                  <a:lnTo>
                    <a:pt x="128102" y="354733"/>
                  </a:lnTo>
                  <a:lnTo>
                    <a:pt x="86416" y="336521"/>
                  </a:lnTo>
                  <a:lnTo>
                    <a:pt x="51101" y="308276"/>
                  </a:lnTo>
                  <a:lnTo>
                    <a:pt x="23819" y="271723"/>
                  </a:lnTo>
                  <a:lnTo>
                    <a:pt x="6231" y="228587"/>
                  </a:lnTo>
                  <a:lnTo>
                    <a:pt x="0" y="180593"/>
                  </a:lnTo>
                  <a:close/>
                </a:path>
              </a:pathLst>
            </a:custGeom>
            <a:ln w="19812">
              <a:solidFill>
                <a:srgbClr val="000000"/>
              </a:solidFill>
            </a:ln>
          </p:spPr>
          <p:txBody>
            <a:bodyPr wrap="square" lIns="0" tIns="0" rIns="0" bIns="0" rtlCol="0"/>
            <a:lstStyle/>
            <a:p>
              <a:endParaRPr/>
            </a:p>
          </p:txBody>
        </p:sp>
        <p:pic>
          <p:nvPicPr>
            <p:cNvPr id="33" name="object 33"/>
            <p:cNvPicPr/>
            <p:nvPr/>
          </p:nvPicPr>
          <p:blipFill>
            <a:blip r:embed="rId8" cstate="print"/>
            <a:stretch>
              <a:fillRect/>
            </a:stretch>
          </p:blipFill>
          <p:spPr>
            <a:xfrm>
              <a:off x="3922776" y="3407664"/>
              <a:ext cx="207263" cy="358140"/>
            </a:xfrm>
            <a:prstGeom prst="rect">
              <a:avLst/>
            </a:prstGeom>
          </p:spPr>
        </p:pic>
      </p:grpSp>
      <p:sp>
        <p:nvSpPr>
          <p:cNvPr id="34" name="object 34"/>
          <p:cNvSpPr txBox="1"/>
          <p:nvPr/>
        </p:nvSpPr>
        <p:spPr>
          <a:xfrm>
            <a:off x="2708529" y="2820415"/>
            <a:ext cx="888365" cy="299720"/>
          </a:xfrm>
          <a:prstGeom prst="rect">
            <a:avLst/>
          </a:prstGeom>
        </p:spPr>
        <p:txBody>
          <a:bodyPr vert="horz" wrap="square" lIns="0" tIns="12700" rIns="0" bIns="0" rtlCol="0">
            <a:spAutoFit/>
          </a:bodyPr>
          <a:lstStyle/>
          <a:p>
            <a:pPr marL="12700">
              <a:lnSpc>
                <a:spcPct val="100000"/>
              </a:lnSpc>
              <a:spcBef>
                <a:spcPts val="100"/>
              </a:spcBef>
            </a:pPr>
            <a:r>
              <a:rPr sz="2700" b="1" baseline="3086" dirty="0">
                <a:latin typeface="Calibri"/>
                <a:cs typeface="Calibri"/>
              </a:rPr>
              <a:t>x1</a:t>
            </a:r>
            <a:r>
              <a:rPr sz="2700" b="1" spc="607" baseline="3086" dirty="0">
                <a:latin typeface="Calibri"/>
                <a:cs typeface="Calibri"/>
              </a:rPr>
              <a:t> </a:t>
            </a:r>
            <a:r>
              <a:rPr sz="1800" b="1" spc="-5" dirty="0">
                <a:latin typeface="Calibri"/>
                <a:cs typeface="Calibri"/>
              </a:rPr>
              <a:t>PF-98</a:t>
            </a:r>
            <a:endParaRPr sz="1800" dirty="0">
              <a:latin typeface="Calibri"/>
              <a:cs typeface="Calibri"/>
            </a:endParaRPr>
          </a:p>
        </p:txBody>
      </p:sp>
      <p:sp>
        <p:nvSpPr>
          <p:cNvPr id="35" name="object 35"/>
          <p:cNvSpPr txBox="1"/>
          <p:nvPr/>
        </p:nvSpPr>
        <p:spPr>
          <a:xfrm>
            <a:off x="2707385" y="3422091"/>
            <a:ext cx="1053465" cy="300355"/>
          </a:xfrm>
          <a:prstGeom prst="rect">
            <a:avLst/>
          </a:prstGeom>
        </p:spPr>
        <p:txBody>
          <a:bodyPr vert="horz" wrap="square" lIns="0" tIns="12700" rIns="0" bIns="0" rtlCol="0">
            <a:spAutoFit/>
          </a:bodyPr>
          <a:lstStyle/>
          <a:p>
            <a:pPr marL="12700">
              <a:lnSpc>
                <a:spcPct val="100000"/>
              </a:lnSpc>
              <a:spcBef>
                <a:spcPts val="100"/>
              </a:spcBef>
            </a:pPr>
            <a:r>
              <a:rPr sz="2700" b="1" spc="-7" baseline="1543" dirty="0">
                <a:latin typeface="Calibri"/>
                <a:cs typeface="Calibri"/>
              </a:rPr>
              <a:t>x1</a:t>
            </a:r>
            <a:r>
              <a:rPr sz="2700" b="1" spc="352" baseline="1543" dirty="0">
                <a:latin typeface="Calibri"/>
                <a:cs typeface="Calibri"/>
              </a:rPr>
              <a:t> </a:t>
            </a:r>
            <a:r>
              <a:rPr sz="1800" b="1" spc="-5" dirty="0">
                <a:latin typeface="Calibri"/>
                <a:cs typeface="Calibri"/>
              </a:rPr>
              <a:t>QBB-95</a:t>
            </a:r>
            <a:endParaRPr sz="1800" dirty="0">
              <a:latin typeface="Calibri"/>
              <a:cs typeface="Calibri"/>
            </a:endParaRPr>
          </a:p>
        </p:txBody>
      </p:sp>
      <p:sp>
        <p:nvSpPr>
          <p:cNvPr id="36" name="object 36"/>
          <p:cNvSpPr txBox="1"/>
          <p:nvPr/>
        </p:nvSpPr>
        <p:spPr>
          <a:xfrm>
            <a:off x="2706751" y="4157598"/>
            <a:ext cx="10547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x</a:t>
            </a:r>
            <a:r>
              <a:rPr lang="en-US" b="1" dirty="0">
                <a:latin typeface="Calibri"/>
                <a:cs typeface="Calibri"/>
              </a:rPr>
              <a:t>5</a:t>
            </a:r>
            <a:r>
              <a:rPr sz="1800" b="1" spc="390" dirty="0">
                <a:latin typeface="Calibri"/>
                <a:cs typeface="Calibri"/>
              </a:rPr>
              <a:t> </a:t>
            </a:r>
            <a:r>
              <a:rPr sz="2700" b="1" spc="-7" baseline="1543" dirty="0">
                <a:latin typeface="Calibri"/>
                <a:cs typeface="Calibri"/>
              </a:rPr>
              <a:t>QBZ-95</a:t>
            </a:r>
            <a:endParaRPr sz="2700" baseline="1543" dirty="0">
              <a:latin typeface="Calibri"/>
              <a:cs typeface="Calibri"/>
            </a:endParaRPr>
          </a:p>
        </p:txBody>
      </p:sp>
      <p:sp>
        <p:nvSpPr>
          <p:cNvPr id="37" name="object 37"/>
          <p:cNvSpPr txBox="1"/>
          <p:nvPr/>
        </p:nvSpPr>
        <p:spPr>
          <a:xfrm>
            <a:off x="7009003" y="2504059"/>
            <a:ext cx="1286510" cy="186690"/>
          </a:xfrm>
          <a:prstGeom prst="rect">
            <a:avLst/>
          </a:prstGeom>
        </p:spPr>
        <p:txBody>
          <a:bodyPr vert="horz" wrap="square" lIns="0" tIns="13335" rIns="0" bIns="0" rtlCol="0">
            <a:spAutoFit/>
          </a:bodyPr>
          <a:lstStyle/>
          <a:p>
            <a:pPr marL="12700">
              <a:lnSpc>
                <a:spcPct val="100000"/>
              </a:lnSpc>
              <a:spcBef>
                <a:spcPts val="105"/>
              </a:spcBef>
            </a:pPr>
            <a:r>
              <a:rPr sz="1050" b="1" u="sng" dirty="0">
                <a:uFill>
                  <a:solidFill>
                    <a:srgbClr val="000000"/>
                  </a:solidFill>
                </a:uFill>
                <a:latin typeface="Calibri"/>
                <a:cs typeface="Calibri"/>
              </a:rPr>
              <a:t>AREA</a:t>
            </a:r>
            <a:r>
              <a:rPr sz="1050" b="1" u="sng" spc="-45" dirty="0">
                <a:uFill>
                  <a:solidFill>
                    <a:srgbClr val="000000"/>
                  </a:solidFill>
                </a:uFill>
                <a:latin typeface="Calibri"/>
                <a:cs typeface="Calibri"/>
              </a:rPr>
              <a:t> </a:t>
            </a:r>
            <a:r>
              <a:rPr sz="1050" b="1" u="sng" dirty="0">
                <a:uFill>
                  <a:solidFill>
                    <a:srgbClr val="000000"/>
                  </a:solidFill>
                </a:uFill>
                <a:latin typeface="Calibri"/>
                <a:cs typeface="Calibri"/>
              </a:rPr>
              <a:t>TARGET</a:t>
            </a:r>
            <a:r>
              <a:rPr sz="1050" b="1" u="sng" spc="-45" dirty="0">
                <a:uFill>
                  <a:solidFill>
                    <a:srgbClr val="000000"/>
                  </a:solidFill>
                </a:uFill>
                <a:latin typeface="Calibri"/>
                <a:cs typeface="Calibri"/>
              </a:rPr>
              <a:t> </a:t>
            </a:r>
            <a:r>
              <a:rPr sz="1050" b="1" u="sng" dirty="0">
                <a:uFill>
                  <a:solidFill>
                    <a:srgbClr val="000000"/>
                  </a:solidFill>
                </a:uFill>
                <a:latin typeface="Calibri"/>
                <a:cs typeface="Calibri"/>
              </a:rPr>
              <a:t>RANGES</a:t>
            </a:r>
            <a:endParaRPr sz="1050" dirty="0">
              <a:latin typeface="Calibri"/>
              <a:cs typeface="Calibri"/>
            </a:endParaRPr>
          </a:p>
        </p:txBody>
      </p:sp>
      <p:grpSp>
        <p:nvGrpSpPr>
          <p:cNvPr id="38" name="object 38"/>
          <p:cNvGrpSpPr/>
          <p:nvPr/>
        </p:nvGrpSpPr>
        <p:grpSpPr>
          <a:xfrm>
            <a:off x="6778752" y="3351288"/>
            <a:ext cx="2345690" cy="620395"/>
            <a:chOff x="6778752" y="3351288"/>
            <a:chExt cx="2345690" cy="620395"/>
          </a:xfrm>
        </p:grpSpPr>
        <p:pic>
          <p:nvPicPr>
            <p:cNvPr id="39" name="object 39"/>
            <p:cNvPicPr/>
            <p:nvPr/>
          </p:nvPicPr>
          <p:blipFill>
            <a:blip r:embed="rId9" cstate="print"/>
            <a:stretch>
              <a:fillRect/>
            </a:stretch>
          </p:blipFill>
          <p:spPr>
            <a:xfrm>
              <a:off x="6778752" y="3351288"/>
              <a:ext cx="2345436" cy="591299"/>
            </a:xfrm>
            <a:prstGeom prst="rect">
              <a:avLst/>
            </a:prstGeom>
          </p:spPr>
        </p:pic>
        <p:pic>
          <p:nvPicPr>
            <p:cNvPr id="40" name="object 40"/>
            <p:cNvPicPr/>
            <p:nvPr/>
          </p:nvPicPr>
          <p:blipFill>
            <a:blip r:embed="rId10" cstate="print"/>
            <a:stretch>
              <a:fillRect/>
            </a:stretch>
          </p:blipFill>
          <p:spPr>
            <a:xfrm>
              <a:off x="7438644" y="3389388"/>
              <a:ext cx="906792" cy="582155"/>
            </a:xfrm>
            <a:prstGeom prst="rect">
              <a:avLst/>
            </a:prstGeom>
          </p:spPr>
        </p:pic>
        <p:pic>
          <p:nvPicPr>
            <p:cNvPr id="41" name="object 41"/>
            <p:cNvPicPr/>
            <p:nvPr/>
          </p:nvPicPr>
          <p:blipFill>
            <a:blip r:embed="rId11" cstate="print"/>
            <a:stretch>
              <a:fillRect/>
            </a:stretch>
          </p:blipFill>
          <p:spPr>
            <a:xfrm>
              <a:off x="6810756" y="3392424"/>
              <a:ext cx="2229612" cy="460248"/>
            </a:xfrm>
            <a:prstGeom prst="rect">
              <a:avLst/>
            </a:prstGeom>
          </p:spPr>
        </p:pic>
        <p:sp>
          <p:nvSpPr>
            <p:cNvPr id="42" name="object 42"/>
            <p:cNvSpPr/>
            <p:nvPr/>
          </p:nvSpPr>
          <p:spPr>
            <a:xfrm>
              <a:off x="6810756" y="3392424"/>
              <a:ext cx="2230120" cy="460375"/>
            </a:xfrm>
            <a:custGeom>
              <a:avLst/>
              <a:gdLst/>
              <a:ahLst/>
              <a:cxnLst/>
              <a:rect l="l" t="t" r="r" b="b"/>
              <a:pathLst>
                <a:path w="2230120" h="460375">
                  <a:moveTo>
                    <a:pt x="0" y="115062"/>
                  </a:moveTo>
                  <a:lnTo>
                    <a:pt x="1999488" y="115062"/>
                  </a:lnTo>
                  <a:lnTo>
                    <a:pt x="1999488" y="0"/>
                  </a:lnTo>
                  <a:lnTo>
                    <a:pt x="2229612" y="230124"/>
                  </a:lnTo>
                  <a:lnTo>
                    <a:pt x="1999488" y="460248"/>
                  </a:lnTo>
                  <a:lnTo>
                    <a:pt x="1999488" y="345186"/>
                  </a:lnTo>
                  <a:lnTo>
                    <a:pt x="0" y="345186"/>
                  </a:lnTo>
                  <a:lnTo>
                    <a:pt x="0" y="115062"/>
                  </a:lnTo>
                  <a:close/>
                </a:path>
              </a:pathLst>
            </a:custGeom>
            <a:ln w="12192">
              <a:solidFill>
                <a:srgbClr val="000000"/>
              </a:solidFill>
            </a:ln>
          </p:spPr>
          <p:txBody>
            <a:bodyPr wrap="square" lIns="0" tIns="0" rIns="0" bIns="0" rtlCol="0"/>
            <a:lstStyle/>
            <a:p>
              <a:endParaRPr/>
            </a:p>
          </p:txBody>
        </p:sp>
      </p:grpSp>
      <p:sp>
        <p:nvSpPr>
          <p:cNvPr id="43" name="object 43"/>
          <p:cNvSpPr txBox="1"/>
          <p:nvPr/>
        </p:nvSpPr>
        <p:spPr>
          <a:xfrm>
            <a:off x="7591170" y="3458082"/>
            <a:ext cx="55562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libri"/>
                <a:cs typeface="Calibri"/>
              </a:rPr>
              <a:t>800m</a:t>
            </a:r>
            <a:endParaRPr sz="1800">
              <a:latin typeface="Calibri"/>
              <a:cs typeface="Calibri"/>
            </a:endParaRPr>
          </a:p>
        </p:txBody>
      </p:sp>
      <p:grpSp>
        <p:nvGrpSpPr>
          <p:cNvPr id="44" name="object 44"/>
          <p:cNvGrpSpPr/>
          <p:nvPr/>
        </p:nvGrpSpPr>
        <p:grpSpPr>
          <a:xfrm>
            <a:off x="6796999" y="4074921"/>
            <a:ext cx="2007235" cy="584200"/>
            <a:chOff x="6796999" y="4074921"/>
            <a:chExt cx="2007235" cy="584200"/>
          </a:xfrm>
        </p:grpSpPr>
        <p:pic>
          <p:nvPicPr>
            <p:cNvPr id="45" name="object 45"/>
            <p:cNvPicPr/>
            <p:nvPr/>
          </p:nvPicPr>
          <p:blipFill>
            <a:blip r:embed="rId12" cstate="print"/>
            <a:stretch>
              <a:fillRect/>
            </a:stretch>
          </p:blipFill>
          <p:spPr>
            <a:xfrm>
              <a:off x="6796999" y="4076418"/>
              <a:ext cx="2007209" cy="526272"/>
            </a:xfrm>
            <a:prstGeom prst="rect">
              <a:avLst/>
            </a:prstGeom>
          </p:spPr>
        </p:pic>
        <p:pic>
          <p:nvPicPr>
            <p:cNvPr id="46" name="object 46"/>
            <p:cNvPicPr/>
            <p:nvPr/>
          </p:nvPicPr>
          <p:blipFill>
            <a:blip r:embed="rId13" cstate="print"/>
            <a:stretch>
              <a:fillRect/>
            </a:stretch>
          </p:blipFill>
          <p:spPr>
            <a:xfrm>
              <a:off x="7292339" y="4076712"/>
              <a:ext cx="906792" cy="582155"/>
            </a:xfrm>
            <a:prstGeom prst="rect">
              <a:avLst/>
            </a:prstGeom>
          </p:spPr>
        </p:pic>
        <p:pic>
          <p:nvPicPr>
            <p:cNvPr id="47" name="object 47"/>
            <p:cNvPicPr/>
            <p:nvPr/>
          </p:nvPicPr>
          <p:blipFill>
            <a:blip r:embed="rId14" cstate="print"/>
            <a:stretch>
              <a:fillRect/>
            </a:stretch>
          </p:blipFill>
          <p:spPr>
            <a:xfrm>
              <a:off x="6810755" y="4081271"/>
              <a:ext cx="1937003" cy="458723"/>
            </a:xfrm>
            <a:prstGeom prst="rect">
              <a:avLst/>
            </a:prstGeom>
          </p:spPr>
        </p:pic>
        <p:sp>
          <p:nvSpPr>
            <p:cNvPr id="48" name="object 48"/>
            <p:cNvSpPr/>
            <p:nvPr/>
          </p:nvSpPr>
          <p:spPr>
            <a:xfrm>
              <a:off x="6810755" y="4081271"/>
              <a:ext cx="1937385" cy="459105"/>
            </a:xfrm>
            <a:custGeom>
              <a:avLst/>
              <a:gdLst/>
              <a:ahLst/>
              <a:cxnLst/>
              <a:rect l="l" t="t" r="r" b="b"/>
              <a:pathLst>
                <a:path w="1937384" h="459104">
                  <a:moveTo>
                    <a:pt x="0" y="114680"/>
                  </a:moveTo>
                  <a:lnTo>
                    <a:pt x="1707642" y="114680"/>
                  </a:lnTo>
                  <a:lnTo>
                    <a:pt x="1707642" y="0"/>
                  </a:lnTo>
                  <a:lnTo>
                    <a:pt x="1937003" y="229361"/>
                  </a:lnTo>
                  <a:lnTo>
                    <a:pt x="1707642" y="458723"/>
                  </a:lnTo>
                  <a:lnTo>
                    <a:pt x="1707642" y="344042"/>
                  </a:lnTo>
                  <a:lnTo>
                    <a:pt x="0" y="344042"/>
                  </a:lnTo>
                  <a:lnTo>
                    <a:pt x="0" y="114680"/>
                  </a:lnTo>
                  <a:close/>
                </a:path>
              </a:pathLst>
            </a:custGeom>
            <a:ln w="12192">
              <a:solidFill>
                <a:srgbClr val="000000"/>
              </a:solidFill>
            </a:ln>
          </p:spPr>
          <p:txBody>
            <a:bodyPr wrap="square" lIns="0" tIns="0" rIns="0" bIns="0" rtlCol="0"/>
            <a:lstStyle/>
            <a:p>
              <a:endParaRPr/>
            </a:p>
          </p:txBody>
        </p:sp>
      </p:grpSp>
      <p:sp>
        <p:nvSpPr>
          <p:cNvPr id="49" name="object 49"/>
          <p:cNvSpPr txBox="1"/>
          <p:nvPr/>
        </p:nvSpPr>
        <p:spPr>
          <a:xfrm>
            <a:off x="7443596" y="4145991"/>
            <a:ext cx="555625" cy="30035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libri"/>
                <a:cs typeface="Calibri"/>
              </a:rPr>
              <a:t>600m</a:t>
            </a:r>
            <a:endParaRPr sz="1800">
              <a:latin typeface="Calibri"/>
              <a:cs typeface="Calibri"/>
            </a:endParaRPr>
          </a:p>
        </p:txBody>
      </p:sp>
      <p:sp>
        <p:nvSpPr>
          <p:cNvPr id="50" name="object 50"/>
          <p:cNvSpPr txBox="1"/>
          <p:nvPr/>
        </p:nvSpPr>
        <p:spPr>
          <a:xfrm>
            <a:off x="49743" y="6175413"/>
            <a:ext cx="8990625" cy="659155"/>
          </a:xfrm>
          <a:prstGeom prst="rect">
            <a:avLst/>
          </a:prstGeom>
          <a:solidFill>
            <a:srgbClr val="FFC000"/>
          </a:solidFill>
        </p:spPr>
        <p:txBody>
          <a:bodyPr vert="horz" wrap="square" lIns="0" tIns="12700" rIns="0" bIns="0" rtlCol="0">
            <a:spAutoFit/>
          </a:bodyPr>
          <a:lstStyle/>
          <a:p>
            <a:pPr marL="12700" marR="5080">
              <a:lnSpc>
                <a:spcPct val="100000"/>
              </a:lnSpc>
              <a:spcBef>
                <a:spcPts val="100"/>
              </a:spcBef>
            </a:pPr>
            <a:r>
              <a:rPr lang="en-US" sz="1400" b="1" dirty="0">
                <a:latin typeface="Calibri"/>
                <a:cs typeface="Calibri"/>
              </a:rPr>
              <a:t>Each fire team is led by an NCO. The SQD Leader typically directs the employment of the PF-98, supported by the CPL’s fire team with machine gun support. The driver and gunner are armed with pistols and do not dismount. When dismounted, the squad operates on a frontage of up to 50 meters, approximately 6-8 meters between soldiers. </a:t>
            </a:r>
            <a:endParaRPr sz="1400" dirty="0">
              <a:latin typeface="Calibri"/>
              <a:cs typeface="Calibri"/>
            </a:endParaRPr>
          </a:p>
        </p:txBody>
      </p:sp>
      <p:grpSp>
        <p:nvGrpSpPr>
          <p:cNvPr id="51" name="object 51"/>
          <p:cNvGrpSpPr/>
          <p:nvPr/>
        </p:nvGrpSpPr>
        <p:grpSpPr>
          <a:xfrm>
            <a:off x="6778752" y="2682252"/>
            <a:ext cx="2435586" cy="620395"/>
            <a:chOff x="6778752" y="2682252"/>
            <a:chExt cx="1571625" cy="620395"/>
          </a:xfrm>
        </p:grpSpPr>
        <p:pic>
          <p:nvPicPr>
            <p:cNvPr id="52" name="object 52"/>
            <p:cNvPicPr/>
            <p:nvPr/>
          </p:nvPicPr>
          <p:blipFill>
            <a:blip r:embed="rId15" cstate="print"/>
            <a:stretch>
              <a:fillRect/>
            </a:stretch>
          </p:blipFill>
          <p:spPr>
            <a:xfrm>
              <a:off x="6778752" y="2682252"/>
              <a:ext cx="1571244" cy="591299"/>
            </a:xfrm>
            <a:prstGeom prst="rect">
              <a:avLst/>
            </a:prstGeom>
          </p:spPr>
        </p:pic>
        <p:pic>
          <p:nvPicPr>
            <p:cNvPr id="53" name="object 53"/>
            <p:cNvPicPr/>
            <p:nvPr/>
          </p:nvPicPr>
          <p:blipFill>
            <a:blip r:embed="rId16" cstate="print"/>
            <a:stretch>
              <a:fillRect/>
            </a:stretch>
          </p:blipFill>
          <p:spPr>
            <a:xfrm>
              <a:off x="7050024" y="2720352"/>
              <a:ext cx="906792" cy="582155"/>
            </a:xfrm>
            <a:prstGeom prst="rect">
              <a:avLst/>
            </a:prstGeom>
          </p:spPr>
        </p:pic>
        <p:pic>
          <p:nvPicPr>
            <p:cNvPr id="54" name="object 54"/>
            <p:cNvPicPr/>
            <p:nvPr/>
          </p:nvPicPr>
          <p:blipFill>
            <a:blip r:embed="rId17" cstate="print"/>
            <a:stretch>
              <a:fillRect/>
            </a:stretch>
          </p:blipFill>
          <p:spPr>
            <a:xfrm>
              <a:off x="6810756" y="2723388"/>
              <a:ext cx="1455420" cy="460248"/>
            </a:xfrm>
            <a:prstGeom prst="rect">
              <a:avLst/>
            </a:prstGeom>
          </p:spPr>
        </p:pic>
        <p:sp>
          <p:nvSpPr>
            <p:cNvPr id="55" name="object 55"/>
            <p:cNvSpPr/>
            <p:nvPr/>
          </p:nvSpPr>
          <p:spPr>
            <a:xfrm>
              <a:off x="6810756" y="2723388"/>
              <a:ext cx="1455420" cy="460375"/>
            </a:xfrm>
            <a:custGeom>
              <a:avLst/>
              <a:gdLst/>
              <a:ahLst/>
              <a:cxnLst/>
              <a:rect l="l" t="t" r="r" b="b"/>
              <a:pathLst>
                <a:path w="1455420" h="460375">
                  <a:moveTo>
                    <a:pt x="0" y="115062"/>
                  </a:moveTo>
                  <a:lnTo>
                    <a:pt x="1225296" y="115062"/>
                  </a:lnTo>
                  <a:lnTo>
                    <a:pt x="1225296" y="0"/>
                  </a:lnTo>
                  <a:lnTo>
                    <a:pt x="1455420" y="230124"/>
                  </a:lnTo>
                  <a:lnTo>
                    <a:pt x="1225296" y="460248"/>
                  </a:lnTo>
                  <a:lnTo>
                    <a:pt x="1225296" y="345186"/>
                  </a:lnTo>
                  <a:lnTo>
                    <a:pt x="0" y="345186"/>
                  </a:lnTo>
                  <a:lnTo>
                    <a:pt x="0" y="115062"/>
                  </a:lnTo>
                  <a:close/>
                </a:path>
              </a:pathLst>
            </a:custGeom>
            <a:ln w="12192">
              <a:solidFill>
                <a:srgbClr val="000000"/>
              </a:solidFill>
            </a:ln>
          </p:spPr>
          <p:txBody>
            <a:bodyPr wrap="square" lIns="0" tIns="0" rIns="0" bIns="0" rtlCol="0"/>
            <a:lstStyle/>
            <a:p>
              <a:endParaRPr/>
            </a:p>
          </p:txBody>
        </p:sp>
      </p:grpSp>
      <p:sp>
        <p:nvSpPr>
          <p:cNvPr id="56" name="object 56"/>
          <p:cNvSpPr txBox="1"/>
          <p:nvPr/>
        </p:nvSpPr>
        <p:spPr>
          <a:xfrm>
            <a:off x="7060524" y="2789301"/>
            <a:ext cx="1948309" cy="289823"/>
          </a:xfrm>
          <a:prstGeom prst="rect">
            <a:avLst/>
          </a:prstGeom>
        </p:spPr>
        <p:txBody>
          <a:bodyPr vert="horz" wrap="square" lIns="0" tIns="12700" rIns="0" bIns="0" rtlCol="0">
            <a:spAutoFit/>
          </a:bodyPr>
          <a:lstStyle/>
          <a:p>
            <a:pPr marL="12700">
              <a:lnSpc>
                <a:spcPct val="100000"/>
              </a:lnSpc>
              <a:spcBef>
                <a:spcPts val="100"/>
              </a:spcBef>
            </a:pPr>
            <a:r>
              <a:rPr lang="en-US" spc="-5" dirty="0">
                <a:solidFill>
                  <a:srgbClr val="FFFFFF"/>
                </a:solidFill>
                <a:latin typeface="Calibri"/>
                <a:cs typeface="Calibri"/>
              </a:rPr>
              <a:t>800m (HEAT) </a:t>
            </a:r>
            <a:endParaRPr sz="1800" dirty="0">
              <a:latin typeface="Calibri"/>
              <a:cs typeface="Calibri"/>
            </a:endParaRPr>
          </a:p>
        </p:txBody>
      </p:sp>
      <p:grpSp>
        <p:nvGrpSpPr>
          <p:cNvPr id="57" name="object 57"/>
          <p:cNvGrpSpPr/>
          <p:nvPr/>
        </p:nvGrpSpPr>
        <p:grpSpPr>
          <a:xfrm>
            <a:off x="4370832" y="4053840"/>
            <a:ext cx="4712335" cy="1256030"/>
            <a:chOff x="4370832" y="4053840"/>
            <a:chExt cx="4712335" cy="1256030"/>
          </a:xfrm>
        </p:grpSpPr>
        <p:pic>
          <p:nvPicPr>
            <p:cNvPr id="58" name="object 58"/>
            <p:cNvPicPr/>
            <p:nvPr/>
          </p:nvPicPr>
          <p:blipFill>
            <a:blip r:embed="rId18" cstate="print"/>
            <a:stretch>
              <a:fillRect/>
            </a:stretch>
          </p:blipFill>
          <p:spPr>
            <a:xfrm>
              <a:off x="4370832" y="4053840"/>
              <a:ext cx="1877567" cy="762000"/>
            </a:xfrm>
            <a:prstGeom prst="rect">
              <a:avLst/>
            </a:prstGeom>
          </p:spPr>
        </p:pic>
        <p:pic>
          <p:nvPicPr>
            <p:cNvPr id="59" name="object 59"/>
            <p:cNvPicPr/>
            <p:nvPr/>
          </p:nvPicPr>
          <p:blipFill>
            <a:blip r:embed="rId19" cstate="print"/>
            <a:stretch>
              <a:fillRect/>
            </a:stretch>
          </p:blipFill>
          <p:spPr>
            <a:xfrm>
              <a:off x="5323332" y="4689360"/>
              <a:ext cx="3759708" cy="591299"/>
            </a:xfrm>
            <a:prstGeom prst="rect">
              <a:avLst/>
            </a:prstGeom>
          </p:spPr>
        </p:pic>
        <p:pic>
          <p:nvPicPr>
            <p:cNvPr id="60" name="object 60"/>
            <p:cNvPicPr/>
            <p:nvPr/>
          </p:nvPicPr>
          <p:blipFill>
            <a:blip r:embed="rId20" cstate="print"/>
            <a:stretch>
              <a:fillRect/>
            </a:stretch>
          </p:blipFill>
          <p:spPr>
            <a:xfrm>
              <a:off x="5862828" y="4727460"/>
              <a:ext cx="2607564" cy="582155"/>
            </a:xfrm>
            <a:prstGeom prst="rect">
              <a:avLst/>
            </a:prstGeom>
          </p:spPr>
        </p:pic>
        <p:pic>
          <p:nvPicPr>
            <p:cNvPr id="61" name="object 61"/>
            <p:cNvPicPr/>
            <p:nvPr/>
          </p:nvPicPr>
          <p:blipFill>
            <a:blip r:embed="rId21" cstate="print"/>
            <a:stretch>
              <a:fillRect/>
            </a:stretch>
          </p:blipFill>
          <p:spPr>
            <a:xfrm>
              <a:off x="5355336" y="4730496"/>
              <a:ext cx="3643884" cy="460248"/>
            </a:xfrm>
            <a:prstGeom prst="rect">
              <a:avLst/>
            </a:prstGeom>
          </p:spPr>
        </p:pic>
        <p:sp>
          <p:nvSpPr>
            <p:cNvPr id="62" name="object 62"/>
            <p:cNvSpPr/>
            <p:nvPr/>
          </p:nvSpPr>
          <p:spPr>
            <a:xfrm>
              <a:off x="5355336" y="4730496"/>
              <a:ext cx="3644265" cy="460375"/>
            </a:xfrm>
            <a:custGeom>
              <a:avLst/>
              <a:gdLst/>
              <a:ahLst/>
              <a:cxnLst/>
              <a:rect l="l" t="t" r="r" b="b"/>
              <a:pathLst>
                <a:path w="3644265" h="460375">
                  <a:moveTo>
                    <a:pt x="0" y="115061"/>
                  </a:moveTo>
                  <a:lnTo>
                    <a:pt x="3413760" y="115061"/>
                  </a:lnTo>
                  <a:lnTo>
                    <a:pt x="3413760" y="0"/>
                  </a:lnTo>
                  <a:lnTo>
                    <a:pt x="3643884" y="230123"/>
                  </a:lnTo>
                  <a:lnTo>
                    <a:pt x="3413760" y="460247"/>
                  </a:lnTo>
                  <a:lnTo>
                    <a:pt x="3413760" y="345185"/>
                  </a:lnTo>
                  <a:lnTo>
                    <a:pt x="0" y="345185"/>
                  </a:lnTo>
                  <a:lnTo>
                    <a:pt x="0" y="115061"/>
                  </a:lnTo>
                  <a:close/>
                </a:path>
              </a:pathLst>
            </a:custGeom>
            <a:ln w="12192">
              <a:solidFill>
                <a:srgbClr val="000000"/>
              </a:solidFill>
            </a:ln>
          </p:spPr>
          <p:txBody>
            <a:bodyPr wrap="square" lIns="0" tIns="0" rIns="0" bIns="0" rtlCol="0"/>
            <a:lstStyle/>
            <a:p>
              <a:endParaRPr/>
            </a:p>
          </p:txBody>
        </p:sp>
      </p:grpSp>
      <p:sp>
        <p:nvSpPr>
          <p:cNvPr id="63" name="object 63"/>
          <p:cNvSpPr txBox="1"/>
          <p:nvPr/>
        </p:nvSpPr>
        <p:spPr>
          <a:xfrm>
            <a:off x="5969253" y="4797044"/>
            <a:ext cx="2302510" cy="299720"/>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Calibri"/>
                <a:cs typeface="Calibri"/>
              </a:rPr>
              <a:t>100mm</a:t>
            </a:r>
            <a:r>
              <a:rPr sz="1200" spc="-5" dirty="0">
                <a:solidFill>
                  <a:srgbClr val="FFFFFF"/>
                </a:solidFill>
                <a:latin typeface="Calibri"/>
                <a:cs typeface="Calibri"/>
              </a:rPr>
              <a:t> </a:t>
            </a:r>
            <a:r>
              <a:rPr sz="1200" dirty="0">
                <a:solidFill>
                  <a:srgbClr val="FFFFFF"/>
                </a:solidFill>
                <a:latin typeface="Calibri"/>
                <a:cs typeface="Calibri"/>
              </a:rPr>
              <a:t>Gun</a:t>
            </a:r>
            <a:r>
              <a:rPr sz="1200" spc="-15" dirty="0">
                <a:solidFill>
                  <a:srgbClr val="FFFFFF"/>
                </a:solidFill>
                <a:latin typeface="Calibri"/>
                <a:cs typeface="Calibri"/>
              </a:rPr>
              <a:t> </a:t>
            </a:r>
            <a:r>
              <a:rPr sz="1200" dirty="0">
                <a:solidFill>
                  <a:srgbClr val="FFFFFF"/>
                </a:solidFill>
                <a:latin typeface="Calibri"/>
                <a:cs typeface="Calibri"/>
              </a:rPr>
              <a:t>&amp;</a:t>
            </a:r>
            <a:r>
              <a:rPr sz="1200" spc="-15" dirty="0">
                <a:solidFill>
                  <a:srgbClr val="FFFFFF"/>
                </a:solidFill>
                <a:latin typeface="Calibri"/>
                <a:cs typeface="Calibri"/>
              </a:rPr>
              <a:t> </a:t>
            </a:r>
            <a:r>
              <a:rPr sz="1200" spc="-30" dirty="0">
                <a:solidFill>
                  <a:srgbClr val="FFFFFF"/>
                </a:solidFill>
                <a:latin typeface="Calibri"/>
                <a:cs typeface="Calibri"/>
              </a:rPr>
              <a:t>ATGMs</a:t>
            </a:r>
            <a:r>
              <a:rPr sz="1200" spc="10" dirty="0">
                <a:solidFill>
                  <a:srgbClr val="FFFFFF"/>
                </a:solidFill>
                <a:latin typeface="Calibri"/>
                <a:cs typeface="Calibri"/>
              </a:rPr>
              <a:t> </a:t>
            </a:r>
            <a:r>
              <a:rPr sz="1800" dirty="0">
                <a:solidFill>
                  <a:srgbClr val="FFFFFF"/>
                </a:solidFill>
                <a:latin typeface="Calibri"/>
                <a:cs typeface="Calibri"/>
              </a:rPr>
              <a:t>–</a:t>
            </a:r>
            <a:r>
              <a:rPr sz="1800" spc="390" dirty="0">
                <a:solidFill>
                  <a:srgbClr val="FFFFFF"/>
                </a:solidFill>
                <a:latin typeface="Calibri"/>
                <a:cs typeface="Calibri"/>
              </a:rPr>
              <a:t> </a:t>
            </a:r>
            <a:r>
              <a:rPr sz="1800" spc="-5" dirty="0">
                <a:solidFill>
                  <a:srgbClr val="FFFFFF"/>
                </a:solidFill>
                <a:latin typeface="Calibri"/>
                <a:cs typeface="Calibri"/>
              </a:rPr>
              <a:t>4000m</a:t>
            </a:r>
            <a:endParaRPr sz="1800">
              <a:latin typeface="Calibri"/>
              <a:cs typeface="Calibri"/>
            </a:endParaRPr>
          </a:p>
        </p:txBody>
      </p:sp>
      <p:grpSp>
        <p:nvGrpSpPr>
          <p:cNvPr id="64" name="object 64"/>
          <p:cNvGrpSpPr/>
          <p:nvPr/>
        </p:nvGrpSpPr>
        <p:grpSpPr>
          <a:xfrm>
            <a:off x="5323332" y="5085588"/>
            <a:ext cx="2167255" cy="619125"/>
            <a:chOff x="5323332" y="5085588"/>
            <a:chExt cx="2167255" cy="619125"/>
          </a:xfrm>
        </p:grpSpPr>
        <p:pic>
          <p:nvPicPr>
            <p:cNvPr id="65" name="object 65"/>
            <p:cNvPicPr/>
            <p:nvPr/>
          </p:nvPicPr>
          <p:blipFill>
            <a:blip r:embed="rId22" cstate="print"/>
            <a:stretch>
              <a:fillRect/>
            </a:stretch>
          </p:blipFill>
          <p:spPr>
            <a:xfrm>
              <a:off x="5323332" y="5085588"/>
              <a:ext cx="2167127" cy="589788"/>
            </a:xfrm>
            <a:prstGeom prst="rect">
              <a:avLst/>
            </a:prstGeom>
          </p:spPr>
        </p:pic>
        <p:pic>
          <p:nvPicPr>
            <p:cNvPr id="66" name="object 66"/>
            <p:cNvPicPr/>
            <p:nvPr/>
          </p:nvPicPr>
          <p:blipFill>
            <a:blip r:embed="rId23" cstate="print"/>
            <a:stretch>
              <a:fillRect/>
            </a:stretch>
          </p:blipFill>
          <p:spPr>
            <a:xfrm>
              <a:off x="5562600" y="5122164"/>
              <a:ext cx="1616963" cy="582155"/>
            </a:xfrm>
            <a:prstGeom prst="rect">
              <a:avLst/>
            </a:prstGeom>
          </p:spPr>
        </p:pic>
        <p:pic>
          <p:nvPicPr>
            <p:cNvPr id="67" name="object 67"/>
            <p:cNvPicPr/>
            <p:nvPr/>
          </p:nvPicPr>
          <p:blipFill>
            <a:blip r:embed="rId24" cstate="print"/>
            <a:stretch>
              <a:fillRect/>
            </a:stretch>
          </p:blipFill>
          <p:spPr>
            <a:xfrm>
              <a:off x="5355336" y="5126736"/>
              <a:ext cx="2051304" cy="458723"/>
            </a:xfrm>
            <a:prstGeom prst="rect">
              <a:avLst/>
            </a:prstGeom>
          </p:spPr>
        </p:pic>
        <p:sp>
          <p:nvSpPr>
            <p:cNvPr id="68" name="object 68"/>
            <p:cNvSpPr/>
            <p:nvPr/>
          </p:nvSpPr>
          <p:spPr>
            <a:xfrm>
              <a:off x="5355336" y="5126736"/>
              <a:ext cx="2051685" cy="459105"/>
            </a:xfrm>
            <a:custGeom>
              <a:avLst/>
              <a:gdLst/>
              <a:ahLst/>
              <a:cxnLst/>
              <a:rect l="l" t="t" r="r" b="b"/>
              <a:pathLst>
                <a:path w="2051684" h="459104">
                  <a:moveTo>
                    <a:pt x="0" y="114680"/>
                  </a:moveTo>
                  <a:lnTo>
                    <a:pt x="1821941" y="114680"/>
                  </a:lnTo>
                  <a:lnTo>
                    <a:pt x="1821941" y="0"/>
                  </a:lnTo>
                  <a:lnTo>
                    <a:pt x="2051304" y="229361"/>
                  </a:lnTo>
                  <a:lnTo>
                    <a:pt x="1821941" y="458723"/>
                  </a:lnTo>
                  <a:lnTo>
                    <a:pt x="1821941" y="344042"/>
                  </a:lnTo>
                  <a:lnTo>
                    <a:pt x="0" y="344042"/>
                  </a:lnTo>
                  <a:lnTo>
                    <a:pt x="0" y="114680"/>
                  </a:lnTo>
                  <a:close/>
                </a:path>
              </a:pathLst>
            </a:custGeom>
            <a:ln w="12192">
              <a:solidFill>
                <a:srgbClr val="000000"/>
              </a:solidFill>
            </a:ln>
          </p:spPr>
          <p:txBody>
            <a:bodyPr wrap="square" lIns="0" tIns="0" rIns="0" bIns="0" rtlCol="0"/>
            <a:lstStyle/>
            <a:p>
              <a:endParaRPr/>
            </a:p>
          </p:txBody>
        </p:sp>
      </p:grpSp>
      <p:sp>
        <p:nvSpPr>
          <p:cNvPr id="69" name="object 69"/>
          <p:cNvSpPr txBox="1"/>
          <p:nvPr/>
        </p:nvSpPr>
        <p:spPr>
          <a:xfrm>
            <a:off x="5667883" y="5192014"/>
            <a:ext cx="1311910" cy="29972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Calibri"/>
                <a:cs typeface="Calibri"/>
              </a:rPr>
              <a:t>30mm</a:t>
            </a:r>
            <a:r>
              <a:rPr sz="1200" b="1" spc="225" dirty="0">
                <a:solidFill>
                  <a:srgbClr val="FFFFFF"/>
                </a:solidFill>
                <a:latin typeface="Calibri"/>
                <a:cs typeface="Calibri"/>
              </a:rPr>
              <a:t> </a:t>
            </a:r>
            <a:r>
              <a:rPr sz="1800" dirty="0">
                <a:solidFill>
                  <a:srgbClr val="FFFFFF"/>
                </a:solidFill>
                <a:latin typeface="Calibri"/>
                <a:cs typeface="Calibri"/>
              </a:rPr>
              <a:t>–</a:t>
            </a:r>
            <a:r>
              <a:rPr sz="1800" spc="-25" dirty="0">
                <a:solidFill>
                  <a:srgbClr val="FFFFFF"/>
                </a:solidFill>
                <a:latin typeface="Calibri"/>
                <a:cs typeface="Calibri"/>
              </a:rPr>
              <a:t> </a:t>
            </a:r>
            <a:r>
              <a:rPr sz="1800" spc="-5" dirty="0">
                <a:solidFill>
                  <a:srgbClr val="FFFFFF"/>
                </a:solidFill>
                <a:latin typeface="Calibri"/>
                <a:cs typeface="Calibri"/>
              </a:rPr>
              <a:t>2000m</a:t>
            </a:r>
            <a:endParaRPr sz="1800">
              <a:latin typeface="Calibri"/>
              <a:cs typeface="Calibri"/>
            </a:endParaRPr>
          </a:p>
        </p:txBody>
      </p:sp>
      <p:grpSp>
        <p:nvGrpSpPr>
          <p:cNvPr id="70" name="object 70"/>
          <p:cNvGrpSpPr/>
          <p:nvPr/>
        </p:nvGrpSpPr>
        <p:grpSpPr>
          <a:xfrm>
            <a:off x="5323332" y="5507735"/>
            <a:ext cx="1859280" cy="619125"/>
            <a:chOff x="5323332" y="5507735"/>
            <a:chExt cx="1859280" cy="619125"/>
          </a:xfrm>
        </p:grpSpPr>
        <p:pic>
          <p:nvPicPr>
            <p:cNvPr id="71" name="object 71"/>
            <p:cNvPicPr/>
            <p:nvPr/>
          </p:nvPicPr>
          <p:blipFill>
            <a:blip r:embed="rId25" cstate="print"/>
            <a:stretch>
              <a:fillRect/>
            </a:stretch>
          </p:blipFill>
          <p:spPr>
            <a:xfrm>
              <a:off x="5323332" y="5507735"/>
              <a:ext cx="1859280" cy="589787"/>
            </a:xfrm>
            <a:prstGeom prst="rect">
              <a:avLst/>
            </a:prstGeom>
          </p:spPr>
        </p:pic>
        <p:pic>
          <p:nvPicPr>
            <p:cNvPr id="72" name="object 72"/>
            <p:cNvPicPr/>
            <p:nvPr/>
          </p:nvPicPr>
          <p:blipFill>
            <a:blip r:embed="rId26" cstate="print"/>
            <a:stretch>
              <a:fillRect/>
            </a:stretch>
          </p:blipFill>
          <p:spPr>
            <a:xfrm>
              <a:off x="5358384" y="5544311"/>
              <a:ext cx="1717548" cy="582155"/>
            </a:xfrm>
            <a:prstGeom prst="rect">
              <a:avLst/>
            </a:prstGeom>
          </p:spPr>
        </p:pic>
        <p:pic>
          <p:nvPicPr>
            <p:cNvPr id="73" name="object 73"/>
            <p:cNvPicPr/>
            <p:nvPr/>
          </p:nvPicPr>
          <p:blipFill>
            <a:blip r:embed="rId27" cstate="print"/>
            <a:stretch>
              <a:fillRect/>
            </a:stretch>
          </p:blipFill>
          <p:spPr>
            <a:xfrm>
              <a:off x="5355336" y="5548883"/>
              <a:ext cx="1743456" cy="458724"/>
            </a:xfrm>
            <a:prstGeom prst="rect">
              <a:avLst/>
            </a:prstGeom>
          </p:spPr>
        </p:pic>
        <p:sp>
          <p:nvSpPr>
            <p:cNvPr id="74" name="object 74"/>
            <p:cNvSpPr/>
            <p:nvPr/>
          </p:nvSpPr>
          <p:spPr>
            <a:xfrm>
              <a:off x="5355336" y="5548883"/>
              <a:ext cx="1743710" cy="459105"/>
            </a:xfrm>
            <a:custGeom>
              <a:avLst/>
              <a:gdLst/>
              <a:ahLst/>
              <a:cxnLst/>
              <a:rect l="l" t="t" r="r" b="b"/>
              <a:pathLst>
                <a:path w="1743709" h="459104">
                  <a:moveTo>
                    <a:pt x="0" y="114680"/>
                  </a:moveTo>
                  <a:lnTo>
                    <a:pt x="1514093" y="114680"/>
                  </a:lnTo>
                  <a:lnTo>
                    <a:pt x="1514093" y="0"/>
                  </a:lnTo>
                  <a:lnTo>
                    <a:pt x="1743456" y="229361"/>
                  </a:lnTo>
                  <a:lnTo>
                    <a:pt x="1514093" y="458723"/>
                  </a:lnTo>
                  <a:lnTo>
                    <a:pt x="1514093" y="344042"/>
                  </a:lnTo>
                  <a:lnTo>
                    <a:pt x="0" y="344042"/>
                  </a:lnTo>
                  <a:lnTo>
                    <a:pt x="0" y="114680"/>
                  </a:lnTo>
                  <a:close/>
                </a:path>
              </a:pathLst>
            </a:custGeom>
            <a:ln w="12192">
              <a:solidFill>
                <a:srgbClr val="000000"/>
              </a:solidFill>
            </a:ln>
          </p:spPr>
          <p:txBody>
            <a:bodyPr wrap="square" lIns="0" tIns="0" rIns="0" bIns="0" rtlCol="0"/>
            <a:lstStyle/>
            <a:p>
              <a:endParaRPr/>
            </a:p>
          </p:txBody>
        </p:sp>
      </p:grpSp>
      <p:sp>
        <p:nvSpPr>
          <p:cNvPr id="75" name="object 75"/>
          <p:cNvSpPr txBox="1"/>
          <p:nvPr/>
        </p:nvSpPr>
        <p:spPr>
          <a:xfrm>
            <a:off x="5464555" y="5614212"/>
            <a:ext cx="1412240" cy="29972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Calibri"/>
                <a:cs typeface="Calibri"/>
              </a:rPr>
              <a:t>7.62</a:t>
            </a:r>
            <a:r>
              <a:rPr sz="1200" b="1" spc="-20" dirty="0">
                <a:solidFill>
                  <a:srgbClr val="FFFFFF"/>
                </a:solidFill>
                <a:latin typeface="Calibri"/>
                <a:cs typeface="Calibri"/>
              </a:rPr>
              <a:t> </a:t>
            </a:r>
            <a:r>
              <a:rPr sz="1200" b="1" spc="-5" dirty="0">
                <a:solidFill>
                  <a:srgbClr val="FFFFFF"/>
                </a:solidFill>
                <a:latin typeface="Calibri"/>
                <a:cs typeface="Calibri"/>
              </a:rPr>
              <a:t>MG</a:t>
            </a:r>
            <a:r>
              <a:rPr sz="1200" b="1" spc="-15" dirty="0">
                <a:solidFill>
                  <a:srgbClr val="FFFFFF"/>
                </a:solidFill>
                <a:latin typeface="Calibri"/>
                <a:cs typeface="Calibri"/>
              </a:rPr>
              <a:t> </a:t>
            </a:r>
            <a:r>
              <a:rPr sz="1800" dirty="0">
                <a:solidFill>
                  <a:srgbClr val="FFFFFF"/>
                </a:solidFill>
                <a:latin typeface="Calibri"/>
                <a:cs typeface="Calibri"/>
              </a:rPr>
              <a:t>–</a:t>
            </a:r>
            <a:r>
              <a:rPr sz="1800" spc="-30" dirty="0">
                <a:solidFill>
                  <a:srgbClr val="FFFFFF"/>
                </a:solidFill>
                <a:latin typeface="Calibri"/>
                <a:cs typeface="Calibri"/>
              </a:rPr>
              <a:t> </a:t>
            </a:r>
            <a:r>
              <a:rPr sz="1800" spc="-5" dirty="0">
                <a:solidFill>
                  <a:srgbClr val="FFFFFF"/>
                </a:solidFill>
                <a:latin typeface="Calibri"/>
                <a:cs typeface="Calibri"/>
              </a:rPr>
              <a:t>1500m</a:t>
            </a:r>
            <a:endParaRPr sz="1800">
              <a:latin typeface="Calibri"/>
              <a:cs typeface="Calibri"/>
            </a:endParaRPr>
          </a:p>
        </p:txBody>
      </p:sp>
      <p:sp>
        <p:nvSpPr>
          <p:cNvPr id="76" name="object 76"/>
          <p:cNvSpPr txBox="1"/>
          <p:nvPr/>
        </p:nvSpPr>
        <p:spPr>
          <a:xfrm>
            <a:off x="3100832" y="5803493"/>
            <a:ext cx="112141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x1</a:t>
            </a:r>
            <a:r>
              <a:rPr sz="1800" b="1" spc="-60" dirty="0">
                <a:latin typeface="Calibri"/>
                <a:cs typeface="Calibri"/>
              </a:rPr>
              <a:t> </a:t>
            </a:r>
            <a:r>
              <a:rPr sz="1800" b="1" spc="-5" dirty="0">
                <a:latin typeface="Calibri"/>
                <a:cs typeface="Calibri"/>
              </a:rPr>
              <a:t>ZBD-04A</a:t>
            </a:r>
            <a:endParaRPr sz="1800">
              <a:latin typeface="Calibri"/>
              <a:cs typeface="Calibri"/>
            </a:endParaRPr>
          </a:p>
        </p:txBody>
      </p:sp>
      <p:sp>
        <p:nvSpPr>
          <p:cNvPr id="77" name="object 77"/>
          <p:cNvSpPr txBox="1"/>
          <p:nvPr/>
        </p:nvSpPr>
        <p:spPr>
          <a:xfrm>
            <a:off x="7513701" y="5220411"/>
            <a:ext cx="1419225" cy="880110"/>
          </a:xfrm>
          <a:prstGeom prst="rect">
            <a:avLst/>
          </a:prstGeom>
        </p:spPr>
        <p:txBody>
          <a:bodyPr vert="horz" wrap="square" lIns="0" tIns="13335" rIns="0" bIns="0" rtlCol="0">
            <a:spAutoFit/>
          </a:bodyPr>
          <a:lstStyle/>
          <a:p>
            <a:pPr marL="12700" marR="5080" indent="1270" algn="ctr">
              <a:lnSpc>
                <a:spcPct val="100000"/>
              </a:lnSpc>
              <a:spcBef>
                <a:spcPts val="105"/>
              </a:spcBef>
            </a:pPr>
            <a:r>
              <a:rPr sz="1400" b="1" dirty="0">
                <a:latin typeface="Calibri"/>
                <a:cs typeface="Calibri"/>
              </a:rPr>
              <a:t>ZBD-04s </a:t>
            </a:r>
            <a:r>
              <a:rPr sz="1400" b="1" spc="-10" dirty="0">
                <a:latin typeface="Calibri"/>
                <a:cs typeface="Calibri"/>
              </a:rPr>
              <a:t>have </a:t>
            </a:r>
            <a:r>
              <a:rPr sz="1400" b="1" dirty="0">
                <a:latin typeface="Calibri"/>
                <a:cs typeface="Calibri"/>
              </a:rPr>
              <a:t>a </a:t>
            </a:r>
            <a:r>
              <a:rPr sz="1400" b="1" spc="5" dirty="0">
                <a:latin typeface="Calibri"/>
                <a:cs typeface="Calibri"/>
              </a:rPr>
              <a:t> </a:t>
            </a:r>
            <a:r>
              <a:rPr sz="1400" b="1" spc="-5" dirty="0">
                <a:latin typeface="Calibri"/>
                <a:cs typeface="Calibri"/>
              </a:rPr>
              <a:t>100mm main gun </a:t>
            </a:r>
            <a:r>
              <a:rPr sz="1400" b="1" dirty="0">
                <a:latin typeface="Calibri"/>
                <a:cs typeface="Calibri"/>
              </a:rPr>
              <a:t> and a </a:t>
            </a:r>
            <a:r>
              <a:rPr sz="1400" b="1" spc="-5" dirty="0">
                <a:latin typeface="Calibri"/>
                <a:cs typeface="Calibri"/>
              </a:rPr>
              <a:t>coaxial </a:t>
            </a:r>
            <a:r>
              <a:rPr sz="1400" b="1" dirty="0">
                <a:latin typeface="Calibri"/>
                <a:cs typeface="Calibri"/>
              </a:rPr>
              <a:t> </a:t>
            </a:r>
            <a:r>
              <a:rPr sz="1400" b="1" spc="-5" dirty="0">
                <a:latin typeface="Calibri"/>
                <a:cs typeface="Calibri"/>
              </a:rPr>
              <a:t>30mm</a:t>
            </a:r>
            <a:r>
              <a:rPr sz="1400" b="1" spc="-55" dirty="0">
                <a:latin typeface="Calibri"/>
                <a:cs typeface="Calibri"/>
              </a:rPr>
              <a:t> </a:t>
            </a:r>
            <a:r>
              <a:rPr sz="1400" b="1" spc="-5" dirty="0">
                <a:latin typeface="Calibri"/>
                <a:cs typeface="Calibri"/>
              </a:rPr>
              <a:t>autocannon</a:t>
            </a:r>
            <a:endParaRPr sz="1400">
              <a:latin typeface="Calibri"/>
              <a:cs typeface="Calibri"/>
            </a:endParaRPr>
          </a:p>
        </p:txBody>
      </p:sp>
      <p:pic>
        <p:nvPicPr>
          <p:cNvPr id="131" name="object 131"/>
          <p:cNvPicPr/>
          <p:nvPr/>
        </p:nvPicPr>
        <p:blipFill>
          <a:blip r:embed="rId28" cstate="print"/>
          <a:stretch>
            <a:fillRect/>
          </a:stretch>
        </p:blipFill>
        <p:spPr>
          <a:xfrm>
            <a:off x="4347971" y="3361944"/>
            <a:ext cx="1911096" cy="742187"/>
          </a:xfrm>
          <a:prstGeom prst="rect">
            <a:avLst/>
          </a:prstGeom>
        </p:spPr>
      </p:pic>
      <p:sp>
        <p:nvSpPr>
          <p:cNvPr id="132" name="object 132"/>
          <p:cNvSpPr txBox="1"/>
          <p:nvPr/>
        </p:nvSpPr>
        <p:spPr>
          <a:xfrm>
            <a:off x="3400805" y="1224153"/>
            <a:ext cx="676275" cy="330200"/>
          </a:xfrm>
          <a:prstGeom prst="rect">
            <a:avLst/>
          </a:prstGeom>
        </p:spPr>
        <p:txBody>
          <a:bodyPr vert="horz" wrap="square" lIns="0" tIns="12065" rIns="0" bIns="0" rtlCol="0">
            <a:spAutoFit/>
          </a:bodyPr>
          <a:lstStyle/>
          <a:p>
            <a:pPr marR="19050" algn="ctr">
              <a:lnSpc>
                <a:spcPct val="100000"/>
              </a:lnSpc>
              <a:spcBef>
                <a:spcPts val="95"/>
              </a:spcBef>
            </a:pPr>
            <a:r>
              <a:rPr sz="1000" b="1" spc="-5" dirty="0">
                <a:latin typeface="Calibri"/>
                <a:cs typeface="Calibri"/>
              </a:rPr>
              <a:t>IFV</a:t>
            </a:r>
            <a:endParaRPr sz="1000">
              <a:latin typeface="Calibri"/>
              <a:cs typeface="Calibri"/>
            </a:endParaRPr>
          </a:p>
          <a:p>
            <a:pPr algn="ctr">
              <a:lnSpc>
                <a:spcPct val="100000"/>
              </a:lnSpc>
            </a:pPr>
            <a:r>
              <a:rPr sz="1000" b="1" spc="-5" dirty="0">
                <a:latin typeface="Calibri"/>
                <a:cs typeface="Calibri"/>
              </a:rPr>
              <a:t>Commander</a:t>
            </a:r>
            <a:endParaRPr sz="1000">
              <a:latin typeface="Calibri"/>
              <a:cs typeface="Calibri"/>
            </a:endParaRPr>
          </a:p>
        </p:txBody>
      </p:sp>
      <p:sp>
        <p:nvSpPr>
          <p:cNvPr id="135" name="object 135"/>
          <p:cNvSpPr txBox="1"/>
          <p:nvPr/>
        </p:nvSpPr>
        <p:spPr>
          <a:xfrm>
            <a:off x="4569717" y="1687858"/>
            <a:ext cx="863600" cy="239395"/>
          </a:xfrm>
          <a:prstGeom prst="rect">
            <a:avLst/>
          </a:prstGeom>
        </p:spPr>
        <p:txBody>
          <a:bodyPr vert="horz" wrap="square" lIns="0" tIns="13335" rIns="0" bIns="0" rtlCol="0">
            <a:spAutoFit/>
          </a:bodyPr>
          <a:lstStyle/>
          <a:p>
            <a:pPr marL="12700">
              <a:lnSpc>
                <a:spcPct val="100000"/>
              </a:lnSpc>
              <a:spcBef>
                <a:spcPts val="105"/>
              </a:spcBef>
            </a:pPr>
            <a:r>
              <a:rPr sz="1400" b="1" u="sng" dirty="0">
                <a:uFill>
                  <a:solidFill>
                    <a:srgbClr val="000000"/>
                  </a:solidFill>
                </a:uFill>
                <a:latin typeface="Calibri"/>
                <a:cs typeface="Calibri"/>
              </a:rPr>
              <a:t>Fi</a:t>
            </a:r>
            <a:r>
              <a:rPr sz="1400" b="1" u="sng" spc="-10" dirty="0">
                <a:uFill>
                  <a:solidFill>
                    <a:srgbClr val="000000"/>
                  </a:solidFill>
                </a:uFill>
                <a:latin typeface="Calibri"/>
                <a:cs typeface="Calibri"/>
              </a:rPr>
              <a:t>r</a:t>
            </a:r>
            <a:r>
              <a:rPr sz="1400" b="1" u="sng" dirty="0">
                <a:uFill>
                  <a:solidFill>
                    <a:srgbClr val="000000"/>
                  </a:solidFill>
                </a:uFill>
                <a:latin typeface="Calibri"/>
                <a:cs typeface="Calibri"/>
              </a:rPr>
              <a:t>e</a:t>
            </a:r>
            <a:r>
              <a:rPr sz="1400" b="1" u="sng" spc="-30" dirty="0">
                <a:uFill>
                  <a:solidFill>
                    <a:srgbClr val="000000"/>
                  </a:solidFill>
                </a:uFill>
                <a:latin typeface="Calibri"/>
                <a:cs typeface="Calibri"/>
              </a:rPr>
              <a:t> </a:t>
            </a:r>
            <a:r>
              <a:rPr sz="1400" b="1" u="sng" spc="-120" dirty="0">
                <a:uFill>
                  <a:solidFill>
                    <a:srgbClr val="000000"/>
                  </a:solidFill>
                </a:uFill>
                <a:latin typeface="Calibri"/>
                <a:cs typeface="Calibri"/>
              </a:rPr>
              <a:t>T</a:t>
            </a:r>
            <a:r>
              <a:rPr sz="1400" b="1" u="sng" spc="-5" dirty="0">
                <a:uFill>
                  <a:solidFill>
                    <a:srgbClr val="000000"/>
                  </a:solidFill>
                </a:uFill>
                <a:latin typeface="Calibri"/>
                <a:cs typeface="Calibri"/>
              </a:rPr>
              <a:t>e</a:t>
            </a:r>
            <a:r>
              <a:rPr sz="1400" b="1" u="sng" dirty="0">
                <a:uFill>
                  <a:solidFill>
                    <a:srgbClr val="000000"/>
                  </a:solidFill>
                </a:uFill>
                <a:latin typeface="Calibri"/>
                <a:cs typeface="Calibri"/>
              </a:rPr>
              <a:t>am</a:t>
            </a:r>
            <a:r>
              <a:rPr sz="1400" b="1" u="sng" spc="-35" dirty="0">
                <a:uFill>
                  <a:solidFill>
                    <a:srgbClr val="000000"/>
                  </a:solidFill>
                </a:uFill>
                <a:latin typeface="Calibri"/>
                <a:cs typeface="Calibri"/>
              </a:rPr>
              <a:t> </a:t>
            </a:r>
            <a:r>
              <a:rPr sz="1400" b="1" u="sng" dirty="0">
                <a:uFill>
                  <a:solidFill>
                    <a:srgbClr val="000000"/>
                  </a:solidFill>
                </a:uFill>
                <a:latin typeface="Calibri"/>
                <a:cs typeface="Calibri"/>
              </a:rPr>
              <a:t>1</a:t>
            </a:r>
            <a:endParaRPr sz="1400" dirty="0">
              <a:latin typeface="Calibri"/>
              <a:cs typeface="Calibri"/>
            </a:endParaRPr>
          </a:p>
        </p:txBody>
      </p:sp>
      <p:sp>
        <p:nvSpPr>
          <p:cNvPr id="137" name="object 137"/>
          <p:cNvSpPr txBox="1"/>
          <p:nvPr/>
        </p:nvSpPr>
        <p:spPr>
          <a:xfrm>
            <a:off x="6564072" y="1676362"/>
            <a:ext cx="863600" cy="228909"/>
          </a:xfrm>
          <a:prstGeom prst="rect">
            <a:avLst/>
          </a:prstGeom>
        </p:spPr>
        <p:txBody>
          <a:bodyPr vert="horz" wrap="square" lIns="0" tIns="13335" rIns="0" bIns="0" rtlCol="0">
            <a:spAutoFit/>
          </a:bodyPr>
          <a:lstStyle/>
          <a:p>
            <a:pPr marL="12700">
              <a:lnSpc>
                <a:spcPct val="100000"/>
              </a:lnSpc>
              <a:spcBef>
                <a:spcPts val="105"/>
              </a:spcBef>
            </a:pPr>
            <a:r>
              <a:rPr sz="1400" b="1" u="sng" dirty="0">
                <a:uFill>
                  <a:solidFill>
                    <a:srgbClr val="000000"/>
                  </a:solidFill>
                </a:uFill>
                <a:latin typeface="Calibri"/>
                <a:cs typeface="Calibri"/>
              </a:rPr>
              <a:t>Fi</a:t>
            </a:r>
            <a:r>
              <a:rPr sz="1400" b="1" u="sng" spc="-10" dirty="0">
                <a:uFill>
                  <a:solidFill>
                    <a:srgbClr val="000000"/>
                  </a:solidFill>
                </a:uFill>
                <a:latin typeface="Calibri"/>
                <a:cs typeface="Calibri"/>
              </a:rPr>
              <a:t>r</a:t>
            </a:r>
            <a:r>
              <a:rPr sz="1400" b="1" u="sng" dirty="0">
                <a:uFill>
                  <a:solidFill>
                    <a:srgbClr val="000000"/>
                  </a:solidFill>
                </a:uFill>
                <a:latin typeface="Calibri"/>
                <a:cs typeface="Calibri"/>
              </a:rPr>
              <a:t>e</a:t>
            </a:r>
            <a:r>
              <a:rPr sz="1400" b="1" u="sng" spc="-30" dirty="0">
                <a:uFill>
                  <a:solidFill>
                    <a:srgbClr val="000000"/>
                  </a:solidFill>
                </a:uFill>
                <a:latin typeface="Calibri"/>
                <a:cs typeface="Calibri"/>
              </a:rPr>
              <a:t> </a:t>
            </a:r>
            <a:r>
              <a:rPr sz="1400" b="1" u="sng" spc="-120" dirty="0">
                <a:uFill>
                  <a:solidFill>
                    <a:srgbClr val="000000"/>
                  </a:solidFill>
                </a:uFill>
                <a:latin typeface="Calibri"/>
                <a:cs typeface="Calibri"/>
              </a:rPr>
              <a:t>T</a:t>
            </a:r>
            <a:r>
              <a:rPr sz="1400" b="1" u="sng" spc="-5" dirty="0">
                <a:uFill>
                  <a:solidFill>
                    <a:srgbClr val="000000"/>
                  </a:solidFill>
                </a:uFill>
                <a:latin typeface="Calibri"/>
                <a:cs typeface="Calibri"/>
              </a:rPr>
              <a:t>e</a:t>
            </a:r>
            <a:r>
              <a:rPr sz="1400" b="1" u="sng" dirty="0">
                <a:uFill>
                  <a:solidFill>
                    <a:srgbClr val="000000"/>
                  </a:solidFill>
                </a:uFill>
                <a:latin typeface="Calibri"/>
                <a:cs typeface="Calibri"/>
              </a:rPr>
              <a:t>am</a:t>
            </a:r>
            <a:r>
              <a:rPr sz="1400" b="1" u="sng" spc="-35" dirty="0">
                <a:uFill>
                  <a:solidFill>
                    <a:srgbClr val="000000"/>
                  </a:solidFill>
                </a:uFill>
                <a:latin typeface="Calibri"/>
                <a:cs typeface="Calibri"/>
              </a:rPr>
              <a:t> </a:t>
            </a:r>
            <a:r>
              <a:rPr lang="en-US" sz="1400" b="1" u="sng" dirty="0">
                <a:uFill>
                  <a:solidFill>
                    <a:srgbClr val="000000"/>
                  </a:solidFill>
                </a:uFill>
                <a:latin typeface="Calibri"/>
                <a:cs typeface="Calibri"/>
              </a:rPr>
              <a:t>2</a:t>
            </a:r>
            <a:endParaRPr sz="1400" dirty="0">
              <a:latin typeface="Calibri"/>
              <a:cs typeface="Calibri"/>
            </a:endParaRPr>
          </a:p>
        </p:txBody>
      </p:sp>
      <p:pic>
        <p:nvPicPr>
          <p:cNvPr id="3" name="Picture 2"/>
          <p:cNvPicPr>
            <a:picLocks noChangeAspect="1"/>
          </p:cNvPicPr>
          <p:nvPr/>
        </p:nvPicPr>
        <p:blipFill rotWithShape="1">
          <a:blip r:embed="rId29" cstate="print">
            <a:extLst>
              <a:ext uri="{28A0092B-C50C-407E-A947-70E740481C1C}">
                <a14:useLocalDpi xmlns:a14="http://schemas.microsoft.com/office/drawing/2010/main" val="0"/>
              </a:ext>
            </a:extLst>
          </a:blip>
          <a:srcRect b="11257"/>
          <a:stretch/>
        </p:blipFill>
        <p:spPr>
          <a:xfrm>
            <a:off x="183558" y="1172476"/>
            <a:ext cx="2385636" cy="3397288"/>
          </a:xfrm>
          <a:prstGeom prst="rect">
            <a:avLst/>
          </a:prstGeom>
          <a:ln w="19050">
            <a:solidFill>
              <a:srgbClr val="000000"/>
            </a:solidFill>
          </a:ln>
        </p:spPr>
      </p:pic>
      <p:sp>
        <p:nvSpPr>
          <p:cNvPr id="138" name="object 130"/>
          <p:cNvSpPr/>
          <p:nvPr/>
        </p:nvSpPr>
        <p:spPr>
          <a:xfrm>
            <a:off x="5969253" y="1007765"/>
            <a:ext cx="0" cy="662940"/>
          </a:xfrm>
          <a:custGeom>
            <a:avLst/>
            <a:gdLst/>
            <a:ahLst/>
            <a:cxnLst/>
            <a:rect l="l" t="t" r="r" b="b"/>
            <a:pathLst>
              <a:path h="662939">
                <a:moveTo>
                  <a:pt x="0" y="662940"/>
                </a:moveTo>
                <a:lnTo>
                  <a:pt x="0" y="0"/>
                </a:lnTo>
              </a:path>
            </a:pathLst>
          </a:custGeom>
          <a:ln w="38100">
            <a:solidFill>
              <a:srgbClr val="000000"/>
            </a:solidFill>
            <a:prstDash val="lgDash"/>
          </a:ln>
        </p:spPr>
        <p:txBody>
          <a:bodyPr wrap="square" lIns="0" tIns="0" rIns="0" bIns="0" rtlCol="0"/>
          <a:lstStyle/>
          <a:p>
            <a:endParaRPr/>
          </a:p>
        </p:txBody>
      </p:sp>
      <p:pic>
        <p:nvPicPr>
          <p:cNvPr id="139" name="Picture 138"/>
          <p:cNvPicPr>
            <a:picLocks noChangeAspect="1"/>
          </p:cNvPicPr>
          <p:nvPr/>
        </p:nvPicPr>
        <p:blipFill>
          <a:blip r:embed="rId30"/>
          <a:stretch>
            <a:fillRect/>
          </a:stretch>
        </p:blipFill>
        <p:spPr>
          <a:xfrm>
            <a:off x="4081789" y="990324"/>
            <a:ext cx="394789" cy="680381"/>
          </a:xfrm>
          <a:prstGeom prst="rect">
            <a:avLst/>
          </a:prstGeom>
        </p:spPr>
      </p:pic>
      <p:pic>
        <p:nvPicPr>
          <p:cNvPr id="140" name="Picture 139"/>
          <p:cNvPicPr>
            <a:picLocks noChangeAspect="1"/>
          </p:cNvPicPr>
          <p:nvPr/>
        </p:nvPicPr>
        <p:blipFill>
          <a:blip r:embed="rId31"/>
          <a:stretch>
            <a:fillRect/>
          </a:stretch>
        </p:blipFill>
        <p:spPr>
          <a:xfrm>
            <a:off x="6112523" y="966449"/>
            <a:ext cx="422630" cy="719370"/>
          </a:xfrm>
          <a:prstGeom prst="rect">
            <a:avLst/>
          </a:prstGeom>
        </p:spPr>
      </p:pic>
      <p:pic>
        <p:nvPicPr>
          <p:cNvPr id="141" name="Picture 14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983542" y="942701"/>
            <a:ext cx="388254" cy="679444"/>
          </a:xfrm>
          <a:prstGeom prst="rect">
            <a:avLst/>
          </a:prstGeom>
        </p:spPr>
      </p:pic>
      <p:pic>
        <p:nvPicPr>
          <p:cNvPr id="143" name="Picture 14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500957" y="989562"/>
            <a:ext cx="446378" cy="610353"/>
          </a:xfrm>
          <a:prstGeom prst="rect">
            <a:avLst/>
          </a:prstGeom>
        </p:spPr>
      </p:pic>
      <p:pic>
        <p:nvPicPr>
          <p:cNvPr id="144" name="Picture 14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565355" y="955895"/>
            <a:ext cx="426793" cy="662891"/>
          </a:xfrm>
          <a:prstGeom prst="rect">
            <a:avLst/>
          </a:prstGeom>
        </p:spPr>
      </p:pic>
      <p:pic>
        <p:nvPicPr>
          <p:cNvPr id="146" name="Picture 14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550432" y="919473"/>
            <a:ext cx="388254" cy="679444"/>
          </a:xfrm>
          <a:prstGeom prst="rect">
            <a:avLst/>
          </a:prstGeom>
        </p:spPr>
      </p:pic>
      <p:pic>
        <p:nvPicPr>
          <p:cNvPr id="147" name="Picture 14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060524" y="938375"/>
            <a:ext cx="388254" cy="679444"/>
          </a:xfrm>
          <a:prstGeom prst="rect">
            <a:avLst/>
          </a:prstGeom>
        </p:spPr>
      </p:pic>
    </p:spTree>
    <p:extLst>
      <p:ext uri="{BB962C8B-B14F-4D97-AF65-F5344CB8AC3E}">
        <p14:creationId xmlns:p14="http://schemas.microsoft.com/office/powerpoint/2010/main" val="229596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a:t>
            </a:r>
          </a:p>
        </p:txBody>
      </p:sp>
      <p:sp>
        <p:nvSpPr>
          <p:cNvPr id="14" name="Title 3">
            <a:extLst>
              <a:ext uri="{FF2B5EF4-FFF2-40B4-BE49-F238E27FC236}">
                <a16:creationId xmlns:a16="http://schemas.microsoft.com/office/drawing/2014/main" id="{78AD8C35-DF9E-4C7F-BA06-39501B9FF132}"/>
              </a:ext>
            </a:extLst>
          </p:cNvPr>
          <p:cNvSpPr txBox="1">
            <a:spLocks/>
          </p:cNvSpPr>
          <p:nvPr/>
        </p:nvSpPr>
        <p:spPr>
          <a:xfrm>
            <a:off x="60121" y="1128812"/>
            <a:ext cx="9144000" cy="791425"/>
          </a:xfrm>
          <a:prstGeom prst="rect">
            <a:avLst/>
          </a:prstGeom>
        </p:spPr>
        <p:txBody>
          <a:bodyPr vert="horz" lIns="91440" tIns="45720" rIns="91440" bIns="45720" rtlCol="0" anchor="ctr">
            <a:noAutofit/>
          </a:bodyPr>
          <a:lstStyle>
            <a:lvl1pPr algn="ctr" defTabSz="971824" rtl="0" eaLnBrk="1" latinLnBrk="0" hangingPunct="1">
              <a:spcBef>
                <a:spcPct val="0"/>
              </a:spcBef>
              <a:buNone/>
              <a:defRPr sz="3400" kern="1200">
                <a:solidFill>
                  <a:schemeClr val="tx1"/>
                </a:solidFill>
                <a:latin typeface="Arial" pitchFamily="34" charset="0"/>
                <a:ea typeface="+mj-ea"/>
                <a:cs typeface="Arial" pitchFamily="34" charset="0"/>
              </a:defRPr>
            </a:lvl1pPr>
          </a:lstStyle>
          <a:p>
            <a:endParaRPr lang="en-US" dirty="0"/>
          </a:p>
        </p:txBody>
      </p:sp>
      <p:sp>
        <p:nvSpPr>
          <p:cNvPr id="15" name="Title 3">
            <a:extLst>
              <a:ext uri="{FF2B5EF4-FFF2-40B4-BE49-F238E27FC236}">
                <a16:creationId xmlns:a16="http://schemas.microsoft.com/office/drawing/2014/main" id="{D3730E1C-3A32-4712-81B7-8D7ACD75E202}"/>
              </a:ext>
            </a:extLst>
          </p:cNvPr>
          <p:cNvSpPr txBox="1">
            <a:spLocks/>
          </p:cNvSpPr>
          <p:nvPr/>
        </p:nvSpPr>
        <p:spPr>
          <a:xfrm>
            <a:off x="60121" y="2095921"/>
            <a:ext cx="9144000" cy="791425"/>
          </a:xfrm>
          <a:prstGeom prst="rect">
            <a:avLst/>
          </a:prstGeom>
        </p:spPr>
        <p:txBody>
          <a:bodyPr vert="horz" lIns="91440" tIns="45720" rIns="91440" bIns="45720" rtlCol="0" anchor="ctr">
            <a:noAutofit/>
          </a:bodyPr>
          <a:lstStyle>
            <a:lvl1pPr algn="ctr" defTabSz="971824" rtl="0" eaLnBrk="1" latinLnBrk="0" hangingPunct="1">
              <a:spcBef>
                <a:spcPct val="0"/>
              </a:spcBef>
              <a:buNone/>
              <a:defRPr sz="3400" kern="1200">
                <a:solidFill>
                  <a:schemeClr val="tx1"/>
                </a:solidFill>
                <a:latin typeface="Arial" pitchFamily="34" charset="0"/>
                <a:ea typeface="+mj-ea"/>
                <a:cs typeface="Arial" pitchFamily="34" charset="0"/>
              </a:defRPr>
            </a:lvl1pPr>
          </a:lstStyle>
          <a:p>
            <a:endParaRPr lang="en-US" dirty="0"/>
          </a:p>
        </p:txBody>
      </p:sp>
      <p:sp>
        <p:nvSpPr>
          <p:cNvPr id="6" name="object 7"/>
          <p:cNvSpPr txBox="1"/>
          <p:nvPr/>
        </p:nvSpPr>
        <p:spPr>
          <a:xfrm>
            <a:off x="190300" y="1053737"/>
            <a:ext cx="8039301" cy="5181547"/>
          </a:xfrm>
          <a:prstGeom prst="rect">
            <a:avLst/>
          </a:prstGeom>
        </p:spPr>
        <p:txBody>
          <a:bodyPr vert="horz" wrap="square" lIns="0" tIns="13335" rIns="0" bIns="0" rtlCol="0">
            <a:spAutoFit/>
          </a:bodyPr>
          <a:lstStyle/>
          <a:p>
            <a:pPr marL="469265" indent="-457200">
              <a:lnSpc>
                <a:spcPct val="100000"/>
              </a:lnSpc>
              <a:spcBef>
                <a:spcPts val="105"/>
              </a:spcBef>
              <a:buFont typeface="+mj-lt"/>
              <a:buAutoNum type="arabicPeriod"/>
              <a:tabLst>
                <a:tab pos="355600" algn="l"/>
                <a:tab pos="356235" algn="l"/>
              </a:tabLst>
            </a:pPr>
            <a:r>
              <a:rPr lang="en-US" sz="1600" b="1" dirty="0">
                <a:latin typeface="Arial"/>
                <a:cs typeface="Arial"/>
              </a:rPr>
              <a:t>ATP 7-100.3 Chinese Tactics Update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Purpose &amp; Background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What CATD has learned so far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Future of Threat Instruction </a:t>
            </a:r>
          </a:p>
          <a:p>
            <a:pPr marL="469265" indent="-457200">
              <a:spcBef>
                <a:spcPts val="105"/>
              </a:spcBef>
              <a:buFont typeface="+mj-lt"/>
              <a:buAutoNum type="arabicPeriod"/>
              <a:tabLst>
                <a:tab pos="355600" algn="l"/>
                <a:tab pos="356235" algn="l"/>
              </a:tabLst>
            </a:pPr>
            <a:r>
              <a:rPr lang="en-US" sz="1600" b="1" dirty="0">
                <a:latin typeface="Arial"/>
                <a:cs typeface="Arial"/>
              </a:rPr>
              <a:t>PLAA Structure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PLAA Unit of Action</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CA-BDE &amp; BN Formations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Enablers (attached &amp; organic)</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PLT / Squad level </a:t>
            </a:r>
          </a:p>
          <a:p>
            <a:pPr marL="469265" indent="-457200">
              <a:spcBef>
                <a:spcPts val="105"/>
              </a:spcBef>
              <a:buFont typeface="+mj-lt"/>
              <a:buAutoNum type="arabicPeriod"/>
              <a:tabLst>
                <a:tab pos="355600" algn="l"/>
                <a:tab pos="356235" algn="l"/>
              </a:tabLst>
            </a:pPr>
            <a:r>
              <a:rPr lang="en-US" sz="1600" b="1" dirty="0">
                <a:latin typeface="Arial"/>
                <a:cs typeface="Arial"/>
              </a:rPr>
              <a:t>Tactics Fundamentals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PLAA Operational Approach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Tactical Systems Methodology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Threat Template </a:t>
            </a:r>
          </a:p>
          <a:p>
            <a:pPr marL="469265" indent="-457200">
              <a:spcBef>
                <a:spcPts val="105"/>
              </a:spcBef>
              <a:buFont typeface="+mj-lt"/>
              <a:buAutoNum type="arabicPeriod"/>
              <a:tabLst>
                <a:tab pos="355600" algn="l"/>
                <a:tab pos="356235" algn="l"/>
              </a:tabLst>
            </a:pPr>
            <a:r>
              <a:rPr lang="en-US" sz="1600" b="1" dirty="0">
                <a:latin typeface="Arial"/>
                <a:cs typeface="Arial"/>
              </a:rPr>
              <a:t>Tactical Concepts – Examples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Tactical Tasks / Missions </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4 x Offense Phases</a:t>
            </a:r>
          </a:p>
          <a:p>
            <a:pPr marL="926465" lvl="1" indent="-457200">
              <a:spcBef>
                <a:spcPts val="105"/>
              </a:spcBef>
              <a:buFont typeface="Arial" panose="020B0604020202020204" pitchFamily="34" charset="0"/>
              <a:buChar char="•"/>
              <a:tabLst>
                <a:tab pos="355600" algn="l"/>
                <a:tab pos="356235" algn="l"/>
              </a:tabLst>
            </a:pPr>
            <a:r>
              <a:rPr lang="en-US" sz="1600" dirty="0">
                <a:latin typeface="Arial"/>
                <a:cs typeface="Arial"/>
              </a:rPr>
              <a:t>4 x Defense Phases </a:t>
            </a:r>
          </a:p>
          <a:p>
            <a:pPr marL="469265" lvl="1">
              <a:spcBef>
                <a:spcPts val="105"/>
              </a:spcBef>
              <a:tabLst>
                <a:tab pos="355600" algn="l"/>
                <a:tab pos="356235" algn="l"/>
              </a:tabLst>
            </a:pPr>
            <a:endParaRPr lang="en-US" sz="1600" dirty="0">
              <a:latin typeface="Arial"/>
              <a:cs typeface="Arial"/>
            </a:endParaRPr>
          </a:p>
          <a:p>
            <a:pPr marL="469265" indent="-457200">
              <a:spcBef>
                <a:spcPts val="105"/>
              </a:spcBef>
              <a:buFont typeface="+mj-lt"/>
              <a:buAutoNum type="arabicPeriod"/>
              <a:tabLst>
                <a:tab pos="355600" algn="l"/>
                <a:tab pos="356235" algn="l"/>
              </a:tabLst>
            </a:pPr>
            <a:r>
              <a:rPr lang="en-US" sz="1600" b="1" dirty="0">
                <a:latin typeface="Arial"/>
                <a:cs typeface="Arial"/>
              </a:rPr>
              <a:t>Conclusions – Resources – Questions </a:t>
            </a:r>
          </a:p>
          <a:p>
            <a:pPr marL="469265" lvl="1">
              <a:spcBef>
                <a:spcPts val="105"/>
              </a:spcBef>
              <a:tabLst>
                <a:tab pos="355600" algn="l"/>
                <a:tab pos="356235" algn="l"/>
              </a:tabLst>
            </a:pPr>
            <a:endParaRPr lang="en-US" sz="1600" dirty="0">
              <a:latin typeface="Arial"/>
              <a:cs typeface="Arial"/>
            </a:endParaRPr>
          </a:p>
        </p:txBody>
      </p:sp>
    </p:spTree>
    <p:extLst>
      <p:ext uri="{BB962C8B-B14F-4D97-AF65-F5344CB8AC3E}">
        <p14:creationId xmlns:p14="http://schemas.microsoft.com/office/powerpoint/2010/main" val="2652518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i="0" spc="-5" dirty="0">
                <a:latin typeface="Arial"/>
                <a:cs typeface="Arial"/>
              </a:rPr>
              <a:t>UAS Employment </a:t>
            </a:r>
            <a:endParaRPr sz="2800" dirty="0">
              <a:latin typeface="Arial"/>
              <a:cs typeface="Arial"/>
            </a:endParaRPr>
          </a:p>
        </p:txBody>
      </p:sp>
      <p:sp>
        <p:nvSpPr>
          <p:cNvPr id="6" name="TextBox 5"/>
          <p:cNvSpPr txBox="1"/>
          <p:nvPr/>
        </p:nvSpPr>
        <p:spPr>
          <a:xfrm>
            <a:off x="0" y="814014"/>
            <a:ext cx="6063916" cy="286232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j-lt"/>
              </a:rPr>
              <a:t>Each CA-BDE houses numerous UAS in both the Recon BN and the Artillery BN </a:t>
            </a:r>
          </a:p>
          <a:p>
            <a:endParaRPr lang="en-US" dirty="0">
              <a:latin typeface="+mj-lt"/>
            </a:endParaRPr>
          </a:p>
          <a:p>
            <a:pPr marL="342900" indent="-342900">
              <a:buFont typeface="Arial" panose="020B0604020202020204" pitchFamily="34" charset="0"/>
              <a:buChar char="•"/>
            </a:pPr>
            <a:r>
              <a:rPr lang="en-US" dirty="0">
                <a:latin typeface="+mj-lt"/>
              </a:rPr>
              <a:t>Visual, EO, IR, radar, and laser range finding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Sometimes utilized as deception / decoys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Typically supports area searches and target searches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Truck catapult / hand launched &amp; parachute recovery  </a:t>
            </a:r>
          </a:p>
        </p:txBody>
      </p:sp>
      <p:pic>
        <p:nvPicPr>
          <p:cNvPr id="14" name="object 70"/>
          <p:cNvPicPr/>
          <p:nvPr/>
        </p:nvPicPr>
        <p:blipFill>
          <a:blip r:embed="rId3" cstate="print"/>
          <a:stretch>
            <a:fillRect/>
          </a:stretch>
        </p:blipFill>
        <p:spPr>
          <a:xfrm>
            <a:off x="6440993" y="1075754"/>
            <a:ext cx="2509324" cy="1885085"/>
          </a:xfrm>
          <a:prstGeom prst="rect">
            <a:avLst/>
          </a:prstGeom>
          <a:solidFill>
            <a:schemeClr val="bg1"/>
          </a:solidFill>
          <a:ln w="12700">
            <a:solidFill>
              <a:srgbClr val="000000"/>
            </a:solidFill>
          </a:ln>
        </p:spPr>
      </p:pic>
      <p:pic>
        <p:nvPicPr>
          <p:cNvPr id="7" name="object 36"/>
          <p:cNvPicPr/>
          <p:nvPr/>
        </p:nvPicPr>
        <p:blipFill>
          <a:blip r:embed="rId4" cstate="print"/>
          <a:stretch>
            <a:fillRect/>
          </a:stretch>
        </p:blipFill>
        <p:spPr>
          <a:xfrm>
            <a:off x="5757114" y="888260"/>
            <a:ext cx="1367757" cy="1005839"/>
          </a:xfrm>
          <a:prstGeom prst="rect">
            <a:avLst/>
          </a:prstGeom>
          <a:solidFill>
            <a:schemeClr val="bg1"/>
          </a:solidFill>
          <a:ln w="12700">
            <a:solidFill>
              <a:srgbClr val="000000"/>
            </a:solidFill>
          </a:ln>
        </p:spPr>
      </p:pic>
      <p:sp>
        <p:nvSpPr>
          <p:cNvPr id="31" name="TextBox 30"/>
          <p:cNvSpPr txBox="1"/>
          <p:nvPr/>
        </p:nvSpPr>
        <p:spPr>
          <a:xfrm>
            <a:off x="364523" y="5648951"/>
            <a:ext cx="1846114" cy="1015663"/>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b="1" dirty="0">
                <a:latin typeface="+mj-lt"/>
              </a:rPr>
              <a:t>“CH-91”</a:t>
            </a:r>
          </a:p>
          <a:p>
            <a:pPr marL="171450" indent="-171450">
              <a:buFont typeface="Arial" panose="020B0604020202020204" pitchFamily="34" charset="0"/>
              <a:buChar char="•"/>
            </a:pPr>
            <a:r>
              <a:rPr lang="en-US" sz="1200" b="1" dirty="0">
                <a:latin typeface="+mj-lt"/>
              </a:rPr>
              <a:t>Recon / Targeting</a:t>
            </a:r>
          </a:p>
          <a:p>
            <a:pPr marL="171450" indent="-171450">
              <a:buFont typeface="Arial" panose="020B0604020202020204" pitchFamily="34" charset="0"/>
              <a:buChar char="•"/>
            </a:pPr>
            <a:r>
              <a:rPr lang="en-US" sz="1200" b="1" dirty="0">
                <a:latin typeface="+mj-lt"/>
              </a:rPr>
              <a:t>CA-BDE level asset</a:t>
            </a:r>
          </a:p>
          <a:p>
            <a:pPr marL="171450" indent="-171450">
              <a:buFont typeface="Arial" panose="020B0604020202020204" pitchFamily="34" charset="0"/>
              <a:buChar char="•"/>
            </a:pPr>
            <a:r>
              <a:rPr lang="en-US" sz="1200" b="1" dirty="0">
                <a:latin typeface="+mj-lt"/>
              </a:rPr>
              <a:t>Range: 150 km</a:t>
            </a:r>
          </a:p>
          <a:p>
            <a:pPr marL="171450" indent="-171450">
              <a:buFont typeface="Arial" panose="020B0604020202020204" pitchFamily="34" charset="0"/>
              <a:buChar char="•"/>
            </a:pPr>
            <a:r>
              <a:rPr lang="en-US" sz="1200" b="1" dirty="0">
                <a:latin typeface="+mj-lt"/>
              </a:rPr>
              <a:t>5 </a:t>
            </a:r>
            <a:r>
              <a:rPr lang="en-US" sz="1200" b="1" dirty="0" err="1">
                <a:latin typeface="+mj-lt"/>
              </a:rPr>
              <a:t>hr</a:t>
            </a:r>
            <a:r>
              <a:rPr lang="en-US" sz="1200" b="1" dirty="0">
                <a:latin typeface="+mj-lt"/>
              </a:rPr>
              <a:t> endurance </a:t>
            </a:r>
            <a:endParaRPr lang="en-US" sz="1200" dirty="0">
              <a:latin typeface="+mj-lt"/>
            </a:endParaRPr>
          </a:p>
        </p:txBody>
      </p:sp>
      <p:sp>
        <p:nvSpPr>
          <p:cNvPr id="32" name="TextBox 31"/>
          <p:cNvSpPr txBox="1"/>
          <p:nvPr/>
        </p:nvSpPr>
        <p:spPr>
          <a:xfrm>
            <a:off x="3404303" y="5464285"/>
            <a:ext cx="2288609" cy="1015663"/>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b="1" dirty="0">
                <a:latin typeface="+mj-lt"/>
              </a:rPr>
              <a:t>“CH-803”</a:t>
            </a:r>
          </a:p>
          <a:p>
            <a:pPr marL="171450" indent="-171450">
              <a:buFont typeface="Arial" panose="020B0604020202020204" pitchFamily="34" charset="0"/>
              <a:buChar char="•"/>
            </a:pPr>
            <a:r>
              <a:rPr lang="en-US" sz="1200" b="1" dirty="0">
                <a:latin typeface="+mj-lt"/>
              </a:rPr>
              <a:t>Recon / Surveillance </a:t>
            </a:r>
          </a:p>
          <a:p>
            <a:pPr marL="171450" indent="-171450">
              <a:buFont typeface="Arial" panose="020B0604020202020204" pitchFamily="34" charset="0"/>
              <a:buChar char="•"/>
            </a:pPr>
            <a:r>
              <a:rPr lang="en-US" sz="1200" b="1" dirty="0">
                <a:latin typeface="+mj-lt"/>
              </a:rPr>
              <a:t>Likely Recon BN asset</a:t>
            </a:r>
          </a:p>
          <a:p>
            <a:pPr marL="171450" indent="-171450">
              <a:buFont typeface="Arial" panose="020B0604020202020204" pitchFamily="34" charset="0"/>
              <a:buChar char="•"/>
            </a:pPr>
            <a:r>
              <a:rPr lang="en-US" sz="1200" b="1" dirty="0">
                <a:latin typeface="+mj-lt"/>
              </a:rPr>
              <a:t>3.5 km ceiling </a:t>
            </a:r>
          </a:p>
          <a:p>
            <a:pPr marL="171450" indent="-171450">
              <a:buFont typeface="Arial" panose="020B0604020202020204" pitchFamily="34" charset="0"/>
              <a:buChar char="•"/>
            </a:pPr>
            <a:r>
              <a:rPr lang="en-US" sz="1200" b="1" dirty="0">
                <a:latin typeface="+mj-lt"/>
              </a:rPr>
              <a:t>5 </a:t>
            </a:r>
            <a:r>
              <a:rPr lang="en-US" sz="1200" b="1" dirty="0" err="1">
                <a:latin typeface="+mj-lt"/>
              </a:rPr>
              <a:t>hr</a:t>
            </a:r>
            <a:r>
              <a:rPr lang="en-US" sz="1200" b="1" dirty="0">
                <a:latin typeface="+mj-lt"/>
              </a:rPr>
              <a:t> endurance</a:t>
            </a:r>
          </a:p>
        </p:txBody>
      </p:sp>
      <p:sp>
        <p:nvSpPr>
          <p:cNvPr id="34" name="TextBox 33"/>
          <p:cNvSpPr txBox="1"/>
          <p:nvPr/>
        </p:nvSpPr>
        <p:spPr>
          <a:xfrm>
            <a:off x="6521379" y="2425678"/>
            <a:ext cx="2509325" cy="1200329"/>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b="1" dirty="0">
                <a:latin typeface="+mj-lt"/>
              </a:rPr>
              <a:t>“CH-901”</a:t>
            </a:r>
          </a:p>
          <a:p>
            <a:pPr marL="171450" indent="-171450">
              <a:buFont typeface="Arial" panose="020B0604020202020204" pitchFamily="34" charset="0"/>
              <a:buChar char="•"/>
            </a:pPr>
            <a:r>
              <a:rPr lang="en-US" sz="1200" b="1" dirty="0">
                <a:latin typeface="+mj-lt"/>
              </a:rPr>
              <a:t>Not in service yet</a:t>
            </a:r>
          </a:p>
          <a:p>
            <a:pPr marL="171450" indent="-171450">
              <a:buFont typeface="Arial" panose="020B0604020202020204" pitchFamily="34" charset="0"/>
              <a:buChar char="•"/>
            </a:pPr>
            <a:r>
              <a:rPr lang="en-US" sz="1200" b="1" dirty="0">
                <a:latin typeface="+mj-lt"/>
              </a:rPr>
              <a:t>Swarm drones</a:t>
            </a:r>
          </a:p>
          <a:p>
            <a:pPr marL="171450" indent="-171450">
              <a:buFont typeface="Arial" panose="020B0604020202020204" pitchFamily="34" charset="0"/>
              <a:buChar char="•"/>
            </a:pPr>
            <a:r>
              <a:rPr lang="en-US" sz="1200" b="1" dirty="0">
                <a:latin typeface="+mj-lt"/>
              </a:rPr>
              <a:t>Range:15 km</a:t>
            </a:r>
          </a:p>
          <a:p>
            <a:pPr marL="171450" indent="-171450">
              <a:buFont typeface="Arial" panose="020B0604020202020204" pitchFamily="34" charset="0"/>
              <a:buChar char="•"/>
            </a:pPr>
            <a:r>
              <a:rPr lang="en-US" sz="1200" b="1" dirty="0">
                <a:latin typeface="+mj-lt"/>
              </a:rPr>
              <a:t>Loiter: 40 minutes </a:t>
            </a:r>
          </a:p>
          <a:p>
            <a:pPr marL="171450" indent="-171450">
              <a:buFont typeface="Arial" panose="020B0604020202020204" pitchFamily="34" charset="0"/>
              <a:buChar char="•"/>
            </a:pPr>
            <a:r>
              <a:rPr lang="en-US" sz="1200" b="1" dirty="0">
                <a:latin typeface="+mj-lt"/>
              </a:rPr>
              <a:t>Fires up to 48 suicide drones</a:t>
            </a:r>
            <a:endParaRPr lang="en-US" sz="1200" dirty="0">
              <a:latin typeface="+mj-lt"/>
            </a:endParaRPr>
          </a:p>
        </p:txBody>
      </p:sp>
      <p:pic>
        <p:nvPicPr>
          <p:cNvPr id="36" name="object 5"/>
          <p:cNvPicPr/>
          <p:nvPr/>
        </p:nvPicPr>
        <p:blipFill rotWithShape="1">
          <a:blip r:embed="rId5" cstate="print"/>
          <a:srcRect l="1" r="423" b="49948"/>
          <a:stretch/>
        </p:blipFill>
        <p:spPr>
          <a:xfrm>
            <a:off x="6301057" y="3658508"/>
            <a:ext cx="2197533" cy="1783778"/>
          </a:xfrm>
          <a:prstGeom prst="rect">
            <a:avLst/>
          </a:prstGeom>
          <a:ln w="12700">
            <a:solidFill>
              <a:srgbClr val="000000"/>
            </a:solidFill>
          </a:ln>
        </p:spPr>
      </p:pic>
      <p:sp>
        <p:nvSpPr>
          <p:cNvPr id="37" name="TextBox 36"/>
          <p:cNvSpPr txBox="1"/>
          <p:nvPr/>
        </p:nvSpPr>
        <p:spPr>
          <a:xfrm>
            <a:off x="6145160" y="5442286"/>
            <a:ext cx="2509325" cy="1200329"/>
          </a:xfrm>
          <a:prstGeom prst="rect">
            <a:avLst/>
          </a:prstGeom>
          <a:solidFill>
            <a:schemeClr val="accent3">
              <a:lumMod val="60000"/>
              <a:lumOff val="40000"/>
            </a:schemeClr>
          </a:solidFill>
          <a:ln w="15875">
            <a:solidFill>
              <a:srgbClr val="000000"/>
            </a:solidFill>
          </a:ln>
        </p:spPr>
        <p:txBody>
          <a:bodyPr wrap="square" rtlCol="0">
            <a:spAutoFit/>
          </a:bodyPr>
          <a:lstStyle/>
          <a:p>
            <a:r>
              <a:rPr lang="en-US" sz="1200" b="1" dirty="0">
                <a:latin typeface="+mj-lt"/>
              </a:rPr>
              <a:t>“CH-802” </a:t>
            </a:r>
          </a:p>
          <a:p>
            <a:pPr marL="171450" indent="-171450">
              <a:buFont typeface="Arial" panose="020B0604020202020204" pitchFamily="34" charset="0"/>
              <a:buChar char="•"/>
            </a:pPr>
            <a:r>
              <a:rPr lang="en-US" sz="1200" b="1" dirty="0">
                <a:latin typeface="+mj-lt"/>
              </a:rPr>
              <a:t>Tactical level UAS</a:t>
            </a:r>
          </a:p>
          <a:p>
            <a:pPr marL="171450" indent="-171450">
              <a:buFont typeface="Arial" panose="020B0604020202020204" pitchFamily="34" charset="0"/>
              <a:buChar char="•"/>
            </a:pPr>
            <a:r>
              <a:rPr lang="en-US" sz="1200" b="1" dirty="0">
                <a:latin typeface="+mj-lt"/>
              </a:rPr>
              <a:t>IR and EO</a:t>
            </a:r>
          </a:p>
          <a:p>
            <a:pPr marL="171450" indent="-171450">
              <a:buFont typeface="Arial" panose="020B0604020202020204" pitchFamily="34" charset="0"/>
              <a:buChar char="•"/>
            </a:pPr>
            <a:r>
              <a:rPr lang="en-US" sz="1200" b="1" dirty="0">
                <a:latin typeface="+mj-lt"/>
              </a:rPr>
              <a:t>Range:30-15 km</a:t>
            </a:r>
          </a:p>
          <a:p>
            <a:pPr marL="171450" indent="-171450">
              <a:buFont typeface="Arial" panose="020B0604020202020204" pitchFamily="34" charset="0"/>
              <a:buChar char="•"/>
            </a:pPr>
            <a:r>
              <a:rPr lang="en-US" sz="1200" b="1" dirty="0">
                <a:latin typeface="+mj-lt"/>
              </a:rPr>
              <a:t>Loiter: 1 hour</a:t>
            </a:r>
          </a:p>
          <a:p>
            <a:pPr marL="171450" indent="-171450">
              <a:buFont typeface="Arial" panose="020B0604020202020204" pitchFamily="34" charset="0"/>
              <a:buChar char="•"/>
            </a:pPr>
            <a:r>
              <a:rPr lang="en-US" sz="1200" b="1" dirty="0">
                <a:latin typeface="+mj-lt"/>
              </a:rPr>
              <a:t>Hand or catapult launched </a:t>
            </a:r>
            <a:endParaRPr lang="en-US" sz="1200" dirty="0">
              <a:latin typeface="+mj-lt"/>
            </a:endParaRPr>
          </a:p>
        </p:txBody>
      </p:sp>
      <p:pic>
        <p:nvPicPr>
          <p:cNvPr id="22" name="Picture 2" descr="CH-91_UAV(A).jp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25" t="20575" r="8595" b="22352"/>
          <a:stretch/>
        </p:blipFill>
        <p:spPr bwMode="auto">
          <a:xfrm>
            <a:off x="227211" y="3991821"/>
            <a:ext cx="2439148" cy="16355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CH-803_UAV_(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898" b="9577"/>
          <a:stretch/>
        </p:blipFill>
        <p:spPr bwMode="auto">
          <a:xfrm>
            <a:off x="3317387" y="4018328"/>
            <a:ext cx="2332642" cy="1317342"/>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9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86" y="804924"/>
            <a:ext cx="8742066" cy="5686565"/>
          </a:xfrm>
          <a:prstGeom prst="rect">
            <a:avLst/>
          </a:prstGeom>
        </p:spPr>
      </p:pic>
      <p:sp>
        <p:nvSpPr>
          <p:cNvPr id="5" name="Rectangle 4"/>
          <p:cNvSpPr/>
          <p:nvPr/>
        </p:nvSpPr>
        <p:spPr>
          <a:xfrm>
            <a:off x="2864469" y="6122157"/>
            <a:ext cx="5334986"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Proud Legions, John </a:t>
            </a:r>
            <a:r>
              <a:rPr lang="en-US" b="1" dirty="0" err="1">
                <a:latin typeface="Arial" panose="020B0604020202020204" pitchFamily="34" charset="0"/>
                <a:cs typeface="Arial" panose="020B0604020202020204" pitchFamily="34" charset="0"/>
              </a:rPr>
              <a:t>Antal</a:t>
            </a:r>
            <a:r>
              <a:rPr lang="en-US" b="1" dirty="0">
                <a:latin typeface="Arial" panose="020B0604020202020204" pitchFamily="34" charset="0"/>
                <a:cs typeface="Arial" panose="020B0604020202020204" pitchFamily="34" charset="0"/>
              </a:rPr>
              <a:t> </a:t>
            </a:r>
            <a:endParaRPr lang="en-US" dirty="0">
              <a:latin typeface="+mj-lt"/>
            </a:endParaRPr>
          </a:p>
        </p:txBody>
      </p:sp>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b="1" i="0" spc="-5" dirty="0">
                <a:latin typeface="Arial"/>
                <a:cs typeface="Arial"/>
              </a:rPr>
              <a:t>Tactics Fundamentals  </a:t>
            </a:r>
            <a:endParaRPr sz="2800" b="1" dirty="0">
              <a:latin typeface="Arial"/>
              <a:cs typeface="Arial"/>
            </a:endParaRPr>
          </a:p>
        </p:txBody>
      </p:sp>
    </p:spTree>
    <p:extLst>
      <p:ext uri="{BB962C8B-B14F-4D97-AF65-F5344CB8AC3E}">
        <p14:creationId xmlns:p14="http://schemas.microsoft.com/office/powerpoint/2010/main" val="1531363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PLAA Operational Approach</a:t>
            </a:r>
          </a:p>
        </p:txBody>
      </p:sp>
      <p:sp>
        <p:nvSpPr>
          <p:cNvPr id="5" name="TextBox 4"/>
          <p:cNvSpPr txBox="1"/>
          <p:nvPr/>
        </p:nvSpPr>
        <p:spPr>
          <a:xfrm>
            <a:off x="111965" y="889348"/>
            <a:ext cx="8740634" cy="415498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j-lt"/>
              </a:rPr>
              <a:t>Two </a:t>
            </a:r>
            <a:r>
              <a:rPr lang="en-US" sz="1600" i="1" dirty="0">
                <a:latin typeface="+mj-lt"/>
              </a:rPr>
              <a:t>PLA Daily </a:t>
            </a:r>
            <a:r>
              <a:rPr lang="en-US" sz="1600" dirty="0">
                <a:latin typeface="+mj-lt"/>
              </a:rPr>
              <a:t>articles from 2020 describe </a:t>
            </a:r>
            <a:r>
              <a:rPr lang="en-US" sz="1600" b="1" dirty="0">
                <a:latin typeface="+mj-lt"/>
              </a:rPr>
              <a:t>“close combat situations” </a:t>
            </a:r>
            <a:r>
              <a:rPr lang="en-US" sz="1600" dirty="0">
                <a:latin typeface="+mj-lt"/>
              </a:rPr>
              <a:t>as: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Highly </a:t>
            </a:r>
            <a:r>
              <a:rPr lang="en-US" sz="1600" b="1" dirty="0">
                <a:latin typeface="+mj-lt"/>
              </a:rPr>
              <a:t>“informationized” </a:t>
            </a:r>
            <a:r>
              <a:rPr lang="en-US" sz="1600" dirty="0">
                <a:latin typeface="+mj-lt"/>
              </a:rPr>
              <a:t>– PLA’s opponent can detect beyond line of sight</a:t>
            </a:r>
          </a:p>
          <a:p>
            <a:pPr marL="285750" indent="-285750">
              <a:buFont typeface="Arial" panose="020B0604020202020204" pitchFamily="34" charset="0"/>
              <a:buChar char="•"/>
            </a:pPr>
            <a:r>
              <a:rPr lang="en-US" sz="1600" b="1" dirty="0">
                <a:latin typeface="+mj-lt"/>
              </a:rPr>
              <a:t>Three Phases of “close combat” </a:t>
            </a:r>
          </a:p>
          <a:p>
            <a:pPr marL="800100" lvl="1" indent="-342900">
              <a:buFont typeface="+mj-lt"/>
              <a:buAutoNum type="arabicPeriod"/>
            </a:pPr>
            <a:r>
              <a:rPr lang="en-US" sz="1600" b="1" dirty="0">
                <a:latin typeface="+mj-lt"/>
              </a:rPr>
              <a:t>Get close </a:t>
            </a:r>
            <a:r>
              <a:rPr lang="en-US" sz="1600" dirty="0">
                <a:latin typeface="+mj-lt"/>
              </a:rPr>
              <a:t>to the enemy in planning </a:t>
            </a:r>
          </a:p>
          <a:p>
            <a:pPr marL="1257300" lvl="2" indent="-342900">
              <a:buFont typeface="Arial" panose="020B0604020202020204" pitchFamily="34" charset="0"/>
              <a:buChar char="•"/>
            </a:pPr>
            <a:r>
              <a:rPr lang="en-US" sz="1600" dirty="0">
                <a:latin typeface="+mj-lt"/>
              </a:rPr>
              <a:t>Capitalizing on </a:t>
            </a:r>
            <a:r>
              <a:rPr lang="en-US" sz="1600" b="1" dirty="0">
                <a:latin typeface="+mj-lt"/>
              </a:rPr>
              <a:t>weather &amp; geography</a:t>
            </a:r>
          </a:p>
          <a:p>
            <a:pPr marL="1257300" lvl="2" indent="-342900">
              <a:buFont typeface="Arial" panose="020B0604020202020204" pitchFamily="34" charset="0"/>
              <a:buChar char="•"/>
            </a:pPr>
            <a:r>
              <a:rPr lang="en-US" sz="1600" dirty="0">
                <a:latin typeface="+mj-lt"/>
              </a:rPr>
              <a:t>Degrade opponent’s recon and </a:t>
            </a:r>
            <a:r>
              <a:rPr lang="en-US" sz="1600" b="1" dirty="0">
                <a:latin typeface="+mj-lt"/>
              </a:rPr>
              <a:t>remove the “eyes” </a:t>
            </a:r>
          </a:p>
          <a:p>
            <a:pPr marL="1257300" lvl="2" indent="-342900">
              <a:buFont typeface="Arial" panose="020B0604020202020204" pitchFamily="34" charset="0"/>
              <a:buChar char="•"/>
            </a:pPr>
            <a:r>
              <a:rPr lang="en-US" sz="1600" b="1" dirty="0">
                <a:latin typeface="+mj-lt"/>
              </a:rPr>
              <a:t>Flexible deception </a:t>
            </a:r>
            <a:r>
              <a:rPr lang="en-US" sz="1600" dirty="0">
                <a:latin typeface="+mj-lt"/>
              </a:rPr>
              <a:t>(false intel, probing attacks, decoys) </a:t>
            </a:r>
          </a:p>
          <a:p>
            <a:pPr marL="800100" lvl="1" indent="-342900">
              <a:buFont typeface="+mj-lt"/>
              <a:buAutoNum type="arabicPeriod"/>
            </a:pPr>
            <a:r>
              <a:rPr lang="en-US" sz="1600" b="1" dirty="0">
                <a:latin typeface="+mj-lt"/>
              </a:rPr>
              <a:t>Entangle</a:t>
            </a:r>
            <a:r>
              <a:rPr lang="en-US" sz="1600" dirty="0">
                <a:latin typeface="+mj-lt"/>
              </a:rPr>
              <a:t> – the fight is brought to close quarters </a:t>
            </a:r>
          </a:p>
          <a:p>
            <a:pPr marL="1257300" lvl="2" indent="-342900">
              <a:buFont typeface="Arial" panose="020B0604020202020204" pitchFamily="34" charset="0"/>
              <a:buChar char="•"/>
            </a:pPr>
            <a:r>
              <a:rPr lang="en-US" sz="1600" dirty="0">
                <a:latin typeface="+mj-lt"/>
              </a:rPr>
              <a:t>PLAA see’s this as their biggest risk </a:t>
            </a:r>
          </a:p>
          <a:p>
            <a:pPr marL="1257300" lvl="2" indent="-342900">
              <a:buFont typeface="Arial" panose="020B0604020202020204" pitchFamily="34" charset="0"/>
              <a:buChar char="•"/>
            </a:pPr>
            <a:r>
              <a:rPr lang="en-US" sz="1600" b="1" dirty="0">
                <a:latin typeface="+mj-lt"/>
              </a:rPr>
              <a:t>Employ multiple</a:t>
            </a:r>
            <a:r>
              <a:rPr lang="en-US" sz="1600" dirty="0">
                <a:latin typeface="+mj-lt"/>
              </a:rPr>
              <a:t>, simultaneous, </a:t>
            </a:r>
            <a:r>
              <a:rPr lang="en-US" sz="1600" b="1" dirty="0">
                <a:latin typeface="+mj-lt"/>
              </a:rPr>
              <a:t>flexible tactics </a:t>
            </a:r>
            <a:r>
              <a:rPr lang="en-US" sz="1600" dirty="0">
                <a:latin typeface="+mj-lt"/>
              </a:rPr>
              <a:t>– create interlocking engagements – multi-pronged attacks </a:t>
            </a:r>
          </a:p>
          <a:p>
            <a:pPr marL="1257300" lvl="2" indent="-342900">
              <a:buFont typeface="Arial" panose="020B0604020202020204" pitchFamily="34" charset="0"/>
              <a:buChar char="•"/>
            </a:pPr>
            <a:r>
              <a:rPr lang="en-US" sz="1600" b="1" dirty="0">
                <a:latin typeface="+mj-lt"/>
              </a:rPr>
              <a:t>Negate</a:t>
            </a:r>
            <a:r>
              <a:rPr lang="en-US" sz="1600" dirty="0">
                <a:latin typeface="+mj-lt"/>
              </a:rPr>
              <a:t> opponent airpower and artillery by </a:t>
            </a:r>
            <a:r>
              <a:rPr lang="en-US" sz="1600" b="1" dirty="0">
                <a:latin typeface="+mj-lt"/>
              </a:rPr>
              <a:t>“hugging” </a:t>
            </a:r>
            <a:r>
              <a:rPr lang="en-US" sz="1600" dirty="0">
                <a:latin typeface="+mj-lt"/>
              </a:rPr>
              <a:t>ground forces</a:t>
            </a:r>
          </a:p>
          <a:p>
            <a:pPr marL="800100" lvl="1" indent="-342900">
              <a:buFont typeface="+mj-lt"/>
              <a:buAutoNum type="arabicPeriod"/>
            </a:pPr>
            <a:r>
              <a:rPr lang="en-US" sz="1600" b="1" dirty="0">
                <a:latin typeface="+mj-lt"/>
              </a:rPr>
              <a:t>Annihilation </a:t>
            </a:r>
            <a:r>
              <a:rPr lang="en-US" sz="1600" dirty="0">
                <a:latin typeface="+mj-lt"/>
              </a:rPr>
              <a:t>and destruction </a:t>
            </a:r>
          </a:p>
          <a:p>
            <a:pPr marL="1257300" lvl="2" indent="-342900">
              <a:buFont typeface="Arial" panose="020B0604020202020204" pitchFamily="34" charset="0"/>
              <a:buChar char="•"/>
            </a:pPr>
            <a:r>
              <a:rPr lang="en-US" sz="1600" dirty="0">
                <a:latin typeface="+mj-lt"/>
              </a:rPr>
              <a:t>“take aim at the weak points of the strong enemy’s arrangements” </a:t>
            </a:r>
          </a:p>
          <a:p>
            <a:pPr marL="1257300" lvl="2" indent="-342900">
              <a:buFont typeface="Arial" panose="020B0604020202020204" pitchFamily="34" charset="0"/>
              <a:buChar char="•"/>
            </a:pPr>
            <a:r>
              <a:rPr lang="en-US" sz="1600" dirty="0">
                <a:latin typeface="+mj-lt"/>
              </a:rPr>
              <a:t>Concentration is key to win the day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67" y="4866445"/>
            <a:ext cx="2433262" cy="1740346"/>
          </a:xfrm>
          <a:prstGeom prst="rect">
            <a:avLst/>
          </a:prstGeom>
          <a:ln w="12700">
            <a:solidFill>
              <a:schemeClr val="tx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231" y="4866445"/>
            <a:ext cx="3323765" cy="1854245"/>
          </a:xfrm>
          <a:prstGeom prst="rect">
            <a:avLst/>
          </a:prstGeom>
          <a:solidFill>
            <a:schemeClr val="bg1"/>
          </a:solidFill>
          <a:ln w="12700">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998" y="4866445"/>
            <a:ext cx="2819467" cy="1874017"/>
          </a:xfrm>
          <a:prstGeom prst="rect">
            <a:avLst/>
          </a:prstGeom>
          <a:ln w="12700">
            <a:solidFill>
              <a:schemeClr val="tx1"/>
            </a:solidFill>
          </a:ln>
        </p:spPr>
      </p:pic>
    </p:spTree>
    <p:extLst>
      <p:ext uri="{BB962C8B-B14F-4D97-AF65-F5344CB8AC3E}">
        <p14:creationId xmlns:p14="http://schemas.microsoft.com/office/powerpoint/2010/main" val="2823790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995985" y="142225"/>
            <a:ext cx="7164473" cy="44307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dirty="0">
                <a:latin typeface="Arial"/>
                <a:cs typeface="Arial"/>
              </a:rPr>
              <a:t> </a:t>
            </a:r>
            <a:r>
              <a:rPr lang="en-US" sz="2800" i="0" spc="-5" dirty="0">
                <a:latin typeface="Arial"/>
                <a:cs typeface="Arial"/>
              </a:rPr>
              <a:t>Reconnaissance</a:t>
            </a:r>
            <a:endParaRPr sz="2800" dirty="0">
              <a:latin typeface="Arial"/>
              <a:cs typeface="Arial"/>
            </a:endParaRPr>
          </a:p>
        </p:txBody>
      </p:sp>
      <p:sp>
        <p:nvSpPr>
          <p:cNvPr id="10" name="object 10"/>
          <p:cNvSpPr txBox="1"/>
          <p:nvPr/>
        </p:nvSpPr>
        <p:spPr>
          <a:xfrm>
            <a:off x="-115500" y="791834"/>
            <a:ext cx="4693721" cy="5749651"/>
          </a:xfrm>
          <a:prstGeom prst="rect">
            <a:avLst/>
          </a:prstGeom>
        </p:spPr>
        <p:txBody>
          <a:bodyPr vert="horz" wrap="square" lIns="0" tIns="12065" rIns="0" bIns="0" rtlCol="0">
            <a:spAutoFit/>
          </a:bodyPr>
          <a:lstStyle/>
          <a:p>
            <a:pPr marL="700405">
              <a:lnSpc>
                <a:spcPct val="100000"/>
              </a:lnSpc>
              <a:spcBef>
                <a:spcPts val="95"/>
              </a:spcBef>
            </a:pPr>
            <a:r>
              <a:rPr lang="en-US" sz="2200" b="1" u="sng" spc="-5" dirty="0">
                <a:uFill>
                  <a:solidFill>
                    <a:srgbClr val="000000"/>
                  </a:solidFill>
                </a:uFill>
                <a:latin typeface="Arial"/>
                <a:cs typeface="Arial"/>
              </a:rPr>
              <a:t>Fundamentals </a:t>
            </a:r>
          </a:p>
          <a:p>
            <a:pPr marL="700405">
              <a:lnSpc>
                <a:spcPct val="100000"/>
              </a:lnSpc>
              <a:spcBef>
                <a:spcPts val="95"/>
              </a:spcBef>
            </a:pPr>
            <a:endParaRPr sz="2200" dirty="0">
              <a:latin typeface="Arial"/>
              <a:cs typeface="Arial"/>
            </a:endParaRPr>
          </a:p>
          <a:p>
            <a:pPr marL="665480" indent="-343535">
              <a:lnSpc>
                <a:spcPct val="100000"/>
              </a:lnSpc>
              <a:spcBef>
                <a:spcPts val="15"/>
              </a:spcBef>
              <a:buFont typeface="Arial"/>
              <a:buChar char="•"/>
              <a:tabLst>
                <a:tab pos="665480" algn="l"/>
                <a:tab pos="666115" algn="l"/>
              </a:tabLst>
            </a:pPr>
            <a:r>
              <a:rPr lang="en-US" sz="1800" b="1" spc="-15" dirty="0">
                <a:latin typeface="Arial"/>
                <a:cs typeface="Arial"/>
              </a:rPr>
              <a:t>Continuous </a:t>
            </a:r>
            <a:endParaRPr sz="1800" dirty="0">
              <a:latin typeface="Arial"/>
              <a:cs typeface="Arial"/>
            </a:endParaRPr>
          </a:p>
          <a:p>
            <a:pPr marL="1122680" lvl="1" indent="-343535">
              <a:lnSpc>
                <a:spcPct val="100000"/>
              </a:lnSpc>
              <a:spcBef>
                <a:spcPts val="10"/>
              </a:spcBef>
              <a:buChar char="•"/>
              <a:tabLst>
                <a:tab pos="1122680" algn="l"/>
                <a:tab pos="1123315" algn="l"/>
              </a:tabLst>
            </a:pPr>
            <a:r>
              <a:rPr lang="en-US" sz="1600" spc="-20" dirty="0">
                <a:latin typeface="Arial"/>
                <a:cs typeface="Arial"/>
              </a:rPr>
              <a:t>Commences before and after missions</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Collection plans and recon OBJs</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sz="1800" b="1" dirty="0">
                <a:latin typeface="Arial"/>
                <a:cs typeface="Arial"/>
              </a:rPr>
              <a:t>Command-Directed </a:t>
            </a:r>
            <a:endParaRPr sz="18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Strict engagement / disengagement criteria </a:t>
            </a:r>
            <a:endParaRPr sz="16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Ensure recon supports collection efforts </a:t>
            </a:r>
            <a:endParaRPr sz="1600" dirty="0">
              <a:latin typeface="Arial"/>
              <a:cs typeface="Arial"/>
            </a:endParaRPr>
          </a:p>
          <a:p>
            <a:pPr marL="665480" indent="-343535">
              <a:lnSpc>
                <a:spcPct val="100000"/>
              </a:lnSpc>
              <a:spcBef>
                <a:spcPts val="1190"/>
              </a:spcBef>
              <a:buFont typeface="Arial"/>
              <a:buChar char="•"/>
              <a:tabLst>
                <a:tab pos="665480" algn="l"/>
                <a:tab pos="666115" algn="l"/>
              </a:tabLst>
            </a:pPr>
            <a:r>
              <a:rPr lang="en-US" sz="1800" b="1" dirty="0">
                <a:latin typeface="Arial"/>
                <a:cs typeface="Arial"/>
              </a:rPr>
              <a:t>Performed Through Action</a:t>
            </a:r>
            <a:endParaRPr sz="1800" dirty="0">
              <a:latin typeface="Arial"/>
              <a:cs typeface="Arial"/>
            </a:endParaRPr>
          </a:p>
          <a:p>
            <a:pPr marL="1122680" lvl="1" indent="-343535">
              <a:lnSpc>
                <a:spcPct val="100000"/>
              </a:lnSpc>
              <a:spcBef>
                <a:spcPts val="10"/>
              </a:spcBef>
              <a:buChar char="•"/>
              <a:tabLst>
                <a:tab pos="1122680" algn="l"/>
                <a:tab pos="1123315" algn="l"/>
              </a:tabLst>
            </a:pPr>
            <a:r>
              <a:rPr lang="en-US" sz="1600" spc="-5" dirty="0">
                <a:latin typeface="Arial"/>
                <a:cs typeface="Arial"/>
              </a:rPr>
              <a:t>Direct action in recon emphasized</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Engage to develop the situation</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F</a:t>
            </a:r>
            <a:r>
              <a:rPr lang="en-US" sz="1600" spc="-5" dirty="0">
                <a:latin typeface="Arial"/>
                <a:cs typeface="Arial"/>
              </a:rPr>
              <a:t>ix and disrupt enemy CDR</a:t>
            </a:r>
          </a:p>
          <a:p>
            <a:pPr marL="1122680" lvl="1" indent="-343535">
              <a:lnSpc>
                <a:spcPct val="100000"/>
              </a:lnSpc>
              <a:buChar char="•"/>
              <a:tabLst>
                <a:tab pos="1122680" algn="l"/>
                <a:tab pos="1123315" algn="l"/>
              </a:tabLst>
            </a:pPr>
            <a:r>
              <a:rPr lang="en-US" sz="1600" spc="-5" dirty="0">
                <a:latin typeface="Arial"/>
                <a:cs typeface="Arial"/>
              </a:rPr>
              <a:t>Airborne sensors and..</a:t>
            </a:r>
          </a:p>
          <a:p>
            <a:pPr marL="1122680" lvl="1" indent="-343535">
              <a:lnSpc>
                <a:spcPct val="100000"/>
              </a:lnSpc>
              <a:buChar char="•"/>
              <a:tabLst>
                <a:tab pos="1122680" algn="l"/>
                <a:tab pos="1123315" algn="l"/>
              </a:tabLst>
            </a:pPr>
            <a:r>
              <a:rPr lang="en-US" sz="1600" spc="-5" dirty="0">
                <a:latin typeface="Arial"/>
                <a:cs typeface="Arial"/>
              </a:rPr>
              <a:t>Decoys to reveal ENY intent </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sz="1800" b="1" spc="-5" dirty="0">
                <a:latin typeface="Arial"/>
                <a:cs typeface="Arial"/>
              </a:rPr>
              <a:t>Agile</a:t>
            </a:r>
            <a:endParaRPr sz="18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Flexible approach</a:t>
            </a:r>
          </a:p>
          <a:p>
            <a:pPr marL="1122680" lvl="1" indent="-343535">
              <a:lnSpc>
                <a:spcPct val="100000"/>
              </a:lnSpc>
              <a:spcBef>
                <a:spcPts val="5"/>
              </a:spcBef>
              <a:buChar char="•"/>
              <a:tabLst>
                <a:tab pos="1122680" algn="l"/>
                <a:tab pos="1123315" algn="l"/>
              </a:tabLst>
            </a:pPr>
            <a:r>
              <a:rPr lang="en-US" sz="1600" spc="-5" dirty="0">
                <a:latin typeface="Arial"/>
                <a:cs typeface="Arial"/>
              </a:rPr>
              <a:t>Allows recon teams greater discretion than in the past</a:t>
            </a:r>
            <a:endParaRPr sz="1600" dirty="0">
              <a:latin typeface="Arial"/>
              <a:cs typeface="Arial"/>
            </a:endParaRPr>
          </a:p>
          <a:p>
            <a:pPr>
              <a:lnSpc>
                <a:spcPct val="100000"/>
              </a:lnSpc>
            </a:pPr>
            <a:endParaRPr sz="1800" dirty="0">
              <a:latin typeface="Arial"/>
              <a:cs typeface="Arial"/>
            </a:endParaRPr>
          </a:p>
        </p:txBody>
      </p:sp>
      <p:pic>
        <p:nvPicPr>
          <p:cNvPr id="2052" name="Picture 4" descr="VN3 Armored Scout Car | Military-Toda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156" y="1004835"/>
            <a:ext cx="3376247" cy="225083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PLA&amp;#39;s new reconnaissance robot debuts in exercises - Global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721" y="3666659"/>
            <a:ext cx="4050682" cy="243040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023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995985" y="142225"/>
            <a:ext cx="7164473" cy="44307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dirty="0">
                <a:latin typeface="Arial"/>
                <a:cs typeface="Arial"/>
              </a:rPr>
              <a:t> </a:t>
            </a:r>
            <a:r>
              <a:rPr lang="en-US" sz="2800" i="0" spc="-5" dirty="0">
                <a:latin typeface="Arial"/>
                <a:cs typeface="Arial"/>
              </a:rPr>
              <a:t>Security </a:t>
            </a:r>
            <a:endParaRPr sz="2800" dirty="0">
              <a:latin typeface="Arial"/>
              <a:cs typeface="Arial"/>
            </a:endParaRPr>
          </a:p>
        </p:txBody>
      </p:sp>
      <p:sp>
        <p:nvSpPr>
          <p:cNvPr id="10" name="object 10"/>
          <p:cNvSpPr txBox="1"/>
          <p:nvPr/>
        </p:nvSpPr>
        <p:spPr>
          <a:xfrm>
            <a:off x="-115500" y="791834"/>
            <a:ext cx="4693721" cy="5564985"/>
          </a:xfrm>
          <a:prstGeom prst="rect">
            <a:avLst/>
          </a:prstGeom>
        </p:spPr>
        <p:txBody>
          <a:bodyPr vert="horz" wrap="square" lIns="0" tIns="12065" rIns="0" bIns="0" rtlCol="0">
            <a:spAutoFit/>
          </a:bodyPr>
          <a:lstStyle/>
          <a:p>
            <a:pPr marL="700405">
              <a:lnSpc>
                <a:spcPct val="100000"/>
              </a:lnSpc>
              <a:spcBef>
                <a:spcPts val="95"/>
              </a:spcBef>
            </a:pPr>
            <a:r>
              <a:rPr lang="en-US" sz="2200" b="1" u="sng" spc="-5" dirty="0">
                <a:uFill>
                  <a:solidFill>
                    <a:srgbClr val="000000"/>
                  </a:solidFill>
                </a:uFill>
                <a:latin typeface="Arial"/>
                <a:cs typeface="Arial"/>
              </a:rPr>
              <a:t>Principles  </a:t>
            </a:r>
          </a:p>
          <a:p>
            <a:pPr marL="700405">
              <a:lnSpc>
                <a:spcPct val="100000"/>
              </a:lnSpc>
              <a:spcBef>
                <a:spcPts val="95"/>
              </a:spcBef>
            </a:pPr>
            <a:endParaRPr sz="2200" dirty="0">
              <a:latin typeface="Arial"/>
              <a:cs typeface="Arial"/>
            </a:endParaRPr>
          </a:p>
          <a:p>
            <a:pPr marL="665480" indent="-343535">
              <a:lnSpc>
                <a:spcPct val="100000"/>
              </a:lnSpc>
              <a:spcBef>
                <a:spcPts val="15"/>
              </a:spcBef>
              <a:buFont typeface="Arial"/>
              <a:buChar char="•"/>
              <a:tabLst>
                <a:tab pos="665480" algn="l"/>
                <a:tab pos="666115" algn="l"/>
              </a:tabLst>
            </a:pPr>
            <a:r>
              <a:rPr lang="en-US" sz="1800" b="1" spc="-15" dirty="0">
                <a:latin typeface="Arial"/>
                <a:cs typeface="Arial"/>
              </a:rPr>
              <a:t>Defend Stubbornly </a:t>
            </a:r>
            <a:endParaRPr sz="1800" dirty="0">
              <a:latin typeface="Arial"/>
              <a:cs typeface="Arial"/>
            </a:endParaRPr>
          </a:p>
          <a:p>
            <a:pPr marL="1122680" lvl="1" indent="-343535">
              <a:lnSpc>
                <a:spcPct val="100000"/>
              </a:lnSpc>
              <a:spcBef>
                <a:spcPts val="10"/>
              </a:spcBef>
              <a:buChar char="•"/>
              <a:tabLst>
                <a:tab pos="1122680" algn="l"/>
                <a:tab pos="1123315" algn="l"/>
              </a:tabLst>
            </a:pPr>
            <a:r>
              <a:rPr lang="en-US" sz="1600" spc="-20" dirty="0">
                <a:latin typeface="Arial"/>
                <a:cs typeface="Arial"/>
              </a:rPr>
              <a:t>Adequate recon / assessment</a:t>
            </a:r>
          </a:p>
          <a:p>
            <a:pPr marL="1122680" lvl="1" indent="-343535">
              <a:lnSpc>
                <a:spcPct val="100000"/>
              </a:lnSpc>
              <a:spcBef>
                <a:spcPts val="10"/>
              </a:spcBef>
              <a:buChar char="•"/>
              <a:tabLst>
                <a:tab pos="1122680" algn="l"/>
                <a:tab pos="1123315" algn="l"/>
              </a:tabLst>
            </a:pPr>
            <a:r>
              <a:rPr lang="en-US" sz="1600" spc="-20" dirty="0">
                <a:latin typeface="Arial"/>
                <a:cs typeface="Arial"/>
              </a:rPr>
              <a:t>Disrupt the enemy </a:t>
            </a:r>
          </a:p>
          <a:p>
            <a:pPr marL="1122680" lvl="1" indent="-343535">
              <a:lnSpc>
                <a:spcPct val="100000"/>
              </a:lnSpc>
              <a:spcBef>
                <a:spcPts val="10"/>
              </a:spcBef>
              <a:buChar char="•"/>
              <a:tabLst>
                <a:tab pos="1122680" algn="l"/>
                <a:tab pos="1123315" algn="l"/>
              </a:tabLst>
            </a:pPr>
            <a:r>
              <a:rPr lang="en-US" sz="1600" spc="-20" dirty="0">
                <a:latin typeface="Arial"/>
                <a:cs typeface="Arial"/>
              </a:rPr>
              <a:t>Decision space gained </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sz="1800" b="1" dirty="0">
                <a:latin typeface="Arial"/>
                <a:cs typeface="Arial"/>
              </a:rPr>
              <a:t>Stand Off from the Opponent </a:t>
            </a:r>
            <a:endParaRPr sz="18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Enabled by long-range weapons and sensors</a:t>
            </a:r>
          </a:p>
          <a:p>
            <a:pPr marL="1122680" lvl="1" indent="-343535">
              <a:lnSpc>
                <a:spcPct val="100000"/>
              </a:lnSpc>
              <a:spcBef>
                <a:spcPts val="5"/>
              </a:spcBef>
              <a:buChar char="•"/>
              <a:tabLst>
                <a:tab pos="1122680" algn="l"/>
                <a:tab pos="1123315" algn="l"/>
              </a:tabLst>
            </a:pPr>
            <a:r>
              <a:rPr lang="en-US" sz="1600" spc="-5" dirty="0">
                <a:latin typeface="Arial"/>
                <a:cs typeface="Arial"/>
              </a:rPr>
              <a:t>Deny the use of key-positions </a:t>
            </a:r>
            <a:endParaRPr sz="1600" dirty="0">
              <a:latin typeface="Arial"/>
              <a:cs typeface="Arial"/>
            </a:endParaRPr>
          </a:p>
          <a:p>
            <a:pPr marL="665480" indent="-343535">
              <a:lnSpc>
                <a:spcPct val="100000"/>
              </a:lnSpc>
              <a:spcBef>
                <a:spcPts val="1190"/>
              </a:spcBef>
              <a:buFont typeface="Arial"/>
              <a:buChar char="•"/>
              <a:tabLst>
                <a:tab pos="665480" algn="l"/>
                <a:tab pos="666115" algn="l"/>
              </a:tabLst>
            </a:pPr>
            <a:r>
              <a:rPr lang="en-US" sz="1800" b="1" dirty="0">
                <a:latin typeface="Arial"/>
                <a:cs typeface="Arial"/>
              </a:rPr>
              <a:t>Deceive the Opponent</a:t>
            </a:r>
            <a:endParaRPr sz="1800" dirty="0">
              <a:latin typeface="Arial"/>
              <a:cs typeface="Arial"/>
            </a:endParaRPr>
          </a:p>
          <a:p>
            <a:pPr marL="1122680" lvl="1" indent="-343535">
              <a:lnSpc>
                <a:spcPct val="100000"/>
              </a:lnSpc>
              <a:spcBef>
                <a:spcPts val="10"/>
              </a:spcBef>
              <a:buChar char="•"/>
              <a:tabLst>
                <a:tab pos="1122680" algn="l"/>
                <a:tab pos="1123315" algn="l"/>
              </a:tabLst>
            </a:pPr>
            <a:r>
              <a:rPr lang="en-US" sz="1600" spc="-5" dirty="0">
                <a:latin typeface="Arial"/>
                <a:cs typeface="Arial"/>
              </a:rPr>
              <a:t>Force over/underestimation </a:t>
            </a:r>
          </a:p>
          <a:p>
            <a:pPr marL="1122680" lvl="1" indent="-343535">
              <a:lnSpc>
                <a:spcPct val="100000"/>
              </a:lnSpc>
              <a:spcBef>
                <a:spcPts val="10"/>
              </a:spcBef>
              <a:buChar char="•"/>
              <a:tabLst>
                <a:tab pos="1122680" algn="l"/>
                <a:tab pos="1123315" algn="l"/>
              </a:tabLst>
            </a:pPr>
            <a:r>
              <a:rPr lang="en-US" sz="1600" spc="-5" dirty="0">
                <a:latin typeface="Arial"/>
                <a:cs typeface="Arial"/>
              </a:rPr>
              <a:t>Spoofing, decoys, false comms</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sz="1800" b="1" spc="-5" dirty="0">
                <a:latin typeface="Arial"/>
                <a:cs typeface="Arial"/>
              </a:rPr>
              <a:t>Maintain Contact</a:t>
            </a:r>
            <a:endParaRPr lang="en-US" sz="1600" spc="-5"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Ultimately, disrupt timelines</a:t>
            </a:r>
          </a:p>
          <a:p>
            <a:pPr marL="1122680" lvl="1" indent="-343535">
              <a:lnSpc>
                <a:spcPct val="100000"/>
              </a:lnSpc>
              <a:spcBef>
                <a:spcPts val="5"/>
              </a:spcBef>
              <a:buChar char="•"/>
              <a:tabLst>
                <a:tab pos="1122680" algn="l"/>
                <a:tab pos="1123315" algn="l"/>
              </a:tabLst>
            </a:pPr>
            <a:endParaRPr lang="en-US" sz="1600" spc="-5" dirty="0">
              <a:latin typeface="Arial"/>
              <a:cs typeface="Arial"/>
            </a:endParaRPr>
          </a:p>
          <a:p>
            <a:pPr marL="665480" indent="-343535">
              <a:spcBef>
                <a:spcPts val="5"/>
              </a:spcBef>
              <a:buChar char="•"/>
              <a:tabLst>
                <a:tab pos="1122680" algn="l"/>
                <a:tab pos="1123315" algn="l"/>
              </a:tabLst>
            </a:pPr>
            <a:r>
              <a:rPr lang="en-US" b="1" spc="-5" dirty="0">
                <a:latin typeface="Arial"/>
                <a:cs typeface="Arial"/>
              </a:rPr>
              <a:t>Protect the Main Body </a:t>
            </a:r>
          </a:p>
          <a:p>
            <a:pPr marL="1122680" lvl="1" indent="-343535">
              <a:spcBef>
                <a:spcPts val="5"/>
              </a:spcBef>
              <a:buChar char="•"/>
              <a:tabLst>
                <a:tab pos="1122680" algn="l"/>
                <a:tab pos="1123315" algn="l"/>
              </a:tabLst>
            </a:pPr>
            <a:r>
              <a:rPr lang="en-US" b="1" spc="-5" dirty="0">
                <a:latin typeface="Arial"/>
                <a:cs typeface="Arial"/>
              </a:rPr>
              <a:t>The greatest concern </a:t>
            </a:r>
            <a:endParaRPr b="1" dirty="0">
              <a:latin typeface="Arial"/>
              <a:cs typeface="Arial"/>
            </a:endParaRPr>
          </a:p>
          <a:p>
            <a:pPr>
              <a:lnSpc>
                <a:spcPct val="100000"/>
              </a:lnSpc>
            </a:pPr>
            <a:endParaRPr sz="1800" dirty="0">
              <a:latin typeface="Arial"/>
              <a:cs typeface="Arial"/>
            </a:endParaRPr>
          </a:p>
        </p:txBody>
      </p:sp>
      <p:pic>
        <p:nvPicPr>
          <p:cNvPr id="3074" name="Picture 2" descr="Robot warriors join Chinese military arsenal, will free soldiers from  dangerous missions - People&amp;#39;s Daily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384" y="1176171"/>
            <a:ext cx="3561548" cy="213692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hinese Armed Forces ORBAT Part 3: Ground Forces – अरे यायावर रहेगा या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221" y="3697437"/>
            <a:ext cx="3997091" cy="266805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4307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p:cNvGrpSpPr/>
          <p:nvPr/>
        </p:nvGrpSpPr>
        <p:grpSpPr>
          <a:xfrm>
            <a:off x="66293" y="6102857"/>
            <a:ext cx="9023985" cy="338455"/>
            <a:chOff x="66293" y="6102857"/>
            <a:chExt cx="9023985" cy="338455"/>
          </a:xfrm>
        </p:grpSpPr>
        <p:sp>
          <p:nvSpPr>
            <p:cNvPr id="5" name="object 5"/>
            <p:cNvSpPr/>
            <p:nvPr/>
          </p:nvSpPr>
          <p:spPr>
            <a:xfrm>
              <a:off x="66293" y="6102857"/>
              <a:ext cx="9023985" cy="338455"/>
            </a:xfrm>
            <a:custGeom>
              <a:avLst/>
              <a:gdLst/>
              <a:ahLst/>
              <a:cxnLst/>
              <a:rect l="l" t="t" r="r" b="b"/>
              <a:pathLst>
                <a:path w="9023985" h="338454">
                  <a:moveTo>
                    <a:pt x="9023604" y="0"/>
                  </a:moveTo>
                  <a:lnTo>
                    <a:pt x="0" y="0"/>
                  </a:lnTo>
                  <a:lnTo>
                    <a:pt x="0" y="338327"/>
                  </a:lnTo>
                  <a:lnTo>
                    <a:pt x="9023604" y="338327"/>
                  </a:lnTo>
                  <a:lnTo>
                    <a:pt x="9023604" y="0"/>
                  </a:lnTo>
                  <a:close/>
                </a:path>
              </a:pathLst>
            </a:custGeom>
            <a:solidFill>
              <a:srgbClr val="FFC000"/>
            </a:solidFill>
          </p:spPr>
          <p:txBody>
            <a:bodyPr wrap="square" lIns="0" tIns="0" rIns="0" bIns="0" rtlCol="0"/>
            <a:lstStyle/>
            <a:p>
              <a:endParaRPr/>
            </a:p>
          </p:txBody>
        </p:sp>
        <p:sp>
          <p:nvSpPr>
            <p:cNvPr id="6" name="object 6"/>
            <p:cNvSpPr/>
            <p:nvPr/>
          </p:nvSpPr>
          <p:spPr>
            <a:xfrm>
              <a:off x="66293" y="6102857"/>
              <a:ext cx="9023985" cy="338455"/>
            </a:xfrm>
            <a:custGeom>
              <a:avLst/>
              <a:gdLst/>
              <a:ahLst/>
              <a:cxnLst/>
              <a:rect l="l" t="t" r="r" b="b"/>
              <a:pathLst>
                <a:path w="9023985" h="338454">
                  <a:moveTo>
                    <a:pt x="0" y="338327"/>
                  </a:moveTo>
                  <a:lnTo>
                    <a:pt x="9023604" y="338327"/>
                  </a:lnTo>
                  <a:lnTo>
                    <a:pt x="9023604" y="0"/>
                  </a:lnTo>
                  <a:lnTo>
                    <a:pt x="0" y="0"/>
                  </a:lnTo>
                  <a:lnTo>
                    <a:pt x="0" y="338327"/>
                  </a:lnTo>
                  <a:close/>
                </a:path>
              </a:pathLst>
            </a:custGeom>
            <a:ln w="25908">
              <a:solidFill>
                <a:srgbClr val="0D0D0D"/>
              </a:solidFill>
            </a:ln>
          </p:spPr>
          <p:txBody>
            <a:bodyPr wrap="square" lIns="0" tIns="0" rIns="0" bIns="0" rtlCol="0"/>
            <a:lstStyle/>
            <a:p>
              <a:endParaRPr/>
            </a:p>
          </p:txBody>
        </p:sp>
      </p:grpSp>
      <p:sp>
        <p:nvSpPr>
          <p:cNvPr id="9" name="object 9"/>
          <p:cNvSpPr txBox="1">
            <a:spLocks noGrp="1"/>
          </p:cNvSpPr>
          <p:nvPr>
            <p:ph type="title"/>
          </p:nvPr>
        </p:nvSpPr>
        <p:spPr>
          <a:xfrm>
            <a:off x="2354960" y="129286"/>
            <a:ext cx="442976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dirty="0">
                <a:latin typeface="Arial"/>
                <a:cs typeface="Arial"/>
              </a:rPr>
              <a:t> </a:t>
            </a:r>
            <a:r>
              <a:rPr sz="2800" i="0" spc="-5" dirty="0">
                <a:latin typeface="Arial"/>
                <a:cs typeface="Arial"/>
              </a:rPr>
              <a:t>Offensive</a:t>
            </a:r>
            <a:r>
              <a:rPr sz="2800" i="0" spc="-10" dirty="0">
                <a:latin typeface="Arial"/>
                <a:cs typeface="Arial"/>
              </a:rPr>
              <a:t> </a:t>
            </a:r>
            <a:r>
              <a:rPr sz="2800" i="0" spc="-30" dirty="0">
                <a:latin typeface="Arial"/>
                <a:cs typeface="Arial"/>
              </a:rPr>
              <a:t>Tactics</a:t>
            </a:r>
            <a:endParaRPr sz="2800">
              <a:latin typeface="Arial"/>
              <a:cs typeface="Arial"/>
            </a:endParaRPr>
          </a:p>
        </p:txBody>
      </p:sp>
      <p:sp>
        <p:nvSpPr>
          <p:cNvPr id="10" name="object 10"/>
          <p:cNvSpPr txBox="1"/>
          <p:nvPr/>
        </p:nvSpPr>
        <p:spPr>
          <a:xfrm>
            <a:off x="79247" y="860805"/>
            <a:ext cx="8997950" cy="5540375"/>
          </a:xfrm>
          <a:prstGeom prst="rect">
            <a:avLst/>
          </a:prstGeom>
        </p:spPr>
        <p:txBody>
          <a:bodyPr vert="horz" wrap="square" lIns="0" tIns="12065" rIns="0" bIns="0" rtlCol="0">
            <a:spAutoFit/>
          </a:bodyPr>
          <a:lstStyle/>
          <a:p>
            <a:pPr marL="700405">
              <a:lnSpc>
                <a:spcPct val="100000"/>
              </a:lnSpc>
              <a:spcBef>
                <a:spcPts val="95"/>
              </a:spcBef>
            </a:pPr>
            <a:r>
              <a:rPr sz="2200" b="1" u="sng" spc="-5" dirty="0">
                <a:uFill>
                  <a:solidFill>
                    <a:srgbClr val="000000"/>
                  </a:solidFill>
                </a:uFill>
                <a:latin typeface="Arial"/>
                <a:cs typeface="Arial"/>
              </a:rPr>
              <a:t>Phases</a:t>
            </a:r>
            <a:r>
              <a:rPr sz="2200" b="1" u="sng" dirty="0">
                <a:uFill>
                  <a:solidFill>
                    <a:srgbClr val="000000"/>
                  </a:solidFill>
                </a:uFill>
                <a:latin typeface="Arial"/>
                <a:cs typeface="Arial"/>
              </a:rPr>
              <a:t> </a:t>
            </a:r>
            <a:r>
              <a:rPr sz="2200" b="1" u="sng" spc="-5" dirty="0">
                <a:uFill>
                  <a:solidFill>
                    <a:srgbClr val="000000"/>
                  </a:solidFill>
                </a:uFill>
                <a:latin typeface="Arial"/>
                <a:cs typeface="Arial"/>
              </a:rPr>
              <a:t>of</a:t>
            </a:r>
            <a:r>
              <a:rPr sz="2200" b="1" u="sng" dirty="0">
                <a:uFill>
                  <a:solidFill>
                    <a:srgbClr val="000000"/>
                  </a:solidFill>
                </a:uFill>
                <a:latin typeface="Arial"/>
                <a:cs typeface="Arial"/>
              </a:rPr>
              <a:t> </a:t>
            </a:r>
            <a:r>
              <a:rPr sz="2200" b="1" u="sng" spc="-5" dirty="0">
                <a:uFill>
                  <a:solidFill>
                    <a:srgbClr val="000000"/>
                  </a:solidFill>
                </a:uFill>
                <a:latin typeface="Arial"/>
                <a:cs typeface="Arial"/>
              </a:rPr>
              <a:t>the</a:t>
            </a:r>
            <a:r>
              <a:rPr sz="2200" b="1" u="sng" dirty="0">
                <a:uFill>
                  <a:solidFill>
                    <a:srgbClr val="000000"/>
                  </a:solidFill>
                </a:uFill>
                <a:latin typeface="Arial"/>
                <a:cs typeface="Arial"/>
              </a:rPr>
              <a:t> </a:t>
            </a:r>
            <a:r>
              <a:rPr sz="2200" b="1" u="sng" spc="-5" dirty="0">
                <a:uFill>
                  <a:solidFill>
                    <a:srgbClr val="000000"/>
                  </a:solidFill>
                </a:uFill>
                <a:latin typeface="Arial"/>
                <a:cs typeface="Arial"/>
              </a:rPr>
              <a:t>Offense</a:t>
            </a:r>
            <a:endParaRPr sz="2200" dirty="0">
              <a:latin typeface="Arial"/>
              <a:cs typeface="Arial"/>
            </a:endParaRPr>
          </a:p>
          <a:p>
            <a:pPr marL="665480" indent="-343535">
              <a:lnSpc>
                <a:spcPct val="100000"/>
              </a:lnSpc>
              <a:spcBef>
                <a:spcPts val="15"/>
              </a:spcBef>
              <a:buFont typeface="Arial"/>
              <a:buChar char="•"/>
              <a:tabLst>
                <a:tab pos="665480" algn="l"/>
                <a:tab pos="666115" algn="l"/>
              </a:tabLst>
            </a:pPr>
            <a:r>
              <a:rPr sz="1800" b="1" spc="-15" dirty="0">
                <a:latin typeface="Arial"/>
                <a:cs typeface="Arial"/>
              </a:rPr>
              <a:t>Advance</a:t>
            </a:r>
            <a:endParaRPr sz="1800" dirty="0">
              <a:latin typeface="Arial"/>
              <a:cs typeface="Arial"/>
            </a:endParaRPr>
          </a:p>
          <a:p>
            <a:pPr marL="1122680" lvl="1" indent="-343535">
              <a:lnSpc>
                <a:spcPct val="100000"/>
              </a:lnSpc>
              <a:spcBef>
                <a:spcPts val="10"/>
              </a:spcBef>
              <a:buChar char="•"/>
              <a:tabLst>
                <a:tab pos="1122680" algn="l"/>
                <a:tab pos="1123315" algn="l"/>
              </a:tabLst>
            </a:pPr>
            <a:r>
              <a:rPr sz="1600" spc="-20" dirty="0">
                <a:latin typeface="Arial"/>
                <a:cs typeface="Arial"/>
              </a:rPr>
              <a:t>Security,</a:t>
            </a:r>
            <a:r>
              <a:rPr sz="1600" spc="15" dirty="0">
                <a:latin typeface="Arial"/>
                <a:cs typeface="Arial"/>
              </a:rPr>
              <a:t> </a:t>
            </a:r>
            <a:r>
              <a:rPr sz="1600" spc="-5" dirty="0">
                <a:latin typeface="Arial"/>
                <a:cs typeface="Arial"/>
              </a:rPr>
              <a:t>Recon,</a:t>
            </a:r>
            <a:r>
              <a:rPr sz="1600" spc="15" dirty="0">
                <a:latin typeface="Arial"/>
                <a:cs typeface="Arial"/>
              </a:rPr>
              <a:t> </a:t>
            </a:r>
            <a:r>
              <a:rPr sz="1600" spc="-5" dirty="0">
                <a:latin typeface="Arial"/>
                <a:cs typeface="Arial"/>
              </a:rPr>
              <a:t>Counterrecon</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Prep and</a:t>
            </a:r>
            <a:r>
              <a:rPr sz="1600" spc="-15" dirty="0">
                <a:latin typeface="Arial"/>
                <a:cs typeface="Arial"/>
              </a:rPr>
              <a:t> </a:t>
            </a:r>
            <a:r>
              <a:rPr sz="1600" spc="-5" dirty="0">
                <a:latin typeface="Arial"/>
                <a:cs typeface="Arial"/>
              </a:rPr>
              <a:t>Recon</a:t>
            </a:r>
            <a:r>
              <a:rPr sz="1600" spc="-15" dirty="0">
                <a:latin typeface="Arial"/>
                <a:cs typeface="Arial"/>
              </a:rPr>
              <a:t> </a:t>
            </a:r>
            <a:r>
              <a:rPr sz="1600" spc="-5" dirty="0">
                <a:latin typeface="Arial"/>
                <a:cs typeface="Arial"/>
              </a:rPr>
              <a:t>Fires</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Protect</a:t>
            </a:r>
            <a:r>
              <a:rPr sz="1600" spc="-10" dirty="0">
                <a:latin typeface="Arial"/>
                <a:cs typeface="Arial"/>
              </a:rPr>
              <a:t> </a:t>
            </a:r>
            <a:r>
              <a:rPr sz="1600" spc="-5" dirty="0">
                <a:latin typeface="Arial"/>
                <a:cs typeface="Arial"/>
              </a:rPr>
              <a:t>move</a:t>
            </a:r>
            <a:r>
              <a:rPr sz="1600" dirty="0">
                <a:latin typeface="Arial"/>
                <a:cs typeface="Arial"/>
              </a:rPr>
              <a:t> </a:t>
            </a:r>
            <a:r>
              <a:rPr sz="1600" spc="-5" dirty="0">
                <a:latin typeface="Arial"/>
                <a:cs typeface="Arial"/>
              </a:rPr>
              <a:t>forward</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sz="1800" b="1" dirty="0">
                <a:latin typeface="Arial"/>
                <a:cs typeface="Arial"/>
              </a:rPr>
              <a:t>Unfold</a:t>
            </a:r>
            <a:endParaRPr sz="1800" dirty="0">
              <a:latin typeface="Arial"/>
              <a:cs typeface="Arial"/>
            </a:endParaRPr>
          </a:p>
          <a:p>
            <a:pPr marL="1122680" lvl="1" indent="-343535">
              <a:lnSpc>
                <a:spcPct val="100000"/>
              </a:lnSpc>
              <a:spcBef>
                <a:spcPts val="5"/>
              </a:spcBef>
              <a:buChar char="•"/>
              <a:tabLst>
                <a:tab pos="1122680" algn="l"/>
                <a:tab pos="1123315" algn="l"/>
              </a:tabLst>
            </a:pPr>
            <a:r>
              <a:rPr sz="1600" spc="-5" dirty="0">
                <a:latin typeface="Arial"/>
                <a:cs typeface="Arial"/>
              </a:rPr>
              <a:t>Protect</a:t>
            </a:r>
            <a:r>
              <a:rPr sz="1600" dirty="0">
                <a:latin typeface="Arial"/>
                <a:cs typeface="Arial"/>
              </a:rPr>
              <a:t> </a:t>
            </a:r>
            <a:r>
              <a:rPr sz="1600" spc="-5" dirty="0">
                <a:latin typeface="Arial"/>
                <a:cs typeface="Arial"/>
              </a:rPr>
              <a:t>from</a:t>
            </a:r>
            <a:r>
              <a:rPr sz="1600" spc="25" dirty="0">
                <a:latin typeface="Arial"/>
                <a:cs typeface="Arial"/>
              </a:rPr>
              <a:t> </a:t>
            </a:r>
            <a:r>
              <a:rPr sz="1600" spc="-5" dirty="0">
                <a:latin typeface="Arial"/>
                <a:cs typeface="Arial"/>
              </a:rPr>
              <a:t>spoiling</a:t>
            </a:r>
            <a:r>
              <a:rPr sz="1600" spc="-40" dirty="0">
                <a:latin typeface="Arial"/>
                <a:cs typeface="Arial"/>
              </a:rPr>
              <a:t> </a:t>
            </a:r>
            <a:r>
              <a:rPr sz="1600" dirty="0">
                <a:latin typeface="Arial"/>
                <a:cs typeface="Arial"/>
              </a:rPr>
              <a:t>attacks</a:t>
            </a:r>
          </a:p>
          <a:p>
            <a:pPr marL="1122680" lvl="1" indent="-343535">
              <a:lnSpc>
                <a:spcPct val="100000"/>
              </a:lnSpc>
              <a:spcBef>
                <a:spcPts val="5"/>
              </a:spcBef>
              <a:buChar char="•"/>
              <a:tabLst>
                <a:tab pos="1122680" algn="l"/>
                <a:tab pos="1123315" algn="l"/>
              </a:tabLst>
            </a:pPr>
            <a:r>
              <a:rPr sz="1600" spc="-5" dirty="0">
                <a:latin typeface="Arial"/>
                <a:cs typeface="Arial"/>
              </a:rPr>
              <a:t>Fires:</a:t>
            </a:r>
            <a:r>
              <a:rPr sz="1600" spc="5" dirty="0">
                <a:latin typeface="Arial"/>
                <a:cs typeface="Arial"/>
              </a:rPr>
              <a:t> </a:t>
            </a:r>
            <a:r>
              <a:rPr sz="1600" spc="-5" dirty="0">
                <a:latin typeface="Arial"/>
                <a:cs typeface="Arial"/>
              </a:rPr>
              <a:t>counterfire</a:t>
            </a:r>
            <a:r>
              <a:rPr sz="1600" spc="15" dirty="0">
                <a:latin typeface="Arial"/>
                <a:cs typeface="Arial"/>
              </a:rPr>
              <a:t> </a:t>
            </a:r>
            <a:r>
              <a:rPr sz="1600" spc="-5" dirty="0">
                <a:latin typeface="Arial"/>
                <a:cs typeface="Arial"/>
              </a:rPr>
              <a:t>and disruption</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Mobility</a:t>
            </a:r>
            <a:endParaRPr sz="1600" dirty="0">
              <a:latin typeface="Arial"/>
              <a:cs typeface="Arial"/>
            </a:endParaRPr>
          </a:p>
          <a:p>
            <a:pPr marL="665480" indent="-343535">
              <a:lnSpc>
                <a:spcPct val="100000"/>
              </a:lnSpc>
              <a:spcBef>
                <a:spcPts val="1190"/>
              </a:spcBef>
              <a:buFont typeface="Arial"/>
              <a:buChar char="•"/>
              <a:tabLst>
                <a:tab pos="665480" algn="l"/>
                <a:tab pos="666115" algn="l"/>
              </a:tabLst>
            </a:pPr>
            <a:r>
              <a:rPr sz="1800" b="1" dirty="0">
                <a:latin typeface="Arial"/>
                <a:cs typeface="Arial"/>
              </a:rPr>
              <a:t>Initiate</a:t>
            </a:r>
            <a:endParaRPr sz="1800" dirty="0">
              <a:latin typeface="Arial"/>
              <a:cs typeface="Arial"/>
            </a:endParaRPr>
          </a:p>
          <a:p>
            <a:pPr marL="1122680" lvl="1" indent="-343535">
              <a:lnSpc>
                <a:spcPct val="100000"/>
              </a:lnSpc>
              <a:spcBef>
                <a:spcPts val="10"/>
              </a:spcBef>
              <a:buChar char="•"/>
              <a:tabLst>
                <a:tab pos="1122680" algn="l"/>
                <a:tab pos="1123315" algn="l"/>
              </a:tabLst>
            </a:pPr>
            <a:r>
              <a:rPr sz="1600" spc="-5" dirty="0">
                <a:latin typeface="Arial"/>
                <a:cs typeface="Arial"/>
              </a:rPr>
              <a:t>Fix</a:t>
            </a:r>
            <a:r>
              <a:rPr sz="1600" spc="-20" dirty="0">
                <a:latin typeface="Arial"/>
                <a:cs typeface="Arial"/>
              </a:rPr>
              <a:t> </a:t>
            </a:r>
            <a:r>
              <a:rPr sz="1600" spc="-5" dirty="0">
                <a:latin typeface="Arial"/>
                <a:cs typeface="Arial"/>
              </a:rPr>
              <a:t>key</a:t>
            </a:r>
            <a:r>
              <a:rPr sz="1600" spc="-25" dirty="0">
                <a:latin typeface="Arial"/>
                <a:cs typeface="Arial"/>
              </a:rPr>
              <a:t> </a:t>
            </a:r>
            <a:r>
              <a:rPr sz="1600" spc="-5" dirty="0">
                <a:latin typeface="Arial"/>
                <a:cs typeface="Arial"/>
              </a:rPr>
              <a:t>enemy</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Support</a:t>
            </a:r>
            <a:r>
              <a:rPr sz="1600" spc="-10" dirty="0">
                <a:latin typeface="Arial"/>
                <a:cs typeface="Arial"/>
              </a:rPr>
              <a:t> </a:t>
            </a:r>
            <a:r>
              <a:rPr sz="1600" spc="-5" dirty="0">
                <a:latin typeface="Arial"/>
                <a:cs typeface="Arial"/>
              </a:rPr>
              <a:t>main</a:t>
            </a:r>
            <a:r>
              <a:rPr sz="1600" spc="-15" dirty="0">
                <a:latin typeface="Arial"/>
                <a:cs typeface="Arial"/>
              </a:rPr>
              <a:t> </a:t>
            </a:r>
            <a:r>
              <a:rPr sz="1600" spc="-10" dirty="0">
                <a:latin typeface="Arial"/>
                <a:cs typeface="Arial"/>
              </a:rPr>
              <a:t>effort</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Firepower</a:t>
            </a:r>
            <a:r>
              <a:rPr sz="1600" spc="-15" dirty="0">
                <a:latin typeface="Arial"/>
                <a:cs typeface="Arial"/>
              </a:rPr>
              <a:t> </a:t>
            </a:r>
            <a:r>
              <a:rPr sz="1600" spc="-5" dirty="0">
                <a:latin typeface="Arial"/>
                <a:cs typeface="Arial"/>
              </a:rPr>
              <a:t>assault</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sz="1800" b="1" spc="-5" dirty="0">
                <a:latin typeface="Arial"/>
                <a:cs typeface="Arial"/>
              </a:rPr>
              <a:t>Annihilate</a:t>
            </a:r>
            <a:endParaRPr sz="1800" dirty="0">
              <a:latin typeface="Arial"/>
              <a:cs typeface="Arial"/>
            </a:endParaRPr>
          </a:p>
          <a:p>
            <a:pPr marL="1122680" lvl="1" indent="-343535">
              <a:lnSpc>
                <a:spcPct val="100000"/>
              </a:lnSpc>
              <a:spcBef>
                <a:spcPts val="5"/>
              </a:spcBef>
              <a:buChar char="•"/>
              <a:tabLst>
                <a:tab pos="1122680" algn="l"/>
                <a:tab pos="1123315" algn="l"/>
              </a:tabLst>
            </a:pPr>
            <a:r>
              <a:rPr sz="1600" spc="-5" dirty="0">
                <a:latin typeface="Arial"/>
                <a:cs typeface="Arial"/>
              </a:rPr>
              <a:t>Contain</a:t>
            </a:r>
            <a:r>
              <a:rPr sz="1600" spc="-35" dirty="0">
                <a:latin typeface="Arial"/>
                <a:cs typeface="Arial"/>
              </a:rPr>
              <a:t> </a:t>
            </a:r>
            <a:r>
              <a:rPr sz="1600" spc="-5" dirty="0">
                <a:latin typeface="Arial"/>
                <a:cs typeface="Arial"/>
              </a:rPr>
              <a:t>enemy</a:t>
            </a:r>
            <a:endParaRPr sz="1600" dirty="0">
              <a:latin typeface="Arial"/>
              <a:cs typeface="Arial"/>
            </a:endParaRPr>
          </a:p>
          <a:p>
            <a:pPr marL="1122680" lvl="1" indent="-343535">
              <a:lnSpc>
                <a:spcPct val="100000"/>
              </a:lnSpc>
              <a:spcBef>
                <a:spcPts val="5"/>
              </a:spcBef>
              <a:buChar char="•"/>
              <a:tabLst>
                <a:tab pos="1122680" algn="l"/>
                <a:tab pos="1123315" algn="l"/>
              </a:tabLst>
            </a:pPr>
            <a:r>
              <a:rPr sz="1600" spc="-5" dirty="0">
                <a:latin typeface="Arial"/>
                <a:cs typeface="Arial"/>
              </a:rPr>
              <a:t>Protect</a:t>
            </a:r>
            <a:r>
              <a:rPr sz="1600" spc="5" dirty="0">
                <a:latin typeface="Arial"/>
                <a:cs typeface="Arial"/>
              </a:rPr>
              <a:t> </a:t>
            </a:r>
            <a:r>
              <a:rPr sz="1600" spc="-5" dirty="0">
                <a:latin typeface="Arial"/>
                <a:cs typeface="Arial"/>
              </a:rPr>
              <a:t>from</a:t>
            </a:r>
            <a:r>
              <a:rPr sz="1600" spc="25" dirty="0">
                <a:latin typeface="Arial"/>
                <a:cs typeface="Arial"/>
              </a:rPr>
              <a:t> </a:t>
            </a:r>
            <a:r>
              <a:rPr sz="1600" spc="-5" dirty="0">
                <a:latin typeface="Arial"/>
                <a:cs typeface="Arial"/>
              </a:rPr>
              <a:t>counterattack</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Finish</a:t>
            </a:r>
            <a:r>
              <a:rPr sz="1600" spc="-40" dirty="0">
                <a:latin typeface="Arial"/>
                <a:cs typeface="Arial"/>
              </a:rPr>
              <a:t> </a:t>
            </a:r>
            <a:r>
              <a:rPr sz="1600" spc="-5" dirty="0">
                <a:latin typeface="Arial"/>
                <a:cs typeface="Arial"/>
              </a:rPr>
              <a:t>decisively</a:t>
            </a:r>
            <a:endParaRPr sz="1600" dirty="0">
              <a:latin typeface="Arial"/>
              <a:cs typeface="Arial"/>
            </a:endParaRPr>
          </a:p>
          <a:p>
            <a:pPr>
              <a:lnSpc>
                <a:spcPct val="100000"/>
              </a:lnSpc>
            </a:pPr>
            <a:endParaRPr sz="1800" dirty="0">
              <a:latin typeface="Arial"/>
              <a:cs typeface="Arial"/>
            </a:endParaRPr>
          </a:p>
          <a:p>
            <a:pPr marL="411480">
              <a:lnSpc>
                <a:spcPct val="100000"/>
              </a:lnSpc>
              <a:spcBef>
                <a:spcPts val="1480"/>
              </a:spcBef>
            </a:pPr>
            <a:r>
              <a:rPr sz="1600" b="1" i="1" spc="-10" dirty="0">
                <a:latin typeface="Arial"/>
                <a:cs typeface="Arial"/>
              </a:rPr>
              <a:t>China’s</a:t>
            </a:r>
            <a:r>
              <a:rPr sz="1600" b="1" i="1" spc="10" dirty="0">
                <a:latin typeface="Arial"/>
                <a:cs typeface="Arial"/>
              </a:rPr>
              <a:t> </a:t>
            </a:r>
            <a:r>
              <a:rPr sz="1600" b="1" i="1" spc="-10" dirty="0">
                <a:latin typeface="Arial"/>
                <a:cs typeface="Arial"/>
              </a:rPr>
              <a:t>Offensive</a:t>
            </a:r>
            <a:r>
              <a:rPr sz="1600" b="1" i="1" spc="50" dirty="0">
                <a:latin typeface="Arial"/>
                <a:cs typeface="Arial"/>
              </a:rPr>
              <a:t> </a:t>
            </a:r>
            <a:r>
              <a:rPr sz="1600" b="1" i="1" spc="-10" dirty="0">
                <a:latin typeface="Arial"/>
                <a:cs typeface="Arial"/>
              </a:rPr>
              <a:t>operations</a:t>
            </a:r>
            <a:r>
              <a:rPr sz="1600" b="1" i="1" spc="35" dirty="0">
                <a:latin typeface="Arial"/>
                <a:cs typeface="Arial"/>
              </a:rPr>
              <a:t> </a:t>
            </a:r>
            <a:r>
              <a:rPr sz="1600" b="1" i="1" spc="-10" dirty="0">
                <a:latin typeface="Arial"/>
                <a:cs typeface="Arial"/>
              </a:rPr>
              <a:t>are</a:t>
            </a:r>
            <a:r>
              <a:rPr sz="1600" b="1" i="1" dirty="0">
                <a:latin typeface="Arial"/>
                <a:cs typeface="Arial"/>
              </a:rPr>
              <a:t> </a:t>
            </a:r>
            <a:r>
              <a:rPr sz="1600" b="1" i="1" spc="-5" dirty="0">
                <a:latin typeface="Arial"/>
                <a:cs typeface="Arial"/>
              </a:rPr>
              <a:t>divided</a:t>
            </a:r>
            <a:r>
              <a:rPr sz="1600" b="1" i="1" spc="20" dirty="0">
                <a:latin typeface="Arial"/>
                <a:cs typeface="Arial"/>
              </a:rPr>
              <a:t> </a:t>
            </a:r>
            <a:r>
              <a:rPr sz="1600" b="1" i="1" spc="-5" dirty="0">
                <a:latin typeface="Arial"/>
                <a:cs typeface="Arial"/>
              </a:rPr>
              <a:t>into</a:t>
            </a:r>
            <a:r>
              <a:rPr sz="1600" b="1" i="1" spc="20" dirty="0">
                <a:latin typeface="Arial"/>
                <a:cs typeface="Arial"/>
              </a:rPr>
              <a:t> </a:t>
            </a:r>
            <a:r>
              <a:rPr sz="1600" b="1" i="1" spc="-10" dirty="0">
                <a:latin typeface="Arial"/>
                <a:cs typeface="Arial"/>
              </a:rPr>
              <a:t>phases</a:t>
            </a:r>
            <a:r>
              <a:rPr sz="1600" b="1" i="1" spc="35" dirty="0">
                <a:latin typeface="Arial"/>
                <a:cs typeface="Arial"/>
              </a:rPr>
              <a:t> </a:t>
            </a:r>
            <a:r>
              <a:rPr sz="1600" b="1" i="1" spc="-10" dirty="0">
                <a:latin typeface="Arial"/>
                <a:cs typeface="Arial"/>
              </a:rPr>
              <a:t>much</a:t>
            </a:r>
            <a:r>
              <a:rPr sz="1600" b="1" i="1" spc="20" dirty="0">
                <a:latin typeface="Arial"/>
                <a:cs typeface="Arial"/>
              </a:rPr>
              <a:t> </a:t>
            </a:r>
            <a:r>
              <a:rPr sz="1600" b="1" i="1" spc="-5" dirty="0">
                <a:latin typeface="Arial"/>
                <a:cs typeface="Arial"/>
              </a:rPr>
              <a:t>like</a:t>
            </a:r>
            <a:r>
              <a:rPr sz="1600" b="1" i="1" spc="15" dirty="0">
                <a:latin typeface="Arial"/>
                <a:cs typeface="Arial"/>
              </a:rPr>
              <a:t> </a:t>
            </a:r>
            <a:r>
              <a:rPr sz="1600" b="1" i="1" spc="-5" dirty="0">
                <a:latin typeface="Arial"/>
                <a:cs typeface="Arial"/>
              </a:rPr>
              <a:t>US</a:t>
            </a:r>
            <a:r>
              <a:rPr sz="1600" b="1" i="1" spc="-55" dirty="0">
                <a:latin typeface="Arial"/>
                <a:cs typeface="Arial"/>
              </a:rPr>
              <a:t> </a:t>
            </a:r>
            <a:r>
              <a:rPr sz="1600" b="1" i="1" spc="-5" dirty="0">
                <a:latin typeface="Arial"/>
                <a:cs typeface="Arial"/>
              </a:rPr>
              <a:t>Army</a:t>
            </a:r>
            <a:r>
              <a:rPr sz="1600" b="1" i="1" spc="15" dirty="0">
                <a:latin typeface="Arial"/>
                <a:cs typeface="Arial"/>
              </a:rPr>
              <a:t> </a:t>
            </a:r>
            <a:r>
              <a:rPr sz="1600" b="1" i="1" spc="-5" dirty="0">
                <a:latin typeface="Arial"/>
                <a:cs typeface="Arial"/>
              </a:rPr>
              <a:t>operations.</a:t>
            </a:r>
            <a:endParaRPr sz="1600" dirty="0">
              <a:latin typeface="Arial"/>
              <a:cs typeface="Arial"/>
            </a:endParaRPr>
          </a:p>
        </p:txBody>
      </p:sp>
      <p:grpSp>
        <p:nvGrpSpPr>
          <p:cNvPr id="11" name="object 11"/>
          <p:cNvGrpSpPr/>
          <p:nvPr/>
        </p:nvGrpSpPr>
        <p:grpSpPr>
          <a:xfrm>
            <a:off x="4189476" y="752855"/>
            <a:ext cx="4267200" cy="5237988"/>
            <a:chOff x="4189476" y="752855"/>
            <a:chExt cx="4267200" cy="5237988"/>
          </a:xfrm>
        </p:grpSpPr>
        <p:pic>
          <p:nvPicPr>
            <p:cNvPr id="12" name="object 12"/>
            <p:cNvPicPr/>
            <p:nvPr/>
          </p:nvPicPr>
          <p:blipFill>
            <a:blip r:embed="rId2" cstate="print"/>
            <a:stretch>
              <a:fillRect/>
            </a:stretch>
          </p:blipFill>
          <p:spPr>
            <a:xfrm>
              <a:off x="5096256" y="752855"/>
              <a:ext cx="3360420" cy="2103120"/>
            </a:xfrm>
            <a:prstGeom prst="rect">
              <a:avLst/>
            </a:prstGeom>
          </p:spPr>
        </p:pic>
        <p:pic>
          <p:nvPicPr>
            <p:cNvPr id="13" name="object 13"/>
            <p:cNvPicPr/>
            <p:nvPr/>
          </p:nvPicPr>
          <p:blipFill>
            <a:blip r:embed="rId3" cstate="print"/>
            <a:stretch>
              <a:fillRect/>
            </a:stretch>
          </p:blipFill>
          <p:spPr>
            <a:xfrm>
              <a:off x="4189476" y="3796283"/>
              <a:ext cx="3093720" cy="2194560"/>
            </a:xfrm>
            <a:prstGeom prst="rect">
              <a:avLst/>
            </a:prstGeom>
          </p:spPr>
        </p:pic>
      </p:grpSp>
    </p:spTree>
    <p:extLst>
      <p:ext uri="{BB962C8B-B14F-4D97-AF65-F5344CB8AC3E}">
        <p14:creationId xmlns:p14="http://schemas.microsoft.com/office/powerpoint/2010/main" val="604004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2354960" y="129286"/>
            <a:ext cx="442976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dirty="0">
                <a:latin typeface="Arial"/>
                <a:cs typeface="Arial"/>
              </a:rPr>
              <a:t> </a:t>
            </a:r>
            <a:r>
              <a:rPr lang="en-US" sz="2800" i="0" spc="-5" dirty="0">
                <a:latin typeface="Arial"/>
                <a:cs typeface="Arial"/>
              </a:rPr>
              <a:t>Defensive</a:t>
            </a:r>
            <a:r>
              <a:rPr sz="2800" i="0" spc="-10" dirty="0">
                <a:latin typeface="Arial"/>
                <a:cs typeface="Arial"/>
              </a:rPr>
              <a:t> </a:t>
            </a:r>
            <a:r>
              <a:rPr sz="2800" i="0" spc="-30" dirty="0">
                <a:latin typeface="Arial"/>
                <a:cs typeface="Arial"/>
              </a:rPr>
              <a:t>Tactics</a:t>
            </a:r>
            <a:endParaRPr sz="2800" dirty="0">
              <a:latin typeface="Arial"/>
              <a:cs typeface="Arial"/>
            </a:endParaRPr>
          </a:p>
        </p:txBody>
      </p:sp>
      <p:sp>
        <p:nvSpPr>
          <p:cNvPr id="10" name="object 10"/>
          <p:cNvSpPr txBox="1"/>
          <p:nvPr/>
        </p:nvSpPr>
        <p:spPr>
          <a:xfrm>
            <a:off x="79246" y="860805"/>
            <a:ext cx="4502802" cy="5859938"/>
          </a:xfrm>
          <a:prstGeom prst="rect">
            <a:avLst/>
          </a:prstGeom>
        </p:spPr>
        <p:txBody>
          <a:bodyPr vert="horz" wrap="square" lIns="0" tIns="12065" rIns="0" bIns="0" rtlCol="0">
            <a:spAutoFit/>
          </a:bodyPr>
          <a:lstStyle/>
          <a:p>
            <a:pPr marL="700405">
              <a:lnSpc>
                <a:spcPct val="100000"/>
              </a:lnSpc>
              <a:spcBef>
                <a:spcPts val="95"/>
              </a:spcBef>
            </a:pPr>
            <a:r>
              <a:rPr sz="2200" b="1" u="sng" spc="-5" dirty="0">
                <a:uFill>
                  <a:solidFill>
                    <a:srgbClr val="000000"/>
                  </a:solidFill>
                </a:uFill>
                <a:latin typeface="Arial"/>
                <a:cs typeface="Arial"/>
              </a:rPr>
              <a:t>Phases</a:t>
            </a:r>
            <a:r>
              <a:rPr sz="2200" b="1" u="sng" dirty="0">
                <a:uFill>
                  <a:solidFill>
                    <a:srgbClr val="000000"/>
                  </a:solidFill>
                </a:uFill>
                <a:latin typeface="Arial"/>
                <a:cs typeface="Arial"/>
              </a:rPr>
              <a:t> </a:t>
            </a:r>
            <a:r>
              <a:rPr sz="2200" b="1" u="sng" spc="-5" dirty="0">
                <a:uFill>
                  <a:solidFill>
                    <a:srgbClr val="000000"/>
                  </a:solidFill>
                </a:uFill>
                <a:latin typeface="Arial"/>
                <a:cs typeface="Arial"/>
              </a:rPr>
              <a:t>of</a:t>
            </a:r>
            <a:r>
              <a:rPr sz="2200" b="1" u="sng" dirty="0">
                <a:uFill>
                  <a:solidFill>
                    <a:srgbClr val="000000"/>
                  </a:solidFill>
                </a:uFill>
                <a:latin typeface="Arial"/>
                <a:cs typeface="Arial"/>
              </a:rPr>
              <a:t> </a:t>
            </a:r>
            <a:r>
              <a:rPr sz="2200" b="1" u="sng" spc="-5" dirty="0">
                <a:uFill>
                  <a:solidFill>
                    <a:srgbClr val="000000"/>
                  </a:solidFill>
                </a:uFill>
                <a:latin typeface="Arial"/>
                <a:cs typeface="Arial"/>
              </a:rPr>
              <a:t>the</a:t>
            </a:r>
            <a:r>
              <a:rPr sz="2200" b="1" u="sng" dirty="0">
                <a:uFill>
                  <a:solidFill>
                    <a:srgbClr val="000000"/>
                  </a:solidFill>
                </a:uFill>
                <a:latin typeface="Arial"/>
                <a:cs typeface="Arial"/>
              </a:rPr>
              <a:t> </a:t>
            </a:r>
            <a:r>
              <a:rPr lang="en-US" sz="2200" b="1" u="sng" spc="-5" dirty="0">
                <a:uFill>
                  <a:solidFill>
                    <a:srgbClr val="000000"/>
                  </a:solidFill>
                </a:uFill>
                <a:latin typeface="Arial"/>
                <a:cs typeface="Arial"/>
              </a:rPr>
              <a:t>Defense </a:t>
            </a:r>
            <a:endParaRPr sz="2200" dirty="0">
              <a:latin typeface="Arial"/>
              <a:cs typeface="Arial"/>
            </a:endParaRPr>
          </a:p>
          <a:p>
            <a:pPr marL="665480" indent="-343535">
              <a:lnSpc>
                <a:spcPct val="100000"/>
              </a:lnSpc>
              <a:spcBef>
                <a:spcPts val="15"/>
              </a:spcBef>
              <a:buFont typeface="Arial"/>
              <a:buChar char="•"/>
              <a:tabLst>
                <a:tab pos="665480" algn="l"/>
                <a:tab pos="666115" algn="l"/>
              </a:tabLst>
            </a:pPr>
            <a:r>
              <a:rPr lang="en-US" sz="1800" b="1" spc="-15" dirty="0">
                <a:latin typeface="Arial"/>
                <a:cs typeface="Arial"/>
              </a:rPr>
              <a:t>Counter-recon </a:t>
            </a:r>
            <a:endParaRPr sz="1800" dirty="0">
              <a:latin typeface="Arial"/>
              <a:cs typeface="Arial"/>
            </a:endParaRPr>
          </a:p>
          <a:p>
            <a:pPr marL="1122680" lvl="1" indent="-343535">
              <a:lnSpc>
                <a:spcPct val="100000"/>
              </a:lnSpc>
              <a:spcBef>
                <a:spcPts val="10"/>
              </a:spcBef>
              <a:buChar char="•"/>
              <a:tabLst>
                <a:tab pos="1122680" algn="l"/>
                <a:tab pos="1123315" algn="l"/>
              </a:tabLst>
            </a:pPr>
            <a:r>
              <a:rPr sz="1600" spc="-20" dirty="0">
                <a:latin typeface="Arial"/>
                <a:cs typeface="Arial"/>
              </a:rPr>
              <a:t>Security,</a:t>
            </a:r>
            <a:r>
              <a:rPr sz="1600" spc="15" dirty="0">
                <a:latin typeface="Arial"/>
                <a:cs typeface="Arial"/>
              </a:rPr>
              <a:t> </a:t>
            </a:r>
            <a:r>
              <a:rPr sz="1600" spc="-5" dirty="0">
                <a:latin typeface="Arial"/>
                <a:cs typeface="Arial"/>
              </a:rPr>
              <a:t>Recon,</a:t>
            </a:r>
            <a:r>
              <a:rPr sz="1600" spc="15" dirty="0">
                <a:latin typeface="Arial"/>
                <a:cs typeface="Arial"/>
              </a:rPr>
              <a:t> </a:t>
            </a:r>
            <a:r>
              <a:rPr sz="1600" spc="-5" dirty="0">
                <a:latin typeface="Arial"/>
                <a:cs typeface="Arial"/>
              </a:rPr>
              <a:t>Counterrecon</a:t>
            </a:r>
            <a:endParaRPr sz="1600" dirty="0">
              <a:latin typeface="Arial"/>
              <a:cs typeface="Arial"/>
            </a:endParaRPr>
          </a:p>
          <a:p>
            <a:pPr marL="1122680" lvl="1" indent="-343535">
              <a:lnSpc>
                <a:spcPct val="100000"/>
              </a:lnSpc>
              <a:buChar char="•"/>
              <a:tabLst>
                <a:tab pos="1122680" algn="l"/>
                <a:tab pos="1123315" algn="l"/>
              </a:tabLst>
            </a:pPr>
            <a:r>
              <a:rPr sz="1600" spc="-5" dirty="0">
                <a:latin typeface="Arial"/>
                <a:cs typeface="Arial"/>
              </a:rPr>
              <a:t>Prep and</a:t>
            </a:r>
            <a:r>
              <a:rPr sz="1600" spc="-15" dirty="0">
                <a:latin typeface="Arial"/>
                <a:cs typeface="Arial"/>
              </a:rPr>
              <a:t> </a:t>
            </a:r>
            <a:r>
              <a:rPr sz="1600" spc="-5" dirty="0">
                <a:latin typeface="Arial"/>
                <a:cs typeface="Arial"/>
              </a:rPr>
              <a:t>Recon</a:t>
            </a:r>
            <a:r>
              <a:rPr sz="1600" spc="-15" dirty="0">
                <a:latin typeface="Arial"/>
                <a:cs typeface="Arial"/>
              </a:rPr>
              <a:t> </a:t>
            </a:r>
            <a:r>
              <a:rPr sz="1600" spc="-5" dirty="0">
                <a:latin typeface="Arial"/>
                <a:cs typeface="Arial"/>
              </a:rPr>
              <a:t>Fires</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Screen, cover</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sz="1800" b="1" dirty="0">
                <a:latin typeface="Arial"/>
                <a:cs typeface="Arial"/>
              </a:rPr>
              <a:t>Blocking </a:t>
            </a:r>
            <a:endParaRPr sz="18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Static positions </a:t>
            </a:r>
            <a:endParaRPr sz="16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Not decisive </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Reliant on bravery, fire power, terrain </a:t>
            </a:r>
            <a:endParaRPr sz="1600" dirty="0">
              <a:latin typeface="Arial"/>
              <a:cs typeface="Arial"/>
            </a:endParaRPr>
          </a:p>
          <a:p>
            <a:pPr marL="665480" indent="-343535">
              <a:lnSpc>
                <a:spcPct val="100000"/>
              </a:lnSpc>
              <a:spcBef>
                <a:spcPts val="1190"/>
              </a:spcBef>
              <a:buFont typeface="Arial"/>
              <a:buChar char="•"/>
              <a:tabLst>
                <a:tab pos="665480" algn="l"/>
                <a:tab pos="666115" algn="l"/>
              </a:tabLst>
            </a:pPr>
            <a:r>
              <a:rPr lang="en-US" sz="1800" b="1" dirty="0">
                <a:latin typeface="Arial"/>
                <a:cs typeface="Arial"/>
              </a:rPr>
              <a:t>Repositioning </a:t>
            </a:r>
            <a:endParaRPr sz="1800" dirty="0">
              <a:latin typeface="Arial"/>
              <a:cs typeface="Arial"/>
            </a:endParaRPr>
          </a:p>
          <a:p>
            <a:pPr marL="1122680" lvl="1" indent="-343535">
              <a:lnSpc>
                <a:spcPct val="100000"/>
              </a:lnSpc>
              <a:spcBef>
                <a:spcPts val="10"/>
              </a:spcBef>
              <a:buChar char="•"/>
              <a:tabLst>
                <a:tab pos="1122680" algn="l"/>
                <a:tab pos="1123315" algn="l"/>
              </a:tabLst>
            </a:pPr>
            <a:r>
              <a:rPr lang="en-US" sz="1600" spc="-5" dirty="0">
                <a:latin typeface="Arial"/>
                <a:cs typeface="Arial"/>
              </a:rPr>
              <a:t>Rapid w/ security </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Shifts enemy focus </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Sequences w/ adjacent units </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sz="1800" b="1" spc="-5" dirty="0">
                <a:latin typeface="Arial"/>
                <a:cs typeface="Arial"/>
              </a:rPr>
              <a:t>Breakout </a:t>
            </a:r>
            <a:endParaRPr sz="18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When a unit is isolated or flanked</a:t>
            </a:r>
            <a:endParaRPr sz="16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Seen as a mental activity – overcome fear</a:t>
            </a:r>
            <a:endParaRPr sz="1600" dirty="0">
              <a:latin typeface="Arial"/>
              <a:cs typeface="Arial"/>
            </a:endParaRPr>
          </a:p>
          <a:p>
            <a:pPr marL="1122680" lvl="1" indent="-343535">
              <a:lnSpc>
                <a:spcPct val="100000"/>
              </a:lnSpc>
              <a:buChar char="•"/>
              <a:tabLst>
                <a:tab pos="1122680" algn="l"/>
                <a:tab pos="1123315" algn="l"/>
              </a:tabLst>
            </a:pPr>
            <a:r>
              <a:rPr lang="en-US" sz="1600" spc="-5" dirty="0">
                <a:latin typeface="Arial"/>
                <a:cs typeface="Arial"/>
              </a:rPr>
              <a:t>Mass combat power on enemy weak points </a:t>
            </a:r>
          </a:p>
          <a:p>
            <a:pPr marL="1122680" lvl="1" indent="-343535">
              <a:lnSpc>
                <a:spcPct val="100000"/>
              </a:lnSpc>
              <a:buChar char="•"/>
              <a:tabLst>
                <a:tab pos="1122680" algn="l"/>
                <a:tab pos="1123315" algn="l"/>
              </a:tabLst>
            </a:pPr>
            <a:r>
              <a:rPr lang="en-US" sz="1600" spc="-5" dirty="0">
                <a:latin typeface="Arial"/>
                <a:cs typeface="Arial"/>
              </a:rPr>
              <a:t>Units train by being heavily outnumbered routinely </a:t>
            </a:r>
            <a:endParaRPr sz="1800" dirty="0">
              <a:latin typeface="Arial"/>
              <a:cs typeface="Arial"/>
            </a:endParaRPr>
          </a:p>
        </p:txBody>
      </p:sp>
      <p:sp>
        <p:nvSpPr>
          <p:cNvPr id="18" name="object 10"/>
          <p:cNvSpPr txBox="1"/>
          <p:nvPr/>
        </p:nvSpPr>
        <p:spPr>
          <a:xfrm>
            <a:off x="4301229" y="860805"/>
            <a:ext cx="4732240" cy="5859938"/>
          </a:xfrm>
          <a:prstGeom prst="rect">
            <a:avLst/>
          </a:prstGeom>
        </p:spPr>
        <p:txBody>
          <a:bodyPr vert="horz" wrap="square" lIns="0" tIns="12065" rIns="0" bIns="0" rtlCol="0">
            <a:spAutoFit/>
          </a:bodyPr>
          <a:lstStyle/>
          <a:p>
            <a:pPr marL="700405">
              <a:lnSpc>
                <a:spcPct val="100000"/>
              </a:lnSpc>
              <a:spcBef>
                <a:spcPts val="95"/>
              </a:spcBef>
            </a:pPr>
            <a:r>
              <a:rPr lang="en-US" sz="2000" b="1" u="sng" spc="-5" dirty="0">
                <a:uFill>
                  <a:solidFill>
                    <a:srgbClr val="000000"/>
                  </a:solidFill>
                </a:uFill>
                <a:latin typeface="Arial"/>
                <a:cs typeface="Arial"/>
              </a:rPr>
              <a:t>Principles</a:t>
            </a:r>
            <a:r>
              <a:rPr lang="en-US" sz="2400" b="1" u="sng" spc="-5" dirty="0">
                <a:uFill>
                  <a:solidFill>
                    <a:srgbClr val="000000"/>
                  </a:solidFill>
                </a:uFill>
                <a:latin typeface="Arial"/>
                <a:cs typeface="Arial"/>
              </a:rPr>
              <a:t> </a:t>
            </a:r>
            <a:endParaRPr sz="2400" dirty="0">
              <a:latin typeface="Arial"/>
              <a:cs typeface="Arial"/>
            </a:endParaRPr>
          </a:p>
          <a:p>
            <a:pPr marL="665480" indent="-343535">
              <a:lnSpc>
                <a:spcPct val="100000"/>
              </a:lnSpc>
              <a:spcBef>
                <a:spcPts val="15"/>
              </a:spcBef>
              <a:buFont typeface="Arial"/>
              <a:buChar char="•"/>
              <a:tabLst>
                <a:tab pos="665480" algn="l"/>
                <a:tab pos="666115" algn="l"/>
              </a:tabLst>
            </a:pPr>
            <a:r>
              <a:rPr lang="en-US" b="1" spc="-15" dirty="0">
                <a:latin typeface="Arial"/>
                <a:cs typeface="Arial"/>
              </a:rPr>
              <a:t>Depth </a:t>
            </a:r>
            <a:endParaRPr dirty="0">
              <a:latin typeface="Arial"/>
              <a:cs typeface="Arial"/>
            </a:endParaRPr>
          </a:p>
          <a:p>
            <a:pPr marL="1122680" lvl="1" indent="-343535">
              <a:lnSpc>
                <a:spcPct val="100000"/>
              </a:lnSpc>
              <a:spcBef>
                <a:spcPts val="10"/>
              </a:spcBef>
              <a:buChar char="•"/>
              <a:tabLst>
                <a:tab pos="1122680" algn="l"/>
                <a:tab pos="1123315" algn="l"/>
              </a:tabLst>
            </a:pPr>
            <a:r>
              <a:rPr lang="en-US" sz="1600" spc="-20" dirty="0">
                <a:latin typeface="Arial"/>
                <a:cs typeface="Arial"/>
              </a:rPr>
              <a:t>Integrate measures through all domains </a:t>
            </a:r>
          </a:p>
          <a:p>
            <a:pPr marL="1122680" lvl="1" indent="-343535">
              <a:lnSpc>
                <a:spcPct val="100000"/>
              </a:lnSpc>
              <a:spcBef>
                <a:spcPts val="10"/>
              </a:spcBef>
              <a:buChar char="•"/>
              <a:tabLst>
                <a:tab pos="1122680" algn="l"/>
                <a:tab pos="1123315" algn="l"/>
              </a:tabLst>
            </a:pPr>
            <a:r>
              <a:rPr lang="en-US" sz="1600" spc="-20" dirty="0">
                <a:latin typeface="Arial"/>
                <a:cs typeface="Arial"/>
              </a:rPr>
              <a:t>Encourage enemy to extend lines of communication and expose flanks </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b="1" dirty="0">
                <a:latin typeface="Arial"/>
                <a:cs typeface="Arial"/>
              </a:rPr>
              <a:t>Consolidation </a:t>
            </a:r>
            <a:endParaRPr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Similar to offense’s concentration </a:t>
            </a:r>
          </a:p>
          <a:p>
            <a:pPr marL="1122680" lvl="1" indent="-343535">
              <a:lnSpc>
                <a:spcPct val="100000"/>
              </a:lnSpc>
              <a:spcBef>
                <a:spcPts val="5"/>
              </a:spcBef>
              <a:buChar char="•"/>
              <a:tabLst>
                <a:tab pos="1122680" algn="l"/>
                <a:tab pos="1123315" algn="l"/>
              </a:tabLst>
            </a:pPr>
            <a:r>
              <a:rPr lang="en-US" sz="1600" spc="-5" dirty="0">
                <a:latin typeface="Arial"/>
                <a:cs typeface="Arial"/>
              </a:rPr>
              <a:t>Weighted on likely </a:t>
            </a:r>
            <a:r>
              <a:rPr lang="en-US" sz="1600" spc="-5" dirty="0" err="1">
                <a:latin typeface="Arial"/>
                <a:cs typeface="Arial"/>
              </a:rPr>
              <a:t>AoA</a:t>
            </a:r>
            <a:endParaRPr lang="en-US" sz="1600" spc="-5"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ID key defense points</a:t>
            </a:r>
          </a:p>
          <a:p>
            <a:pPr marL="1122680" lvl="1" indent="-343535">
              <a:lnSpc>
                <a:spcPct val="100000"/>
              </a:lnSpc>
              <a:spcBef>
                <a:spcPts val="5"/>
              </a:spcBef>
              <a:buChar char="•"/>
              <a:tabLst>
                <a:tab pos="1122680" algn="l"/>
                <a:tab pos="1123315" algn="l"/>
              </a:tabLst>
            </a:pPr>
            <a:r>
              <a:rPr lang="en-US" sz="1600" spc="-5" dirty="0">
                <a:latin typeface="Arial"/>
                <a:cs typeface="Arial"/>
              </a:rPr>
              <a:t>Powerful mobile force concealed </a:t>
            </a:r>
            <a:endParaRPr sz="1600" dirty="0">
              <a:latin typeface="Arial"/>
              <a:cs typeface="Arial"/>
            </a:endParaRPr>
          </a:p>
          <a:p>
            <a:pPr marL="665480" indent="-343535">
              <a:lnSpc>
                <a:spcPct val="100000"/>
              </a:lnSpc>
              <a:spcBef>
                <a:spcPts val="1190"/>
              </a:spcBef>
              <a:buFont typeface="Arial"/>
              <a:buChar char="•"/>
              <a:tabLst>
                <a:tab pos="665480" algn="l"/>
                <a:tab pos="666115" algn="l"/>
              </a:tabLst>
            </a:pPr>
            <a:r>
              <a:rPr lang="en-US" b="1" dirty="0">
                <a:latin typeface="Arial"/>
                <a:cs typeface="Arial"/>
              </a:rPr>
              <a:t>Integration</a:t>
            </a:r>
            <a:endParaRPr dirty="0">
              <a:latin typeface="Arial"/>
              <a:cs typeface="Arial"/>
            </a:endParaRPr>
          </a:p>
          <a:p>
            <a:pPr marL="1122680" lvl="1" indent="-343535">
              <a:lnSpc>
                <a:spcPct val="100000"/>
              </a:lnSpc>
              <a:spcBef>
                <a:spcPts val="10"/>
              </a:spcBef>
              <a:buChar char="•"/>
              <a:tabLst>
                <a:tab pos="1122680" algn="l"/>
                <a:tab pos="1123315" algn="l"/>
              </a:tabLst>
            </a:pPr>
            <a:r>
              <a:rPr lang="en-US" sz="1600" spc="-5" dirty="0">
                <a:latin typeface="Arial"/>
                <a:cs typeface="Arial"/>
              </a:rPr>
              <a:t>Small-unit actions in zone </a:t>
            </a:r>
          </a:p>
          <a:p>
            <a:pPr marL="1122680" lvl="1" indent="-343535">
              <a:lnSpc>
                <a:spcPct val="100000"/>
              </a:lnSpc>
              <a:spcBef>
                <a:spcPts val="10"/>
              </a:spcBef>
              <a:buChar char="•"/>
              <a:tabLst>
                <a:tab pos="1122680" algn="l"/>
                <a:tab pos="1123315" algn="l"/>
              </a:tabLst>
            </a:pPr>
            <a:r>
              <a:rPr lang="en-US" sz="1600" spc="-5" dirty="0">
                <a:latin typeface="Arial"/>
                <a:cs typeface="Arial"/>
              </a:rPr>
              <a:t>Obstacles, counter mobility </a:t>
            </a:r>
          </a:p>
          <a:p>
            <a:pPr marL="1122680" lvl="1" indent="-343535">
              <a:lnSpc>
                <a:spcPct val="100000"/>
              </a:lnSpc>
              <a:spcBef>
                <a:spcPts val="10"/>
              </a:spcBef>
              <a:buChar char="•"/>
              <a:tabLst>
                <a:tab pos="1122680" algn="l"/>
                <a:tab pos="1123315" algn="l"/>
              </a:tabLst>
            </a:pPr>
            <a:r>
              <a:rPr lang="en-US" sz="1600" spc="-5" dirty="0">
                <a:latin typeface="Arial"/>
                <a:cs typeface="Arial"/>
              </a:rPr>
              <a:t>Anti-tank and artillery in depth </a:t>
            </a:r>
            <a:endParaRPr sz="1600" dirty="0">
              <a:latin typeface="Arial"/>
              <a:cs typeface="Arial"/>
            </a:endParaRPr>
          </a:p>
          <a:p>
            <a:pPr marL="665480" indent="-343535">
              <a:lnSpc>
                <a:spcPct val="100000"/>
              </a:lnSpc>
              <a:spcBef>
                <a:spcPts val="1195"/>
              </a:spcBef>
              <a:buFont typeface="Arial"/>
              <a:buChar char="•"/>
              <a:tabLst>
                <a:tab pos="665480" algn="l"/>
                <a:tab pos="666115" algn="l"/>
              </a:tabLst>
            </a:pPr>
            <a:r>
              <a:rPr lang="en-US" b="1" spc="-5" dirty="0">
                <a:latin typeface="Arial"/>
                <a:cs typeface="Arial"/>
              </a:rPr>
              <a:t>Flexibility</a:t>
            </a:r>
            <a:r>
              <a:rPr lang="en-US" sz="2000" b="1" spc="-5" dirty="0">
                <a:latin typeface="Arial"/>
                <a:cs typeface="Arial"/>
              </a:rPr>
              <a:t> </a:t>
            </a:r>
            <a:endParaRPr sz="2000" dirty="0">
              <a:latin typeface="Arial"/>
              <a:cs typeface="Arial"/>
            </a:endParaRPr>
          </a:p>
          <a:p>
            <a:pPr marL="1122680" lvl="1" indent="-343535">
              <a:lnSpc>
                <a:spcPct val="100000"/>
              </a:lnSpc>
              <a:spcBef>
                <a:spcPts val="5"/>
              </a:spcBef>
              <a:buChar char="•"/>
              <a:tabLst>
                <a:tab pos="1122680" algn="l"/>
                <a:tab pos="1123315" algn="l"/>
              </a:tabLst>
            </a:pPr>
            <a:r>
              <a:rPr lang="en-US" sz="1600" spc="-5" dirty="0">
                <a:latin typeface="Arial"/>
                <a:cs typeface="Arial"/>
              </a:rPr>
              <a:t>Absorb the enemy, trade time and space</a:t>
            </a:r>
          </a:p>
          <a:p>
            <a:pPr marL="1122680" lvl="1" indent="-343535">
              <a:lnSpc>
                <a:spcPct val="100000"/>
              </a:lnSpc>
              <a:spcBef>
                <a:spcPts val="5"/>
              </a:spcBef>
              <a:buChar char="•"/>
              <a:tabLst>
                <a:tab pos="1122680" algn="l"/>
                <a:tab pos="1123315" algn="l"/>
              </a:tabLst>
            </a:pPr>
            <a:r>
              <a:rPr lang="en-US" sz="1600" spc="-5" dirty="0">
                <a:latin typeface="Arial"/>
                <a:cs typeface="Arial"/>
              </a:rPr>
              <a:t>Series of small offensive actions </a:t>
            </a:r>
          </a:p>
          <a:p>
            <a:pPr marL="1122680" lvl="1" indent="-343535">
              <a:lnSpc>
                <a:spcPct val="100000"/>
              </a:lnSpc>
              <a:spcBef>
                <a:spcPts val="5"/>
              </a:spcBef>
              <a:buChar char="•"/>
              <a:tabLst>
                <a:tab pos="1122680" algn="l"/>
                <a:tab pos="1123315" algn="l"/>
              </a:tabLst>
            </a:pPr>
            <a:r>
              <a:rPr lang="en-US" sz="1600" spc="-5" dirty="0">
                <a:latin typeface="Arial"/>
                <a:cs typeface="Arial"/>
              </a:rPr>
              <a:t>Requires superior lower-echelon leadership </a:t>
            </a:r>
          </a:p>
          <a:p>
            <a:pPr marL="779145" lvl="1">
              <a:lnSpc>
                <a:spcPct val="100000"/>
              </a:lnSpc>
              <a:spcBef>
                <a:spcPts val="5"/>
              </a:spcBef>
              <a:tabLst>
                <a:tab pos="1122680" algn="l"/>
                <a:tab pos="1123315" algn="l"/>
              </a:tabLst>
            </a:pPr>
            <a:r>
              <a:rPr lang="en-US" sz="1200" spc="-5" dirty="0">
                <a:latin typeface="Arial"/>
                <a:cs typeface="Arial"/>
              </a:rPr>
              <a:t> </a:t>
            </a:r>
            <a:endParaRPr lang="en-US" sz="1400" dirty="0">
              <a:latin typeface="Arial"/>
              <a:cs typeface="Arial"/>
            </a:endParaRPr>
          </a:p>
        </p:txBody>
      </p:sp>
    </p:spTree>
    <p:extLst>
      <p:ext uri="{BB962C8B-B14F-4D97-AF65-F5344CB8AC3E}">
        <p14:creationId xmlns:p14="http://schemas.microsoft.com/office/powerpoint/2010/main" val="659386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i="0" spc="-5" dirty="0">
                <a:latin typeface="Arial"/>
                <a:cs typeface="Arial"/>
              </a:rPr>
              <a:t>Tactical System Methodology</a:t>
            </a:r>
            <a:endParaRPr sz="2800" dirty="0">
              <a:latin typeface="Arial"/>
              <a:cs typeface="Arial"/>
            </a:endParaRPr>
          </a:p>
        </p:txBody>
      </p:sp>
      <p:sp>
        <p:nvSpPr>
          <p:cNvPr id="10" name="TextBox 9"/>
          <p:cNvSpPr txBox="1"/>
          <p:nvPr/>
        </p:nvSpPr>
        <p:spPr>
          <a:xfrm>
            <a:off x="0" y="848067"/>
            <a:ext cx="5521466" cy="5078313"/>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mj-lt"/>
              </a:rPr>
              <a:t>PLAA planning emphasizes </a:t>
            </a:r>
            <a:r>
              <a:rPr lang="en-US" b="1" dirty="0">
                <a:latin typeface="+mj-lt"/>
              </a:rPr>
              <a:t>combat groups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Tailor-made to suit the situation or mission</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Using the </a:t>
            </a:r>
            <a:r>
              <a:rPr lang="en-US" b="1" dirty="0">
                <a:latin typeface="+mj-lt"/>
              </a:rPr>
              <a:t>CDR’s purpose</a:t>
            </a:r>
            <a:r>
              <a:rPr lang="en-US" dirty="0">
                <a:latin typeface="+mj-lt"/>
              </a:rPr>
              <a:t>, </a:t>
            </a:r>
            <a:r>
              <a:rPr lang="en-US" b="1" dirty="0">
                <a:latin typeface="+mj-lt"/>
              </a:rPr>
              <a:t>scheme of </a:t>
            </a:r>
            <a:r>
              <a:rPr lang="en-US" b="1" dirty="0" err="1">
                <a:latin typeface="+mj-lt"/>
              </a:rPr>
              <a:t>mnvr</a:t>
            </a:r>
            <a:r>
              <a:rPr lang="en-US" dirty="0">
                <a:latin typeface="+mj-lt"/>
              </a:rPr>
              <a:t>,  and </a:t>
            </a:r>
            <a:r>
              <a:rPr lang="en-US" b="1" dirty="0">
                <a:latin typeface="+mj-lt"/>
              </a:rPr>
              <a:t>enemy situation</a:t>
            </a:r>
            <a:r>
              <a:rPr lang="en-US" dirty="0">
                <a:latin typeface="+mj-lt"/>
              </a:rPr>
              <a:t>, groups are formed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Groups are formed from the force pool and weighted with firepower, mobility, and protection </a:t>
            </a: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endParaRPr lang="en-US" dirty="0">
              <a:latin typeface="+mj-lt"/>
            </a:endParaRPr>
          </a:p>
          <a:p>
            <a:pPr marL="342900" indent="-342900">
              <a:buFont typeface="Arial" panose="020B0604020202020204" pitchFamily="34" charset="0"/>
              <a:buChar char="•"/>
            </a:pPr>
            <a:r>
              <a:rPr lang="en-US" dirty="0">
                <a:latin typeface="+mj-lt"/>
              </a:rPr>
              <a:t>At the basic level, they consist of:</a:t>
            </a:r>
          </a:p>
          <a:p>
            <a:pPr marL="800100" lvl="1" indent="-342900">
              <a:buFont typeface="Arial" panose="020B0604020202020204" pitchFamily="34" charset="0"/>
              <a:buChar char="•"/>
            </a:pPr>
            <a:r>
              <a:rPr lang="en-US" dirty="0">
                <a:latin typeface="+mj-lt"/>
              </a:rPr>
              <a:t>Command Groups</a:t>
            </a:r>
          </a:p>
          <a:p>
            <a:pPr marL="800100" lvl="1" indent="-342900">
              <a:buFont typeface="Arial" panose="020B0604020202020204" pitchFamily="34" charset="0"/>
              <a:buChar char="•"/>
            </a:pPr>
            <a:r>
              <a:rPr lang="en-US" dirty="0">
                <a:latin typeface="+mj-lt"/>
              </a:rPr>
              <a:t>Offensive Groups </a:t>
            </a:r>
          </a:p>
          <a:p>
            <a:pPr marL="800100" lvl="1" indent="-342900">
              <a:buFont typeface="Arial" panose="020B0604020202020204" pitchFamily="34" charset="0"/>
              <a:buChar char="•"/>
            </a:pPr>
            <a:r>
              <a:rPr lang="en-US" dirty="0">
                <a:latin typeface="+mj-lt"/>
              </a:rPr>
              <a:t>Defensive Groups </a:t>
            </a:r>
          </a:p>
          <a:p>
            <a:pPr marL="800100" lvl="1" indent="-342900">
              <a:buFont typeface="Arial" panose="020B0604020202020204" pitchFamily="34" charset="0"/>
              <a:buChar char="•"/>
            </a:pPr>
            <a:r>
              <a:rPr lang="en-US" dirty="0">
                <a:latin typeface="+mj-lt"/>
              </a:rPr>
              <a:t>Firepower Groups </a:t>
            </a:r>
          </a:p>
          <a:p>
            <a:pPr marL="800100" lvl="1" indent="-342900">
              <a:buFont typeface="Arial" panose="020B0604020202020204" pitchFamily="34" charset="0"/>
              <a:buChar char="•"/>
            </a:pPr>
            <a:r>
              <a:rPr lang="en-US" dirty="0">
                <a:latin typeface="+mj-lt"/>
              </a:rPr>
              <a:t>Support Groups  </a:t>
            </a:r>
          </a:p>
          <a:p>
            <a:pPr marL="342900" indent="-342900">
              <a:buFont typeface="Arial" panose="020B0604020202020204" pitchFamily="34" charset="0"/>
              <a:buChar char="•"/>
            </a:pPr>
            <a:endParaRPr lang="en-US"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306" y="3516923"/>
            <a:ext cx="5181184" cy="3021317"/>
          </a:xfrm>
          <a:prstGeom prst="rect">
            <a:avLst/>
          </a:prstGeom>
        </p:spPr>
      </p:pic>
      <p:sp>
        <p:nvSpPr>
          <p:cNvPr id="3" name="5-Point Star 2"/>
          <p:cNvSpPr/>
          <p:nvPr/>
        </p:nvSpPr>
        <p:spPr>
          <a:xfrm>
            <a:off x="4143072" y="1771368"/>
            <a:ext cx="271305" cy="2311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2232408" y="1824631"/>
            <a:ext cx="271305" cy="2311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1516903" y="2448018"/>
            <a:ext cx="271305" cy="2311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780754" y="4726074"/>
            <a:ext cx="271305" cy="2311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4878077" y="5612004"/>
            <a:ext cx="271305" cy="2311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137153" y="5273710"/>
            <a:ext cx="271305" cy="23111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2805" y="1432355"/>
            <a:ext cx="2277523" cy="1015663"/>
          </a:xfrm>
          <a:prstGeom prst="rect">
            <a:avLst/>
          </a:prstGeom>
          <a:solidFill>
            <a:srgbClr val="FFFF00"/>
          </a:solidFill>
          <a:ln w="15875">
            <a:solidFill>
              <a:schemeClr val="tx1"/>
            </a:solidFill>
          </a:ln>
        </p:spPr>
        <p:txBody>
          <a:bodyPr wrap="square" rtlCol="0">
            <a:spAutoFit/>
          </a:bodyPr>
          <a:lstStyle/>
          <a:p>
            <a:r>
              <a:rPr lang="en-US" sz="1200" b="1" i="1" dirty="0">
                <a:latin typeface="+mj-lt"/>
              </a:rPr>
              <a:t>Note: PLAA literature uses a variety of names for these groups; approach appears to be unstandardized and still in development </a:t>
            </a:r>
          </a:p>
        </p:txBody>
      </p:sp>
    </p:spTree>
    <p:extLst>
      <p:ext uri="{BB962C8B-B14F-4D97-AF65-F5344CB8AC3E}">
        <p14:creationId xmlns:p14="http://schemas.microsoft.com/office/powerpoint/2010/main" val="2229235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b="1" i="0" spc="-114" dirty="0">
                <a:latin typeface="Arial"/>
                <a:cs typeface="Arial"/>
              </a:rPr>
              <a:t>Offense</a:t>
            </a:r>
            <a:r>
              <a:rPr lang="en-US" sz="2800" i="0" spc="-114" dirty="0">
                <a:latin typeface="Arial"/>
                <a:cs typeface="Arial"/>
              </a:rPr>
              <a:t>: </a:t>
            </a:r>
            <a:r>
              <a:rPr lang="en-US" sz="2800" spc="-5" dirty="0">
                <a:latin typeface="Arial"/>
                <a:cs typeface="Arial"/>
              </a:rPr>
              <a:t>Operational Framework</a:t>
            </a:r>
            <a:endParaRPr sz="2800" dirty="0">
              <a:latin typeface="Arial"/>
              <a:cs typeface="Arial"/>
            </a:endParaRPr>
          </a:p>
        </p:txBody>
      </p:sp>
      <p:sp>
        <p:nvSpPr>
          <p:cNvPr id="10" name="TextBox 9"/>
          <p:cNvSpPr txBox="1"/>
          <p:nvPr/>
        </p:nvSpPr>
        <p:spPr>
          <a:xfrm>
            <a:off x="5723385" y="798828"/>
            <a:ext cx="3346102" cy="6001643"/>
          </a:xfrm>
          <a:prstGeom prst="rect">
            <a:avLst/>
          </a:prstGeom>
          <a:noFill/>
          <a:ln w="12700">
            <a:solidFill>
              <a:schemeClr val="tx1"/>
            </a:solidFill>
          </a:ln>
        </p:spPr>
        <p:txBody>
          <a:bodyPr wrap="square" rtlCol="0">
            <a:spAutoFit/>
          </a:bodyPr>
          <a:lstStyle/>
          <a:p>
            <a:r>
              <a:rPr lang="en-US" sz="1600" b="1" dirty="0">
                <a:latin typeface="+mj-lt"/>
              </a:rPr>
              <a:t>Deep Area- </a:t>
            </a:r>
            <a:r>
              <a:rPr lang="en-US" sz="1600" dirty="0">
                <a:latin typeface="+mj-lt"/>
              </a:rPr>
              <a:t>terrain past organic sensors &amp; weapons. For a CA-BDE, this is about 35-100 km  </a:t>
            </a:r>
          </a:p>
          <a:p>
            <a:endParaRPr lang="en-US" sz="1600" dirty="0">
              <a:latin typeface="+mj-lt"/>
            </a:endParaRPr>
          </a:p>
          <a:p>
            <a:r>
              <a:rPr lang="en-US" sz="1600" b="1" dirty="0">
                <a:latin typeface="+mj-lt"/>
              </a:rPr>
              <a:t>Frontline Zone- </a:t>
            </a:r>
            <a:r>
              <a:rPr lang="en-US" sz="1600" dirty="0">
                <a:latin typeface="+mj-lt"/>
              </a:rPr>
              <a:t>derived from the enemy’s main defense line. Organic fire support will cover this area. It will contain a security zone on the forward edge (where R&amp;S tasks and counter-recon occur)</a:t>
            </a:r>
          </a:p>
          <a:p>
            <a:endParaRPr lang="en-US" sz="1600" dirty="0">
              <a:latin typeface="+mj-lt"/>
            </a:endParaRPr>
          </a:p>
          <a:p>
            <a:r>
              <a:rPr lang="en-US" sz="1600" b="1" dirty="0">
                <a:latin typeface="+mj-lt"/>
              </a:rPr>
              <a:t>Reserve Zone- </a:t>
            </a:r>
            <a:r>
              <a:rPr lang="en-US" sz="1600" dirty="0">
                <a:latin typeface="+mj-lt"/>
              </a:rPr>
              <a:t>this area houses depth attack groups (initially), command groups, firepower groups, and support groups. The reserve occupies a separate area and is on call. </a:t>
            </a:r>
            <a:endParaRPr lang="en-US" sz="1600" b="1" dirty="0">
              <a:latin typeface="+mj-lt"/>
            </a:endParaRPr>
          </a:p>
          <a:p>
            <a:endParaRPr lang="en-US" sz="1600" dirty="0">
              <a:latin typeface="+mj-lt"/>
            </a:endParaRPr>
          </a:p>
          <a:p>
            <a:r>
              <a:rPr lang="en-US" sz="1600" b="1" dirty="0">
                <a:latin typeface="+mj-lt"/>
              </a:rPr>
              <a:t>Garrison Zone- </a:t>
            </a:r>
            <a:r>
              <a:rPr lang="en-US" sz="1600" dirty="0">
                <a:latin typeface="+mj-lt"/>
              </a:rPr>
              <a:t>this area houses logistics, EW, and long-range artillery. Security zones around key nodes are used – the People’s Army Police may take on  this security role. </a:t>
            </a:r>
            <a:endParaRPr lang="en-US" sz="1600" b="1"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899308"/>
            <a:ext cx="5592756" cy="5581879"/>
          </a:xfrm>
          <a:prstGeom prst="rect">
            <a:avLst/>
          </a:prstGeom>
        </p:spPr>
      </p:pic>
    </p:spTree>
    <p:extLst>
      <p:ext uri="{BB962C8B-B14F-4D97-AF65-F5344CB8AC3E}">
        <p14:creationId xmlns:p14="http://schemas.microsoft.com/office/powerpoint/2010/main" val="1279320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i="0" spc="-114" dirty="0">
                <a:latin typeface="Arial"/>
                <a:cs typeface="Arial"/>
              </a:rPr>
              <a:t>Offensive </a:t>
            </a:r>
            <a:r>
              <a:rPr lang="en-US" sz="2800" i="0" spc="-5" dirty="0">
                <a:latin typeface="Arial"/>
                <a:cs typeface="Arial"/>
              </a:rPr>
              <a:t>Groups </a:t>
            </a:r>
            <a:endParaRPr sz="2800" dirty="0">
              <a:latin typeface="Arial"/>
              <a:cs typeface="Arial"/>
            </a:endParaRPr>
          </a:p>
        </p:txBody>
      </p:sp>
      <p:sp>
        <p:nvSpPr>
          <p:cNvPr id="10" name="TextBox 9"/>
          <p:cNvSpPr txBox="1"/>
          <p:nvPr/>
        </p:nvSpPr>
        <p:spPr>
          <a:xfrm>
            <a:off x="-1" y="848067"/>
            <a:ext cx="9063613" cy="6032421"/>
          </a:xfrm>
          <a:prstGeom prst="rect">
            <a:avLst/>
          </a:prstGeom>
          <a:noFill/>
        </p:spPr>
        <p:txBody>
          <a:bodyPr wrap="square" rtlCol="0">
            <a:spAutoFit/>
          </a:bodyPr>
          <a:lstStyle/>
          <a:p>
            <a:pPr marL="342900" indent="-342900">
              <a:buFont typeface="Arial" panose="020B0604020202020204" pitchFamily="34" charset="0"/>
              <a:buChar char="•"/>
            </a:pPr>
            <a:r>
              <a:rPr lang="en-US" sz="1600" b="1" dirty="0">
                <a:latin typeface="+mj-lt"/>
              </a:rPr>
              <a:t>Responsible for fixing, assaulting, and annihilating enemy forces. </a:t>
            </a:r>
          </a:p>
          <a:p>
            <a:pPr marL="342900" indent="-342900">
              <a:buFont typeface="Arial" panose="020B0604020202020204" pitchFamily="34" charset="0"/>
              <a:buChar char="•"/>
            </a:pPr>
            <a:endParaRPr lang="en-US" sz="1600" b="1" dirty="0">
              <a:latin typeface="+mj-lt"/>
            </a:endParaRPr>
          </a:p>
          <a:p>
            <a:pPr marL="342900" indent="-342900">
              <a:buFont typeface="Arial" panose="020B0604020202020204" pitchFamily="34" charset="0"/>
              <a:buChar char="•"/>
            </a:pPr>
            <a:r>
              <a:rPr lang="en-US" sz="1600" dirty="0">
                <a:latin typeface="+mj-lt"/>
              </a:rPr>
              <a:t>PLAA guidelines seek </a:t>
            </a:r>
            <a:r>
              <a:rPr lang="en-US" sz="1600" b="1" dirty="0">
                <a:latin typeface="+mj-lt"/>
              </a:rPr>
              <a:t>four-to-one advantage for maneuver forces</a:t>
            </a:r>
            <a:r>
              <a:rPr lang="en-US" sz="1600" dirty="0">
                <a:latin typeface="+mj-lt"/>
              </a:rPr>
              <a:t>, a five-to-one to </a:t>
            </a:r>
            <a:r>
              <a:rPr lang="en-US" sz="1600" b="1" dirty="0">
                <a:latin typeface="+mj-lt"/>
              </a:rPr>
              <a:t>seven-to-one advantage for artillery</a:t>
            </a:r>
            <a:r>
              <a:rPr lang="en-US" sz="1600" dirty="0">
                <a:latin typeface="+mj-lt"/>
              </a:rPr>
              <a:t>, and </a:t>
            </a:r>
            <a:r>
              <a:rPr lang="en-US" sz="1600" b="1" dirty="0">
                <a:latin typeface="+mj-lt"/>
              </a:rPr>
              <a:t>three antitank systems </a:t>
            </a:r>
            <a:r>
              <a:rPr lang="en-US" sz="1600" dirty="0">
                <a:latin typeface="+mj-lt"/>
              </a:rPr>
              <a:t>per each anticipated enemy tank. </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b="1" dirty="0">
                <a:latin typeface="+mj-lt"/>
              </a:rPr>
              <a:t>Advance Group </a:t>
            </a:r>
            <a:r>
              <a:rPr lang="en-US" sz="1600" dirty="0">
                <a:latin typeface="+mj-lt"/>
              </a:rPr>
              <a:t>– provides security for the main body, screens, and counter-recon. After completing these tasks, this groups assumes and support a security or reserve role. </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b="1" dirty="0">
                <a:latin typeface="+mj-lt"/>
              </a:rPr>
              <a:t>Frontline Attack Group </a:t>
            </a:r>
            <a:r>
              <a:rPr lang="en-US" sz="1600" dirty="0">
                <a:latin typeface="+mj-lt"/>
              </a:rPr>
              <a:t>– conducts the initial assault against a hardened target, conducts breaching, or penetration. </a:t>
            </a:r>
          </a:p>
          <a:p>
            <a:pPr marL="800100" lvl="1" indent="-342900">
              <a:buFont typeface="Arial" panose="020B0604020202020204" pitchFamily="34" charset="0"/>
              <a:buChar char="•"/>
            </a:pPr>
            <a:r>
              <a:rPr lang="en-US" sz="1600" dirty="0">
                <a:latin typeface="+mj-lt"/>
              </a:rPr>
              <a:t>Infantry + armor + firepower units (typically mortars) </a:t>
            </a:r>
          </a:p>
          <a:p>
            <a:pPr marL="800100" lvl="1" indent="-342900">
              <a:buFont typeface="Arial" panose="020B0604020202020204" pitchFamily="34" charset="0"/>
              <a:buChar char="•"/>
            </a:pPr>
            <a:r>
              <a:rPr lang="en-US" sz="1600" dirty="0">
                <a:latin typeface="+mj-lt"/>
              </a:rPr>
              <a:t>Break through weak points and capture first-line positions</a:t>
            </a:r>
          </a:p>
          <a:p>
            <a:pPr marL="800100" lvl="1" indent="-342900">
              <a:buFont typeface="Arial" panose="020B0604020202020204" pitchFamily="34" charset="0"/>
              <a:buChar char="•"/>
            </a:pPr>
            <a:r>
              <a:rPr lang="en-US" sz="1600" dirty="0">
                <a:latin typeface="+mj-lt"/>
              </a:rPr>
              <a:t>Divided into assault teams with each team supported by a firepower team</a:t>
            </a:r>
          </a:p>
          <a:p>
            <a:pPr marL="800100" lvl="1" indent="-342900">
              <a:buFont typeface="Arial" panose="020B0604020202020204" pitchFamily="34" charset="0"/>
              <a:buChar char="•"/>
            </a:pPr>
            <a:r>
              <a:rPr lang="en-US" sz="1600" dirty="0">
                <a:latin typeface="+mj-lt"/>
              </a:rPr>
              <a:t>Mechanized forces will form the main thrust, supported by infantry</a:t>
            </a:r>
          </a:p>
          <a:p>
            <a:pPr marL="800100" lvl="1" indent="-342900">
              <a:buFont typeface="Arial" panose="020B0604020202020204" pitchFamily="34" charset="0"/>
              <a:buChar char="•"/>
            </a:pPr>
            <a:r>
              <a:rPr lang="en-US" sz="1600" dirty="0">
                <a:latin typeface="+mj-lt"/>
              </a:rPr>
              <a:t>Will always seek to concentrate combat power on the narrowest front possible</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b="1" dirty="0">
                <a:latin typeface="+mj-lt"/>
              </a:rPr>
              <a:t>Depth Attack Group</a:t>
            </a:r>
            <a:r>
              <a:rPr lang="en-US" sz="1600" dirty="0">
                <a:latin typeface="+mj-lt"/>
              </a:rPr>
              <a:t> – advances deep once a breach is achieved and seizes critical terrain. Will typically stage / conceal itself while the frontline attack group is in contact.  </a:t>
            </a:r>
          </a:p>
          <a:p>
            <a:pPr marL="342900" indent="-342900">
              <a:buFont typeface="Arial" panose="020B0604020202020204" pitchFamily="34" charset="0"/>
              <a:buChar char="•"/>
            </a:pPr>
            <a:r>
              <a:rPr lang="en-US" sz="1600" b="1" dirty="0">
                <a:latin typeface="+mj-lt"/>
              </a:rPr>
              <a:t>Thrust Maneuver Group</a:t>
            </a:r>
            <a:r>
              <a:rPr lang="en-US" sz="1600" dirty="0">
                <a:latin typeface="+mj-lt"/>
              </a:rPr>
              <a:t> – exploitation force, enabled by protection and fires – seeks to isolate or conduct a pursuit</a:t>
            </a:r>
          </a:p>
          <a:p>
            <a:pPr marL="342900" indent="-342900">
              <a:buFont typeface="Arial" panose="020B0604020202020204" pitchFamily="34" charset="0"/>
              <a:buChar char="•"/>
            </a:pPr>
            <a:r>
              <a:rPr lang="en-US" sz="1600" b="1" dirty="0">
                <a:latin typeface="+mj-lt"/>
              </a:rPr>
              <a:t>Combat Reserve Group </a:t>
            </a:r>
            <a:r>
              <a:rPr lang="en-US" sz="1600" dirty="0">
                <a:latin typeface="+mj-lt"/>
              </a:rPr>
              <a:t>– can reinforce any group or quick react in the rear area. Will always have anti-tank and engineer capabilities and integrated recently used forces from other groups. </a:t>
            </a:r>
          </a:p>
          <a:p>
            <a:pPr marL="342900" indent="-34290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76329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 </a:t>
            </a:r>
          </a:p>
        </p:txBody>
      </p:sp>
      <p:sp>
        <p:nvSpPr>
          <p:cNvPr id="14" name="Title 3">
            <a:extLst>
              <a:ext uri="{FF2B5EF4-FFF2-40B4-BE49-F238E27FC236}">
                <a16:creationId xmlns:a16="http://schemas.microsoft.com/office/drawing/2014/main" id="{78AD8C35-DF9E-4C7F-BA06-39501B9FF132}"/>
              </a:ext>
            </a:extLst>
          </p:cNvPr>
          <p:cNvSpPr txBox="1">
            <a:spLocks/>
          </p:cNvSpPr>
          <p:nvPr/>
        </p:nvSpPr>
        <p:spPr>
          <a:xfrm>
            <a:off x="60121" y="1128812"/>
            <a:ext cx="9144000" cy="791425"/>
          </a:xfrm>
          <a:prstGeom prst="rect">
            <a:avLst/>
          </a:prstGeom>
        </p:spPr>
        <p:txBody>
          <a:bodyPr vert="horz" lIns="91440" tIns="45720" rIns="91440" bIns="45720" rtlCol="0" anchor="ctr">
            <a:noAutofit/>
          </a:bodyPr>
          <a:lstStyle>
            <a:lvl1pPr algn="ctr" defTabSz="971824" rtl="0" eaLnBrk="1" latinLnBrk="0" hangingPunct="1">
              <a:spcBef>
                <a:spcPct val="0"/>
              </a:spcBef>
              <a:buNone/>
              <a:defRPr sz="3400" kern="1200">
                <a:solidFill>
                  <a:schemeClr val="tx1"/>
                </a:solidFill>
                <a:latin typeface="Arial" pitchFamily="34" charset="0"/>
                <a:ea typeface="+mj-ea"/>
                <a:cs typeface="Arial" pitchFamily="34" charset="0"/>
              </a:defRPr>
            </a:lvl1pPr>
          </a:lstStyle>
          <a:p>
            <a:endParaRPr lang="en-US" dirty="0"/>
          </a:p>
        </p:txBody>
      </p:sp>
      <p:sp>
        <p:nvSpPr>
          <p:cNvPr id="15" name="Title 3">
            <a:extLst>
              <a:ext uri="{FF2B5EF4-FFF2-40B4-BE49-F238E27FC236}">
                <a16:creationId xmlns:a16="http://schemas.microsoft.com/office/drawing/2014/main" id="{D3730E1C-3A32-4712-81B7-8D7ACD75E202}"/>
              </a:ext>
            </a:extLst>
          </p:cNvPr>
          <p:cNvSpPr txBox="1">
            <a:spLocks/>
          </p:cNvSpPr>
          <p:nvPr/>
        </p:nvSpPr>
        <p:spPr>
          <a:xfrm>
            <a:off x="60121" y="2095921"/>
            <a:ext cx="9144000" cy="791425"/>
          </a:xfrm>
          <a:prstGeom prst="rect">
            <a:avLst/>
          </a:prstGeom>
        </p:spPr>
        <p:txBody>
          <a:bodyPr vert="horz" lIns="91440" tIns="45720" rIns="91440" bIns="45720" rtlCol="0" anchor="ctr">
            <a:noAutofit/>
          </a:bodyPr>
          <a:lstStyle>
            <a:lvl1pPr algn="ctr" defTabSz="971824" rtl="0" eaLnBrk="1" latinLnBrk="0" hangingPunct="1">
              <a:spcBef>
                <a:spcPct val="0"/>
              </a:spcBef>
              <a:buNone/>
              <a:defRPr sz="3400" kern="1200">
                <a:solidFill>
                  <a:schemeClr val="tx1"/>
                </a:solidFill>
                <a:latin typeface="Arial" pitchFamily="34" charset="0"/>
                <a:ea typeface="+mj-ea"/>
                <a:cs typeface="Arial" pitchFamily="34" charset="0"/>
              </a:defRPr>
            </a:lvl1pPr>
          </a:lstStyle>
          <a:p>
            <a:endParaRPr lang="en-US" dirty="0"/>
          </a:p>
        </p:txBody>
      </p:sp>
      <p:sp>
        <p:nvSpPr>
          <p:cNvPr id="6" name="object 7"/>
          <p:cNvSpPr txBox="1"/>
          <p:nvPr/>
        </p:nvSpPr>
        <p:spPr>
          <a:xfrm>
            <a:off x="0" y="1128812"/>
            <a:ext cx="8848725" cy="4809650"/>
          </a:xfrm>
          <a:prstGeom prst="rect">
            <a:avLst/>
          </a:prstGeom>
        </p:spPr>
        <p:txBody>
          <a:bodyPr vert="horz" wrap="square" lIns="0" tIns="13335" rIns="0" bIns="0" rtlCol="0">
            <a:spAutoFit/>
          </a:bodyPr>
          <a:lstStyle/>
          <a:p>
            <a:pPr marL="812800" lvl="1" indent="-343535">
              <a:spcBef>
                <a:spcPts val="105"/>
              </a:spcBef>
              <a:buFontTx/>
              <a:buChar char="•"/>
              <a:tabLst>
                <a:tab pos="355600" algn="l"/>
                <a:tab pos="356235" algn="l"/>
              </a:tabLst>
            </a:pPr>
            <a:r>
              <a:rPr lang="en-US" sz="2000" dirty="0">
                <a:latin typeface="Arial"/>
                <a:cs typeface="Arial"/>
              </a:rPr>
              <a:t>ATP 7-100.3 </a:t>
            </a:r>
            <a:r>
              <a:rPr lang="en-US" sz="2000" i="1" dirty="0">
                <a:latin typeface="Arial"/>
                <a:cs typeface="Arial"/>
              </a:rPr>
              <a:t>Chinese Tactics</a:t>
            </a:r>
            <a:r>
              <a:rPr lang="en-US" sz="2000" dirty="0">
                <a:latin typeface="Arial"/>
                <a:cs typeface="Arial"/>
              </a:rPr>
              <a:t>, TRADOC G2</a:t>
            </a:r>
          </a:p>
          <a:p>
            <a:pPr marL="812800" lvl="1" indent="-343535">
              <a:spcBef>
                <a:spcPts val="105"/>
              </a:spcBef>
              <a:buFontTx/>
              <a:buChar char="•"/>
              <a:tabLst>
                <a:tab pos="355600" algn="l"/>
                <a:tab pos="356235" algn="l"/>
              </a:tabLst>
            </a:pPr>
            <a:endParaRPr lang="en-US" sz="2000" dirty="0">
              <a:latin typeface="Arial"/>
              <a:cs typeface="Arial"/>
            </a:endParaRPr>
          </a:p>
          <a:p>
            <a:pPr marL="812800" lvl="1" indent="-343535">
              <a:spcBef>
                <a:spcPts val="105"/>
              </a:spcBef>
              <a:buFontTx/>
              <a:buChar char="•"/>
              <a:tabLst>
                <a:tab pos="355600" algn="l"/>
                <a:tab pos="356235" algn="l"/>
              </a:tabLst>
            </a:pPr>
            <a:r>
              <a:rPr lang="en-US" sz="2000" dirty="0">
                <a:latin typeface="Arial"/>
                <a:cs typeface="Arial"/>
              </a:rPr>
              <a:t>OE Data Integration Network (ODIN)</a:t>
            </a:r>
          </a:p>
          <a:p>
            <a:pPr marL="469265" lvl="1">
              <a:spcBef>
                <a:spcPts val="105"/>
              </a:spcBef>
              <a:tabLst>
                <a:tab pos="355600" algn="l"/>
                <a:tab pos="356235" algn="l"/>
              </a:tabLst>
            </a:pPr>
            <a:endParaRPr lang="en-US" sz="2000" dirty="0">
              <a:latin typeface="Arial"/>
              <a:cs typeface="Arial"/>
            </a:endParaRPr>
          </a:p>
          <a:p>
            <a:pPr marL="812800" lvl="1" indent="-343535">
              <a:spcBef>
                <a:spcPts val="105"/>
              </a:spcBef>
              <a:buChar char="•"/>
              <a:tabLst>
                <a:tab pos="355600" algn="l"/>
                <a:tab pos="356235" algn="l"/>
              </a:tabLst>
            </a:pPr>
            <a:r>
              <a:rPr lang="en-US" sz="2000" dirty="0">
                <a:latin typeface="Arial"/>
                <a:cs typeface="Arial"/>
              </a:rPr>
              <a:t>“</a:t>
            </a:r>
            <a:r>
              <a:rPr lang="en-US" sz="2000" i="1" dirty="0">
                <a:latin typeface="Arial"/>
                <a:cs typeface="Arial"/>
              </a:rPr>
              <a:t>Viewing the Threat Through a Tactical Lens</a:t>
            </a:r>
            <a:r>
              <a:rPr lang="en-US" sz="2000" dirty="0">
                <a:latin typeface="Arial"/>
                <a:cs typeface="Arial"/>
              </a:rPr>
              <a:t>,” MCDID-CDD OE Branch</a:t>
            </a:r>
          </a:p>
          <a:p>
            <a:pPr marL="469265" lvl="1">
              <a:spcBef>
                <a:spcPts val="105"/>
              </a:spcBef>
              <a:tabLst>
                <a:tab pos="355600" algn="l"/>
                <a:tab pos="356235" algn="l"/>
              </a:tabLst>
            </a:pPr>
            <a:endParaRPr lang="en-US" sz="2000" dirty="0">
              <a:latin typeface="Arial"/>
              <a:cs typeface="Arial"/>
            </a:endParaRPr>
          </a:p>
          <a:p>
            <a:pPr marL="812800" lvl="1" indent="-343535">
              <a:spcBef>
                <a:spcPts val="105"/>
              </a:spcBef>
              <a:buChar char="•"/>
              <a:tabLst>
                <a:tab pos="355600" algn="l"/>
                <a:tab pos="356235" algn="l"/>
              </a:tabLst>
            </a:pPr>
            <a:r>
              <a:rPr lang="en-US" sz="2000" dirty="0">
                <a:latin typeface="Arial"/>
                <a:cs typeface="Arial"/>
              </a:rPr>
              <a:t>GTA 20-10-002, People’s Liberation Army Guide, TRADOC G2</a:t>
            </a:r>
          </a:p>
          <a:p>
            <a:pPr marL="469265" lvl="1">
              <a:spcBef>
                <a:spcPts val="105"/>
              </a:spcBef>
              <a:tabLst>
                <a:tab pos="355600" algn="l"/>
                <a:tab pos="356235" algn="l"/>
              </a:tabLst>
            </a:pPr>
            <a:endParaRPr lang="en-US" sz="2000" dirty="0">
              <a:latin typeface="Arial"/>
              <a:cs typeface="Arial"/>
            </a:endParaRPr>
          </a:p>
          <a:p>
            <a:pPr marL="812800" lvl="1" indent="-343535">
              <a:spcBef>
                <a:spcPts val="105"/>
              </a:spcBef>
              <a:buChar char="•"/>
              <a:tabLst>
                <a:tab pos="355600" algn="l"/>
                <a:tab pos="356235" algn="l"/>
              </a:tabLst>
            </a:pPr>
            <a:r>
              <a:rPr lang="en-US" sz="2000" i="1" dirty="0">
                <a:latin typeface="Arial"/>
                <a:cs typeface="Arial"/>
              </a:rPr>
              <a:t>“Russia &amp; China’s Approach to War,” </a:t>
            </a:r>
            <a:r>
              <a:rPr lang="en-US" sz="2000" dirty="0">
                <a:latin typeface="Arial"/>
                <a:cs typeface="Arial"/>
              </a:rPr>
              <a:t>TRADOC G2</a:t>
            </a:r>
          </a:p>
          <a:p>
            <a:pPr marL="469265" lvl="1">
              <a:spcBef>
                <a:spcPts val="105"/>
              </a:spcBef>
              <a:tabLst>
                <a:tab pos="355600" algn="l"/>
                <a:tab pos="356235" algn="l"/>
              </a:tabLst>
            </a:pPr>
            <a:endParaRPr lang="en-US" sz="2000" dirty="0">
              <a:latin typeface="Arial"/>
              <a:cs typeface="Arial"/>
            </a:endParaRPr>
          </a:p>
          <a:p>
            <a:pPr marL="812800" lvl="1" indent="-343535">
              <a:spcBef>
                <a:spcPts val="105"/>
              </a:spcBef>
              <a:buChar char="•"/>
              <a:tabLst>
                <a:tab pos="355600" algn="l"/>
                <a:tab pos="356235" algn="l"/>
              </a:tabLst>
            </a:pPr>
            <a:r>
              <a:rPr lang="en-US" sz="2000" dirty="0">
                <a:latin typeface="Arial"/>
                <a:cs typeface="Arial"/>
              </a:rPr>
              <a:t>China Military Power Review, Defense Intelligence Agency</a:t>
            </a:r>
          </a:p>
          <a:p>
            <a:pPr marL="812800" lvl="1" indent="-343535">
              <a:spcBef>
                <a:spcPts val="105"/>
              </a:spcBef>
              <a:buChar char="•"/>
              <a:tabLst>
                <a:tab pos="355600" algn="l"/>
                <a:tab pos="356235" algn="l"/>
              </a:tabLst>
            </a:pPr>
            <a:endParaRPr lang="en-US" sz="2000" dirty="0">
              <a:latin typeface="Arial"/>
              <a:cs typeface="Arial"/>
            </a:endParaRPr>
          </a:p>
          <a:p>
            <a:pPr marL="469265" lvl="1">
              <a:spcBef>
                <a:spcPts val="105"/>
              </a:spcBef>
              <a:tabLst>
                <a:tab pos="355600" algn="l"/>
                <a:tab pos="356235" algn="l"/>
              </a:tabLst>
            </a:pPr>
            <a:r>
              <a:rPr lang="en-US" sz="2000" dirty="0">
                <a:latin typeface="Arial"/>
                <a:cs typeface="Arial"/>
              </a:rPr>
              <a:t> </a:t>
            </a:r>
          </a:p>
          <a:p>
            <a:pPr marL="812800" lvl="1" indent="-343535">
              <a:spcBef>
                <a:spcPts val="105"/>
              </a:spcBef>
              <a:buChar char="•"/>
              <a:tabLst>
                <a:tab pos="355600" algn="l"/>
                <a:tab pos="356235" algn="l"/>
              </a:tabLst>
            </a:pPr>
            <a:endParaRPr lang="en-US" sz="2000" dirty="0">
              <a:latin typeface="Arial"/>
              <a:cs typeface="Arial"/>
            </a:endParaRPr>
          </a:p>
          <a:p>
            <a:pPr marL="12065">
              <a:spcBef>
                <a:spcPts val="105"/>
              </a:spcBef>
              <a:tabLst>
                <a:tab pos="355600" algn="l"/>
                <a:tab pos="356235" algn="l"/>
              </a:tabLst>
            </a:pPr>
            <a:endParaRPr sz="2000" dirty="0">
              <a:latin typeface="Arial"/>
              <a:cs typeface="Arial"/>
            </a:endParaRPr>
          </a:p>
        </p:txBody>
      </p:sp>
    </p:spTree>
    <p:extLst>
      <p:ext uri="{BB962C8B-B14F-4D97-AF65-F5344CB8AC3E}">
        <p14:creationId xmlns:p14="http://schemas.microsoft.com/office/powerpoint/2010/main" val="26817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08705" y="4882368"/>
            <a:ext cx="591343" cy="400305"/>
          </a:xfrm>
          <a:prstGeom prst="rect">
            <a:avLst/>
          </a:prstGeom>
        </p:spPr>
      </p:pic>
      <p:sp>
        <p:nvSpPr>
          <p:cNvPr id="7" name="Title 2"/>
          <p:cNvSpPr>
            <a:spLocks noGrp="1"/>
          </p:cNvSpPr>
          <p:nvPr>
            <p:ph type="title"/>
          </p:nvPr>
        </p:nvSpPr>
        <p:spPr>
          <a:xfrm>
            <a:off x="9824" y="-16137"/>
            <a:ext cx="9143999" cy="550254"/>
          </a:xfrm>
        </p:spPr>
        <p:txBody>
          <a:bodyPr anchor="ctr">
            <a:normAutofit/>
          </a:bodyPr>
          <a:lstStyle/>
          <a:p>
            <a:pPr algn="ctr"/>
            <a:r>
              <a:rPr lang="en-US" sz="2800" b="1" dirty="0">
                <a:solidFill>
                  <a:prstClr val="black"/>
                </a:solidFill>
              </a:rPr>
              <a:t>PLAA Offense THREAT TEMP (BN or BDE)</a:t>
            </a:r>
            <a:endParaRPr lang="en-US" sz="2800" b="1" dirty="0"/>
          </a:p>
        </p:txBody>
      </p:sp>
      <p:grpSp>
        <p:nvGrpSpPr>
          <p:cNvPr id="8" name="Group 5"/>
          <p:cNvGrpSpPr/>
          <p:nvPr/>
        </p:nvGrpSpPr>
        <p:grpSpPr>
          <a:xfrm>
            <a:off x="1626764" y="712238"/>
            <a:ext cx="6690368" cy="3657600"/>
            <a:chOff x="0" y="1600200"/>
            <a:chExt cx="13716000" cy="4876800"/>
          </a:xfrm>
          <a:noFill/>
        </p:grpSpPr>
        <p:sp>
          <p:nvSpPr>
            <p:cNvPr id="9" name="Rectangle 8"/>
            <p:cNvSpPr/>
            <p:nvPr/>
          </p:nvSpPr>
          <p:spPr>
            <a:xfrm>
              <a:off x="0" y="1600200"/>
              <a:ext cx="3240769" cy="48768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p:cNvSpPr/>
            <p:nvPr/>
          </p:nvSpPr>
          <p:spPr>
            <a:xfrm>
              <a:off x="3238370" y="1600200"/>
              <a:ext cx="8499524" cy="48768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p:cNvSpPr/>
            <p:nvPr/>
          </p:nvSpPr>
          <p:spPr>
            <a:xfrm>
              <a:off x="11757137" y="1600200"/>
              <a:ext cx="1958863" cy="48768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47" name="TextBox 246"/>
          <p:cNvSpPr txBox="1"/>
          <p:nvPr/>
        </p:nvSpPr>
        <p:spPr>
          <a:xfrm>
            <a:off x="5008809" y="2616222"/>
            <a:ext cx="7056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Firepower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Group</a:t>
            </a:r>
          </a:p>
        </p:txBody>
      </p:sp>
      <p:sp>
        <p:nvSpPr>
          <p:cNvPr id="272" name="TextBox 271"/>
          <p:cNvSpPr txBox="1"/>
          <p:nvPr/>
        </p:nvSpPr>
        <p:spPr>
          <a:xfrm>
            <a:off x="5815329" y="2707853"/>
            <a:ext cx="89159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Frontline ATK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Group</a:t>
            </a:r>
          </a:p>
        </p:txBody>
      </p:sp>
      <p:grpSp>
        <p:nvGrpSpPr>
          <p:cNvPr id="409" name="Group 172"/>
          <p:cNvGrpSpPr>
            <a:grpSpLocks/>
          </p:cNvGrpSpPr>
          <p:nvPr/>
        </p:nvGrpSpPr>
        <p:grpSpPr bwMode="auto">
          <a:xfrm rot="10630092">
            <a:off x="6908988" y="2142575"/>
            <a:ext cx="515367" cy="846134"/>
            <a:chOff x="-3039765" y="2280160"/>
            <a:chExt cx="1217089" cy="1752601"/>
          </a:xfrm>
        </p:grpSpPr>
        <p:sp>
          <p:nvSpPr>
            <p:cNvPr id="410" name="Oval 409"/>
            <p:cNvSpPr/>
            <p:nvPr/>
          </p:nvSpPr>
          <p:spPr>
            <a:xfrm>
              <a:off x="-2660879" y="2280160"/>
              <a:ext cx="838203" cy="1752601"/>
            </a:xfrm>
            <a:prstGeom prst="ellipse">
              <a:avLst/>
            </a:prstGeom>
            <a:noFill/>
            <a:ln w="190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1" name="TextBox 410"/>
            <p:cNvSpPr txBox="1">
              <a:spLocks noChangeArrowheads="1"/>
            </p:cNvSpPr>
            <p:nvPr/>
          </p:nvSpPr>
          <p:spPr bwMode="auto">
            <a:xfrm rot="5400000">
              <a:off x="-3036384" y="2867449"/>
              <a:ext cx="502030" cy="5087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II</a:t>
              </a:r>
            </a:p>
          </p:txBody>
        </p:sp>
      </p:grpSp>
      <p:cxnSp>
        <p:nvCxnSpPr>
          <p:cNvPr id="281" name="Straight Connector 280"/>
          <p:cNvCxnSpPr/>
          <p:nvPr/>
        </p:nvCxnSpPr>
        <p:spPr>
          <a:xfrm>
            <a:off x="8753106" y="709206"/>
            <a:ext cx="9893" cy="36383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flipH="1" flipV="1">
            <a:off x="8445420" y="709207"/>
            <a:ext cx="3175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H="1" flipV="1">
            <a:off x="8437422" y="4336855"/>
            <a:ext cx="317580"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4" name="TextBox 283"/>
          <p:cNvSpPr txBox="1">
            <a:spLocks noChangeArrowheads="1"/>
          </p:cNvSpPr>
          <p:nvPr/>
        </p:nvSpPr>
        <p:spPr bwMode="auto">
          <a:xfrm rot="16200000">
            <a:off x="7565293" y="2479971"/>
            <a:ext cx="2171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 TO 15 KM</a:t>
            </a:r>
          </a:p>
        </p:txBody>
      </p:sp>
      <p:sp>
        <p:nvSpPr>
          <p:cNvPr id="286" name="TextBox 285"/>
          <p:cNvSpPr txBox="1"/>
          <p:nvPr/>
        </p:nvSpPr>
        <p:spPr>
          <a:xfrm>
            <a:off x="73297" y="365784"/>
            <a:ext cx="1462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Recon / Advance / Cover Group</a:t>
            </a:r>
          </a:p>
        </p:txBody>
      </p:sp>
      <p:grpSp>
        <p:nvGrpSpPr>
          <p:cNvPr id="254" name="Group 253"/>
          <p:cNvGrpSpPr/>
          <p:nvPr/>
        </p:nvGrpSpPr>
        <p:grpSpPr>
          <a:xfrm>
            <a:off x="1299382" y="436166"/>
            <a:ext cx="7660049" cy="330940"/>
            <a:chOff x="1282240" y="871515"/>
            <a:chExt cx="7660049" cy="330940"/>
          </a:xfrm>
        </p:grpSpPr>
        <p:sp>
          <p:nvSpPr>
            <p:cNvPr id="255" name="TextBox 254"/>
            <p:cNvSpPr txBox="1">
              <a:spLocks noChangeArrowheads="1"/>
            </p:cNvSpPr>
            <p:nvPr/>
          </p:nvSpPr>
          <p:spPr bwMode="auto">
            <a:xfrm>
              <a:off x="1282240" y="894678"/>
              <a:ext cx="228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Garrison Zone</a:t>
              </a:r>
            </a:p>
          </p:txBody>
        </p:sp>
        <p:sp>
          <p:nvSpPr>
            <p:cNvPr id="256" name="TextBox 255"/>
            <p:cNvSpPr txBox="1">
              <a:spLocks noChangeArrowheads="1"/>
            </p:cNvSpPr>
            <p:nvPr/>
          </p:nvSpPr>
          <p:spPr bwMode="auto">
            <a:xfrm>
              <a:off x="4999723" y="875287"/>
              <a:ext cx="228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Frontline Zone</a:t>
              </a:r>
            </a:p>
          </p:txBody>
        </p:sp>
        <p:sp>
          <p:nvSpPr>
            <p:cNvPr id="257" name="TextBox 256"/>
            <p:cNvSpPr txBox="1">
              <a:spLocks noChangeArrowheads="1"/>
            </p:cNvSpPr>
            <p:nvPr/>
          </p:nvSpPr>
          <p:spPr bwMode="auto">
            <a:xfrm>
              <a:off x="6656289" y="871515"/>
              <a:ext cx="228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Deep Area</a:t>
              </a:r>
            </a:p>
          </p:txBody>
        </p:sp>
      </p:grpSp>
      <p:sp>
        <p:nvSpPr>
          <p:cNvPr id="244" name="Rectangle 243"/>
          <p:cNvSpPr/>
          <p:nvPr/>
        </p:nvSpPr>
        <p:spPr>
          <a:xfrm>
            <a:off x="4865396" y="727072"/>
            <a:ext cx="3460973" cy="365841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5" name="TextBox 244"/>
          <p:cNvSpPr txBox="1">
            <a:spLocks noChangeArrowheads="1"/>
          </p:cNvSpPr>
          <p:nvPr/>
        </p:nvSpPr>
        <p:spPr bwMode="auto">
          <a:xfrm>
            <a:off x="3245025" y="442627"/>
            <a:ext cx="1585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Reserve Zone</a:t>
            </a:r>
          </a:p>
        </p:txBody>
      </p:sp>
      <p:sp>
        <p:nvSpPr>
          <p:cNvPr id="249" name="Rectangle 248"/>
          <p:cNvSpPr/>
          <p:nvPr/>
        </p:nvSpPr>
        <p:spPr>
          <a:xfrm>
            <a:off x="2716831" y="859487"/>
            <a:ext cx="1059839" cy="994624"/>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70" name="Group 269"/>
          <p:cNvGrpSpPr/>
          <p:nvPr/>
        </p:nvGrpSpPr>
        <p:grpSpPr>
          <a:xfrm>
            <a:off x="1653149" y="2338025"/>
            <a:ext cx="411827" cy="228600"/>
            <a:chOff x="876189" y="1807394"/>
            <a:chExt cx="411827" cy="228600"/>
          </a:xfrm>
        </p:grpSpPr>
        <p:sp>
          <p:nvSpPr>
            <p:cNvPr id="271" name="Diamond 270"/>
            <p:cNvSpPr/>
            <p:nvPr/>
          </p:nvSpPr>
          <p:spPr>
            <a:xfrm>
              <a:off x="923556" y="1807394"/>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5" name="TextBox 284"/>
            <p:cNvSpPr txBox="1"/>
            <p:nvPr/>
          </p:nvSpPr>
          <p:spPr>
            <a:xfrm>
              <a:off x="876189" y="1834783"/>
              <a:ext cx="411827" cy="184666"/>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PAP</a:t>
              </a:r>
            </a:p>
          </p:txBody>
        </p:sp>
      </p:grpSp>
      <p:grpSp>
        <p:nvGrpSpPr>
          <p:cNvPr id="287" name="Group 286"/>
          <p:cNvGrpSpPr/>
          <p:nvPr/>
        </p:nvGrpSpPr>
        <p:grpSpPr>
          <a:xfrm rot="9346495">
            <a:off x="1377016" y="1006328"/>
            <a:ext cx="812749" cy="2856205"/>
            <a:chOff x="7164555" y="1526172"/>
            <a:chExt cx="610736" cy="2052404"/>
          </a:xfrm>
        </p:grpSpPr>
        <p:sp>
          <p:nvSpPr>
            <p:cNvPr id="312" name="Freeform 311"/>
            <p:cNvSpPr>
              <a:spLocks/>
            </p:cNvSpPr>
            <p:nvPr/>
          </p:nvSpPr>
          <p:spPr bwMode="auto">
            <a:xfrm rot="17676617">
              <a:off x="7358968" y="1866295"/>
              <a:ext cx="756446"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solid"/>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13" name="Text Box 54"/>
            <p:cNvSpPr txBox="1">
              <a:spLocks noChangeArrowheads="1"/>
            </p:cNvSpPr>
            <p:nvPr/>
          </p:nvSpPr>
          <p:spPr bwMode="auto">
            <a:xfrm rot="17676617">
              <a:off x="7258801" y="2187946"/>
              <a:ext cx="561032" cy="228600"/>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S</a:t>
              </a:r>
            </a:p>
          </p:txBody>
        </p:sp>
        <p:sp>
          <p:nvSpPr>
            <p:cNvPr id="314" name="Text Box 55"/>
            <p:cNvSpPr txBox="1">
              <a:spLocks noChangeArrowheads="1"/>
            </p:cNvSpPr>
            <p:nvPr/>
          </p:nvSpPr>
          <p:spPr bwMode="auto">
            <a:xfrm rot="17676617">
              <a:off x="7043539" y="2657896"/>
              <a:ext cx="561032" cy="228600"/>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S</a:t>
              </a:r>
            </a:p>
          </p:txBody>
        </p:sp>
        <p:sp>
          <p:nvSpPr>
            <p:cNvPr id="315" name="Freeform 314"/>
            <p:cNvSpPr>
              <a:spLocks/>
            </p:cNvSpPr>
            <p:nvPr/>
          </p:nvSpPr>
          <p:spPr bwMode="auto">
            <a:xfrm rot="17676617" flipH="1">
              <a:off x="6824432" y="3162253"/>
              <a:ext cx="756446"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solid"/>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grpSp>
        <p:nvGrpSpPr>
          <p:cNvPr id="318" name="Group 317"/>
          <p:cNvGrpSpPr/>
          <p:nvPr/>
        </p:nvGrpSpPr>
        <p:grpSpPr>
          <a:xfrm>
            <a:off x="3260309" y="3042597"/>
            <a:ext cx="228600" cy="228600"/>
            <a:chOff x="5983220" y="4472404"/>
            <a:chExt cx="228600" cy="228600"/>
          </a:xfrm>
        </p:grpSpPr>
        <p:cxnSp>
          <p:nvCxnSpPr>
            <p:cNvPr id="319" name="Straight Connector 318"/>
            <p:cNvCxnSpPr/>
            <p:nvPr/>
          </p:nvCxnSpPr>
          <p:spPr>
            <a:xfrm flipV="1">
              <a:off x="5983220" y="4584392"/>
              <a:ext cx="0" cy="116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5983220" y="4472404"/>
              <a:ext cx="228600" cy="228600"/>
              <a:chOff x="7484319" y="1230027"/>
              <a:chExt cx="338666" cy="372532"/>
            </a:xfrm>
          </p:grpSpPr>
          <p:grpSp>
            <p:nvGrpSpPr>
              <p:cNvPr id="323" name="Group 322"/>
              <p:cNvGrpSpPr/>
              <p:nvPr/>
            </p:nvGrpSpPr>
            <p:grpSpPr>
              <a:xfrm>
                <a:off x="7484319" y="1230027"/>
                <a:ext cx="338666" cy="372532"/>
                <a:chOff x="4513378" y="459507"/>
                <a:chExt cx="338666" cy="372532"/>
              </a:xfrm>
            </p:grpSpPr>
            <p:sp>
              <p:nvSpPr>
                <p:cNvPr id="325" name="Diamond 324"/>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6" name="Group 325"/>
                <p:cNvGrpSpPr/>
                <p:nvPr/>
              </p:nvGrpSpPr>
              <p:grpSpPr>
                <a:xfrm>
                  <a:off x="4591405" y="547855"/>
                  <a:ext cx="187409" cy="188296"/>
                  <a:chOff x="4471148" y="992539"/>
                  <a:chExt cx="187409" cy="188296"/>
                </a:xfrm>
              </p:grpSpPr>
              <p:cxnSp>
                <p:nvCxnSpPr>
                  <p:cNvPr id="327" name="Straight Connector 326"/>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328" name="Straight Connector 327"/>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324" name="Flowchart: Terminator 323"/>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332" name="TextBox 331"/>
          <p:cNvSpPr txBox="1"/>
          <p:nvPr/>
        </p:nvSpPr>
        <p:spPr>
          <a:xfrm>
            <a:off x="3163047" y="2831289"/>
            <a:ext cx="58541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Rear CP</a:t>
            </a:r>
          </a:p>
        </p:txBody>
      </p:sp>
      <p:grpSp>
        <p:nvGrpSpPr>
          <p:cNvPr id="334" name="Group 333"/>
          <p:cNvGrpSpPr/>
          <p:nvPr/>
        </p:nvGrpSpPr>
        <p:grpSpPr>
          <a:xfrm>
            <a:off x="3220719" y="3168422"/>
            <a:ext cx="241918" cy="389929"/>
            <a:chOff x="911308" y="3039071"/>
            <a:chExt cx="241918" cy="389929"/>
          </a:xfrm>
        </p:grpSpPr>
        <p:grpSp>
          <p:nvGrpSpPr>
            <p:cNvPr id="335" name="Group 334"/>
            <p:cNvGrpSpPr/>
            <p:nvPr/>
          </p:nvGrpSpPr>
          <p:grpSpPr>
            <a:xfrm>
              <a:off x="914400" y="3200400"/>
              <a:ext cx="228600" cy="228600"/>
              <a:chOff x="160866" y="445403"/>
              <a:chExt cx="338666" cy="372532"/>
            </a:xfrm>
          </p:grpSpPr>
          <p:sp>
            <p:nvSpPr>
              <p:cNvPr id="337" name="Diamond 336"/>
              <p:cNvSpPr/>
              <p:nvPr/>
            </p:nvSpPr>
            <p:spPr>
              <a:xfrm>
                <a:off x="160866" y="445403"/>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8" name="Freeform 272"/>
              <p:cNvSpPr>
                <a:spLocks noChangeAspect="1"/>
              </p:cNvSpPr>
              <p:nvPr/>
            </p:nvSpPr>
            <p:spPr bwMode="auto">
              <a:xfrm>
                <a:off x="228303" y="653973"/>
                <a:ext cx="196124" cy="40175"/>
              </a:xfrm>
              <a:custGeom>
                <a:avLst/>
                <a:gdLst/>
                <a:ahLst/>
                <a:cxnLst>
                  <a:cxn ang="0">
                    <a:pos x="341" y="81"/>
                  </a:cxn>
                  <a:cxn ang="0">
                    <a:pos x="300" y="46"/>
                  </a:cxn>
                  <a:cxn ang="0">
                    <a:pos x="257" y="20"/>
                  </a:cxn>
                  <a:cxn ang="0">
                    <a:pos x="213" y="5"/>
                  </a:cxn>
                  <a:cxn ang="0">
                    <a:pos x="169" y="0"/>
                  </a:cxn>
                  <a:cxn ang="0">
                    <a:pos x="158" y="0"/>
                  </a:cxn>
                  <a:cxn ang="0">
                    <a:pos x="147" y="1"/>
                  </a:cxn>
                  <a:cxn ang="0">
                    <a:pos x="124" y="5"/>
                  </a:cxn>
                  <a:cxn ang="0">
                    <a:pos x="80" y="20"/>
                  </a:cxn>
                  <a:cxn ang="0">
                    <a:pos x="39" y="48"/>
                  </a:cxn>
                  <a:cxn ang="0">
                    <a:pos x="0" y="85"/>
                  </a:cxn>
                </a:cxnLst>
                <a:rect l="0" t="0" r="r" b="b"/>
                <a:pathLst>
                  <a:path w="341" h="85">
                    <a:moveTo>
                      <a:pt x="341" y="81"/>
                    </a:moveTo>
                    <a:lnTo>
                      <a:pt x="300" y="46"/>
                    </a:lnTo>
                    <a:lnTo>
                      <a:pt x="257" y="20"/>
                    </a:lnTo>
                    <a:lnTo>
                      <a:pt x="213" y="5"/>
                    </a:lnTo>
                    <a:lnTo>
                      <a:pt x="169" y="0"/>
                    </a:lnTo>
                    <a:lnTo>
                      <a:pt x="158" y="0"/>
                    </a:lnTo>
                    <a:lnTo>
                      <a:pt x="147" y="1"/>
                    </a:lnTo>
                    <a:lnTo>
                      <a:pt x="124" y="5"/>
                    </a:lnTo>
                    <a:lnTo>
                      <a:pt x="80" y="20"/>
                    </a:lnTo>
                    <a:lnTo>
                      <a:pt x="39" y="48"/>
                    </a:lnTo>
                    <a:lnTo>
                      <a:pt x="0" y="85"/>
                    </a:lnTo>
                  </a:path>
                </a:pathLst>
              </a:custGeom>
              <a:noFill/>
              <a:ln w="9525" cap="rnd" cmpd="sng">
                <a:solidFill>
                  <a:srgbClr val="000000"/>
                </a:solidFill>
                <a:prstDash val="solid"/>
                <a:round/>
                <a:headEnd type="none" w="sm" len="sm"/>
                <a:tailEnd type="none" w="sm"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36" name="TextBox 335"/>
            <p:cNvSpPr txBox="1"/>
            <p:nvPr/>
          </p:nvSpPr>
          <p:spPr>
            <a:xfrm>
              <a:off x="911308" y="3039071"/>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39" name="Group 338"/>
          <p:cNvGrpSpPr/>
          <p:nvPr/>
        </p:nvGrpSpPr>
        <p:grpSpPr>
          <a:xfrm>
            <a:off x="2919458" y="3199687"/>
            <a:ext cx="411827" cy="228600"/>
            <a:chOff x="876189" y="1807394"/>
            <a:chExt cx="411827" cy="228600"/>
          </a:xfrm>
        </p:grpSpPr>
        <p:sp>
          <p:nvSpPr>
            <p:cNvPr id="340" name="Diamond 339"/>
            <p:cNvSpPr/>
            <p:nvPr/>
          </p:nvSpPr>
          <p:spPr>
            <a:xfrm>
              <a:off x="923556" y="1807394"/>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1" name="TextBox 340"/>
            <p:cNvSpPr txBox="1"/>
            <p:nvPr/>
          </p:nvSpPr>
          <p:spPr>
            <a:xfrm>
              <a:off x="876189" y="1834783"/>
              <a:ext cx="411827" cy="184666"/>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SS</a:t>
              </a:r>
            </a:p>
          </p:txBody>
        </p:sp>
      </p:grpSp>
      <p:grpSp>
        <p:nvGrpSpPr>
          <p:cNvPr id="342" name="Group 341"/>
          <p:cNvGrpSpPr/>
          <p:nvPr/>
        </p:nvGrpSpPr>
        <p:grpSpPr>
          <a:xfrm>
            <a:off x="3325178" y="1137852"/>
            <a:ext cx="228600" cy="228600"/>
            <a:chOff x="5983220" y="4472404"/>
            <a:chExt cx="228600" cy="228600"/>
          </a:xfrm>
        </p:grpSpPr>
        <p:cxnSp>
          <p:nvCxnSpPr>
            <p:cNvPr id="343" name="Straight Connector 342"/>
            <p:cNvCxnSpPr/>
            <p:nvPr/>
          </p:nvCxnSpPr>
          <p:spPr>
            <a:xfrm flipV="1">
              <a:off x="5983220" y="4584392"/>
              <a:ext cx="0" cy="116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5983220" y="4472404"/>
              <a:ext cx="228600" cy="228600"/>
              <a:chOff x="7484319" y="1230027"/>
              <a:chExt cx="338666" cy="372532"/>
            </a:xfrm>
          </p:grpSpPr>
          <p:grpSp>
            <p:nvGrpSpPr>
              <p:cNvPr id="345" name="Group 344"/>
              <p:cNvGrpSpPr/>
              <p:nvPr/>
            </p:nvGrpSpPr>
            <p:grpSpPr>
              <a:xfrm>
                <a:off x="7484319" y="1230027"/>
                <a:ext cx="338666" cy="372532"/>
                <a:chOff x="4513378" y="459507"/>
                <a:chExt cx="338666" cy="372532"/>
              </a:xfrm>
            </p:grpSpPr>
            <p:sp>
              <p:nvSpPr>
                <p:cNvPr id="347" name="Diamond 346"/>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48" name="Group 347"/>
                <p:cNvGrpSpPr/>
                <p:nvPr/>
              </p:nvGrpSpPr>
              <p:grpSpPr>
                <a:xfrm>
                  <a:off x="4591405" y="547855"/>
                  <a:ext cx="187409" cy="188296"/>
                  <a:chOff x="4471148" y="992539"/>
                  <a:chExt cx="187409" cy="188296"/>
                </a:xfrm>
              </p:grpSpPr>
              <p:cxnSp>
                <p:nvCxnSpPr>
                  <p:cNvPr id="358" name="Straight Connector 357"/>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359" name="Straight Connector 358"/>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346" name="Flowchart: Terminator 345"/>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360" name="Group 359"/>
          <p:cNvGrpSpPr/>
          <p:nvPr/>
        </p:nvGrpSpPr>
        <p:grpSpPr>
          <a:xfrm>
            <a:off x="3224236" y="1271831"/>
            <a:ext cx="241918" cy="389929"/>
            <a:chOff x="911308" y="3039071"/>
            <a:chExt cx="241918" cy="389929"/>
          </a:xfrm>
        </p:grpSpPr>
        <p:grpSp>
          <p:nvGrpSpPr>
            <p:cNvPr id="361" name="Group 360"/>
            <p:cNvGrpSpPr/>
            <p:nvPr/>
          </p:nvGrpSpPr>
          <p:grpSpPr>
            <a:xfrm>
              <a:off x="914400" y="3200400"/>
              <a:ext cx="228600" cy="228600"/>
              <a:chOff x="160866" y="445403"/>
              <a:chExt cx="338666" cy="372532"/>
            </a:xfrm>
          </p:grpSpPr>
          <p:sp>
            <p:nvSpPr>
              <p:cNvPr id="363" name="Diamond 362"/>
              <p:cNvSpPr/>
              <p:nvPr/>
            </p:nvSpPr>
            <p:spPr>
              <a:xfrm>
                <a:off x="160866" y="445403"/>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4" name="Freeform 272"/>
              <p:cNvSpPr>
                <a:spLocks noChangeAspect="1"/>
              </p:cNvSpPr>
              <p:nvPr/>
            </p:nvSpPr>
            <p:spPr bwMode="auto">
              <a:xfrm>
                <a:off x="228303" y="653973"/>
                <a:ext cx="196124" cy="40175"/>
              </a:xfrm>
              <a:custGeom>
                <a:avLst/>
                <a:gdLst/>
                <a:ahLst/>
                <a:cxnLst>
                  <a:cxn ang="0">
                    <a:pos x="341" y="81"/>
                  </a:cxn>
                  <a:cxn ang="0">
                    <a:pos x="300" y="46"/>
                  </a:cxn>
                  <a:cxn ang="0">
                    <a:pos x="257" y="20"/>
                  </a:cxn>
                  <a:cxn ang="0">
                    <a:pos x="213" y="5"/>
                  </a:cxn>
                  <a:cxn ang="0">
                    <a:pos x="169" y="0"/>
                  </a:cxn>
                  <a:cxn ang="0">
                    <a:pos x="158" y="0"/>
                  </a:cxn>
                  <a:cxn ang="0">
                    <a:pos x="147" y="1"/>
                  </a:cxn>
                  <a:cxn ang="0">
                    <a:pos x="124" y="5"/>
                  </a:cxn>
                  <a:cxn ang="0">
                    <a:pos x="80" y="20"/>
                  </a:cxn>
                  <a:cxn ang="0">
                    <a:pos x="39" y="48"/>
                  </a:cxn>
                  <a:cxn ang="0">
                    <a:pos x="0" y="85"/>
                  </a:cxn>
                </a:cxnLst>
                <a:rect l="0" t="0" r="r" b="b"/>
                <a:pathLst>
                  <a:path w="341" h="85">
                    <a:moveTo>
                      <a:pt x="341" y="81"/>
                    </a:moveTo>
                    <a:lnTo>
                      <a:pt x="300" y="46"/>
                    </a:lnTo>
                    <a:lnTo>
                      <a:pt x="257" y="20"/>
                    </a:lnTo>
                    <a:lnTo>
                      <a:pt x="213" y="5"/>
                    </a:lnTo>
                    <a:lnTo>
                      <a:pt x="169" y="0"/>
                    </a:lnTo>
                    <a:lnTo>
                      <a:pt x="158" y="0"/>
                    </a:lnTo>
                    <a:lnTo>
                      <a:pt x="147" y="1"/>
                    </a:lnTo>
                    <a:lnTo>
                      <a:pt x="124" y="5"/>
                    </a:lnTo>
                    <a:lnTo>
                      <a:pt x="80" y="20"/>
                    </a:lnTo>
                    <a:lnTo>
                      <a:pt x="39" y="48"/>
                    </a:lnTo>
                    <a:lnTo>
                      <a:pt x="0" y="85"/>
                    </a:lnTo>
                  </a:path>
                </a:pathLst>
              </a:custGeom>
              <a:noFill/>
              <a:ln w="9525" cap="rnd" cmpd="sng">
                <a:solidFill>
                  <a:srgbClr val="000000"/>
                </a:solidFill>
                <a:prstDash val="solid"/>
                <a:round/>
                <a:headEnd type="none" w="sm" len="sm"/>
                <a:tailEnd type="none" w="sm"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62" name="TextBox 361"/>
            <p:cNvSpPr txBox="1"/>
            <p:nvPr/>
          </p:nvSpPr>
          <p:spPr>
            <a:xfrm>
              <a:off x="911308" y="3039071"/>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66" name="Group 365"/>
          <p:cNvGrpSpPr/>
          <p:nvPr/>
        </p:nvGrpSpPr>
        <p:grpSpPr>
          <a:xfrm>
            <a:off x="2945774" y="1206526"/>
            <a:ext cx="228600" cy="228600"/>
            <a:chOff x="6090162" y="1248285"/>
            <a:chExt cx="338666" cy="372532"/>
          </a:xfrm>
        </p:grpSpPr>
        <p:sp>
          <p:nvSpPr>
            <p:cNvPr id="368" name="Diamond 367"/>
            <p:cNvSpPr/>
            <p:nvPr/>
          </p:nvSpPr>
          <p:spPr>
            <a:xfrm>
              <a:off x="6090162" y="1248285"/>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9" name="Oval 368"/>
            <p:cNvSpPr/>
            <p:nvPr/>
          </p:nvSpPr>
          <p:spPr>
            <a:xfrm>
              <a:off x="6227476" y="1401545"/>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70" name="Group 369"/>
            <p:cNvGrpSpPr/>
            <p:nvPr/>
          </p:nvGrpSpPr>
          <p:grpSpPr>
            <a:xfrm>
              <a:off x="6216883" y="1314231"/>
              <a:ext cx="84383" cy="46350"/>
              <a:chOff x="2683444" y="1107438"/>
              <a:chExt cx="113820" cy="62520"/>
            </a:xfrm>
          </p:grpSpPr>
          <p:cxnSp>
            <p:nvCxnSpPr>
              <p:cNvPr id="374" name="Straight Connector 373"/>
              <p:cNvCxnSpPr/>
              <p:nvPr/>
            </p:nvCxnSpPr>
            <p:spPr>
              <a:xfrm flipV="1">
                <a:off x="2683444" y="1107438"/>
                <a:ext cx="61671" cy="62520"/>
              </a:xfrm>
              <a:prstGeom prst="line">
                <a:avLst/>
              </a:prstGeom>
              <a:ln w="9525"/>
            </p:spPr>
            <p:style>
              <a:lnRef idx="1">
                <a:schemeClr val="dk1"/>
              </a:lnRef>
              <a:fillRef idx="0">
                <a:schemeClr val="dk1"/>
              </a:fillRef>
              <a:effectRef idx="0">
                <a:schemeClr val="dk1"/>
              </a:effectRef>
              <a:fontRef idx="minor">
                <a:schemeClr val="tx1"/>
              </a:fontRef>
            </p:style>
          </p:cxnSp>
          <p:cxnSp>
            <p:nvCxnSpPr>
              <p:cNvPr id="375" name="Straight Connector 374"/>
              <p:cNvCxnSpPr/>
              <p:nvPr/>
            </p:nvCxnSpPr>
            <p:spPr>
              <a:xfrm flipH="1" flipV="1">
                <a:off x="2735591" y="1107438"/>
                <a:ext cx="61673" cy="62520"/>
              </a:xfrm>
              <a:prstGeom prst="line">
                <a:avLst/>
              </a:prstGeom>
              <a:ln w="9525"/>
            </p:spPr>
            <p:style>
              <a:lnRef idx="1">
                <a:schemeClr val="dk1"/>
              </a:lnRef>
              <a:fillRef idx="0">
                <a:schemeClr val="dk1"/>
              </a:fillRef>
              <a:effectRef idx="0">
                <a:schemeClr val="dk1"/>
              </a:effectRef>
              <a:fontRef idx="minor">
                <a:schemeClr val="tx1"/>
              </a:fontRef>
            </p:style>
          </p:cxnSp>
        </p:grpSp>
        <p:grpSp>
          <p:nvGrpSpPr>
            <p:cNvPr id="371" name="Group 370"/>
            <p:cNvGrpSpPr/>
            <p:nvPr/>
          </p:nvGrpSpPr>
          <p:grpSpPr>
            <a:xfrm>
              <a:off x="6216597" y="1348796"/>
              <a:ext cx="84383" cy="46353"/>
              <a:chOff x="2683058" y="1091558"/>
              <a:chExt cx="113820" cy="62525"/>
            </a:xfrm>
          </p:grpSpPr>
          <p:cxnSp>
            <p:nvCxnSpPr>
              <p:cNvPr id="372" name="Straight Connector 371"/>
              <p:cNvCxnSpPr/>
              <p:nvPr/>
            </p:nvCxnSpPr>
            <p:spPr>
              <a:xfrm flipV="1">
                <a:off x="2683058" y="1091558"/>
                <a:ext cx="61671" cy="62521"/>
              </a:xfrm>
              <a:prstGeom prst="line">
                <a:avLst/>
              </a:prstGeom>
              <a:ln w="9525"/>
            </p:spPr>
            <p:style>
              <a:lnRef idx="1">
                <a:schemeClr val="dk1"/>
              </a:lnRef>
              <a:fillRef idx="0">
                <a:schemeClr val="dk1"/>
              </a:fillRef>
              <a:effectRef idx="0">
                <a:schemeClr val="dk1"/>
              </a:effectRef>
              <a:fontRef idx="minor">
                <a:schemeClr val="tx1"/>
              </a:fontRef>
            </p:style>
          </p:cxnSp>
          <p:cxnSp>
            <p:nvCxnSpPr>
              <p:cNvPr id="373" name="Straight Connector 372"/>
              <p:cNvCxnSpPr/>
              <p:nvPr/>
            </p:nvCxnSpPr>
            <p:spPr>
              <a:xfrm flipH="1" flipV="1">
                <a:off x="2735205" y="1091562"/>
                <a:ext cx="61673" cy="62521"/>
              </a:xfrm>
              <a:prstGeom prst="line">
                <a:avLst/>
              </a:prstGeom>
              <a:ln w="9525"/>
            </p:spPr>
            <p:style>
              <a:lnRef idx="1">
                <a:schemeClr val="dk1"/>
              </a:lnRef>
              <a:fillRef idx="0">
                <a:schemeClr val="dk1"/>
              </a:fillRef>
              <a:effectRef idx="0">
                <a:schemeClr val="dk1"/>
              </a:effectRef>
              <a:fontRef idx="minor">
                <a:schemeClr val="tx1"/>
              </a:fontRef>
            </p:style>
          </p:cxnSp>
        </p:grpSp>
      </p:grpSp>
      <p:grpSp>
        <p:nvGrpSpPr>
          <p:cNvPr id="389" name="Group 388"/>
          <p:cNvGrpSpPr/>
          <p:nvPr/>
        </p:nvGrpSpPr>
        <p:grpSpPr>
          <a:xfrm>
            <a:off x="2929994" y="1377433"/>
            <a:ext cx="228600" cy="405129"/>
            <a:chOff x="3840480" y="2566671"/>
            <a:chExt cx="228600" cy="405129"/>
          </a:xfrm>
        </p:grpSpPr>
        <p:grpSp>
          <p:nvGrpSpPr>
            <p:cNvPr id="390" name="Group 389"/>
            <p:cNvGrpSpPr/>
            <p:nvPr/>
          </p:nvGrpSpPr>
          <p:grpSpPr>
            <a:xfrm>
              <a:off x="3840480" y="2743200"/>
              <a:ext cx="228600" cy="228600"/>
              <a:chOff x="5319765" y="1215922"/>
              <a:chExt cx="228600" cy="228600"/>
            </a:xfrm>
          </p:grpSpPr>
          <p:sp>
            <p:nvSpPr>
              <p:cNvPr id="415" name="Diamond 414"/>
              <p:cNvSpPr/>
              <p:nvPr/>
            </p:nvSpPr>
            <p:spPr>
              <a:xfrm>
                <a:off x="5319765" y="1215922"/>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8" name="Oval 417"/>
              <p:cNvSpPr/>
              <p:nvPr/>
            </p:nvSpPr>
            <p:spPr>
              <a:xfrm>
                <a:off x="5412057" y="1308503"/>
                <a:ext cx="36576" cy="36576"/>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408" name="TextBox 407"/>
            <p:cNvSpPr txBox="1"/>
            <p:nvPr/>
          </p:nvSpPr>
          <p:spPr>
            <a:xfrm>
              <a:off x="3849293" y="2566671"/>
              <a:ext cx="1930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19" name="TextBox 418"/>
          <p:cNvSpPr txBox="1"/>
          <p:nvPr/>
        </p:nvSpPr>
        <p:spPr>
          <a:xfrm>
            <a:off x="3160796" y="873798"/>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Reserve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CP</a:t>
            </a:r>
          </a:p>
        </p:txBody>
      </p:sp>
      <p:grpSp>
        <p:nvGrpSpPr>
          <p:cNvPr id="420" name="Group 419"/>
          <p:cNvGrpSpPr/>
          <p:nvPr/>
        </p:nvGrpSpPr>
        <p:grpSpPr>
          <a:xfrm>
            <a:off x="3984391" y="2700542"/>
            <a:ext cx="241918" cy="385155"/>
            <a:chOff x="7127459" y="3043845"/>
            <a:chExt cx="241918" cy="385155"/>
          </a:xfrm>
        </p:grpSpPr>
        <p:grpSp>
          <p:nvGrpSpPr>
            <p:cNvPr id="421" name="Group 420"/>
            <p:cNvGrpSpPr/>
            <p:nvPr/>
          </p:nvGrpSpPr>
          <p:grpSpPr>
            <a:xfrm>
              <a:off x="7132320" y="3200400"/>
              <a:ext cx="228600" cy="228600"/>
              <a:chOff x="6759902" y="1215922"/>
              <a:chExt cx="338666" cy="372532"/>
            </a:xfrm>
          </p:grpSpPr>
          <p:sp>
            <p:nvSpPr>
              <p:cNvPr id="423" name="Diamond 422"/>
              <p:cNvSpPr/>
              <p:nvPr/>
            </p:nvSpPr>
            <p:spPr>
              <a:xfrm>
                <a:off x="6759902" y="1215922"/>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4" name="Flowchart: Terminator 423"/>
              <p:cNvSpPr/>
              <p:nvPr/>
            </p:nvSpPr>
            <p:spPr>
              <a:xfrm>
                <a:off x="6825239" y="134340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22" name="TextBox 421"/>
            <p:cNvSpPr txBox="1"/>
            <p:nvPr/>
          </p:nvSpPr>
          <p:spPr>
            <a:xfrm>
              <a:off x="7127459" y="3043845"/>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39" name="Group 438"/>
          <p:cNvGrpSpPr/>
          <p:nvPr/>
        </p:nvGrpSpPr>
        <p:grpSpPr>
          <a:xfrm>
            <a:off x="4947161" y="2354073"/>
            <a:ext cx="228600" cy="228600"/>
            <a:chOff x="5983220" y="4472404"/>
            <a:chExt cx="228600" cy="228600"/>
          </a:xfrm>
        </p:grpSpPr>
        <p:cxnSp>
          <p:nvCxnSpPr>
            <p:cNvPr id="440" name="Straight Connector 439"/>
            <p:cNvCxnSpPr/>
            <p:nvPr/>
          </p:nvCxnSpPr>
          <p:spPr>
            <a:xfrm flipV="1">
              <a:off x="5983220" y="4584392"/>
              <a:ext cx="0" cy="116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1" name="Group 440"/>
            <p:cNvGrpSpPr/>
            <p:nvPr/>
          </p:nvGrpSpPr>
          <p:grpSpPr>
            <a:xfrm>
              <a:off x="5983220" y="4472404"/>
              <a:ext cx="228600" cy="228600"/>
              <a:chOff x="7484319" y="1230027"/>
              <a:chExt cx="338666" cy="372532"/>
            </a:xfrm>
          </p:grpSpPr>
          <p:grpSp>
            <p:nvGrpSpPr>
              <p:cNvPr id="442" name="Group 441"/>
              <p:cNvGrpSpPr/>
              <p:nvPr/>
            </p:nvGrpSpPr>
            <p:grpSpPr>
              <a:xfrm>
                <a:off x="7484319" y="1230027"/>
                <a:ext cx="338666" cy="372532"/>
                <a:chOff x="4513378" y="459507"/>
                <a:chExt cx="338666" cy="372532"/>
              </a:xfrm>
            </p:grpSpPr>
            <p:sp>
              <p:nvSpPr>
                <p:cNvPr id="444" name="Diamond 443"/>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45" name="Group 444"/>
                <p:cNvGrpSpPr/>
                <p:nvPr/>
              </p:nvGrpSpPr>
              <p:grpSpPr>
                <a:xfrm>
                  <a:off x="4591405" y="547855"/>
                  <a:ext cx="187409" cy="188296"/>
                  <a:chOff x="4471148" y="992539"/>
                  <a:chExt cx="187409" cy="188296"/>
                </a:xfrm>
              </p:grpSpPr>
              <p:cxnSp>
                <p:nvCxnSpPr>
                  <p:cNvPr id="446" name="Straight Connector 445"/>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447" name="Straight Connector 446"/>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443" name="Flowchart: Terminator 442"/>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448" name="Group 447"/>
          <p:cNvGrpSpPr/>
          <p:nvPr/>
        </p:nvGrpSpPr>
        <p:grpSpPr>
          <a:xfrm>
            <a:off x="4654695" y="2463204"/>
            <a:ext cx="241918" cy="389929"/>
            <a:chOff x="911308" y="3039071"/>
            <a:chExt cx="241918" cy="389929"/>
          </a:xfrm>
        </p:grpSpPr>
        <p:grpSp>
          <p:nvGrpSpPr>
            <p:cNvPr id="449" name="Group 448"/>
            <p:cNvGrpSpPr/>
            <p:nvPr/>
          </p:nvGrpSpPr>
          <p:grpSpPr>
            <a:xfrm>
              <a:off x="914400" y="3200400"/>
              <a:ext cx="228600" cy="228600"/>
              <a:chOff x="160866" y="445403"/>
              <a:chExt cx="338666" cy="372532"/>
            </a:xfrm>
          </p:grpSpPr>
          <p:sp>
            <p:nvSpPr>
              <p:cNvPr id="451" name="Diamond 450"/>
              <p:cNvSpPr/>
              <p:nvPr/>
            </p:nvSpPr>
            <p:spPr>
              <a:xfrm>
                <a:off x="160866" y="445403"/>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6" name="Freeform 272"/>
              <p:cNvSpPr>
                <a:spLocks noChangeAspect="1"/>
              </p:cNvSpPr>
              <p:nvPr/>
            </p:nvSpPr>
            <p:spPr bwMode="auto">
              <a:xfrm>
                <a:off x="228303" y="653973"/>
                <a:ext cx="196124" cy="40175"/>
              </a:xfrm>
              <a:custGeom>
                <a:avLst/>
                <a:gdLst/>
                <a:ahLst/>
                <a:cxnLst>
                  <a:cxn ang="0">
                    <a:pos x="341" y="81"/>
                  </a:cxn>
                  <a:cxn ang="0">
                    <a:pos x="300" y="46"/>
                  </a:cxn>
                  <a:cxn ang="0">
                    <a:pos x="257" y="20"/>
                  </a:cxn>
                  <a:cxn ang="0">
                    <a:pos x="213" y="5"/>
                  </a:cxn>
                  <a:cxn ang="0">
                    <a:pos x="169" y="0"/>
                  </a:cxn>
                  <a:cxn ang="0">
                    <a:pos x="158" y="0"/>
                  </a:cxn>
                  <a:cxn ang="0">
                    <a:pos x="147" y="1"/>
                  </a:cxn>
                  <a:cxn ang="0">
                    <a:pos x="124" y="5"/>
                  </a:cxn>
                  <a:cxn ang="0">
                    <a:pos x="80" y="20"/>
                  </a:cxn>
                  <a:cxn ang="0">
                    <a:pos x="39" y="48"/>
                  </a:cxn>
                  <a:cxn ang="0">
                    <a:pos x="0" y="85"/>
                  </a:cxn>
                </a:cxnLst>
                <a:rect l="0" t="0" r="r" b="b"/>
                <a:pathLst>
                  <a:path w="341" h="85">
                    <a:moveTo>
                      <a:pt x="341" y="81"/>
                    </a:moveTo>
                    <a:lnTo>
                      <a:pt x="300" y="46"/>
                    </a:lnTo>
                    <a:lnTo>
                      <a:pt x="257" y="20"/>
                    </a:lnTo>
                    <a:lnTo>
                      <a:pt x="213" y="5"/>
                    </a:lnTo>
                    <a:lnTo>
                      <a:pt x="169" y="0"/>
                    </a:lnTo>
                    <a:lnTo>
                      <a:pt x="158" y="0"/>
                    </a:lnTo>
                    <a:lnTo>
                      <a:pt x="147" y="1"/>
                    </a:lnTo>
                    <a:lnTo>
                      <a:pt x="124" y="5"/>
                    </a:lnTo>
                    <a:lnTo>
                      <a:pt x="80" y="20"/>
                    </a:lnTo>
                    <a:lnTo>
                      <a:pt x="39" y="48"/>
                    </a:lnTo>
                    <a:lnTo>
                      <a:pt x="0" y="85"/>
                    </a:lnTo>
                  </a:path>
                </a:pathLst>
              </a:custGeom>
              <a:noFill/>
              <a:ln w="9525" cap="rnd" cmpd="sng">
                <a:solidFill>
                  <a:srgbClr val="000000"/>
                </a:solidFill>
                <a:prstDash val="solid"/>
                <a:round/>
                <a:headEnd type="none" w="sm" len="sm"/>
                <a:tailEnd type="none" w="sm"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50" name="TextBox 449"/>
            <p:cNvSpPr txBox="1"/>
            <p:nvPr/>
          </p:nvSpPr>
          <p:spPr>
            <a:xfrm>
              <a:off x="911308" y="3039071"/>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57" name="Group 456"/>
          <p:cNvGrpSpPr/>
          <p:nvPr/>
        </p:nvGrpSpPr>
        <p:grpSpPr>
          <a:xfrm>
            <a:off x="4708064" y="2188110"/>
            <a:ext cx="228600" cy="228600"/>
            <a:chOff x="6090162" y="1248285"/>
            <a:chExt cx="338666" cy="372532"/>
          </a:xfrm>
        </p:grpSpPr>
        <p:sp>
          <p:nvSpPr>
            <p:cNvPr id="458" name="Diamond 457"/>
            <p:cNvSpPr/>
            <p:nvPr/>
          </p:nvSpPr>
          <p:spPr>
            <a:xfrm>
              <a:off x="6090162" y="1248285"/>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9" name="Oval 458"/>
            <p:cNvSpPr/>
            <p:nvPr/>
          </p:nvSpPr>
          <p:spPr>
            <a:xfrm>
              <a:off x="6227476" y="1401545"/>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60" name="Group 459"/>
            <p:cNvGrpSpPr/>
            <p:nvPr/>
          </p:nvGrpSpPr>
          <p:grpSpPr>
            <a:xfrm>
              <a:off x="6216883" y="1314231"/>
              <a:ext cx="84383" cy="46350"/>
              <a:chOff x="2683444" y="1107438"/>
              <a:chExt cx="113820" cy="62520"/>
            </a:xfrm>
          </p:grpSpPr>
          <p:cxnSp>
            <p:nvCxnSpPr>
              <p:cNvPr id="464" name="Straight Connector 463"/>
              <p:cNvCxnSpPr/>
              <p:nvPr/>
            </p:nvCxnSpPr>
            <p:spPr>
              <a:xfrm flipV="1">
                <a:off x="2683444" y="1107438"/>
                <a:ext cx="61671" cy="62520"/>
              </a:xfrm>
              <a:prstGeom prst="line">
                <a:avLst/>
              </a:prstGeom>
              <a:ln w="9525"/>
            </p:spPr>
            <p:style>
              <a:lnRef idx="1">
                <a:schemeClr val="dk1"/>
              </a:lnRef>
              <a:fillRef idx="0">
                <a:schemeClr val="dk1"/>
              </a:fillRef>
              <a:effectRef idx="0">
                <a:schemeClr val="dk1"/>
              </a:effectRef>
              <a:fontRef idx="minor">
                <a:schemeClr val="tx1"/>
              </a:fontRef>
            </p:style>
          </p:cxnSp>
          <p:cxnSp>
            <p:nvCxnSpPr>
              <p:cNvPr id="465" name="Straight Connector 464"/>
              <p:cNvCxnSpPr/>
              <p:nvPr/>
            </p:nvCxnSpPr>
            <p:spPr>
              <a:xfrm flipH="1" flipV="1">
                <a:off x="2735591" y="1107438"/>
                <a:ext cx="61673" cy="62520"/>
              </a:xfrm>
              <a:prstGeom prst="line">
                <a:avLst/>
              </a:prstGeom>
              <a:ln w="9525"/>
            </p:spPr>
            <p:style>
              <a:lnRef idx="1">
                <a:schemeClr val="dk1"/>
              </a:lnRef>
              <a:fillRef idx="0">
                <a:schemeClr val="dk1"/>
              </a:fillRef>
              <a:effectRef idx="0">
                <a:schemeClr val="dk1"/>
              </a:effectRef>
              <a:fontRef idx="minor">
                <a:schemeClr val="tx1"/>
              </a:fontRef>
            </p:style>
          </p:cxnSp>
        </p:grpSp>
        <p:grpSp>
          <p:nvGrpSpPr>
            <p:cNvPr id="461" name="Group 460"/>
            <p:cNvGrpSpPr/>
            <p:nvPr/>
          </p:nvGrpSpPr>
          <p:grpSpPr>
            <a:xfrm>
              <a:off x="6216597" y="1348796"/>
              <a:ext cx="84383" cy="46353"/>
              <a:chOff x="2683058" y="1091558"/>
              <a:chExt cx="113820" cy="62525"/>
            </a:xfrm>
          </p:grpSpPr>
          <p:cxnSp>
            <p:nvCxnSpPr>
              <p:cNvPr id="462" name="Straight Connector 461"/>
              <p:cNvCxnSpPr/>
              <p:nvPr/>
            </p:nvCxnSpPr>
            <p:spPr>
              <a:xfrm flipV="1">
                <a:off x="2683058" y="1091558"/>
                <a:ext cx="61671" cy="62521"/>
              </a:xfrm>
              <a:prstGeom prst="line">
                <a:avLst/>
              </a:prstGeom>
              <a:ln w="9525"/>
            </p:spPr>
            <p:style>
              <a:lnRef idx="1">
                <a:schemeClr val="dk1"/>
              </a:lnRef>
              <a:fillRef idx="0">
                <a:schemeClr val="dk1"/>
              </a:fillRef>
              <a:effectRef idx="0">
                <a:schemeClr val="dk1"/>
              </a:effectRef>
              <a:fontRef idx="minor">
                <a:schemeClr val="tx1"/>
              </a:fontRef>
            </p:style>
          </p:cxnSp>
          <p:cxnSp>
            <p:nvCxnSpPr>
              <p:cNvPr id="463" name="Straight Connector 462"/>
              <p:cNvCxnSpPr/>
              <p:nvPr/>
            </p:nvCxnSpPr>
            <p:spPr>
              <a:xfrm flipH="1" flipV="1">
                <a:off x="2735205" y="1091562"/>
                <a:ext cx="61673" cy="62521"/>
              </a:xfrm>
              <a:prstGeom prst="line">
                <a:avLst/>
              </a:prstGeom>
              <a:ln w="9525"/>
            </p:spPr>
            <p:style>
              <a:lnRef idx="1">
                <a:schemeClr val="dk1"/>
              </a:lnRef>
              <a:fillRef idx="0">
                <a:schemeClr val="dk1"/>
              </a:fillRef>
              <a:effectRef idx="0">
                <a:schemeClr val="dk1"/>
              </a:effectRef>
              <a:fontRef idx="minor">
                <a:schemeClr val="tx1"/>
              </a:fontRef>
            </p:style>
          </p:cxnSp>
        </p:grpSp>
      </p:grpSp>
      <p:grpSp>
        <p:nvGrpSpPr>
          <p:cNvPr id="466" name="Group 465"/>
          <p:cNvGrpSpPr/>
          <p:nvPr/>
        </p:nvGrpSpPr>
        <p:grpSpPr>
          <a:xfrm>
            <a:off x="4889746" y="2382057"/>
            <a:ext cx="228600" cy="405129"/>
            <a:chOff x="3840480" y="2566671"/>
            <a:chExt cx="228600" cy="405129"/>
          </a:xfrm>
        </p:grpSpPr>
        <p:grpSp>
          <p:nvGrpSpPr>
            <p:cNvPr id="467" name="Group 466"/>
            <p:cNvGrpSpPr/>
            <p:nvPr/>
          </p:nvGrpSpPr>
          <p:grpSpPr>
            <a:xfrm>
              <a:off x="3840480" y="2743200"/>
              <a:ext cx="228600" cy="228600"/>
              <a:chOff x="5319765" y="1215922"/>
              <a:chExt cx="228600" cy="228600"/>
            </a:xfrm>
          </p:grpSpPr>
          <p:sp>
            <p:nvSpPr>
              <p:cNvPr id="469" name="Diamond 468"/>
              <p:cNvSpPr/>
              <p:nvPr/>
            </p:nvSpPr>
            <p:spPr>
              <a:xfrm>
                <a:off x="5319765" y="1215922"/>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70" name="Group 469"/>
              <p:cNvGrpSpPr/>
              <p:nvPr/>
            </p:nvGrpSpPr>
            <p:grpSpPr>
              <a:xfrm>
                <a:off x="5363416" y="1292333"/>
                <a:ext cx="139574" cy="72733"/>
                <a:chOff x="5968168" y="4901122"/>
                <a:chExt cx="206776" cy="118528"/>
              </a:xfrm>
            </p:grpSpPr>
            <p:sp>
              <p:nvSpPr>
                <p:cNvPr id="471" name="Flowchart: Terminator 470"/>
                <p:cNvSpPr/>
                <p:nvPr/>
              </p:nvSpPr>
              <p:spPr>
                <a:xfrm>
                  <a:off x="5968168" y="490112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2" name="Oval 471"/>
                <p:cNvSpPr/>
                <p:nvPr/>
              </p:nvSpPr>
              <p:spPr>
                <a:xfrm>
                  <a:off x="6040275" y="4927439"/>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468" name="TextBox 467"/>
            <p:cNvSpPr txBox="1"/>
            <p:nvPr/>
          </p:nvSpPr>
          <p:spPr>
            <a:xfrm>
              <a:off x="3849293" y="2566671"/>
              <a:ext cx="1930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78" name="TextBox 477"/>
          <p:cNvSpPr txBox="1"/>
          <p:nvPr/>
        </p:nvSpPr>
        <p:spPr>
          <a:xfrm>
            <a:off x="4826127" y="2053412"/>
            <a:ext cx="60305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 CP</a:t>
            </a:r>
          </a:p>
        </p:txBody>
      </p:sp>
      <p:grpSp>
        <p:nvGrpSpPr>
          <p:cNvPr id="479" name="Group 478"/>
          <p:cNvGrpSpPr/>
          <p:nvPr/>
        </p:nvGrpSpPr>
        <p:grpSpPr>
          <a:xfrm>
            <a:off x="5390977" y="1030358"/>
            <a:ext cx="228600" cy="228600"/>
            <a:chOff x="5983220" y="4472404"/>
            <a:chExt cx="228600" cy="228600"/>
          </a:xfrm>
        </p:grpSpPr>
        <p:cxnSp>
          <p:nvCxnSpPr>
            <p:cNvPr id="480" name="Straight Connector 479"/>
            <p:cNvCxnSpPr/>
            <p:nvPr/>
          </p:nvCxnSpPr>
          <p:spPr>
            <a:xfrm flipV="1">
              <a:off x="5983220" y="4584392"/>
              <a:ext cx="0" cy="116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1" name="Group 480"/>
            <p:cNvGrpSpPr/>
            <p:nvPr/>
          </p:nvGrpSpPr>
          <p:grpSpPr>
            <a:xfrm>
              <a:off x="5983220" y="4472404"/>
              <a:ext cx="228600" cy="228600"/>
              <a:chOff x="7484319" y="1230027"/>
              <a:chExt cx="338666" cy="372532"/>
            </a:xfrm>
          </p:grpSpPr>
          <p:grpSp>
            <p:nvGrpSpPr>
              <p:cNvPr id="482" name="Group 481"/>
              <p:cNvGrpSpPr/>
              <p:nvPr/>
            </p:nvGrpSpPr>
            <p:grpSpPr>
              <a:xfrm>
                <a:off x="7484319" y="1230027"/>
                <a:ext cx="338666" cy="372532"/>
                <a:chOff x="4513378" y="459507"/>
                <a:chExt cx="338666" cy="372532"/>
              </a:xfrm>
            </p:grpSpPr>
            <p:sp>
              <p:nvSpPr>
                <p:cNvPr id="499" name="Diamond 498"/>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0" name="Group 499"/>
                <p:cNvGrpSpPr/>
                <p:nvPr/>
              </p:nvGrpSpPr>
              <p:grpSpPr>
                <a:xfrm>
                  <a:off x="4591405" y="547855"/>
                  <a:ext cx="187409" cy="188296"/>
                  <a:chOff x="4471148" y="992539"/>
                  <a:chExt cx="187409" cy="188296"/>
                </a:xfrm>
              </p:grpSpPr>
              <p:cxnSp>
                <p:nvCxnSpPr>
                  <p:cNvPr id="551" name="Straight Connector 550"/>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552" name="Straight Connector 551"/>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498" name="Flowchart: Terminator 497"/>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553" name="TextBox 552"/>
          <p:cNvSpPr txBox="1"/>
          <p:nvPr/>
        </p:nvSpPr>
        <p:spPr>
          <a:xfrm>
            <a:off x="5128876" y="866777"/>
            <a:ext cx="814647"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 CP</a:t>
            </a:r>
          </a:p>
        </p:txBody>
      </p:sp>
      <p:grpSp>
        <p:nvGrpSpPr>
          <p:cNvPr id="559" name="Group 558"/>
          <p:cNvGrpSpPr/>
          <p:nvPr/>
        </p:nvGrpSpPr>
        <p:grpSpPr>
          <a:xfrm rot="3948038">
            <a:off x="5663552" y="-83257"/>
            <a:ext cx="669145" cy="1865393"/>
            <a:chOff x="7149150" y="1497736"/>
            <a:chExt cx="625400" cy="2131081"/>
          </a:xfrm>
        </p:grpSpPr>
        <p:sp>
          <p:nvSpPr>
            <p:cNvPr id="560" name="Freeform 559"/>
            <p:cNvSpPr>
              <a:spLocks/>
            </p:cNvSpPr>
            <p:nvPr/>
          </p:nvSpPr>
          <p:spPr bwMode="auto">
            <a:xfrm rot="17676617">
              <a:off x="7358227" y="1837859"/>
              <a:ext cx="756446"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dash"/>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61" name="Text Box 54"/>
            <p:cNvSpPr txBox="1">
              <a:spLocks noChangeArrowheads="1"/>
            </p:cNvSpPr>
            <p:nvPr/>
          </p:nvSpPr>
          <p:spPr bwMode="auto">
            <a:xfrm rot="17676617">
              <a:off x="7258801" y="2194375"/>
              <a:ext cx="561033" cy="215741"/>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G</a:t>
              </a:r>
            </a:p>
          </p:txBody>
        </p:sp>
        <p:sp>
          <p:nvSpPr>
            <p:cNvPr id="562" name="Text Box 55"/>
            <p:cNvSpPr txBox="1">
              <a:spLocks noChangeArrowheads="1"/>
            </p:cNvSpPr>
            <p:nvPr/>
          </p:nvSpPr>
          <p:spPr bwMode="auto">
            <a:xfrm rot="17676617">
              <a:off x="7043539" y="2664325"/>
              <a:ext cx="561033" cy="215741"/>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G</a:t>
              </a:r>
            </a:p>
          </p:txBody>
        </p:sp>
        <p:sp>
          <p:nvSpPr>
            <p:cNvPr id="563" name="Freeform 562"/>
            <p:cNvSpPr>
              <a:spLocks/>
            </p:cNvSpPr>
            <p:nvPr/>
          </p:nvSpPr>
          <p:spPr bwMode="auto">
            <a:xfrm rot="17676617" flipH="1">
              <a:off x="6809026" y="3212494"/>
              <a:ext cx="756447"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dash"/>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grpSp>
        <p:nvGrpSpPr>
          <p:cNvPr id="564" name="Group 563"/>
          <p:cNvGrpSpPr/>
          <p:nvPr/>
        </p:nvGrpSpPr>
        <p:grpSpPr>
          <a:xfrm rot="3948038">
            <a:off x="5325424" y="3264987"/>
            <a:ext cx="669145" cy="1865393"/>
            <a:chOff x="7149150" y="1497736"/>
            <a:chExt cx="625400" cy="2131081"/>
          </a:xfrm>
        </p:grpSpPr>
        <p:sp>
          <p:nvSpPr>
            <p:cNvPr id="565" name="Freeform 564"/>
            <p:cNvSpPr>
              <a:spLocks/>
            </p:cNvSpPr>
            <p:nvPr/>
          </p:nvSpPr>
          <p:spPr bwMode="auto">
            <a:xfrm rot="17676617">
              <a:off x="7358227" y="1837859"/>
              <a:ext cx="756446"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dash"/>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66" name="Text Box 54"/>
            <p:cNvSpPr txBox="1">
              <a:spLocks noChangeArrowheads="1"/>
            </p:cNvSpPr>
            <p:nvPr/>
          </p:nvSpPr>
          <p:spPr bwMode="auto">
            <a:xfrm rot="17676617">
              <a:off x="7258801" y="2194375"/>
              <a:ext cx="561033" cy="215741"/>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G</a:t>
              </a:r>
            </a:p>
          </p:txBody>
        </p:sp>
        <p:sp>
          <p:nvSpPr>
            <p:cNvPr id="567" name="Text Box 55"/>
            <p:cNvSpPr txBox="1">
              <a:spLocks noChangeArrowheads="1"/>
            </p:cNvSpPr>
            <p:nvPr/>
          </p:nvSpPr>
          <p:spPr bwMode="auto">
            <a:xfrm rot="17676617">
              <a:off x="7043539" y="2664325"/>
              <a:ext cx="561033" cy="215741"/>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G</a:t>
              </a:r>
            </a:p>
          </p:txBody>
        </p:sp>
        <p:sp>
          <p:nvSpPr>
            <p:cNvPr id="568" name="Freeform 567"/>
            <p:cNvSpPr>
              <a:spLocks/>
            </p:cNvSpPr>
            <p:nvPr/>
          </p:nvSpPr>
          <p:spPr bwMode="auto">
            <a:xfrm rot="17676617" flipH="1">
              <a:off x="6809026" y="3212494"/>
              <a:ext cx="756447"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dash"/>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grpSp>
        <p:nvGrpSpPr>
          <p:cNvPr id="578" name="Group 577"/>
          <p:cNvGrpSpPr/>
          <p:nvPr/>
        </p:nvGrpSpPr>
        <p:grpSpPr>
          <a:xfrm rot="6905226">
            <a:off x="6519009" y="958353"/>
            <a:ext cx="476985" cy="1090103"/>
            <a:chOff x="7149150" y="1497736"/>
            <a:chExt cx="625400" cy="2131081"/>
          </a:xfrm>
        </p:grpSpPr>
        <p:sp>
          <p:nvSpPr>
            <p:cNvPr id="624" name="Freeform 623"/>
            <p:cNvSpPr>
              <a:spLocks/>
            </p:cNvSpPr>
            <p:nvPr/>
          </p:nvSpPr>
          <p:spPr bwMode="auto">
            <a:xfrm rot="17676617">
              <a:off x="7358227" y="1837859"/>
              <a:ext cx="756446"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solid"/>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25" name="Text Box 54"/>
            <p:cNvSpPr txBox="1">
              <a:spLocks noChangeArrowheads="1"/>
            </p:cNvSpPr>
            <p:nvPr/>
          </p:nvSpPr>
          <p:spPr bwMode="auto">
            <a:xfrm rot="17676617">
              <a:off x="7258800" y="2140562"/>
              <a:ext cx="561033" cy="323368"/>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S</a:t>
              </a:r>
            </a:p>
          </p:txBody>
        </p:sp>
        <p:sp>
          <p:nvSpPr>
            <p:cNvPr id="626" name="Text Box 55"/>
            <p:cNvSpPr txBox="1">
              <a:spLocks noChangeArrowheads="1"/>
            </p:cNvSpPr>
            <p:nvPr/>
          </p:nvSpPr>
          <p:spPr bwMode="auto">
            <a:xfrm rot="17676617">
              <a:off x="7043539" y="2610511"/>
              <a:ext cx="561033" cy="323368"/>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S</a:t>
              </a:r>
            </a:p>
          </p:txBody>
        </p:sp>
        <p:sp>
          <p:nvSpPr>
            <p:cNvPr id="627" name="Freeform 626"/>
            <p:cNvSpPr>
              <a:spLocks/>
            </p:cNvSpPr>
            <p:nvPr/>
          </p:nvSpPr>
          <p:spPr bwMode="auto">
            <a:xfrm rot="17676617" flipH="1">
              <a:off x="6809026" y="3212494"/>
              <a:ext cx="756447"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solid"/>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grpSp>
        <p:nvGrpSpPr>
          <p:cNvPr id="628" name="Group 627"/>
          <p:cNvGrpSpPr/>
          <p:nvPr/>
        </p:nvGrpSpPr>
        <p:grpSpPr>
          <a:xfrm rot="11941295">
            <a:off x="6660028" y="3371637"/>
            <a:ext cx="423983" cy="997426"/>
            <a:chOff x="7149150" y="1497736"/>
            <a:chExt cx="625400" cy="2131081"/>
          </a:xfrm>
        </p:grpSpPr>
        <p:sp>
          <p:nvSpPr>
            <p:cNvPr id="629" name="Freeform 628"/>
            <p:cNvSpPr>
              <a:spLocks/>
            </p:cNvSpPr>
            <p:nvPr/>
          </p:nvSpPr>
          <p:spPr bwMode="auto">
            <a:xfrm rot="17676617">
              <a:off x="7358227" y="1837859"/>
              <a:ext cx="756446"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solid"/>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30" name="Text Box 54"/>
            <p:cNvSpPr txBox="1">
              <a:spLocks noChangeArrowheads="1"/>
            </p:cNvSpPr>
            <p:nvPr/>
          </p:nvSpPr>
          <p:spPr bwMode="auto">
            <a:xfrm rot="17676617">
              <a:off x="7258800" y="2140562"/>
              <a:ext cx="561033" cy="323368"/>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S</a:t>
              </a:r>
            </a:p>
          </p:txBody>
        </p:sp>
        <p:sp>
          <p:nvSpPr>
            <p:cNvPr id="631" name="Text Box 55"/>
            <p:cNvSpPr txBox="1">
              <a:spLocks noChangeArrowheads="1"/>
            </p:cNvSpPr>
            <p:nvPr/>
          </p:nvSpPr>
          <p:spPr bwMode="auto">
            <a:xfrm rot="17676617">
              <a:off x="7043539" y="2610511"/>
              <a:ext cx="561033" cy="323368"/>
            </a:xfrm>
            <a:prstGeom prst="rect">
              <a:avLst/>
            </a:prstGeom>
            <a:noFill/>
            <a:ln w="12700">
              <a:noFill/>
              <a:miter lim="800000"/>
              <a:headEnd/>
              <a:tailEnd/>
            </a:ln>
          </p:spPr>
          <p:txBody>
            <a:bodyPr>
              <a:spAutoFit/>
            </a:bodyP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0000"/>
                  </a:solidFill>
                  <a:effectLst/>
                  <a:uLnTx/>
                  <a:uFillTx/>
                  <a:latin typeface="Arial" charset="0"/>
                  <a:ea typeface="+mn-ea"/>
                  <a:cs typeface="+mn-cs"/>
                </a:rPr>
                <a:t>S</a:t>
              </a:r>
            </a:p>
          </p:txBody>
        </p:sp>
        <p:sp>
          <p:nvSpPr>
            <p:cNvPr id="632" name="Freeform 631"/>
            <p:cNvSpPr>
              <a:spLocks/>
            </p:cNvSpPr>
            <p:nvPr/>
          </p:nvSpPr>
          <p:spPr bwMode="auto">
            <a:xfrm rot="17676617" flipH="1">
              <a:off x="6809026" y="3212494"/>
              <a:ext cx="756447" cy="76200"/>
            </a:xfrm>
            <a:custGeom>
              <a:avLst/>
              <a:gdLst>
                <a:gd name="T0" fmla="*/ 0 w 144"/>
                <a:gd name="T1" fmla="*/ 0 h 48"/>
                <a:gd name="T2" fmla="*/ 96 w 144"/>
                <a:gd name="T3" fmla="*/ 0 h 48"/>
                <a:gd name="T4" fmla="*/ 48 w 144"/>
                <a:gd name="T5" fmla="*/ 48 h 48"/>
                <a:gd name="T6" fmla="*/ 144 w 144"/>
                <a:gd name="T7" fmla="*/ 48 h 48"/>
                <a:gd name="T8" fmla="*/ 0 60000 65536"/>
                <a:gd name="T9" fmla="*/ 0 60000 65536"/>
                <a:gd name="T10" fmla="*/ 0 60000 65536"/>
                <a:gd name="T11" fmla="*/ 0 60000 65536"/>
                <a:gd name="T12" fmla="*/ 0 w 144"/>
                <a:gd name="T13" fmla="*/ 0 h 48"/>
                <a:gd name="T14" fmla="*/ 144 w 144"/>
                <a:gd name="T15" fmla="*/ 48 h 48"/>
              </a:gdLst>
              <a:ahLst/>
              <a:cxnLst>
                <a:cxn ang="T8">
                  <a:pos x="T0" y="T1"/>
                </a:cxn>
                <a:cxn ang="T9">
                  <a:pos x="T2" y="T3"/>
                </a:cxn>
                <a:cxn ang="T10">
                  <a:pos x="T4" y="T5"/>
                </a:cxn>
                <a:cxn ang="T11">
                  <a:pos x="T6" y="T7"/>
                </a:cxn>
              </a:cxnLst>
              <a:rect l="T12" t="T13" r="T14" b="T15"/>
              <a:pathLst>
                <a:path w="144" h="48">
                  <a:moveTo>
                    <a:pt x="0" y="0"/>
                  </a:moveTo>
                  <a:lnTo>
                    <a:pt x="96" y="0"/>
                  </a:lnTo>
                  <a:lnTo>
                    <a:pt x="48" y="48"/>
                  </a:lnTo>
                  <a:lnTo>
                    <a:pt x="144" y="48"/>
                  </a:lnTo>
                </a:path>
              </a:pathLst>
            </a:custGeom>
            <a:noFill/>
            <a:ln w="19050" cap="flat" cmpd="sng">
              <a:solidFill>
                <a:srgbClr val="FF0000"/>
              </a:solidFill>
              <a:prstDash val="solid"/>
              <a:round/>
              <a:headEnd/>
              <a:tailEnd type="stealth" w="sm" len="sm"/>
            </a:ln>
          </p:spPr>
          <p:txBody>
            <a:bodyPr wrap="none" anchor="ctr"/>
            <a:lstStyle>
              <a:defPPr>
                <a:defRPr lang="en-US"/>
              </a:defPPr>
              <a:lvl1pPr algn="ctr" rtl="0" eaLnBrk="0" fontAlgn="base" hangingPunct="0">
                <a:spcBef>
                  <a:spcPct val="0"/>
                </a:spcBef>
                <a:spcAft>
                  <a:spcPct val="0"/>
                </a:spcAft>
                <a:defRPr sz="48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48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48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48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4800" kern="1200">
                  <a:solidFill>
                    <a:schemeClr val="tx1"/>
                  </a:solidFill>
                  <a:latin typeface="Times New Roman" pitchFamily="18" charset="0"/>
                  <a:ea typeface="+mn-ea"/>
                  <a:cs typeface="+mn-cs"/>
                </a:defRPr>
              </a:lvl5pPr>
              <a:lvl6pPr marL="2286000" algn="l" defTabSz="914400" rtl="0" eaLnBrk="1" latinLnBrk="0" hangingPunct="1">
                <a:defRPr sz="4800" kern="1200">
                  <a:solidFill>
                    <a:schemeClr val="tx1"/>
                  </a:solidFill>
                  <a:latin typeface="Times New Roman" pitchFamily="18" charset="0"/>
                  <a:ea typeface="+mn-ea"/>
                  <a:cs typeface="+mn-cs"/>
                </a:defRPr>
              </a:lvl6pPr>
              <a:lvl7pPr marL="2743200" algn="l" defTabSz="914400" rtl="0" eaLnBrk="1" latinLnBrk="0" hangingPunct="1">
                <a:defRPr sz="4800" kern="1200">
                  <a:solidFill>
                    <a:schemeClr val="tx1"/>
                  </a:solidFill>
                  <a:latin typeface="Times New Roman" pitchFamily="18" charset="0"/>
                  <a:ea typeface="+mn-ea"/>
                  <a:cs typeface="+mn-cs"/>
                </a:defRPr>
              </a:lvl7pPr>
              <a:lvl8pPr marL="3200400" algn="l" defTabSz="914400" rtl="0" eaLnBrk="1" latinLnBrk="0" hangingPunct="1">
                <a:defRPr sz="4800" kern="1200">
                  <a:solidFill>
                    <a:schemeClr val="tx1"/>
                  </a:solidFill>
                  <a:latin typeface="Times New Roman" pitchFamily="18" charset="0"/>
                  <a:ea typeface="+mn-ea"/>
                  <a:cs typeface="+mn-cs"/>
                </a:defRPr>
              </a:lvl8pPr>
              <a:lvl9pPr marL="3657600" algn="l" defTabSz="914400" rtl="0" eaLnBrk="1" latinLnBrk="0" hangingPunct="1">
                <a:defRPr sz="4800"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grpSp>
        <p:nvGrpSpPr>
          <p:cNvPr id="633" name="Group 632"/>
          <p:cNvGrpSpPr/>
          <p:nvPr/>
        </p:nvGrpSpPr>
        <p:grpSpPr>
          <a:xfrm>
            <a:off x="5931166" y="558813"/>
            <a:ext cx="241918" cy="381066"/>
            <a:chOff x="5664994" y="3047934"/>
            <a:chExt cx="241918" cy="381066"/>
          </a:xfrm>
        </p:grpSpPr>
        <p:grpSp>
          <p:nvGrpSpPr>
            <p:cNvPr id="634" name="Group 633"/>
            <p:cNvGrpSpPr/>
            <p:nvPr/>
          </p:nvGrpSpPr>
          <p:grpSpPr>
            <a:xfrm>
              <a:off x="5669280" y="3200400"/>
              <a:ext cx="228600" cy="228600"/>
              <a:chOff x="7484319" y="1230027"/>
              <a:chExt cx="338666" cy="372532"/>
            </a:xfrm>
          </p:grpSpPr>
          <p:grpSp>
            <p:nvGrpSpPr>
              <p:cNvPr id="636" name="Group 635"/>
              <p:cNvGrpSpPr/>
              <p:nvPr/>
            </p:nvGrpSpPr>
            <p:grpSpPr>
              <a:xfrm>
                <a:off x="7484319" y="1230027"/>
                <a:ext cx="338666" cy="372532"/>
                <a:chOff x="4513378" y="459507"/>
                <a:chExt cx="338666" cy="372532"/>
              </a:xfrm>
            </p:grpSpPr>
            <p:sp>
              <p:nvSpPr>
                <p:cNvPr id="638" name="Diamond 637"/>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39" name="Group 638"/>
                <p:cNvGrpSpPr/>
                <p:nvPr/>
              </p:nvGrpSpPr>
              <p:grpSpPr>
                <a:xfrm>
                  <a:off x="4591405" y="547855"/>
                  <a:ext cx="187409" cy="188296"/>
                  <a:chOff x="4471148" y="992539"/>
                  <a:chExt cx="187409" cy="188296"/>
                </a:xfrm>
              </p:grpSpPr>
              <p:cxnSp>
                <p:nvCxnSpPr>
                  <p:cNvPr id="640" name="Straight Connector 639"/>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641" name="Straight Connector 640"/>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637" name="Flowchart: Terminator 636"/>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35" name="TextBox 634"/>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642" name="Group 641"/>
          <p:cNvGrpSpPr/>
          <p:nvPr/>
        </p:nvGrpSpPr>
        <p:grpSpPr>
          <a:xfrm>
            <a:off x="5564490" y="3876465"/>
            <a:ext cx="241918" cy="381066"/>
            <a:chOff x="5664994" y="3047934"/>
            <a:chExt cx="241918" cy="381066"/>
          </a:xfrm>
        </p:grpSpPr>
        <p:grpSp>
          <p:nvGrpSpPr>
            <p:cNvPr id="643" name="Group 642"/>
            <p:cNvGrpSpPr/>
            <p:nvPr/>
          </p:nvGrpSpPr>
          <p:grpSpPr>
            <a:xfrm>
              <a:off x="5669280" y="3200400"/>
              <a:ext cx="228600" cy="228600"/>
              <a:chOff x="7484319" y="1230027"/>
              <a:chExt cx="338666" cy="372532"/>
            </a:xfrm>
          </p:grpSpPr>
          <p:grpSp>
            <p:nvGrpSpPr>
              <p:cNvPr id="645" name="Group 644"/>
              <p:cNvGrpSpPr/>
              <p:nvPr/>
            </p:nvGrpSpPr>
            <p:grpSpPr>
              <a:xfrm>
                <a:off x="7484319" y="1230027"/>
                <a:ext cx="338666" cy="372532"/>
                <a:chOff x="4513378" y="459507"/>
                <a:chExt cx="338666" cy="372532"/>
              </a:xfrm>
            </p:grpSpPr>
            <p:sp>
              <p:nvSpPr>
                <p:cNvPr id="663" name="Diamond 662"/>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64" name="Group 663"/>
                <p:cNvGrpSpPr/>
                <p:nvPr/>
              </p:nvGrpSpPr>
              <p:grpSpPr>
                <a:xfrm>
                  <a:off x="4591405" y="547855"/>
                  <a:ext cx="187409" cy="188296"/>
                  <a:chOff x="4471148" y="992539"/>
                  <a:chExt cx="187409" cy="188296"/>
                </a:xfrm>
              </p:grpSpPr>
              <p:cxnSp>
                <p:nvCxnSpPr>
                  <p:cNvPr id="665" name="Straight Connector 664"/>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666" name="Straight Connector 665"/>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662" name="Flowchart: Terminator 661"/>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44" name="TextBox 643"/>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668" name="Group 667"/>
          <p:cNvGrpSpPr/>
          <p:nvPr/>
        </p:nvGrpSpPr>
        <p:grpSpPr>
          <a:xfrm>
            <a:off x="6759531" y="3744671"/>
            <a:ext cx="228600" cy="228600"/>
            <a:chOff x="8175192" y="1230027"/>
            <a:chExt cx="338666" cy="372532"/>
          </a:xfrm>
        </p:grpSpPr>
        <p:sp>
          <p:nvSpPr>
            <p:cNvPr id="673" name="Diamond 672"/>
            <p:cNvSpPr/>
            <p:nvPr/>
          </p:nvSpPr>
          <p:spPr>
            <a:xfrm>
              <a:off x="8175192" y="123002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74" name="Straight Connector 673"/>
            <p:cNvCxnSpPr/>
            <p:nvPr/>
          </p:nvCxnSpPr>
          <p:spPr>
            <a:xfrm flipH="1">
              <a:off x="8249637" y="1327630"/>
              <a:ext cx="187408" cy="188296"/>
            </a:xfrm>
            <a:prstGeom prst="line">
              <a:avLst/>
            </a:prstGeom>
            <a:ln w="9525"/>
          </p:spPr>
          <p:style>
            <a:lnRef idx="1">
              <a:schemeClr val="dk1"/>
            </a:lnRef>
            <a:fillRef idx="0">
              <a:schemeClr val="dk1"/>
            </a:fillRef>
            <a:effectRef idx="0">
              <a:schemeClr val="dk1"/>
            </a:effectRef>
            <a:fontRef idx="minor">
              <a:schemeClr val="tx1"/>
            </a:fontRef>
          </p:style>
        </p:cxnSp>
        <p:sp>
          <p:nvSpPr>
            <p:cNvPr id="675" name="Flowchart: Terminator 674"/>
            <p:cNvSpPr/>
            <p:nvPr/>
          </p:nvSpPr>
          <p:spPr>
            <a:xfrm>
              <a:off x="8241424" y="1355177"/>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77" name="Group 676"/>
          <p:cNvGrpSpPr/>
          <p:nvPr/>
        </p:nvGrpSpPr>
        <p:grpSpPr>
          <a:xfrm>
            <a:off x="6597406" y="1443618"/>
            <a:ext cx="228600" cy="228600"/>
            <a:chOff x="8175192" y="1230027"/>
            <a:chExt cx="338666" cy="372532"/>
          </a:xfrm>
        </p:grpSpPr>
        <p:sp>
          <p:nvSpPr>
            <p:cNvPr id="682" name="Diamond 681"/>
            <p:cNvSpPr/>
            <p:nvPr/>
          </p:nvSpPr>
          <p:spPr>
            <a:xfrm>
              <a:off x="8175192" y="123002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83" name="Straight Connector 682"/>
            <p:cNvCxnSpPr/>
            <p:nvPr/>
          </p:nvCxnSpPr>
          <p:spPr>
            <a:xfrm flipH="1">
              <a:off x="8249637" y="1327630"/>
              <a:ext cx="187408" cy="188296"/>
            </a:xfrm>
            <a:prstGeom prst="line">
              <a:avLst/>
            </a:prstGeom>
            <a:ln w="9525"/>
          </p:spPr>
          <p:style>
            <a:lnRef idx="1">
              <a:schemeClr val="dk1"/>
            </a:lnRef>
            <a:fillRef idx="0">
              <a:schemeClr val="dk1"/>
            </a:fillRef>
            <a:effectRef idx="0">
              <a:schemeClr val="dk1"/>
            </a:effectRef>
            <a:fontRef idx="minor">
              <a:schemeClr val="tx1"/>
            </a:fontRef>
          </p:style>
        </p:cxnSp>
        <p:sp>
          <p:nvSpPr>
            <p:cNvPr id="684" name="Flowchart: Terminator 683"/>
            <p:cNvSpPr/>
            <p:nvPr/>
          </p:nvSpPr>
          <p:spPr>
            <a:xfrm>
              <a:off x="8241424" y="1355177"/>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94" name="Group 693"/>
          <p:cNvGrpSpPr/>
          <p:nvPr/>
        </p:nvGrpSpPr>
        <p:grpSpPr>
          <a:xfrm>
            <a:off x="7964545" y="1829618"/>
            <a:ext cx="411827" cy="228600"/>
            <a:chOff x="876189" y="1807394"/>
            <a:chExt cx="411827" cy="228600"/>
          </a:xfrm>
        </p:grpSpPr>
        <p:sp>
          <p:nvSpPr>
            <p:cNvPr id="695" name="Diamond 694"/>
            <p:cNvSpPr/>
            <p:nvPr/>
          </p:nvSpPr>
          <p:spPr>
            <a:xfrm>
              <a:off x="923556" y="1807394"/>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6" name="TextBox 695"/>
            <p:cNvSpPr txBox="1"/>
            <p:nvPr/>
          </p:nvSpPr>
          <p:spPr>
            <a:xfrm>
              <a:off x="876189" y="1834783"/>
              <a:ext cx="411827" cy="184666"/>
            </a:xfrm>
            <a:prstGeom prst="rect">
              <a:avLst/>
            </a:prstGeom>
            <a:noFill/>
            <a:ln w="952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SOF</a:t>
              </a:r>
            </a:p>
          </p:txBody>
        </p:sp>
      </p:grpSp>
      <p:grpSp>
        <p:nvGrpSpPr>
          <p:cNvPr id="697" name="Group 696"/>
          <p:cNvGrpSpPr/>
          <p:nvPr/>
        </p:nvGrpSpPr>
        <p:grpSpPr>
          <a:xfrm>
            <a:off x="6017121" y="1094540"/>
            <a:ext cx="228600" cy="405129"/>
            <a:chOff x="3840480" y="2566671"/>
            <a:chExt cx="228600" cy="405129"/>
          </a:xfrm>
        </p:grpSpPr>
        <p:grpSp>
          <p:nvGrpSpPr>
            <p:cNvPr id="698" name="Group 697"/>
            <p:cNvGrpSpPr/>
            <p:nvPr/>
          </p:nvGrpSpPr>
          <p:grpSpPr>
            <a:xfrm>
              <a:off x="3840480" y="2743200"/>
              <a:ext cx="228600" cy="228600"/>
              <a:chOff x="5319765" y="1215922"/>
              <a:chExt cx="228600" cy="228600"/>
            </a:xfrm>
          </p:grpSpPr>
          <p:sp>
            <p:nvSpPr>
              <p:cNvPr id="700" name="Diamond 699"/>
              <p:cNvSpPr/>
              <p:nvPr/>
            </p:nvSpPr>
            <p:spPr>
              <a:xfrm>
                <a:off x="5319765" y="1215922"/>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01" name="Group 700"/>
              <p:cNvGrpSpPr/>
              <p:nvPr/>
            </p:nvGrpSpPr>
            <p:grpSpPr>
              <a:xfrm>
                <a:off x="5363416" y="1292333"/>
                <a:ext cx="139574" cy="72733"/>
                <a:chOff x="5968168" y="4901122"/>
                <a:chExt cx="206776" cy="118528"/>
              </a:xfrm>
            </p:grpSpPr>
            <p:sp>
              <p:nvSpPr>
                <p:cNvPr id="702" name="Flowchart: Terminator 701"/>
                <p:cNvSpPr/>
                <p:nvPr/>
              </p:nvSpPr>
              <p:spPr>
                <a:xfrm>
                  <a:off x="5968168" y="490112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3" name="Oval 702"/>
                <p:cNvSpPr/>
                <p:nvPr/>
              </p:nvSpPr>
              <p:spPr>
                <a:xfrm>
                  <a:off x="6040275" y="4927439"/>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699" name="TextBox 698"/>
            <p:cNvSpPr txBox="1"/>
            <p:nvPr/>
          </p:nvSpPr>
          <p:spPr>
            <a:xfrm>
              <a:off x="3849293" y="2566671"/>
              <a:ext cx="1930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704" name="Group 703"/>
          <p:cNvGrpSpPr/>
          <p:nvPr/>
        </p:nvGrpSpPr>
        <p:grpSpPr>
          <a:xfrm>
            <a:off x="6091013" y="1440598"/>
            <a:ext cx="241918" cy="381066"/>
            <a:chOff x="5664994" y="3047934"/>
            <a:chExt cx="241918" cy="381066"/>
          </a:xfrm>
        </p:grpSpPr>
        <p:grpSp>
          <p:nvGrpSpPr>
            <p:cNvPr id="705" name="Group 704"/>
            <p:cNvGrpSpPr/>
            <p:nvPr/>
          </p:nvGrpSpPr>
          <p:grpSpPr>
            <a:xfrm>
              <a:off x="5669280" y="3200400"/>
              <a:ext cx="228600" cy="228600"/>
              <a:chOff x="7484319" y="1230027"/>
              <a:chExt cx="338666" cy="372532"/>
            </a:xfrm>
          </p:grpSpPr>
          <p:grpSp>
            <p:nvGrpSpPr>
              <p:cNvPr id="707" name="Group 706"/>
              <p:cNvGrpSpPr/>
              <p:nvPr/>
            </p:nvGrpSpPr>
            <p:grpSpPr>
              <a:xfrm>
                <a:off x="7484319" y="1230027"/>
                <a:ext cx="338666" cy="372532"/>
                <a:chOff x="4513378" y="459507"/>
                <a:chExt cx="338666" cy="372532"/>
              </a:xfrm>
            </p:grpSpPr>
            <p:sp>
              <p:nvSpPr>
                <p:cNvPr id="709" name="Diamond 708"/>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10" name="Group 709"/>
                <p:cNvGrpSpPr/>
                <p:nvPr/>
              </p:nvGrpSpPr>
              <p:grpSpPr>
                <a:xfrm>
                  <a:off x="4591405" y="547855"/>
                  <a:ext cx="187409" cy="188296"/>
                  <a:chOff x="4471148" y="992539"/>
                  <a:chExt cx="187409" cy="188296"/>
                </a:xfrm>
              </p:grpSpPr>
              <p:cxnSp>
                <p:nvCxnSpPr>
                  <p:cNvPr id="711" name="Straight Connector 710"/>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712" name="Straight Connector 711"/>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708" name="Flowchart: Terminator 707"/>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06" name="TextBox 705"/>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713" name="Group 712"/>
          <p:cNvGrpSpPr/>
          <p:nvPr/>
        </p:nvGrpSpPr>
        <p:grpSpPr>
          <a:xfrm>
            <a:off x="5267671" y="1177887"/>
            <a:ext cx="241918" cy="389929"/>
            <a:chOff x="911308" y="3039071"/>
            <a:chExt cx="241918" cy="389929"/>
          </a:xfrm>
        </p:grpSpPr>
        <p:grpSp>
          <p:nvGrpSpPr>
            <p:cNvPr id="714" name="Group 713"/>
            <p:cNvGrpSpPr/>
            <p:nvPr/>
          </p:nvGrpSpPr>
          <p:grpSpPr>
            <a:xfrm>
              <a:off x="914400" y="3200400"/>
              <a:ext cx="228600" cy="228600"/>
              <a:chOff x="160866" y="445403"/>
              <a:chExt cx="338666" cy="372532"/>
            </a:xfrm>
          </p:grpSpPr>
          <p:sp>
            <p:nvSpPr>
              <p:cNvPr id="716" name="Diamond 715"/>
              <p:cNvSpPr/>
              <p:nvPr/>
            </p:nvSpPr>
            <p:spPr>
              <a:xfrm>
                <a:off x="160866" y="445403"/>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7" name="Freeform 272"/>
              <p:cNvSpPr>
                <a:spLocks noChangeAspect="1"/>
              </p:cNvSpPr>
              <p:nvPr/>
            </p:nvSpPr>
            <p:spPr bwMode="auto">
              <a:xfrm>
                <a:off x="228303" y="653973"/>
                <a:ext cx="196124" cy="40175"/>
              </a:xfrm>
              <a:custGeom>
                <a:avLst/>
                <a:gdLst/>
                <a:ahLst/>
                <a:cxnLst>
                  <a:cxn ang="0">
                    <a:pos x="341" y="81"/>
                  </a:cxn>
                  <a:cxn ang="0">
                    <a:pos x="300" y="46"/>
                  </a:cxn>
                  <a:cxn ang="0">
                    <a:pos x="257" y="20"/>
                  </a:cxn>
                  <a:cxn ang="0">
                    <a:pos x="213" y="5"/>
                  </a:cxn>
                  <a:cxn ang="0">
                    <a:pos x="169" y="0"/>
                  </a:cxn>
                  <a:cxn ang="0">
                    <a:pos x="158" y="0"/>
                  </a:cxn>
                  <a:cxn ang="0">
                    <a:pos x="147" y="1"/>
                  </a:cxn>
                  <a:cxn ang="0">
                    <a:pos x="124" y="5"/>
                  </a:cxn>
                  <a:cxn ang="0">
                    <a:pos x="80" y="20"/>
                  </a:cxn>
                  <a:cxn ang="0">
                    <a:pos x="39" y="48"/>
                  </a:cxn>
                  <a:cxn ang="0">
                    <a:pos x="0" y="85"/>
                  </a:cxn>
                </a:cxnLst>
                <a:rect l="0" t="0" r="r" b="b"/>
                <a:pathLst>
                  <a:path w="341" h="85">
                    <a:moveTo>
                      <a:pt x="341" y="81"/>
                    </a:moveTo>
                    <a:lnTo>
                      <a:pt x="300" y="46"/>
                    </a:lnTo>
                    <a:lnTo>
                      <a:pt x="257" y="20"/>
                    </a:lnTo>
                    <a:lnTo>
                      <a:pt x="213" y="5"/>
                    </a:lnTo>
                    <a:lnTo>
                      <a:pt x="169" y="0"/>
                    </a:lnTo>
                    <a:lnTo>
                      <a:pt x="158" y="0"/>
                    </a:lnTo>
                    <a:lnTo>
                      <a:pt x="147" y="1"/>
                    </a:lnTo>
                    <a:lnTo>
                      <a:pt x="124" y="5"/>
                    </a:lnTo>
                    <a:lnTo>
                      <a:pt x="80" y="20"/>
                    </a:lnTo>
                    <a:lnTo>
                      <a:pt x="39" y="48"/>
                    </a:lnTo>
                    <a:lnTo>
                      <a:pt x="0" y="85"/>
                    </a:lnTo>
                  </a:path>
                </a:pathLst>
              </a:custGeom>
              <a:noFill/>
              <a:ln w="9525" cap="rnd" cmpd="sng">
                <a:solidFill>
                  <a:srgbClr val="000000"/>
                </a:solidFill>
                <a:prstDash val="solid"/>
                <a:round/>
                <a:headEnd type="none" w="sm" len="sm"/>
                <a:tailEnd type="none" w="sm" len="sm"/>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15" name="TextBox 714"/>
            <p:cNvSpPr txBox="1"/>
            <p:nvPr/>
          </p:nvSpPr>
          <p:spPr>
            <a:xfrm>
              <a:off x="911308" y="3039071"/>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723" name="Group 722"/>
          <p:cNvGrpSpPr/>
          <p:nvPr/>
        </p:nvGrpSpPr>
        <p:grpSpPr>
          <a:xfrm>
            <a:off x="6181598" y="3009687"/>
            <a:ext cx="241918" cy="381066"/>
            <a:chOff x="5664994" y="3047934"/>
            <a:chExt cx="241918" cy="381066"/>
          </a:xfrm>
        </p:grpSpPr>
        <p:grpSp>
          <p:nvGrpSpPr>
            <p:cNvPr id="724" name="Group 723"/>
            <p:cNvGrpSpPr/>
            <p:nvPr/>
          </p:nvGrpSpPr>
          <p:grpSpPr>
            <a:xfrm>
              <a:off x="5669280" y="3200400"/>
              <a:ext cx="228600" cy="228600"/>
              <a:chOff x="7484319" y="1230027"/>
              <a:chExt cx="338666" cy="372532"/>
            </a:xfrm>
          </p:grpSpPr>
          <p:grpSp>
            <p:nvGrpSpPr>
              <p:cNvPr id="726" name="Group 725"/>
              <p:cNvGrpSpPr/>
              <p:nvPr/>
            </p:nvGrpSpPr>
            <p:grpSpPr>
              <a:xfrm>
                <a:off x="7484319" y="1230027"/>
                <a:ext cx="338666" cy="372532"/>
                <a:chOff x="4513378" y="459507"/>
                <a:chExt cx="338666" cy="372532"/>
              </a:xfrm>
            </p:grpSpPr>
            <p:sp>
              <p:nvSpPr>
                <p:cNvPr id="728" name="Diamond 727"/>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29" name="Group 728"/>
                <p:cNvGrpSpPr/>
                <p:nvPr/>
              </p:nvGrpSpPr>
              <p:grpSpPr>
                <a:xfrm>
                  <a:off x="4591405" y="547855"/>
                  <a:ext cx="187409" cy="188296"/>
                  <a:chOff x="4471148" y="992539"/>
                  <a:chExt cx="187409" cy="188296"/>
                </a:xfrm>
              </p:grpSpPr>
              <p:cxnSp>
                <p:nvCxnSpPr>
                  <p:cNvPr id="730" name="Straight Connector 729"/>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731" name="Straight Connector 730"/>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727" name="Flowchart: Terminator 726"/>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25" name="TextBox 724"/>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732" name="Group 731"/>
          <p:cNvGrpSpPr/>
          <p:nvPr/>
        </p:nvGrpSpPr>
        <p:grpSpPr>
          <a:xfrm>
            <a:off x="5946996" y="2820574"/>
            <a:ext cx="228600" cy="405129"/>
            <a:chOff x="3840480" y="2566671"/>
            <a:chExt cx="228600" cy="405129"/>
          </a:xfrm>
        </p:grpSpPr>
        <p:grpSp>
          <p:nvGrpSpPr>
            <p:cNvPr id="733" name="Group 732"/>
            <p:cNvGrpSpPr/>
            <p:nvPr/>
          </p:nvGrpSpPr>
          <p:grpSpPr>
            <a:xfrm>
              <a:off x="3840480" y="2743200"/>
              <a:ext cx="228600" cy="228600"/>
              <a:chOff x="5319765" y="1215922"/>
              <a:chExt cx="228600" cy="228600"/>
            </a:xfrm>
          </p:grpSpPr>
          <p:sp>
            <p:nvSpPr>
              <p:cNvPr id="735" name="Diamond 734"/>
              <p:cNvSpPr/>
              <p:nvPr/>
            </p:nvSpPr>
            <p:spPr>
              <a:xfrm>
                <a:off x="5319765" y="1215922"/>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36" name="Group 735"/>
              <p:cNvGrpSpPr/>
              <p:nvPr/>
            </p:nvGrpSpPr>
            <p:grpSpPr>
              <a:xfrm>
                <a:off x="5363416" y="1292333"/>
                <a:ext cx="139574" cy="72733"/>
                <a:chOff x="5968168" y="4901122"/>
                <a:chExt cx="206776" cy="118528"/>
              </a:xfrm>
            </p:grpSpPr>
            <p:sp>
              <p:nvSpPr>
                <p:cNvPr id="737" name="Flowchart: Terminator 736"/>
                <p:cNvSpPr/>
                <p:nvPr/>
              </p:nvSpPr>
              <p:spPr>
                <a:xfrm>
                  <a:off x="5968168" y="490112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8" name="Oval 737"/>
                <p:cNvSpPr/>
                <p:nvPr/>
              </p:nvSpPr>
              <p:spPr>
                <a:xfrm>
                  <a:off x="6040275" y="4927439"/>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734" name="TextBox 733"/>
            <p:cNvSpPr txBox="1"/>
            <p:nvPr/>
          </p:nvSpPr>
          <p:spPr>
            <a:xfrm>
              <a:off x="3849293" y="2566671"/>
              <a:ext cx="1930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739" name="Rectangle 738"/>
          <p:cNvSpPr/>
          <p:nvPr/>
        </p:nvSpPr>
        <p:spPr>
          <a:xfrm>
            <a:off x="2906967" y="2807556"/>
            <a:ext cx="881601" cy="851168"/>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0" name="Rectangle 739"/>
          <p:cNvSpPr/>
          <p:nvPr/>
        </p:nvSpPr>
        <p:spPr>
          <a:xfrm>
            <a:off x="3842239" y="2406455"/>
            <a:ext cx="722261" cy="749674"/>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1" name="Rectangle 740"/>
          <p:cNvSpPr/>
          <p:nvPr/>
        </p:nvSpPr>
        <p:spPr>
          <a:xfrm>
            <a:off x="4664566" y="2048283"/>
            <a:ext cx="670155" cy="838671"/>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2" name="Rectangle 741"/>
          <p:cNvSpPr/>
          <p:nvPr/>
        </p:nvSpPr>
        <p:spPr>
          <a:xfrm>
            <a:off x="5159467" y="909067"/>
            <a:ext cx="693305" cy="691111"/>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3" name="Rectangle 742"/>
          <p:cNvSpPr/>
          <p:nvPr/>
        </p:nvSpPr>
        <p:spPr>
          <a:xfrm>
            <a:off x="5867823" y="2864823"/>
            <a:ext cx="628921" cy="68715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4" name="TextBox 743"/>
          <p:cNvSpPr txBox="1"/>
          <p:nvPr/>
        </p:nvSpPr>
        <p:spPr>
          <a:xfrm>
            <a:off x="6809852" y="3853140"/>
            <a:ext cx="6037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Recon Group</a:t>
            </a:r>
          </a:p>
        </p:txBody>
      </p:sp>
      <p:sp>
        <p:nvSpPr>
          <p:cNvPr id="745" name="TextBox 744"/>
          <p:cNvSpPr txBox="1"/>
          <p:nvPr/>
        </p:nvSpPr>
        <p:spPr>
          <a:xfrm>
            <a:off x="6422589" y="1630980"/>
            <a:ext cx="6037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Recon Group</a:t>
            </a:r>
          </a:p>
        </p:txBody>
      </p:sp>
      <p:sp>
        <p:nvSpPr>
          <p:cNvPr id="746" name="Rectangle 745"/>
          <p:cNvSpPr/>
          <p:nvPr/>
        </p:nvSpPr>
        <p:spPr>
          <a:xfrm>
            <a:off x="6711945" y="3597722"/>
            <a:ext cx="628765" cy="600744"/>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7" name="Rectangle 746"/>
          <p:cNvSpPr/>
          <p:nvPr/>
        </p:nvSpPr>
        <p:spPr>
          <a:xfrm>
            <a:off x="6552844" y="1288545"/>
            <a:ext cx="628765" cy="600744"/>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7" name="object 41"/>
          <p:cNvSpPr/>
          <p:nvPr/>
        </p:nvSpPr>
        <p:spPr>
          <a:xfrm>
            <a:off x="4802881" y="4716645"/>
            <a:ext cx="3864441"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PLZ-05, 155mm , 55K from </a:t>
            </a:r>
            <a:r>
              <a:rPr kumimoji="0" lang="en-US" sz="700" b="1" i="0" u="none" strike="noStrike" kern="1200" cap="none" spc="0" normalizeH="0" baseline="0" noProof="0" dirty="0" err="1">
                <a:ln>
                  <a:noFill/>
                </a:ln>
                <a:solidFill>
                  <a:prstClr val="white"/>
                </a:solidFill>
                <a:effectLst/>
                <a:uLnTx/>
                <a:uFillTx/>
                <a:latin typeface="Arial" panose="020B0604020202020204"/>
                <a:ea typeface="+mn-ea"/>
                <a:cs typeface="+mn-cs"/>
              </a:rPr>
              <a:t>FireGroup</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68" name="TextBox 767"/>
          <p:cNvSpPr txBox="1"/>
          <p:nvPr/>
        </p:nvSpPr>
        <p:spPr>
          <a:xfrm>
            <a:off x="5547972" y="1871987"/>
            <a:ext cx="89159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Frontline ATK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Group</a:t>
            </a:r>
          </a:p>
        </p:txBody>
      </p:sp>
      <p:grpSp>
        <p:nvGrpSpPr>
          <p:cNvPr id="769" name="Group 768"/>
          <p:cNvGrpSpPr/>
          <p:nvPr/>
        </p:nvGrpSpPr>
        <p:grpSpPr>
          <a:xfrm>
            <a:off x="4954540" y="3428934"/>
            <a:ext cx="241918" cy="381066"/>
            <a:chOff x="5664994" y="3047934"/>
            <a:chExt cx="241918" cy="381066"/>
          </a:xfrm>
        </p:grpSpPr>
        <p:grpSp>
          <p:nvGrpSpPr>
            <p:cNvPr id="770" name="Group 769"/>
            <p:cNvGrpSpPr/>
            <p:nvPr/>
          </p:nvGrpSpPr>
          <p:grpSpPr>
            <a:xfrm>
              <a:off x="5669280" y="3200400"/>
              <a:ext cx="228600" cy="228600"/>
              <a:chOff x="7484319" y="1230027"/>
              <a:chExt cx="338666" cy="372532"/>
            </a:xfrm>
          </p:grpSpPr>
          <p:grpSp>
            <p:nvGrpSpPr>
              <p:cNvPr id="772" name="Group 771"/>
              <p:cNvGrpSpPr/>
              <p:nvPr/>
            </p:nvGrpSpPr>
            <p:grpSpPr>
              <a:xfrm>
                <a:off x="7484319" y="1230027"/>
                <a:ext cx="338666" cy="372532"/>
                <a:chOff x="4513378" y="459507"/>
                <a:chExt cx="338666" cy="372532"/>
              </a:xfrm>
            </p:grpSpPr>
            <p:sp>
              <p:nvSpPr>
                <p:cNvPr id="774" name="Diamond 773"/>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75" name="Group 774"/>
                <p:cNvGrpSpPr/>
                <p:nvPr/>
              </p:nvGrpSpPr>
              <p:grpSpPr>
                <a:xfrm>
                  <a:off x="4591405" y="547855"/>
                  <a:ext cx="187409" cy="188296"/>
                  <a:chOff x="4471148" y="992539"/>
                  <a:chExt cx="187409" cy="188296"/>
                </a:xfrm>
              </p:grpSpPr>
              <p:cxnSp>
                <p:nvCxnSpPr>
                  <p:cNvPr id="776" name="Straight Connector 775"/>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777" name="Straight Connector 776"/>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773" name="Flowchart: Terminator 772"/>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71" name="TextBox 770"/>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778" name="TextBox 777"/>
          <p:cNvSpPr txBox="1"/>
          <p:nvPr/>
        </p:nvSpPr>
        <p:spPr>
          <a:xfrm>
            <a:off x="3815647" y="2442738"/>
            <a:ext cx="8066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Thrust </a:t>
            </a:r>
            <a:r>
              <a:rPr kumimoji="0" lang="en-US" sz="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Mnvr</a:t>
            </a: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8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Group</a:t>
            </a:r>
          </a:p>
        </p:txBody>
      </p:sp>
      <p:sp>
        <p:nvSpPr>
          <p:cNvPr id="779" name="TextBox 778"/>
          <p:cNvSpPr txBox="1"/>
          <p:nvPr/>
        </p:nvSpPr>
        <p:spPr>
          <a:xfrm>
            <a:off x="4885440" y="3223832"/>
            <a:ext cx="74251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Depth ATK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Group</a:t>
            </a:r>
          </a:p>
        </p:txBody>
      </p:sp>
      <p:sp>
        <p:nvSpPr>
          <p:cNvPr id="780" name="Rectangle 779"/>
          <p:cNvSpPr/>
          <p:nvPr/>
        </p:nvSpPr>
        <p:spPr>
          <a:xfrm>
            <a:off x="4922679" y="3224671"/>
            <a:ext cx="628921" cy="68715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82" name="object 10"/>
          <p:cNvGrpSpPr/>
          <p:nvPr/>
        </p:nvGrpSpPr>
        <p:grpSpPr>
          <a:xfrm flipH="1">
            <a:off x="86647" y="674178"/>
            <a:ext cx="807041" cy="328508"/>
            <a:chOff x="4600949" y="4636008"/>
            <a:chExt cx="4543049" cy="1834918"/>
          </a:xfrm>
        </p:grpSpPr>
        <p:pic>
          <p:nvPicPr>
            <p:cNvPr id="783" name="object 11"/>
            <p:cNvPicPr/>
            <p:nvPr/>
          </p:nvPicPr>
          <p:blipFill>
            <a:blip r:embed="rId4" cstate="print"/>
            <a:stretch>
              <a:fillRect/>
            </a:stretch>
          </p:blipFill>
          <p:spPr>
            <a:xfrm>
              <a:off x="4600949" y="4637465"/>
              <a:ext cx="4543049" cy="1833461"/>
            </a:xfrm>
            <a:prstGeom prst="rect">
              <a:avLst/>
            </a:prstGeom>
          </p:spPr>
        </p:pic>
        <p:pic>
          <p:nvPicPr>
            <p:cNvPr id="784" name="object 12"/>
            <p:cNvPicPr/>
            <p:nvPr/>
          </p:nvPicPr>
          <p:blipFill>
            <a:blip r:embed="rId5" cstate="print"/>
            <a:stretch>
              <a:fillRect/>
            </a:stretch>
          </p:blipFill>
          <p:spPr>
            <a:xfrm>
              <a:off x="4608576" y="4636008"/>
              <a:ext cx="4485132" cy="1767839"/>
            </a:xfrm>
            <a:prstGeom prst="rect">
              <a:avLst/>
            </a:prstGeom>
          </p:spPr>
        </p:pic>
      </p:grpSp>
      <p:pic>
        <p:nvPicPr>
          <p:cNvPr id="788" name="object 66"/>
          <p:cNvPicPr/>
          <p:nvPr/>
        </p:nvPicPr>
        <p:blipFill rotWithShape="1">
          <a:blip r:embed="rId6" cstate="print"/>
          <a:srcRect l="-1" t="-1" r="-382" b="46319"/>
          <a:stretch/>
        </p:blipFill>
        <p:spPr>
          <a:xfrm>
            <a:off x="905692" y="722043"/>
            <a:ext cx="624395" cy="346295"/>
          </a:xfrm>
          <a:prstGeom prst="rect">
            <a:avLst/>
          </a:prstGeom>
        </p:spPr>
      </p:pic>
      <p:sp>
        <p:nvSpPr>
          <p:cNvPr id="789" name="TextBox 788"/>
          <p:cNvSpPr txBox="1"/>
          <p:nvPr/>
        </p:nvSpPr>
        <p:spPr>
          <a:xfrm>
            <a:off x="17707" y="1610987"/>
            <a:ext cx="14291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Frontline ATK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Group</a:t>
            </a:r>
          </a:p>
        </p:txBody>
      </p:sp>
      <p:sp>
        <p:nvSpPr>
          <p:cNvPr id="3" name="TextBox 2"/>
          <p:cNvSpPr txBox="1"/>
          <p:nvPr/>
        </p:nvSpPr>
        <p:spPr>
          <a:xfrm>
            <a:off x="69889" y="1031917"/>
            <a:ext cx="1370888"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2 x Recon Troops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~20 LAVs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~3 UAS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Arial" panose="020B0604020202020204"/>
                <a:ea typeface="+mn-ea"/>
                <a:cs typeface="+mn-cs"/>
              </a:rPr>
              <a:t>Locate, Probe, Cover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90" name="object 12"/>
          <p:cNvPicPr/>
          <p:nvPr/>
        </p:nvPicPr>
        <p:blipFill>
          <a:blip r:embed="rId7" cstate="print"/>
          <a:stretch>
            <a:fillRect/>
          </a:stretch>
        </p:blipFill>
        <p:spPr>
          <a:xfrm flipH="1">
            <a:off x="218520" y="1958029"/>
            <a:ext cx="1083433" cy="455148"/>
          </a:xfrm>
          <a:prstGeom prst="rect">
            <a:avLst/>
          </a:prstGeom>
        </p:spPr>
      </p:pic>
      <p:sp>
        <p:nvSpPr>
          <p:cNvPr id="791" name="TextBox 790"/>
          <p:cNvSpPr txBox="1"/>
          <p:nvPr/>
        </p:nvSpPr>
        <p:spPr>
          <a:xfrm>
            <a:off x="17707" y="2434011"/>
            <a:ext cx="1595879"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2 x </a:t>
            </a:r>
            <a:r>
              <a:rPr kumimoji="0" lang="en-US" sz="900" b="1" i="0" u="none" strike="noStrike" kern="1200" cap="none" spc="0" normalizeH="0" baseline="0" noProof="0" dirty="0" err="1">
                <a:ln>
                  <a:noFill/>
                </a:ln>
                <a:solidFill>
                  <a:prstClr val="black"/>
                </a:solidFill>
                <a:effectLst/>
                <a:uLnTx/>
                <a:uFillTx/>
                <a:latin typeface="Arial" panose="020B0604020202020204"/>
                <a:ea typeface="+mn-ea"/>
                <a:cs typeface="+mn-cs"/>
              </a:rPr>
              <a:t>Mech</a:t>
            </a: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 CA-BNs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~60 tracked IFVs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~18 120-mm SP mortars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1 x 122mm SP BTRY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Arial" panose="020B0604020202020204"/>
                <a:ea typeface="+mn-ea"/>
                <a:cs typeface="+mn-cs"/>
              </a:rPr>
              <a:t>Feint, Demonstrate, Deceive, Fix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93" name="TextBox 792"/>
          <p:cNvSpPr txBox="1"/>
          <p:nvPr/>
        </p:nvSpPr>
        <p:spPr>
          <a:xfrm>
            <a:off x="43805" y="3316730"/>
            <a:ext cx="1429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Depth ATK Group</a:t>
            </a:r>
          </a:p>
        </p:txBody>
      </p:sp>
      <p:grpSp>
        <p:nvGrpSpPr>
          <p:cNvPr id="794" name="object 51"/>
          <p:cNvGrpSpPr/>
          <p:nvPr/>
        </p:nvGrpSpPr>
        <p:grpSpPr>
          <a:xfrm flipH="1">
            <a:off x="218520" y="3516674"/>
            <a:ext cx="1181529" cy="399307"/>
            <a:chOff x="3957828" y="4800600"/>
            <a:chExt cx="5186680" cy="1484630"/>
          </a:xfrm>
        </p:grpSpPr>
        <p:pic>
          <p:nvPicPr>
            <p:cNvPr id="795" name="object 52"/>
            <p:cNvPicPr/>
            <p:nvPr/>
          </p:nvPicPr>
          <p:blipFill>
            <a:blip r:embed="rId8" cstate="print"/>
            <a:stretch>
              <a:fillRect/>
            </a:stretch>
          </p:blipFill>
          <p:spPr>
            <a:xfrm>
              <a:off x="3957828" y="4800600"/>
              <a:ext cx="5186171" cy="1484376"/>
            </a:xfrm>
            <a:prstGeom prst="rect">
              <a:avLst/>
            </a:prstGeom>
          </p:spPr>
        </p:pic>
        <p:pic>
          <p:nvPicPr>
            <p:cNvPr id="796" name="object 53"/>
            <p:cNvPicPr/>
            <p:nvPr/>
          </p:nvPicPr>
          <p:blipFill>
            <a:blip r:embed="rId9" cstate="print"/>
            <a:stretch>
              <a:fillRect/>
            </a:stretch>
          </p:blipFill>
          <p:spPr>
            <a:xfrm>
              <a:off x="3983736" y="4826507"/>
              <a:ext cx="5160264" cy="1382268"/>
            </a:xfrm>
            <a:prstGeom prst="rect">
              <a:avLst/>
            </a:prstGeom>
          </p:spPr>
        </p:pic>
      </p:grpSp>
      <p:pic>
        <p:nvPicPr>
          <p:cNvPr id="797" name="object 12"/>
          <p:cNvPicPr/>
          <p:nvPr/>
        </p:nvPicPr>
        <p:blipFill>
          <a:blip r:embed="rId7" cstate="print"/>
          <a:stretch>
            <a:fillRect/>
          </a:stretch>
        </p:blipFill>
        <p:spPr>
          <a:xfrm flipH="1">
            <a:off x="287823" y="3915913"/>
            <a:ext cx="856342" cy="318818"/>
          </a:xfrm>
          <a:prstGeom prst="rect">
            <a:avLst/>
          </a:prstGeom>
        </p:spPr>
      </p:pic>
      <p:grpSp>
        <p:nvGrpSpPr>
          <p:cNvPr id="798" name="Group 797"/>
          <p:cNvGrpSpPr/>
          <p:nvPr/>
        </p:nvGrpSpPr>
        <p:grpSpPr>
          <a:xfrm>
            <a:off x="5185038" y="3488072"/>
            <a:ext cx="241918" cy="385155"/>
            <a:chOff x="7127459" y="3043845"/>
            <a:chExt cx="241918" cy="385155"/>
          </a:xfrm>
        </p:grpSpPr>
        <p:grpSp>
          <p:nvGrpSpPr>
            <p:cNvPr id="799" name="Group 798"/>
            <p:cNvGrpSpPr/>
            <p:nvPr/>
          </p:nvGrpSpPr>
          <p:grpSpPr>
            <a:xfrm>
              <a:off x="7132320" y="3200400"/>
              <a:ext cx="228600" cy="228600"/>
              <a:chOff x="6759902" y="1215922"/>
              <a:chExt cx="338666" cy="372532"/>
            </a:xfrm>
          </p:grpSpPr>
          <p:sp>
            <p:nvSpPr>
              <p:cNvPr id="801" name="Diamond 800"/>
              <p:cNvSpPr/>
              <p:nvPr/>
            </p:nvSpPr>
            <p:spPr>
              <a:xfrm>
                <a:off x="6759902" y="1215922"/>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02" name="Flowchart: Terminator 801"/>
              <p:cNvSpPr/>
              <p:nvPr/>
            </p:nvSpPr>
            <p:spPr>
              <a:xfrm>
                <a:off x="6825239" y="134340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800" name="TextBox 799"/>
            <p:cNvSpPr txBox="1"/>
            <p:nvPr/>
          </p:nvSpPr>
          <p:spPr>
            <a:xfrm>
              <a:off x="7127459" y="3043845"/>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803" name="TextBox 802"/>
          <p:cNvSpPr txBox="1"/>
          <p:nvPr/>
        </p:nvSpPr>
        <p:spPr>
          <a:xfrm>
            <a:off x="-34969" y="5016837"/>
            <a:ext cx="14291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Thrust Group</a:t>
            </a:r>
          </a:p>
        </p:txBody>
      </p:sp>
      <p:grpSp>
        <p:nvGrpSpPr>
          <p:cNvPr id="804" name="object 51"/>
          <p:cNvGrpSpPr/>
          <p:nvPr/>
        </p:nvGrpSpPr>
        <p:grpSpPr>
          <a:xfrm flipH="1">
            <a:off x="211317" y="5184222"/>
            <a:ext cx="1181529" cy="399307"/>
            <a:chOff x="3957828" y="4800600"/>
            <a:chExt cx="5186680" cy="1484630"/>
          </a:xfrm>
        </p:grpSpPr>
        <p:pic>
          <p:nvPicPr>
            <p:cNvPr id="805" name="object 52"/>
            <p:cNvPicPr/>
            <p:nvPr/>
          </p:nvPicPr>
          <p:blipFill>
            <a:blip r:embed="rId8" cstate="print"/>
            <a:stretch>
              <a:fillRect/>
            </a:stretch>
          </p:blipFill>
          <p:spPr>
            <a:xfrm>
              <a:off x="3957828" y="4800600"/>
              <a:ext cx="5186171" cy="1484376"/>
            </a:xfrm>
            <a:prstGeom prst="rect">
              <a:avLst/>
            </a:prstGeom>
          </p:spPr>
        </p:pic>
        <p:pic>
          <p:nvPicPr>
            <p:cNvPr id="806" name="object 53"/>
            <p:cNvPicPr/>
            <p:nvPr/>
          </p:nvPicPr>
          <p:blipFill>
            <a:blip r:embed="rId9" cstate="print"/>
            <a:stretch>
              <a:fillRect/>
            </a:stretch>
          </p:blipFill>
          <p:spPr>
            <a:xfrm>
              <a:off x="3983736" y="4826507"/>
              <a:ext cx="5160264" cy="1382268"/>
            </a:xfrm>
            <a:prstGeom prst="rect">
              <a:avLst/>
            </a:prstGeom>
          </p:spPr>
        </p:pic>
      </p:grpSp>
      <p:sp>
        <p:nvSpPr>
          <p:cNvPr id="807" name="TextBox 806"/>
          <p:cNvSpPr txBox="1"/>
          <p:nvPr/>
        </p:nvSpPr>
        <p:spPr>
          <a:xfrm>
            <a:off x="96179" y="4196571"/>
            <a:ext cx="15958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1 x AR CA-BN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~20-28 Tanks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black"/>
                </a:solidFill>
                <a:latin typeface="Arial" panose="020B0604020202020204"/>
              </a:rPr>
              <a:t>~1 x EN CO</a:t>
            </a:r>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1 x </a:t>
            </a:r>
            <a:r>
              <a:rPr kumimoji="0" lang="en-US" sz="900" b="1" i="0" u="none" strike="noStrike" kern="1200" cap="none" spc="0" normalizeH="0" baseline="0" noProof="0" dirty="0" err="1">
                <a:ln>
                  <a:noFill/>
                </a:ln>
                <a:solidFill>
                  <a:prstClr val="black"/>
                </a:solidFill>
                <a:effectLst/>
                <a:uLnTx/>
                <a:uFillTx/>
                <a:latin typeface="Arial" panose="020B0604020202020204"/>
                <a:ea typeface="+mn-ea"/>
                <a:cs typeface="+mn-cs"/>
              </a:rPr>
              <a:t>Mech</a:t>
            </a: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 CA-BN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Arial" panose="020B0604020202020204"/>
                <a:ea typeface="+mn-ea"/>
                <a:cs typeface="+mn-cs"/>
              </a:rPr>
              <a:t>Penetrate, Isolate, Enable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8" name="TextBox 807"/>
          <p:cNvSpPr txBox="1"/>
          <p:nvPr/>
        </p:nvSpPr>
        <p:spPr>
          <a:xfrm>
            <a:off x="151519" y="5543716"/>
            <a:ext cx="1595879"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1 x AR CA-BN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~20-28 Tanks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1 x ENG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*MLRS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Arial" panose="020B0604020202020204"/>
                <a:ea typeface="+mn-ea"/>
                <a:cs typeface="+mn-cs"/>
              </a:rPr>
              <a:t>Exploit, deep </a:t>
            </a:r>
            <a:r>
              <a:rPr kumimoji="0" lang="en-US" sz="900" b="1" i="1" u="none" strike="noStrike" kern="1200" cap="none" spc="0" normalizeH="0" baseline="0" noProof="0" dirty="0" err="1">
                <a:ln>
                  <a:noFill/>
                </a:ln>
                <a:solidFill>
                  <a:prstClr val="black"/>
                </a:solidFill>
                <a:effectLst/>
                <a:uLnTx/>
                <a:uFillTx/>
                <a:latin typeface="Arial" panose="020B0604020202020204"/>
                <a:ea typeface="+mn-ea"/>
                <a:cs typeface="+mn-cs"/>
              </a:rPr>
              <a:t>attk</a:t>
            </a:r>
            <a:r>
              <a:rPr kumimoji="0" lang="en-US" sz="900" b="1" i="1" u="none" strike="noStrike" kern="1200" cap="none" spc="0" normalizeH="0" baseline="0" noProof="0" dirty="0">
                <a:ln>
                  <a:noFill/>
                </a:ln>
                <a:solidFill>
                  <a:prstClr val="black"/>
                </a:solidFill>
                <a:effectLst/>
                <a:uLnTx/>
                <a:uFillTx/>
                <a:latin typeface="Arial" panose="020B0604020202020204"/>
                <a:ea typeface="+mn-ea"/>
                <a:cs typeface="+mn-cs"/>
              </a:rPr>
              <a:t>, deny retrograde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09" name="Freeform 104"/>
          <p:cNvSpPr>
            <a:spLocks/>
          </p:cNvSpPr>
          <p:nvPr/>
        </p:nvSpPr>
        <p:spPr bwMode="auto">
          <a:xfrm rot="2161465">
            <a:off x="6184292" y="2040617"/>
            <a:ext cx="754964" cy="106640"/>
          </a:xfrm>
          <a:custGeom>
            <a:avLst/>
            <a:gdLst/>
            <a:ahLst/>
            <a:cxnLst>
              <a:cxn ang="0">
                <a:pos x="0" y="73"/>
              </a:cxn>
              <a:cxn ang="0">
                <a:pos x="162" y="73"/>
              </a:cxn>
              <a:cxn ang="0">
                <a:pos x="187" y="148"/>
              </a:cxn>
              <a:cxn ang="0">
                <a:pos x="237" y="0"/>
              </a:cxn>
              <a:cxn ang="0">
                <a:pos x="285" y="147"/>
              </a:cxn>
              <a:cxn ang="0">
                <a:pos x="331" y="0"/>
              </a:cxn>
              <a:cxn ang="0">
                <a:pos x="379" y="147"/>
              </a:cxn>
              <a:cxn ang="0">
                <a:pos x="427" y="0"/>
              </a:cxn>
              <a:cxn ang="0">
                <a:pos x="475" y="147"/>
              </a:cxn>
              <a:cxn ang="0">
                <a:pos x="523" y="0"/>
              </a:cxn>
              <a:cxn ang="0">
                <a:pos x="573" y="148"/>
              </a:cxn>
              <a:cxn ang="0">
                <a:pos x="597" y="75"/>
              </a:cxn>
              <a:cxn ang="0">
                <a:pos x="768" y="74"/>
              </a:cxn>
            </a:cxnLst>
            <a:rect l="0" t="0" r="r" b="b"/>
            <a:pathLst>
              <a:path w="768" h="148">
                <a:moveTo>
                  <a:pt x="0" y="73"/>
                </a:moveTo>
                <a:lnTo>
                  <a:pt x="162" y="73"/>
                </a:lnTo>
                <a:lnTo>
                  <a:pt x="187" y="148"/>
                </a:lnTo>
                <a:lnTo>
                  <a:pt x="237" y="0"/>
                </a:lnTo>
                <a:lnTo>
                  <a:pt x="285" y="147"/>
                </a:lnTo>
                <a:lnTo>
                  <a:pt x="331" y="0"/>
                </a:lnTo>
                <a:lnTo>
                  <a:pt x="379" y="147"/>
                </a:lnTo>
                <a:lnTo>
                  <a:pt x="427" y="0"/>
                </a:lnTo>
                <a:lnTo>
                  <a:pt x="475" y="147"/>
                </a:lnTo>
                <a:lnTo>
                  <a:pt x="523" y="0"/>
                </a:lnTo>
                <a:lnTo>
                  <a:pt x="573" y="148"/>
                </a:lnTo>
                <a:lnTo>
                  <a:pt x="597" y="75"/>
                </a:lnTo>
                <a:lnTo>
                  <a:pt x="768" y="74"/>
                </a:lnTo>
              </a:path>
            </a:pathLst>
          </a:custGeom>
          <a:noFill/>
          <a:ln w="19050" cap="flat" cmpd="sng">
            <a:solidFill>
              <a:srgbClr val="FF0000"/>
            </a:solidFill>
            <a:prstDash val="solid"/>
            <a:round/>
            <a:headEnd type="none" w="med" len="med"/>
            <a:tailEnd type="stealth" w="lg" len="lg"/>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0" name="Freeform 104"/>
          <p:cNvSpPr>
            <a:spLocks/>
          </p:cNvSpPr>
          <p:nvPr/>
        </p:nvSpPr>
        <p:spPr bwMode="auto">
          <a:xfrm rot="19454146">
            <a:off x="6379779" y="2974774"/>
            <a:ext cx="624067" cy="84261"/>
          </a:xfrm>
          <a:custGeom>
            <a:avLst/>
            <a:gdLst/>
            <a:ahLst/>
            <a:cxnLst>
              <a:cxn ang="0">
                <a:pos x="0" y="73"/>
              </a:cxn>
              <a:cxn ang="0">
                <a:pos x="162" y="73"/>
              </a:cxn>
              <a:cxn ang="0">
                <a:pos x="187" y="148"/>
              </a:cxn>
              <a:cxn ang="0">
                <a:pos x="237" y="0"/>
              </a:cxn>
              <a:cxn ang="0">
                <a:pos x="285" y="147"/>
              </a:cxn>
              <a:cxn ang="0">
                <a:pos x="331" y="0"/>
              </a:cxn>
              <a:cxn ang="0">
                <a:pos x="379" y="147"/>
              </a:cxn>
              <a:cxn ang="0">
                <a:pos x="427" y="0"/>
              </a:cxn>
              <a:cxn ang="0">
                <a:pos x="475" y="147"/>
              </a:cxn>
              <a:cxn ang="0">
                <a:pos x="523" y="0"/>
              </a:cxn>
              <a:cxn ang="0">
                <a:pos x="573" y="148"/>
              </a:cxn>
              <a:cxn ang="0">
                <a:pos x="597" y="75"/>
              </a:cxn>
              <a:cxn ang="0">
                <a:pos x="768" y="74"/>
              </a:cxn>
            </a:cxnLst>
            <a:rect l="0" t="0" r="r" b="b"/>
            <a:pathLst>
              <a:path w="768" h="148">
                <a:moveTo>
                  <a:pt x="0" y="73"/>
                </a:moveTo>
                <a:lnTo>
                  <a:pt x="162" y="73"/>
                </a:lnTo>
                <a:lnTo>
                  <a:pt x="187" y="148"/>
                </a:lnTo>
                <a:lnTo>
                  <a:pt x="237" y="0"/>
                </a:lnTo>
                <a:lnTo>
                  <a:pt x="285" y="147"/>
                </a:lnTo>
                <a:lnTo>
                  <a:pt x="331" y="0"/>
                </a:lnTo>
                <a:lnTo>
                  <a:pt x="379" y="147"/>
                </a:lnTo>
                <a:lnTo>
                  <a:pt x="427" y="0"/>
                </a:lnTo>
                <a:lnTo>
                  <a:pt x="475" y="147"/>
                </a:lnTo>
                <a:lnTo>
                  <a:pt x="523" y="0"/>
                </a:lnTo>
                <a:lnTo>
                  <a:pt x="573" y="148"/>
                </a:lnTo>
                <a:lnTo>
                  <a:pt x="597" y="75"/>
                </a:lnTo>
                <a:lnTo>
                  <a:pt x="768" y="74"/>
                </a:lnTo>
              </a:path>
            </a:pathLst>
          </a:custGeom>
          <a:noFill/>
          <a:ln w="19050" cap="flat" cmpd="sng">
            <a:solidFill>
              <a:srgbClr val="FF0000"/>
            </a:solidFill>
            <a:prstDash val="solid"/>
            <a:round/>
            <a:headEnd type="none" w="med" len="med"/>
            <a:tailEnd type="stealth" w="lg" len="lg"/>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812" name="Straight Connector 811"/>
          <p:cNvCxnSpPr/>
          <p:nvPr/>
        </p:nvCxnSpPr>
        <p:spPr>
          <a:xfrm>
            <a:off x="4971144" y="2300646"/>
            <a:ext cx="1981339" cy="51538"/>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13" name="TextBox 812"/>
          <p:cNvSpPr txBox="1"/>
          <p:nvPr/>
        </p:nvSpPr>
        <p:spPr>
          <a:xfrm>
            <a:off x="2723058" y="4317116"/>
            <a:ext cx="4262514" cy="276999"/>
          </a:xfrm>
          <a:prstGeom prst="rect">
            <a:avLst/>
          </a:prstGeom>
          <a:solidFill>
            <a:srgbClr val="FFFF9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PROBABLE LINE OF CONTACT (Key Capabilities listed)</a:t>
            </a:r>
          </a:p>
        </p:txBody>
      </p:sp>
      <p:sp>
        <p:nvSpPr>
          <p:cNvPr id="818" name="object 41"/>
          <p:cNvSpPr/>
          <p:nvPr/>
        </p:nvSpPr>
        <p:spPr>
          <a:xfrm>
            <a:off x="2761740" y="4475554"/>
            <a:ext cx="6016545"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UAS: CH-91, 150K                      UAS: CH-802, 70K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19" name="object 78"/>
          <p:cNvPicPr/>
          <p:nvPr/>
        </p:nvPicPr>
        <p:blipFill>
          <a:blip r:embed="rId10" cstate="print"/>
          <a:stretch>
            <a:fillRect/>
          </a:stretch>
        </p:blipFill>
        <p:spPr>
          <a:xfrm flipH="1">
            <a:off x="4093020" y="4734775"/>
            <a:ext cx="680144" cy="251056"/>
          </a:xfrm>
          <a:prstGeom prst="rect">
            <a:avLst/>
          </a:prstGeom>
        </p:spPr>
      </p:pic>
      <p:pic>
        <p:nvPicPr>
          <p:cNvPr id="1026" name="Picture 2" descr="Rainbow series drone-Procurement Porta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1409" b="17716"/>
          <a:stretch/>
        </p:blipFill>
        <p:spPr bwMode="auto">
          <a:xfrm>
            <a:off x="1737271" y="4426620"/>
            <a:ext cx="994752" cy="381000"/>
          </a:xfrm>
          <a:prstGeom prst="rect">
            <a:avLst/>
          </a:prstGeom>
          <a:noFill/>
          <a:extLst>
            <a:ext uri="{909E8E84-426E-40DD-AFC4-6F175D3DCCD1}">
              <a14:hiddenFill xmlns:a14="http://schemas.microsoft.com/office/drawing/2010/main">
                <a:solidFill>
                  <a:srgbClr val="FFFFFF"/>
                </a:solidFill>
              </a14:hiddenFill>
            </a:ext>
          </a:extLst>
        </p:spPr>
      </p:pic>
      <p:pic>
        <p:nvPicPr>
          <p:cNvPr id="820" name="object 12"/>
          <p:cNvPicPr/>
          <p:nvPr/>
        </p:nvPicPr>
        <p:blipFill>
          <a:blip r:embed="rId7" cstate="print"/>
          <a:stretch>
            <a:fillRect/>
          </a:stretch>
        </p:blipFill>
        <p:spPr>
          <a:xfrm flipH="1">
            <a:off x="6033109" y="6012948"/>
            <a:ext cx="603761" cy="236833"/>
          </a:xfrm>
          <a:prstGeom prst="rect">
            <a:avLst/>
          </a:prstGeom>
        </p:spPr>
      </p:pic>
      <p:sp>
        <p:nvSpPr>
          <p:cNvPr id="822" name="object 41"/>
          <p:cNvSpPr/>
          <p:nvPr/>
        </p:nvSpPr>
        <p:spPr>
          <a:xfrm>
            <a:off x="6659900" y="6039324"/>
            <a:ext cx="1017455"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ZBD-04, 30mm, 2K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23" name="object 41"/>
          <p:cNvSpPr/>
          <p:nvPr/>
        </p:nvSpPr>
        <p:spPr>
          <a:xfrm>
            <a:off x="7698611" y="6044207"/>
            <a:ext cx="1031091"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100mm / ATGM, 4K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93" name="Rectangle 292"/>
          <p:cNvSpPr/>
          <p:nvPr/>
        </p:nvSpPr>
        <p:spPr>
          <a:xfrm>
            <a:off x="5654004" y="1255900"/>
            <a:ext cx="764799" cy="899104"/>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94" name="object 10"/>
          <p:cNvGrpSpPr/>
          <p:nvPr/>
        </p:nvGrpSpPr>
        <p:grpSpPr>
          <a:xfrm flipH="1">
            <a:off x="6580756" y="5479528"/>
            <a:ext cx="592129" cy="248212"/>
            <a:chOff x="4600949" y="4636008"/>
            <a:chExt cx="4543049" cy="1834918"/>
          </a:xfrm>
        </p:grpSpPr>
        <p:pic>
          <p:nvPicPr>
            <p:cNvPr id="295" name="object 11"/>
            <p:cNvPicPr/>
            <p:nvPr/>
          </p:nvPicPr>
          <p:blipFill>
            <a:blip r:embed="rId4" cstate="print"/>
            <a:stretch>
              <a:fillRect/>
            </a:stretch>
          </p:blipFill>
          <p:spPr>
            <a:xfrm>
              <a:off x="4600949" y="4637465"/>
              <a:ext cx="4543049" cy="1833461"/>
            </a:xfrm>
            <a:prstGeom prst="rect">
              <a:avLst/>
            </a:prstGeom>
          </p:spPr>
        </p:pic>
        <p:pic>
          <p:nvPicPr>
            <p:cNvPr id="296" name="object 12"/>
            <p:cNvPicPr/>
            <p:nvPr/>
          </p:nvPicPr>
          <p:blipFill>
            <a:blip r:embed="rId5" cstate="print"/>
            <a:stretch>
              <a:fillRect/>
            </a:stretch>
          </p:blipFill>
          <p:spPr>
            <a:xfrm>
              <a:off x="4608576" y="4636008"/>
              <a:ext cx="4485132" cy="1767839"/>
            </a:xfrm>
            <a:prstGeom prst="rect">
              <a:avLst/>
            </a:prstGeom>
          </p:spPr>
        </p:pic>
      </p:grpSp>
      <p:pic>
        <p:nvPicPr>
          <p:cNvPr id="302" name="object 66"/>
          <p:cNvPicPr/>
          <p:nvPr/>
        </p:nvPicPr>
        <p:blipFill rotWithShape="1">
          <a:blip r:embed="rId6" cstate="print"/>
          <a:srcRect l="-1" t="-1" r="-382" b="46319"/>
          <a:stretch/>
        </p:blipFill>
        <p:spPr>
          <a:xfrm>
            <a:off x="6932744" y="5684967"/>
            <a:ext cx="624395" cy="346295"/>
          </a:xfrm>
          <a:prstGeom prst="rect">
            <a:avLst/>
          </a:prstGeom>
        </p:spPr>
      </p:pic>
      <p:pic>
        <p:nvPicPr>
          <p:cNvPr id="303" name="object 53"/>
          <p:cNvPicPr/>
          <p:nvPr/>
        </p:nvPicPr>
        <p:blipFill>
          <a:blip r:embed="rId9" cstate="print"/>
          <a:stretch>
            <a:fillRect/>
          </a:stretch>
        </p:blipFill>
        <p:spPr>
          <a:xfrm flipH="1">
            <a:off x="5737586" y="6483255"/>
            <a:ext cx="998110" cy="302777"/>
          </a:xfrm>
          <a:prstGeom prst="rect">
            <a:avLst/>
          </a:prstGeom>
        </p:spPr>
      </p:pic>
      <p:grpSp>
        <p:nvGrpSpPr>
          <p:cNvPr id="306" name="object 10"/>
          <p:cNvGrpSpPr/>
          <p:nvPr/>
        </p:nvGrpSpPr>
        <p:grpSpPr>
          <a:xfrm flipH="1">
            <a:off x="6475028" y="6281357"/>
            <a:ext cx="608106" cy="246049"/>
            <a:chOff x="4264151" y="4498806"/>
            <a:chExt cx="4820429" cy="1979738"/>
          </a:xfrm>
        </p:grpSpPr>
        <p:pic>
          <p:nvPicPr>
            <p:cNvPr id="307" name="object 11"/>
            <p:cNvPicPr/>
            <p:nvPr/>
          </p:nvPicPr>
          <p:blipFill>
            <a:blip r:embed="rId12" cstate="print"/>
            <a:stretch>
              <a:fillRect/>
            </a:stretch>
          </p:blipFill>
          <p:spPr>
            <a:xfrm>
              <a:off x="4274751" y="4498806"/>
              <a:ext cx="4809829" cy="1979738"/>
            </a:xfrm>
            <a:prstGeom prst="rect">
              <a:avLst/>
            </a:prstGeom>
          </p:spPr>
        </p:pic>
        <p:pic>
          <p:nvPicPr>
            <p:cNvPr id="308" name="object 12"/>
            <p:cNvPicPr/>
            <p:nvPr/>
          </p:nvPicPr>
          <p:blipFill>
            <a:blip r:embed="rId13" cstate="print"/>
            <a:stretch>
              <a:fillRect/>
            </a:stretch>
          </p:blipFill>
          <p:spPr>
            <a:xfrm>
              <a:off x="4264151" y="4506467"/>
              <a:ext cx="4753356" cy="1905000"/>
            </a:xfrm>
            <a:prstGeom prst="rect">
              <a:avLst/>
            </a:prstGeom>
          </p:spPr>
        </p:pic>
      </p:grpSp>
      <p:sp>
        <p:nvSpPr>
          <p:cNvPr id="322" name="object 41"/>
          <p:cNvSpPr/>
          <p:nvPr/>
        </p:nvSpPr>
        <p:spPr>
          <a:xfrm>
            <a:off x="7032866" y="6312251"/>
            <a:ext cx="1634456"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ZTL-11, 105mm/ATGM, 5K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477056" y="5179250"/>
            <a:ext cx="582362" cy="285669"/>
          </a:xfrm>
          <a:prstGeom prst="rect">
            <a:avLst/>
          </a:prstGeom>
        </p:spPr>
      </p:pic>
      <p:sp>
        <p:nvSpPr>
          <p:cNvPr id="329" name="object 41"/>
          <p:cNvSpPr/>
          <p:nvPr/>
        </p:nvSpPr>
        <p:spPr>
          <a:xfrm>
            <a:off x="5093176" y="5246656"/>
            <a:ext cx="3548976"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PHL-81, 122mm MRL, 50K from </a:t>
            </a:r>
            <a:r>
              <a:rPr kumimoji="0" lang="en-US" sz="700" b="1" i="0" u="none" strike="noStrike" kern="1200" cap="none" spc="0" normalizeH="0" baseline="0" noProof="0" dirty="0" err="1">
                <a:ln>
                  <a:noFill/>
                </a:ln>
                <a:solidFill>
                  <a:prstClr val="white"/>
                </a:solidFill>
                <a:effectLst/>
                <a:uLnTx/>
                <a:uFillTx/>
                <a:latin typeface="Arial" panose="020B0604020202020204"/>
                <a:ea typeface="+mn-ea"/>
                <a:cs typeface="+mn-cs"/>
              </a:rPr>
              <a:t>FireGroup</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 (modernized)</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330" name="Group 329"/>
          <p:cNvGrpSpPr/>
          <p:nvPr/>
        </p:nvGrpSpPr>
        <p:grpSpPr>
          <a:xfrm>
            <a:off x="5442742" y="6410009"/>
            <a:ext cx="241918" cy="385155"/>
            <a:chOff x="7127459" y="3043845"/>
            <a:chExt cx="241918" cy="385155"/>
          </a:xfrm>
        </p:grpSpPr>
        <p:grpSp>
          <p:nvGrpSpPr>
            <p:cNvPr id="331" name="Group 330"/>
            <p:cNvGrpSpPr/>
            <p:nvPr/>
          </p:nvGrpSpPr>
          <p:grpSpPr>
            <a:xfrm>
              <a:off x="7132320" y="3200400"/>
              <a:ext cx="228600" cy="228600"/>
              <a:chOff x="6759902" y="1215922"/>
              <a:chExt cx="338666" cy="372532"/>
            </a:xfrm>
          </p:grpSpPr>
          <p:sp>
            <p:nvSpPr>
              <p:cNvPr id="349" name="Diamond 348"/>
              <p:cNvSpPr/>
              <p:nvPr/>
            </p:nvSpPr>
            <p:spPr>
              <a:xfrm>
                <a:off x="6759902" y="1215922"/>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0" name="Flowchart: Terminator 349"/>
              <p:cNvSpPr/>
              <p:nvPr/>
            </p:nvSpPr>
            <p:spPr>
              <a:xfrm>
                <a:off x="6825239" y="134340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33" name="TextBox 332"/>
            <p:cNvSpPr txBox="1"/>
            <p:nvPr/>
          </p:nvSpPr>
          <p:spPr>
            <a:xfrm>
              <a:off x="7127459" y="3043845"/>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51" name="Group 350"/>
          <p:cNvGrpSpPr/>
          <p:nvPr/>
        </p:nvGrpSpPr>
        <p:grpSpPr>
          <a:xfrm>
            <a:off x="6319121" y="5454898"/>
            <a:ext cx="228600" cy="228600"/>
            <a:chOff x="8175192" y="1230027"/>
            <a:chExt cx="338666" cy="372532"/>
          </a:xfrm>
        </p:grpSpPr>
        <p:sp>
          <p:nvSpPr>
            <p:cNvPr id="352" name="Diamond 351"/>
            <p:cNvSpPr/>
            <p:nvPr/>
          </p:nvSpPr>
          <p:spPr>
            <a:xfrm>
              <a:off x="8175192" y="123002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53" name="Straight Connector 352"/>
            <p:cNvCxnSpPr/>
            <p:nvPr/>
          </p:nvCxnSpPr>
          <p:spPr>
            <a:xfrm flipH="1">
              <a:off x="8249637" y="1327630"/>
              <a:ext cx="187408" cy="188296"/>
            </a:xfrm>
            <a:prstGeom prst="line">
              <a:avLst/>
            </a:prstGeom>
            <a:ln w="9525"/>
          </p:spPr>
          <p:style>
            <a:lnRef idx="1">
              <a:schemeClr val="dk1"/>
            </a:lnRef>
            <a:fillRef idx="0">
              <a:schemeClr val="dk1"/>
            </a:fillRef>
            <a:effectRef idx="0">
              <a:schemeClr val="dk1"/>
            </a:effectRef>
            <a:fontRef idx="minor">
              <a:schemeClr val="tx1"/>
            </a:fontRef>
          </p:style>
        </p:cxnSp>
        <p:sp>
          <p:nvSpPr>
            <p:cNvPr id="354" name="Flowchart: Terminator 353"/>
            <p:cNvSpPr/>
            <p:nvPr/>
          </p:nvSpPr>
          <p:spPr>
            <a:xfrm>
              <a:off x="8241424" y="1355177"/>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55" name="Group 354"/>
          <p:cNvGrpSpPr/>
          <p:nvPr/>
        </p:nvGrpSpPr>
        <p:grpSpPr>
          <a:xfrm>
            <a:off x="4169794" y="5240603"/>
            <a:ext cx="228600" cy="228600"/>
            <a:chOff x="6090162" y="1248285"/>
            <a:chExt cx="338666" cy="372532"/>
          </a:xfrm>
        </p:grpSpPr>
        <p:sp>
          <p:nvSpPr>
            <p:cNvPr id="356" name="Diamond 355"/>
            <p:cNvSpPr/>
            <p:nvPr/>
          </p:nvSpPr>
          <p:spPr>
            <a:xfrm>
              <a:off x="6090162" y="1248285"/>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7" name="Oval 356"/>
            <p:cNvSpPr/>
            <p:nvPr/>
          </p:nvSpPr>
          <p:spPr>
            <a:xfrm>
              <a:off x="6227476" y="1401545"/>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65" name="Group 364"/>
            <p:cNvGrpSpPr/>
            <p:nvPr/>
          </p:nvGrpSpPr>
          <p:grpSpPr>
            <a:xfrm>
              <a:off x="6216883" y="1314231"/>
              <a:ext cx="84383" cy="46350"/>
              <a:chOff x="2683444" y="1107438"/>
              <a:chExt cx="113820" cy="62520"/>
            </a:xfrm>
          </p:grpSpPr>
          <p:cxnSp>
            <p:nvCxnSpPr>
              <p:cNvPr id="378" name="Straight Connector 377"/>
              <p:cNvCxnSpPr/>
              <p:nvPr/>
            </p:nvCxnSpPr>
            <p:spPr>
              <a:xfrm flipV="1">
                <a:off x="2683444" y="1107438"/>
                <a:ext cx="61671" cy="62520"/>
              </a:xfrm>
              <a:prstGeom prst="line">
                <a:avLst/>
              </a:prstGeom>
              <a:ln w="9525"/>
            </p:spPr>
            <p:style>
              <a:lnRef idx="1">
                <a:schemeClr val="dk1"/>
              </a:lnRef>
              <a:fillRef idx="0">
                <a:schemeClr val="dk1"/>
              </a:fillRef>
              <a:effectRef idx="0">
                <a:schemeClr val="dk1"/>
              </a:effectRef>
              <a:fontRef idx="minor">
                <a:schemeClr val="tx1"/>
              </a:fontRef>
            </p:style>
          </p:cxnSp>
          <p:cxnSp>
            <p:nvCxnSpPr>
              <p:cNvPr id="379" name="Straight Connector 378"/>
              <p:cNvCxnSpPr/>
              <p:nvPr/>
            </p:nvCxnSpPr>
            <p:spPr>
              <a:xfrm flipH="1" flipV="1">
                <a:off x="2735591" y="1107438"/>
                <a:ext cx="61673" cy="62520"/>
              </a:xfrm>
              <a:prstGeom prst="line">
                <a:avLst/>
              </a:prstGeom>
              <a:ln w="9525"/>
            </p:spPr>
            <p:style>
              <a:lnRef idx="1">
                <a:schemeClr val="dk1"/>
              </a:lnRef>
              <a:fillRef idx="0">
                <a:schemeClr val="dk1"/>
              </a:fillRef>
              <a:effectRef idx="0">
                <a:schemeClr val="dk1"/>
              </a:effectRef>
              <a:fontRef idx="minor">
                <a:schemeClr val="tx1"/>
              </a:fontRef>
            </p:style>
          </p:cxnSp>
        </p:grpSp>
        <p:grpSp>
          <p:nvGrpSpPr>
            <p:cNvPr id="367" name="Group 366"/>
            <p:cNvGrpSpPr/>
            <p:nvPr/>
          </p:nvGrpSpPr>
          <p:grpSpPr>
            <a:xfrm>
              <a:off x="6216597" y="1348796"/>
              <a:ext cx="84383" cy="46353"/>
              <a:chOff x="2683058" y="1091558"/>
              <a:chExt cx="113820" cy="62525"/>
            </a:xfrm>
          </p:grpSpPr>
          <p:cxnSp>
            <p:nvCxnSpPr>
              <p:cNvPr id="376" name="Straight Connector 375"/>
              <p:cNvCxnSpPr/>
              <p:nvPr/>
            </p:nvCxnSpPr>
            <p:spPr>
              <a:xfrm flipV="1">
                <a:off x="2683058" y="1091558"/>
                <a:ext cx="61671" cy="62521"/>
              </a:xfrm>
              <a:prstGeom prst="line">
                <a:avLst/>
              </a:prstGeom>
              <a:ln w="9525"/>
            </p:spPr>
            <p:style>
              <a:lnRef idx="1">
                <a:schemeClr val="dk1"/>
              </a:lnRef>
              <a:fillRef idx="0">
                <a:schemeClr val="dk1"/>
              </a:fillRef>
              <a:effectRef idx="0">
                <a:schemeClr val="dk1"/>
              </a:effectRef>
              <a:fontRef idx="minor">
                <a:schemeClr val="tx1"/>
              </a:fontRef>
            </p:style>
          </p:cxnSp>
          <p:cxnSp>
            <p:nvCxnSpPr>
              <p:cNvPr id="377" name="Straight Connector 376"/>
              <p:cNvCxnSpPr/>
              <p:nvPr/>
            </p:nvCxnSpPr>
            <p:spPr>
              <a:xfrm flipH="1" flipV="1">
                <a:off x="2735205" y="1091562"/>
                <a:ext cx="61673" cy="62521"/>
              </a:xfrm>
              <a:prstGeom prst="line">
                <a:avLst/>
              </a:prstGeom>
              <a:ln w="9525"/>
            </p:spPr>
            <p:style>
              <a:lnRef idx="1">
                <a:schemeClr val="dk1"/>
              </a:lnRef>
              <a:fillRef idx="0">
                <a:schemeClr val="dk1"/>
              </a:fillRef>
              <a:effectRef idx="0">
                <a:schemeClr val="dk1"/>
              </a:effectRef>
              <a:fontRef idx="minor">
                <a:schemeClr val="tx1"/>
              </a:fontRef>
            </p:style>
          </p:cxnSp>
        </p:grpSp>
      </p:grpSp>
      <p:grpSp>
        <p:nvGrpSpPr>
          <p:cNvPr id="380" name="Group 379"/>
          <p:cNvGrpSpPr/>
          <p:nvPr/>
        </p:nvGrpSpPr>
        <p:grpSpPr>
          <a:xfrm>
            <a:off x="3838460" y="4546007"/>
            <a:ext cx="228600" cy="405129"/>
            <a:chOff x="3840480" y="2566671"/>
            <a:chExt cx="228600" cy="405129"/>
          </a:xfrm>
        </p:grpSpPr>
        <p:grpSp>
          <p:nvGrpSpPr>
            <p:cNvPr id="381" name="Group 380"/>
            <p:cNvGrpSpPr/>
            <p:nvPr/>
          </p:nvGrpSpPr>
          <p:grpSpPr>
            <a:xfrm>
              <a:off x="3840480" y="2743200"/>
              <a:ext cx="228600" cy="228600"/>
              <a:chOff x="5319765" y="1215922"/>
              <a:chExt cx="228600" cy="228600"/>
            </a:xfrm>
          </p:grpSpPr>
          <p:sp>
            <p:nvSpPr>
              <p:cNvPr id="383" name="Diamond 382"/>
              <p:cNvSpPr/>
              <p:nvPr/>
            </p:nvSpPr>
            <p:spPr>
              <a:xfrm>
                <a:off x="5319765" y="1215922"/>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84" name="Group 383"/>
              <p:cNvGrpSpPr/>
              <p:nvPr/>
            </p:nvGrpSpPr>
            <p:grpSpPr>
              <a:xfrm>
                <a:off x="5363416" y="1292333"/>
                <a:ext cx="139574" cy="72733"/>
                <a:chOff x="5968168" y="4901122"/>
                <a:chExt cx="206776" cy="118528"/>
              </a:xfrm>
            </p:grpSpPr>
            <p:sp>
              <p:nvSpPr>
                <p:cNvPr id="385" name="Flowchart: Terminator 384"/>
                <p:cNvSpPr/>
                <p:nvPr/>
              </p:nvSpPr>
              <p:spPr>
                <a:xfrm>
                  <a:off x="5968168" y="490112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6" name="Oval 385"/>
                <p:cNvSpPr/>
                <p:nvPr/>
              </p:nvSpPr>
              <p:spPr>
                <a:xfrm>
                  <a:off x="6040275" y="4927439"/>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382" name="TextBox 381"/>
            <p:cNvSpPr txBox="1"/>
            <p:nvPr/>
          </p:nvSpPr>
          <p:spPr>
            <a:xfrm>
              <a:off x="3849293" y="2566671"/>
              <a:ext cx="1930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387" name="Group 386"/>
          <p:cNvGrpSpPr/>
          <p:nvPr/>
        </p:nvGrpSpPr>
        <p:grpSpPr>
          <a:xfrm>
            <a:off x="6698189" y="5723819"/>
            <a:ext cx="228600" cy="228600"/>
            <a:chOff x="8175192" y="1230027"/>
            <a:chExt cx="338666" cy="372532"/>
          </a:xfrm>
        </p:grpSpPr>
        <p:sp>
          <p:nvSpPr>
            <p:cNvPr id="388" name="Diamond 387"/>
            <p:cNvSpPr/>
            <p:nvPr/>
          </p:nvSpPr>
          <p:spPr>
            <a:xfrm>
              <a:off x="8175192" y="123002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91" name="Straight Connector 390"/>
            <p:cNvCxnSpPr/>
            <p:nvPr/>
          </p:nvCxnSpPr>
          <p:spPr>
            <a:xfrm flipH="1">
              <a:off x="8249637" y="1327630"/>
              <a:ext cx="187408" cy="188296"/>
            </a:xfrm>
            <a:prstGeom prst="line">
              <a:avLst/>
            </a:prstGeom>
            <a:ln w="9525"/>
          </p:spPr>
          <p:style>
            <a:lnRef idx="1">
              <a:schemeClr val="dk1"/>
            </a:lnRef>
            <a:fillRef idx="0">
              <a:schemeClr val="dk1"/>
            </a:fillRef>
            <a:effectRef idx="0">
              <a:schemeClr val="dk1"/>
            </a:effectRef>
            <a:fontRef idx="minor">
              <a:schemeClr val="tx1"/>
            </a:fontRef>
          </p:style>
        </p:cxnSp>
        <p:sp>
          <p:nvSpPr>
            <p:cNvPr id="392" name="Flowchart: Terminator 391"/>
            <p:cNvSpPr/>
            <p:nvPr/>
          </p:nvSpPr>
          <p:spPr>
            <a:xfrm>
              <a:off x="8241424" y="1355177"/>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93" name="object 41"/>
          <p:cNvSpPr/>
          <p:nvPr/>
        </p:nvSpPr>
        <p:spPr>
          <a:xfrm>
            <a:off x="7197718" y="5492724"/>
            <a:ext cx="1017455"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ZBL-09, 30mm, 2K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4" name="object 41"/>
          <p:cNvSpPr/>
          <p:nvPr/>
        </p:nvSpPr>
        <p:spPr>
          <a:xfrm>
            <a:off x="8236430" y="5497607"/>
            <a:ext cx="754870"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ATGM, 4K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5" name="object 41"/>
          <p:cNvSpPr/>
          <p:nvPr/>
        </p:nvSpPr>
        <p:spPr>
          <a:xfrm>
            <a:off x="7592557" y="5778344"/>
            <a:ext cx="1017455"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HMG/AGL, 1700m</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96" name="object 41"/>
          <p:cNvSpPr/>
          <p:nvPr/>
        </p:nvSpPr>
        <p:spPr>
          <a:xfrm>
            <a:off x="6781687" y="6585349"/>
            <a:ext cx="1544390"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ZTZ-99, 125mm, 4K / ATGM 5K</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5" name="Curved Connector 4"/>
          <p:cNvCxnSpPr>
            <a:stCxn id="780" idx="0"/>
          </p:cNvCxnSpPr>
          <p:nvPr/>
        </p:nvCxnSpPr>
        <p:spPr>
          <a:xfrm rot="5400000" flipH="1" flipV="1">
            <a:off x="5666445" y="2168196"/>
            <a:ext cx="627170" cy="1485780"/>
          </a:xfrm>
          <a:prstGeom prst="curvedConnector2">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7" name="Curved Connector 396"/>
          <p:cNvCxnSpPr>
            <a:endCxn id="410" idx="5"/>
          </p:cNvCxnSpPr>
          <p:nvPr/>
        </p:nvCxnSpPr>
        <p:spPr>
          <a:xfrm flipV="1">
            <a:off x="4176446" y="2277016"/>
            <a:ext cx="2769992" cy="133235"/>
          </a:xfrm>
          <a:prstGeom prst="curvedConnector4">
            <a:avLst>
              <a:gd name="adj1" fmla="val 13141"/>
              <a:gd name="adj2" fmla="val 428899"/>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99" name="Group 398"/>
          <p:cNvGrpSpPr/>
          <p:nvPr/>
        </p:nvGrpSpPr>
        <p:grpSpPr>
          <a:xfrm>
            <a:off x="5769125" y="5856350"/>
            <a:ext cx="241918" cy="381066"/>
            <a:chOff x="5664994" y="3047934"/>
            <a:chExt cx="241918" cy="381066"/>
          </a:xfrm>
        </p:grpSpPr>
        <p:grpSp>
          <p:nvGrpSpPr>
            <p:cNvPr id="400" name="Group 399"/>
            <p:cNvGrpSpPr/>
            <p:nvPr/>
          </p:nvGrpSpPr>
          <p:grpSpPr>
            <a:xfrm>
              <a:off x="5669280" y="3200400"/>
              <a:ext cx="228600" cy="228600"/>
              <a:chOff x="7484319" y="1230027"/>
              <a:chExt cx="338666" cy="372532"/>
            </a:xfrm>
          </p:grpSpPr>
          <p:grpSp>
            <p:nvGrpSpPr>
              <p:cNvPr id="402" name="Group 401"/>
              <p:cNvGrpSpPr/>
              <p:nvPr/>
            </p:nvGrpSpPr>
            <p:grpSpPr>
              <a:xfrm>
                <a:off x="7484319" y="1230027"/>
                <a:ext cx="338666" cy="372532"/>
                <a:chOff x="4513378" y="459507"/>
                <a:chExt cx="338666" cy="372532"/>
              </a:xfrm>
            </p:grpSpPr>
            <p:sp>
              <p:nvSpPr>
                <p:cNvPr id="404" name="Diamond 403"/>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05" name="Group 404"/>
                <p:cNvGrpSpPr/>
                <p:nvPr/>
              </p:nvGrpSpPr>
              <p:grpSpPr>
                <a:xfrm>
                  <a:off x="4591405" y="547855"/>
                  <a:ext cx="187409" cy="188296"/>
                  <a:chOff x="4471148" y="992539"/>
                  <a:chExt cx="187409" cy="188296"/>
                </a:xfrm>
              </p:grpSpPr>
              <p:cxnSp>
                <p:nvCxnSpPr>
                  <p:cNvPr id="406" name="Straight Connector 405"/>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407" name="Straight Connector 406"/>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403" name="Flowchart: Terminator 402"/>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01" name="TextBox 400"/>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nvGrpSpPr>
          <p:cNvPr id="412" name="Group 411"/>
          <p:cNvGrpSpPr/>
          <p:nvPr/>
        </p:nvGrpSpPr>
        <p:grpSpPr>
          <a:xfrm>
            <a:off x="6193504" y="6137876"/>
            <a:ext cx="241918" cy="381066"/>
            <a:chOff x="5664994" y="3047934"/>
            <a:chExt cx="241918" cy="381066"/>
          </a:xfrm>
        </p:grpSpPr>
        <p:grpSp>
          <p:nvGrpSpPr>
            <p:cNvPr id="413" name="Group 412"/>
            <p:cNvGrpSpPr/>
            <p:nvPr/>
          </p:nvGrpSpPr>
          <p:grpSpPr>
            <a:xfrm>
              <a:off x="5669280" y="3200400"/>
              <a:ext cx="228600" cy="228600"/>
              <a:chOff x="7484319" y="1230027"/>
              <a:chExt cx="338666" cy="372532"/>
            </a:xfrm>
          </p:grpSpPr>
          <p:grpSp>
            <p:nvGrpSpPr>
              <p:cNvPr id="416" name="Group 415"/>
              <p:cNvGrpSpPr/>
              <p:nvPr/>
            </p:nvGrpSpPr>
            <p:grpSpPr>
              <a:xfrm>
                <a:off x="7484319" y="1230027"/>
                <a:ext cx="338666" cy="372532"/>
                <a:chOff x="4513378" y="459507"/>
                <a:chExt cx="338666" cy="372532"/>
              </a:xfrm>
            </p:grpSpPr>
            <p:sp>
              <p:nvSpPr>
                <p:cNvPr id="425" name="Diamond 424"/>
                <p:cNvSpPr/>
                <p:nvPr/>
              </p:nvSpPr>
              <p:spPr>
                <a:xfrm>
                  <a:off x="4513378" y="459507"/>
                  <a:ext cx="338666" cy="372532"/>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26" name="Group 425"/>
                <p:cNvGrpSpPr/>
                <p:nvPr/>
              </p:nvGrpSpPr>
              <p:grpSpPr>
                <a:xfrm>
                  <a:off x="4591405" y="547855"/>
                  <a:ext cx="187409" cy="188296"/>
                  <a:chOff x="4471148" y="992539"/>
                  <a:chExt cx="187409" cy="188296"/>
                </a:xfrm>
              </p:grpSpPr>
              <p:cxnSp>
                <p:nvCxnSpPr>
                  <p:cNvPr id="427" name="Straight Connector 426"/>
                  <p:cNvCxnSpPr/>
                  <p:nvPr/>
                </p:nvCxnSpPr>
                <p:spPr>
                  <a:xfrm>
                    <a:off x="4471148" y="992539"/>
                    <a:ext cx="183356" cy="188296"/>
                  </a:xfrm>
                  <a:prstGeom prst="line">
                    <a:avLst/>
                  </a:prstGeom>
                  <a:ln w="9525"/>
                </p:spPr>
                <p:style>
                  <a:lnRef idx="1">
                    <a:schemeClr val="dk1"/>
                  </a:lnRef>
                  <a:fillRef idx="0">
                    <a:schemeClr val="dk1"/>
                  </a:fillRef>
                  <a:effectRef idx="0">
                    <a:schemeClr val="dk1"/>
                  </a:effectRef>
                  <a:fontRef idx="minor">
                    <a:schemeClr val="tx1"/>
                  </a:fontRef>
                </p:style>
              </p:cxnSp>
              <p:cxnSp>
                <p:nvCxnSpPr>
                  <p:cNvPr id="428" name="Straight Connector 427"/>
                  <p:cNvCxnSpPr/>
                  <p:nvPr/>
                </p:nvCxnSpPr>
                <p:spPr>
                  <a:xfrm flipH="1">
                    <a:off x="4471148" y="992539"/>
                    <a:ext cx="187409" cy="188296"/>
                  </a:xfrm>
                  <a:prstGeom prst="line">
                    <a:avLst/>
                  </a:prstGeom>
                  <a:ln w="9525"/>
                </p:spPr>
                <p:style>
                  <a:lnRef idx="1">
                    <a:schemeClr val="dk1"/>
                  </a:lnRef>
                  <a:fillRef idx="0">
                    <a:schemeClr val="dk1"/>
                  </a:fillRef>
                  <a:effectRef idx="0">
                    <a:schemeClr val="dk1"/>
                  </a:effectRef>
                  <a:fontRef idx="minor">
                    <a:schemeClr val="tx1"/>
                  </a:fontRef>
                </p:style>
              </p:cxnSp>
            </p:grpSp>
          </p:grpSp>
          <p:sp>
            <p:nvSpPr>
              <p:cNvPr id="417" name="Flowchart: Terminator 416"/>
              <p:cNvSpPr/>
              <p:nvPr/>
            </p:nvSpPr>
            <p:spPr>
              <a:xfrm>
                <a:off x="7551312" y="1358719"/>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14" name="TextBox 413"/>
            <p:cNvSpPr txBox="1"/>
            <p:nvPr/>
          </p:nvSpPr>
          <p:spPr>
            <a:xfrm>
              <a:off x="5664994" y="3047934"/>
              <a:ext cx="24191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429" name="object 41"/>
          <p:cNvSpPr/>
          <p:nvPr/>
        </p:nvSpPr>
        <p:spPr>
          <a:xfrm>
            <a:off x="6540109" y="4984370"/>
            <a:ext cx="2101176" cy="219324"/>
          </a:xfrm>
          <a:custGeom>
            <a:avLst/>
            <a:gdLst/>
            <a:ahLst/>
            <a:cxnLst/>
            <a:rect l="l" t="t" r="r" b="b"/>
            <a:pathLst>
              <a:path w="1906905" h="218439">
                <a:moveTo>
                  <a:pt x="0" y="54483"/>
                </a:moveTo>
                <a:lnTo>
                  <a:pt x="1797558" y="54483"/>
                </a:lnTo>
                <a:lnTo>
                  <a:pt x="1797558" y="0"/>
                </a:lnTo>
                <a:lnTo>
                  <a:pt x="1906524" y="108965"/>
                </a:lnTo>
                <a:lnTo>
                  <a:pt x="1797558" y="217931"/>
                </a:lnTo>
                <a:lnTo>
                  <a:pt x="1797558" y="163449"/>
                </a:lnTo>
                <a:lnTo>
                  <a:pt x="0" y="163449"/>
                </a:lnTo>
                <a:lnTo>
                  <a:pt x="0" y="54483"/>
                </a:lnTo>
                <a:close/>
              </a:path>
            </a:pathLst>
          </a:custGeom>
          <a:solidFill>
            <a:srgbClr val="FF0000"/>
          </a:solidFill>
          <a:ln w="12192">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en-US" sz="700" b="1" i="0" u="none" strike="noStrike" kern="1200" cap="none" spc="0" normalizeH="0" baseline="0" noProof="0" dirty="0">
                <a:ln>
                  <a:noFill/>
                </a:ln>
                <a:solidFill>
                  <a:prstClr val="white"/>
                </a:solidFill>
                <a:effectLst/>
                <a:uLnTx/>
                <a:uFillTx/>
                <a:latin typeface="Arial" panose="020B0604020202020204"/>
                <a:ea typeface="+mn-ea"/>
                <a:cs typeface="+mn-cs"/>
              </a:rPr>
              <a:t>PLZ-07, 122mm SPG, 22K </a:t>
            </a:r>
            <a:endParaRPr kumimoji="0" sz="105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430" name="Group 429"/>
          <p:cNvGrpSpPr/>
          <p:nvPr/>
        </p:nvGrpSpPr>
        <p:grpSpPr>
          <a:xfrm>
            <a:off x="5643854" y="4804898"/>
            <a:ext cx="228600" cy="405129"/>
            <a:chOff x="3840480" y="2566671"/>
            <a:chExt cx="228600" cy="405129"/>
          </a:xfrm>
        </p:grpSpPr>
        <p:grpSp>
          <p:nvGrpSpPr>
            <p:cNvPr id="431" name="Group 430"/>
            <p:cNvGrpSpPr/>
            <p:nvPr/>
          </p:nvGrpSpPr>
          <p:grpSpPr>
            <a:xfrm>
              <a:off x="3840480" y="2743200"/>
              <a:ext cx="228600" cy="228600"/>
              <a:chOff x="5319765" y="1215922"/>
              <a:chExt cx="228600" cy="228600"/>
            </a:xfrm>
          </p:grpSpPr>
          <p:sp>
            <p:nvSpPr>
              <p:cNvPr id="433" name="Diamond 432"/>
              <p:cNvSpPr/>
              <p:nvPr/>
            </p:nvSpPr>
            <p:spPr>
              <a:xfrm>
                <a:off x="5319765" y="1215922"/>
                <a:ext cx="228600" cy="228600"/>
              </a:xfrm>
              <a:prstGeom prst="diamond">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34" name="Group 433"/>
              <p:cNvGrpSpPr/>
              <p:nvPr/>
            </p:nvGrpSpPr>
            <p:grpSpPr>
              <a:xfrm>
                <a:off x="5363416" y="1292333"/>
                <a:ext cx="139574" cy="72733"/>
                <a:chOff x="5968168" y="4901122"/>
                <a:chExt cx="206776" cy="118528"/>
              </a:xfrm>
            </p:grpSpPr>
            <p:sp>
              <p:nvSpPr>
                <p:cNvPr id="435" name="Flowchart: Terminator 434"/>
                <p:cNvSpPr/>
                <p:nvPr/>
              </p:nvSpPr>
              <p:spPr>
                <a:xfrm>
                  <a:off x="5968168" y="4901122"/>
                  <a:ext cx="206776" cy="118528"/>
                </a:xfrm>
                <a:prstGeom prst="flowChartTerminator">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6" name="Oval 435"/>
                <p:cNvSpPr/>
                <p:nvPr/>
              </p:nvSpPr>
              <p:spPr>
                <a:xfrm>
                  <a:off x="6040275" y="4927439"/>
                  <a:ext cx="54187" cy="59605"/>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432" name="TextBox 431"/>
            <p:cNvSpPr txBox="1"/>
            <p:nvPr/>
          </p:nvSpPr>
          <p:spPr>
            <a:xfrm>
              <a:off x="3849293" y="2566671"/>
              <a:ext cx="1930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398" name="TextBox 397"/>
          <p:cNvSpPr txBox="1"/>
          <p:nvPr/>
        </p:nvSpPr>
        <p:spPr>
          <a:xfrm>
            <a:off x="103104" y="6420132"/>
            <a:ext cx="2294296" cy="384721"/>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prstClr val="black"/>
                </a:solidFill>
                <a:effectLst/>
                <a:uLnTx/>
                <a:uFillTx/>
                <a:latin typeface="Arial" panose="020B0604020202020204"/>
                <a:ea typeface="+mn-ea"/>
                <a:cs typeface="+mn-cs"/>
              </a:rPr>
              <a:t># shown above are for a CA-BDE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5882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a:cs typeface="Arial"/>
              </a:rPr>
              <a:t>PLAA</a:t>
            </a:r>
            <a:r>
              <a:rPr lang="en-US" sz="2800" spc="-114" dirty="0">
                <a:latin typeface="Arial"/>
                <a:cs typeface="Arial"/>
              </a:rPr>
              <a:t> </a:t>
            </a:r>
            <a:r>
              <a:rPr lang="en-US" sz="2800" b="1" spc="-114" dirty="0">
                <a:latin typeface="Arial"/>
                <a:cs typeface="Arial"/>
              </a:rPr>
              <a:t>Defense</a:t>
            </a:r>
            <a:r>
              <a:rPr lang="en-US" sz="2800" spc="-114" dirty="0">
                <a:latin typeface="Arial"/>
                <a:cs typeface="Arial"/>
              </a:rPr>
              <a:t>: </a:t>
            </a:r>
            <a:r>
              <a:rPr lang="en-US" sz="2800" spc="-5" dirty="0">
                <a:latin typeface="Arial"/>
                <a:cs typeface="Arial"/>
              </a:rPr>
              <a:t>Operational Framework</a:t>
            </a:r>
            <a:endParaRPr sz="2800" dirty="0">
              <a:latin typeface="Arial"/>
              <a:cs typeface="Arial"/>
            </a:endParaRPr>
          </a:p>
        </p:txBody>
      </p:sp>
      <p:sp>
        <p:nvSpPr>
          <p:cNvPr id="10" name="TextBox 9"/>
          <p:cNvSpPr txBox="1"/>
          <p:nvPr/>
        </p:nvSpPr>
        <p:spPr>
          <a:xfrm>
            <a:off x="5756982" y="979699"/>
            <a:ext cx="3346102" cy="5509200"/>
          </a:xfrm>
          <a:prstGeom prst="rect">
            <a:avLst/>
          </a:prstGeom>
          <a:noFill/>
          <a:ln w="12700">
            <a:solidFill>
              <a:schemeClr val="tx1"/>
            </a:solidFill>
          </a:ln>
        </p:spPr>
        <p:txBody>
          <a:bodyPr wrap="square" rtlCol="0">
            <a:spAutoFit/>
          </a:bodyPr>
          <a:lstStyle/>
          <a:p>
            <a:r>
              <a:rPr lang="en-US" sz="1600" b="1" dirty="0">
                <a:latin typeface="+mj-lt"/>
              </a:rPr>
              <a:t>Deep Area- </a:t>
            </a:r>
            <a:r>
              <a:rPr lang="en-US" sz="1600" dirty="0">
                <a:latin typeface="+mj-lt"/>
              </a:rPr>
              <a:t>no change</a:t>
            </a:r>
          </a:p>
          <a:p>
            <a:endParaRPr lang="en-US" sz="1600" b="1" dirty="0">
              <a:latin typeface="+mj-lt"/>
            </a:endParaRPr>
          </a:p>
          <a:p>
            <a:r>
              <a:rPr lang="en-US" sz="1600" b="1" dirty="0">
                <a:latin typeface="+mj-lt"/>
              </a:rPr>
              <a:t>Frontal Blocking Zone – </a:t>
            </a:r>
            <a:r>
              <a:rPr lang="en-US" sz="1600" dirty="0">
                <a:latin typeface="+mj-lt"/>
              </a:rPr>
              <a:t>screening, counter-recon, and disruption operations </a:t>
            </a:r>
          </a:p>
          <a:p>
            <a:endParaRPr lang="en-US" sz="1600" b="1" dirty="0">
              <a:latin typeface="+mj-lt"/>
            </a:endParaRPr>
          </a:p>
          <a:p>
            <a:r>
              <a:rPr lang="en-US" sz="1600" b="1" dirty="0">
                <a:latin typeface="+mj-lt"/>
              </a:rPr>
              <a:t>Frontier Defense Zone – </a:t>
            </a:r>
            <a:r>
              <a:rPr lang="en-US" sz="1600" dirty="0">
                <a:latin typeface="+mj-lt"/>
              </a:rPr>
              <a:t>contains the main defense line. Makes use of terrain that slows an attack, contains the bulk of the engineers works. </a:t>
            </a:r>
          </a:p>
          <a:p>
            <a:endParaRPr lang="en-US" sz="1600" b="1" dirty="0">
              <a:latin typeface="+mj-lt"/>
            </a:endParaRPr>
          </a:p>
          <a:p>
            <a:r>
              <a:rPr lang="en-US" sz="1600" b="1" dirty="0">
                <a:latin typeface="+mj-lt"/>
              </a:rPr>
              <a:t>Depth Defense Zone – </a:t>
            </a:r>
            <a:r>
              <a:rPr lang="en-US" sz="1600" dirty="0">
                <a:latin typeface="+mj-lt"/>
              </a:rPr>
              <a:t>houses the defense group’s firepower and coordination group. Facilitates the commitment of firepower strike group and counter-attacks. </a:t>
            </a:r>
          </a:p>
          <a:p>
            <a:endParaRPr lang="en-US" sz="1600" b="1" dirty="0">
              <a:latin typeface="+mj-lt"/>
            </a:endParaRPr>
          </a:p>
          <a:p>
            <a:r>
              <a:rPr lang="en-US" sz="1600" b="1" dirty="0">
                <a:latin typeface="+mj-lt"/>
              </a:rPr>
              <a:t>Rear Defense Zone – </a:t>
            </a:r>
            <a:r>
              <a:rPr lang="en-US" sz="1600" dirty="0">
                <a:latin typeface="+mj-lt"/>
              </a:rPr>
              <a:t>housed the combat reserve group, long range artillery, and has an established </a:t>
            </a:r>
            <a:r>
              <a:rPr lang="en-US" sz="1600" dirty="0" err="1">
                <a:latin typeface="+mj-lt"/>
              </a:rPr>
              <a:t>fall-back</a:t>
            </a:r>
            <a:r>
              <a:rPr lang="en-US" sz="1600" dirty="0">
                <a:latin typeface="+mj-lt"/>
              </a:rPr>
              <a:t> position</a:t>
            </a:r>
            <a:endParaRPr lang="en-US" sz="1600" b="1"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5752"/>
            <a:ext cx="5797174" cy="4471517"/>
          </a:xfrm>
          <a:prstGeom prst="rect">
            <a:avLst/>
          </a:prstGeom>
        </p:spPr>
      </p:pic>
    </p:spTree>
    <p:extLst>
      <p:ext uri="{BB962C8B-B14F-4D97-AF65-F5344CB8AC3E}">
        <p14:creationId xmlns:p14="http://schemas.microsoft.com/office/powerpoint/2010/main" val="1629292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PLAA</a:t>
            </a:r>
            <a:r>
              <a:rPr sz="2800" i="0" spc="-114" dirty="0">
                <a:latin typeface="Arial"/>
                <a:cs typeface="Arial"/>
              </a:rPr>
              <a:t> </a:t>
            </a:r>
            <a:r>
              <a:rPr lang="en-US" sz="2800" i="0" spc="-114" dirty="0">
                <a:latin typeface="Arial"/>
                <a:cs typeface="Arial"/>
              </a:rPr>
              <a:t>Defensive </a:t>
            </a:r>
            <a:r>
              <a:rPr lang="en-US" sz="2800" i="0" spc="-5" dirty="0">
                <a:latin typeface="Arial"/>
                <a:cs typeface="Arial"/>
              </a:rPr>
              <a:t>Groups </a:t>
            </a:r>
            <a:endParaRPr sz="2800" dirty="0">
              <a:latin typeface="Arial"/>
              <a:cs typeface="Arial"/>
            </a:endParaRPr>
          </a:p>
        </p:txBody>
      </p:sp>
      <p:sp>
        <p:nvSpPr>
          <p:cNvPr id="10" name="TextBox 9"/>
          <p:cNvSpPr txBox="1"/>
          <p:nvPr/>
        </p:nvSpPr>
        <p:spPr>
          <a:xfrm>
            <a:off x="-1" y="848067"/>
            <a:ext cx="9063613" cy="4801314"/>
          </a:xfrm>
          <a:prstGeom prst="rect">
            <a:avLst/>
          </a:prstGeom>
          <a:noFill/>
        </p:spPr>
        <p:txBody>
          <a:bodyPr wrap="square" rtlCol="0">
            <a:spAutoFit/>
          </a:bodyPr>
          <a:lstStyle/>
          <a:p>
            <a:pPr marL="342900" indent="-342900">
              <a:buFont typeface="Arial" panose="020B0604020202020204" pitchFamily="34" charset="0"/>
              <a:buChar char="•"/>
            </a:pPr>
            <a:r>
              <a:rPr lang="en-US" sz="1600" b="1" dirty="0">
                <a:latin typeface="+mj-lt"/>
              </a:rPr>
              <a:t>Responsible for defending friendly forces, systems, or key terrain. </a:t>
            </a:r>
          </a:p>
          <a:p>
            <a:pPr marL="342900" indent="-342900">
              <a:buFont typeface="Arial" panose="020B0604020202020204" pitchFamily="34" charset="0"/>
              <a:buChar char="•"/>
            </a:pPr>
            <a:endParaRPr lang="en-US" sz="1600" b="1" dirty="0">
              <a:latin typeface="+mj-lt"/>
            </a:endParaRPr>
          </a:p>
          <a:p>
            <a:pPr marL="342900" indent="-342900">
              <a:buFont typeface="Arial" panose="020B0604020202020204" pitchFamily="34" charset="0"/>
              <a:buChar char="•"/>
            </a:pPr>
            <a:r>
              <a:rPr lang="en-US" sz="1600" dirty="0">
                <a:latin typeface="+mj-lt"/>
              </a:rPr>
              <a:t>Conduct either a </a:t>
            </a:r>
            <a:r>
              <a:rPr lang="en-US" sz="1600" b="1" dirty="0">
                <a:latin typeface="+mj-lt"/>
              </a:rPr>
              <a:t>position-based </a:t>
            </a:r>
            <a:r>
              <a:rPr lang="en-US" sz="1600" dirty="0">
                <a:latin typeface="+mj-lt"/>
              </a:rPr>
              <a:t>or </a:t>
            </a:r>
            <a:r>
              <a:rPr lang="en-US" sz="1600" b="1" dirty="0">
                <a:latin typeface="+mj-lt"/>
              </a:rPr>
              <a:t>mobile defense</a:t>
            </a:r>
            <a:r>
              <a:rPr lang="en-US" sz="1600" dirty="0">
                <a:latin typeface="+mj-lt"/>
              </a:rPr>
              <a:t>. Integrated with firepower strike groups. </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b="1" dirty="0">
                <a:latin typeface="+mj-lt"/>
              </a:rPr>
              <a:t>Cover Group – </a:t>
            </a:r>
            <a:r>
              <a:rPr lang="en-US" sz="1600" dirty="0">
                <a:latin typeface="+mj-lt"/>
              </a:rPr>
              <a:t>conducts counter-recon, conceals the main defense line’s disposition. Cover groups practice concealment, behind the enemy main advance to conduct spoiling attacks. </a:t>
            </a:r>
          </a:p>
          <a:p>
            <a:pPr marL="342900" indent="-342900">
              <a:buFont typeface="Arial" panose="020B0604020202020204" pitchFamily="34" charset="0"/>
              <a:buChar char="•"/>
            </a:pPr>
            <a:endParaRPr lang="en-US" sz="1600" dirty="0">
              <a:latin typeface="+mj-lt"/>
            </a:endParaRPr>
          </a:p>
          <a:p>
            <a:pPr marL="342900" indent="-342900">
              <a:buFont typeface="Arial" panose="020B0604020202020204" pitchFamily="34" charset="0"/>
              <a:buChar char="•"/>
            </a:pPr>
            <a:r>
              <a:rPr lang="en-US" sz="1600" b="1" dirty="0">
                <a:latin typeface="+mj-lt"/>
              </a:rPr>
              <a:t>Frontier Defense Group</a:t>
            </a:r>
            <a:r>
              <a:rPr lang="en-US" sz="1600" dirty="0">
                <a:latin typeface="+mj-lt"/>
              </a:rPr>
              <a:t> – assigned to the main defense line. Further divided (based off likely enemy advance) into: </a:t>
            </a:r>
          </a:p>
          <a:p>
            <a:pPr marL="800100" lvl="1" indent="-342900">
              <a:buFont typeface="Arial" panose="020B0604020202020204" pitchFamily="34" charset="0"/>
              <a:buChar char="•"/>
            </a:pPr>
            <a:r>
              <a:rPr lang="en-US" sz="1600" b="1" dirty="0">
                <a:latin typeface="+mj-lt"/>
              </a:rPr>
              <a:t>Main defensive direction </a:t>
            </a:r>
            <a:r>
              <a:rPr lang="en-US" sz="1600" dirty="0">
                <a:latin typeface="+mj-lt"/>
              </a:rPr>
              <a:t>group – weighted more heavily</a:t>
            </a:r>
          </a:p>
          <a:p>
            <a:pPr marL="800100" lvl="1" indent="-342900">
              <a:buFont typeface="Arial" panose="020B0604020202020204" pitchFamily="34" charset="0"/>
              <a:buChar char="•"/>
            </a:pPr>
            <a:r>
              <a:rPr lang="en-US" sz="1600" b="1" dirty="0">
                <a:latin typeface="+mj-lt"/>
              </a:rPr>
              <a:t>Secondary defensive direction </a:t>
            </a:r>
            <a:r>
              <a:rPr lang="en-US" sz="1600" dirty="0">
                <a:latin typeface="+mj-lt"/>
              </a:rPr>
              <a:t>group – weighted less heavily </a:t>
            </a:r>
          </a:p>
          <a:p>
            <a:pPr marL="800100" lvl="1" indent="-342900">
              <a:buFont typeface="Arial" panose="020B0604020202020204" pitchFamily="34" charset="0"/>
              <a:buChar char="•"/>
            </a:pPr>
            <a:r>
              <a:rPr lang="en-US" sz="1600" dirty="0">
                <a:latin typeface="+mj-lt"/>
              </a:rPr>
              <a:t>Commitment of the reserve will likely be informed by the main / secondary direction group</a:t>
            </a:r>
          </a:p>
          <a:p>
            <a:pPr lvl="1"/>
            <a:r>
              <a:rPr lang="en-US" sz="1600" dirty="0">
                <a:latin typeface="+mj-lt"/>
              </a:rPr>
              <a:t> </a:t>
            </a:r>
          </a:p>
          <a:p>
            <a:pPr marL="342900" indent="-342900">
              <a:buFont typeface="Arial" panose="020B0604020202020204" pitchFamily="34" charset="0"/>
              <a:buChar char="•"/>
            </a:pPr>
            <a:r>
              <a:rPr lang="en-US" sz="1600" b="1" dirty="0">
                <a:latin typeface="+mj-lt"/>
              </a:rPr>
              <a:t>Depth Defense Group </a:t>
            </a:r>
            <a:r>
              <a:rPr lang="en-US" sz="1600" dirty="0">
                <a:latin typeface="+mj-lt"/>
              </a:rPr>
              <a:t>– conducts counter attacks, reinforces weak areas. Must be mobile and able to isolate enemy forces. Always augmented by anti-tank capabilities. </a:t>
            </a:r>
          </a:p>
          <a:p>
            <a:endParaRPr lang="en-US" sz="1600" dirty="0">
              <a:latin typeface="+mj-lt"/>
            </a:endParaRPr>
          </a:p>
          <a:p>
            <a:pPr marL="342900" indent="-342900">
              <a:buFont typeface="Arial" panose="020B0604020202020204" pitchFamily="34" charset="0"/>
              <a:buChar char="•"/>
            </a:pPr>
            <a:r>
              <a:rPr lang="en-US" sz="1600" b="1" dirty="0">
                <a:latin typeface="+mj-lt"/>
              </a:rPr>
              <a:t>Combat Reserve Group </a:t>
            </a:r>
            <a:r>
              <a:rPr lang="en-US" sz="1600" dirty="0">
                <a:latin typeface="+mj-lt"/>
              </a:rPr>
              <a:t>– maintains security in rear areas until needed for counterattacks or reinforcement </a:t>
            </a:r>
          </a:p>
          <a:p>
            <a:pPr marL="342900" indent="-34290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1571912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b="1" i="0" spc="-5" dirty="0">
                <a:latin typeface="Arial"/>
                <a:cs typeface="Arial"/>
              </a:rPr>
              <a:t>Tactical Concepts – Examples </a:t>
            </a:r>
            <a:endParaRPr sz="2800" b="1" dirty="0">
              <a:latin typeface="Arial"/>
              <a:cs typeface="Arial"/>
            </a:endParaRPr>
          </a:p>
        </p:txBody>
      </p:sp>
      <p:pic>
        <p:nvPicPr>
          <p:cNvPr id="2050" name="Picture 2" descr="Sun Tzu quote: Appear weak when you are strong, and strong when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32" y="1979525"/>
            <a:ext cx="4697604" cy="2210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l warfare is based on deception. Therefore, when capable, feign  incapacity; when active, inactivity. When near, make it ap… | War quotes, Sun  tzu, Strategy qu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612" y="1307420"/>
            <a:ext cx="3835772" cy="4722795"/>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0"/>
          <p:cNvSpPr txBox="1"/>
          <p:nvPr/>
        </p:nvSpPr>
        <p:spPr>
          <a:xfrm>
            <a:off x="247232" y="4793501"/>
            <a:ext cx="4606122" cy="781623"/>
          </a:xfrm>
          <a:prstGeom prst="rect">
            <a:avLst/>
          </a:prstGeom>
          <a:solidFill>
            <a:srgbClr val="FFC000"/>
          </a:solidFill>
          <a:ln w="9144">
            <a:solidFill>
              <a:srgbClr val="000000"/>
            </a:solidFill>
          </a:ln>
        </p:spPr>
        <p:txBody>
          <a:bodyPr vert="horz" wrap="square" lIns="0" tIns="42544" rIns="0" bIns="0" rtlCol="0">
            <a:spAutoFit/>
          </a:bodyPr>
          <a:lstStyle/>
          <a:p>
            <a:pPr marL="314325" marR="306070" algn="ctr">
              <a:lnSpc>
                <a:spcPct val="100000"/>
              </a:lnSpc>
              <a:spcBef>
                <a:spcPts val="334"/>
              </a:spcBef>
            </a:pPr>
            <a:r>
              <a:rPr lang="en-US" sz="1600" b="1" i="1" spc="-5" dirty="0">
                <a:latin typeface="Arial"/>
                <a:cs typeface="Arial"/>
              </a:rPr>
              <a:t>China’s approach to warfare is based on a thought process going back thousands of years, to include Sun Tzu</a:t>
            </a:r>
            <a:endParaRPr sz="1600" dirty="0">
              <a:latin typeface="Arial"/>
              <a:cs typeface="Arial"/>
            </a:endParaRPr>
          </a:p>
        </p:txBody>
      </p:sp>
    </p:spTree>
    <p:extLst>
      <p:ext uri="{BB962C8B-B14F-4D97-AF65-F5344CB8AC3E}">
        <p14:creationId xmlns:p14="http://schemas.microsoft.com/office/powerpoint/2010/main" val="965601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i="0" spc="-5" dirty="0">
                <a:latin typeface="Arial"/>
                <a:cs typeface="Arial"/>
              </a:rPr>
              <a:t>Reconnaissance Example </a:t>
            </a:r>
            <a:endParaRPr sz="2800" dirty="0">
              <a:latin typeface="Arial"/>
              <a:cs typeface="Aria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722"/>
            <a:ext cx="5787851" cy="5951591"/>
          </a:xfrm>
          <a:prstGeom prst="rect">
            <a:avLst/>
          </a:prstGeom>
        </p:spPr>
      </p:pic>
      <p:sp>
        <p:nvSpPr>
          <p:cNvPr id="5" name="TextBox 4"/>
          <p:cNvSpPr txBox="1"/>
          <p:nvPr/>
        </p:nvSpPr>
        <p:spPr>
          <a:xfrm>
            <a:off x="83128" y="5210070"/>
            <a:ext cx="5589052" cy="1131079"/>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INF PLT develops the situation to commit reserves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INF PLT raids enemy sentry outpost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122-mm artillery conducts recon-by-fire to enable counter-fire mission exchange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Deception UAS deploys to activate enemy radars; enabling fire strikes</a:t>
            </a:r>
          </a:p>
        </p:txBody>
      </p:sp>
      <p:sp>
        <p:nvSpPr>
          <p:cNvPr id="9" name="TextBox 8"/>
          <p:cNvSpPr txBox="1"/>
          <p:nvPr/>
        </p:nvSpPr>
        <p:spPr>
          <a:xfrm>
            <a:off x="5870979" y="1132114"/>
            <a:ext cx="3021090" cy="5078313"/>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COMBAT RECON</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Center-piece of most PLAA recon activities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Great emphasis is placed on aggression</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Focused on winning the information battle by forcing the opponent to make an engagement decision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Aim is to force opponent to reveal more than they want to – or commit early </a:t>
            </a:r>
          </a:p>
        </p:txBody>
      </p:sp>
    </p:spTree>
    <p:extLst>
      <p:ext uri="{BB962C8B-B14F-4D97-AF65-F5344CB8AC3E}">
        <p14:creationId xmlns:p14="http://schemas.microsoft.com/office/powerpoint/2010/main" val="2675745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674"/>
            <a:ext cx="5566787" cy="5949859"/>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i="0" spc="-5" dirty="0">
                <a:latin typeface="Arial"/>
                <a:cs typeface="Arial"/>
              </a:rPr>
              <a:t>Security Example </a:t>
            </a:r>
            <a:endParaRPr sz="2800" dirty="0">
              <a:latin typeface="Arial"/>
              <a:cs typeface="Arial"/>
            </a:endParaRPr>
          </a:p>
        </p:txBody>
      </p:sp>
      <p:sp>
        <p:nvSpPr>
          <p:cNvPr id="5" name="TextBox 4"/>
          <p:cNvSpPr txBox="1"/>
          <p:nvPr/>
        </p:nvSpPr>
        <p:spPr>
          <a:xfrm>
            <a:off x="100482" y="4908527"/>
            <a:ext cx="5305531" cy="1546577"/>
          </a:xfrm>
          <a:prstGeom prst="rect">
            <a:avLst/>
          </a:prstGeom>
          <a:solidFill>
            <a:schemeClr val="bg1"/>
          </a:solidFill>
        </p:spPr>
        <p:txBody>
          <a:bodyPr wrap="square" rtlCol="0">
            <a:spAutoFit/>
          </a:bodyPr>
          <a:lstStyle/>
          <a:p>
            <a:pPr marL="342900" indent="-342900">
              <a:buFont typeface="+mj-lt"/>
              <a:buAutoNum type="arabicPeriod"/>
            </a:pPr>
            <a:r>
              <a:rPr lang="en-US" sz="1350" b="1" dirty="0" err="1">
                <a:latin typeface="Calibri" panose="020F0502020204030204" pitchFamily="34" charset="0"/>
                <a:cs typeface="Calibri" panose="020F0502020204030204" pitchFamily="34" charset="0"/>
              </a:rPr>
              <a:t>Mech</a:t>
            </a:r>
            <a:r>
              <a:rPr lang="en-US" sz="1350" b="1" dirty="0">
                <a:latin typeface="Calibri" panose="020F0502020204030204" pitchFamily="34" charset="0"/>
                <a:cs typeface="Calibri" panose="020F0502020204030204" pitchFamily="34" charset="0"/>
              </a:rPr>
              <a:t> INF CO screens 5K west of CA-BDE main body</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FWD PLT conducts counter-recon screen / FWD battle positions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Rear PLTs establish depth position</a:t>
            </a:r>
          </a:p>
          <a:p>
            <a:pPr marL="342900" indent="-342900">
              <a:buFont typeface="+mj-lt"/>
              <a:buAutoNum type="arabicPeriod"/>
            </a:pPr>
            <a:r>
              <a:rPr lang="en-US" sz="1350" b="1" dirty="0">
                <a:latin typeface="Calibri" panose="020F0502020204030204" pitchFamily="34" charset="0"/>
                <a:cs typeface="Calibri" panose="020F0502020204030204" pitchFamily="34" charset="0"/>
              </a:rPr>
              <a:t>ATGM vehicles position at key locations to achieve stand-off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Obstacles canalize movement</a:t>
            </a:r>
          </a:p>
          <a:p>
            <a:pPr marL="342900" indent="-342900">
              <a:buFont typeface="+mj-lt"/>
              <a:buAutoNum type="arabicPeriod"/>
            </a:pPr>
            <a:r>
              <a:rPr lang="en-US" sz="1350" b="1" dirty="0">
                <a:latin typeface="Calibri" panose="020F0502020204030204" pitchFamily="34" charset="0"/>
                <a:cs typeface="Calibri" panose="020F0502020204030204" pitchFamily="34" charset="0"/>
              </a:rPr>
              <a:t>MANPAD teams deploys to defeat enemy UAS or attack aviation</a:t>
            </a:r>
          </a:p>
          <a:p>
            <a:pPr marL="342900" indent="-342900">
              <a:buFont typeface="+mj-lt"/>
              <a:buAutoNum type="arabicPeriod"/>
            </a:pPr>
            <a:r>
              <a:rPr lang="en-US" sz="1350" b="1" dirty="0">
                <a:latin typeface="Calibri" panose="020F0502020204030204" pitchFamily="34" charset="0"/>
                <a:cs typeface="Calibri" panose="020F0502020204030204" pitchFamily="34" charset="0"/>
              </a:rPr>
              <a:t>UAS systems provide support to the entire operation  </a:t>
            </a:r>
          </a:p>
        </p:txBody>
      </p:sp>
      <p:sp>
        <p:nvSpPr>
          <p:cNvPr id="9" name="TextBox 8"/>
          <p:cNvSpPr txBox="1"/>
          <p:nvPr/>
        </p:nvSpPr>
        <p:spPr>
          <a:xfrm>
            <a:off x="5870979" y="860809"/>
            <a:ext cx="3021090" cy="5355312"/>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SCREEN</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Static = defense </a:t>
            </a:r>
          </a:p>
          <a:p>
            <a:pPr marL="342900" indent="-342900">
              <a:buFont typeface="Arial" panose="020B0604020202020204" pitchFamily="34" charset="0"/>
              <a:buChar char="•"/>
            </a:pPr>
            <a:r>
              <a:rPr lang="en-US" b="1" dirty="0">
                <a:latin typeface="+mj-lt"/>
                <a:cs typeface="Calibri" panose="020F0502020204030204" pitchFamily="34" charset="0"/>
              </a:rPr>
              <a:t>Mobile = offense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Screens have FWD/rear boundaries, engagement criteria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Terrain assessment is key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Multiple sensors participate </a:t>
            </a:r>
          </a:p>
          <a:p>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Could easily be mistaken as a portion of the main defense line</a:t>
            </a:r>
          </a:p>
        </p:txBody>
      </p:sp>
    </p:spTree>
    <p:extLst>
      <p:ext uri="{BB962C8B-B14F-4D97-AF65-F5344CB8AC3E}">
        <p14:creationId xmlns:p14="http://schemas.microsoft.com/office/powerpoint/2010/main" val="692899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b="1" i="0" spc="-5" dirty="0">
                <a:latin typeface="Arial"/>
                <a:cs typeface="Arial"/>
              </a:rPr>
              <a:t>Tactical Sequencing – Offense </a:t>
            </a:r>
            <a:endParaRPr sz="2800" b="1" dirty="0">
              <a:latin typeface="Arial"/>
              <a:cs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411" y="793819"/>
            <a:ext cx="4203626" cy="5917520"/>
          </a:xfrm>
          <a:prstGeom prst="rect">
            <a:avLst/>
          </a:prstGeom>
        </p:spPr>
      </p:pic>
    </p:spTree>
    <p:extLst>
      <p:ext uri="{BB962C8B-B14F-4D97-AF65-F5344CB8AC3E}">
        <p14:creationId xmlns:p14="http://schemas.microsoft.com/office/powerpoint/2010/main" val="3623267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3578"/>
            <a:ext cx="5546690" cy="6114422"/>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i="0" spc="-5" dirty="0">
                <a:latin typeface="Arial"/>
                <a:cs typeface="Arial"/>
              </a:rPr>
              <a:t>Offense: Phase 1 of 4 </a:t>
            </a:r>
            <a:endParaRPr sz="2800" dirty="0">
              <a:latin typeface="Arial"/>
              <a:cs typeface="Arial"/>
            </a:endParaRPr>
          </a:p>
        </p:txBody>
      </p:sp>
      <p:sp>
        <p:nvSpPr>
          <p:cNvPr id="5" name="TextBox 4"/>
          <p:cNvSpPr txBox="1"/>
          <p:nvPr/>
        </p:nvSpPr>
        <p:spPr>
          <a:xfrm>
            <a:off x="70339" y="4848237"/>
            <a:ext cx="5355771" cy="1754326"/>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Offense Group advances to assault MECH task force in defense</a:t>
            </a:r>
          </a:p>
          <a:p>
            <a:pPr marL="342900" indent="-342900">
              <a:buFont typeface="+mj-lt"/>
              <a:buAutoNum type="arabicPeriod"/>
            </a:pPr>
            <a:r>
              <a:rPr lang="en-US" sz="1350" b="1" dirty="0">
                <a:latin typeface="Calibri" panose="020F0502020204030204" pitchFamily="34" charset="0"/>
                <a:cs typeface="Calibri" panose="020F0502020204030204" pitchFamily="34" charset="0"/>
              </a:rPr>
              <a:t>Recon Group deploys as the advance guard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2 x Frontline Attack Groups fix the enemy to enable depth and thrust attacks</a:t>
            </a:r>
          </a:p>
          <a:p>
            <a:pPr marL="342900" indent="-342900">
              <a:buFont typeface="+mj-lt"/>
              <a:buAutoNum type="arabicPeriod"/>
            </a:pPr>
            <a:r>
              <a:rPr lang="en-US" sz="1350" b="1" dirty="0">
                <a:latin typeface="Calibri" panose="020F0502020204030204" pitchFamily="34" charset="0"/>
                <a:cs typeface="Calibri" panose="020F0502020204030204" pitchFamily="34" charset="0"/>
              </a:rPr>
              <a:t>Depth attack group positions to exploit weaknesses; it is concealed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Thrust maneuver group waits to exploit success of depth group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Firepower group prepares to deliver IDF throughout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IW and EW groups conduct EW jamming and spoofing at key times</a:t>
            </a:r>
          </a:p>
        </p:txBody>
      </p:sp>
      <p:sp>
        <p:nvSpPr>
          <p:cNvPr id="9" name="TextBox 8"/>
          <p:cNvSpPr txBox="1"/>
          <p:nvPr/>
        </p:nvSpPr>
        <p:spPr>
          <a:xfrm>
            <a:off x="5870979" y="860809"/>
            <a:ext cx="3021090" cy="5355312"/>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ADVANCE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Initial phase of an offense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The ENY CDR is the upmost planning factor – deception and concealment are key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The commander will decide upon the final COA while in contact (likely during #3)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Advance phase ends when the main body makes contact with the enemy </a:t>
            </a:r>
          </a:p>
        </p:txBody>
      </p:sp>
    </p:spTree>
    <p:extLst>
      <p:ext uri="{BB962C8B-B14F-4D97-AF65-F5344CB8AC3E}">
        <p14:creationId xmlns:p14="http://schemas.microsoft.com/office/powerpoint/2010/main" val="2224603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 y="777681"/>
            <a:ext cx="5596933" cy="6002282"/>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i="0" spc="-5" dirty="0">
                <a:latin typeface="Arial"/>
                <a:cs typeface="Arial"/>
              </a:rPr>
              <a:t>Offense: Phase 2 of 4 </a:t>
            </a:r>
            <a:endParaRPr sz="2800" dirty="0">
              <a:latin typeface="Arial"/>
              <a:cs typeface="Arial"/>
            </a:endParaRPr>
          </a:p>
        </p:txBody>
      </p:sp>
      <p:sp>
        <p:nvSpPr>
          <p:cNvPr id="5" name="TextBox 4"/>
          <p:cNvSpPr txBox="1"/>
          <p:nvPr/>
        </p:nvSpPr>
        <p:spPr>
          <a:xfrm>
            <a:off x="80385" y="4757802"/>
            <a:ext cx="5456257" cy="1754326"/>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1x Frontline Attack Group positions into a support by fire to fix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1x Frontline Attack Group conducts a limited attack to test ENY strength – these two groups will confuse and deceive the ENY CDR</a:t>
            </a:r>
          </a:p>
          <a:p>
            <a:pPr marL="342900" indent="-342900">
              <a:buFont typeface="+mj-lt"/>
              <a:buAutoNum type="arabicPeriod"/>
            </a:pPr>
            <a:r>
              <a:rPr lang="en-US" sz="1350" b="1" dirty="0">
                <a:latin typeface="Calibri" panose="020F0502020204030204" pitchFamily="34" charset="0"/>
                <a:cs typeface="Calibri" panose="020F0502020204030204" pitchFamily="34" charset="0"/>
              </a:rPr>
              <a:t>Recon units engage ENY scouts to conceal 4 and 5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Depth and Thrust Groups move to ATTK positions; ENY CDR does not know the main axis of ATTK due to 3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Firepower groups conduct fire assaults  to disrupt C2</a:t>
            </a:r>
          </a:p>
          <a:p>
            <a:pPr marL="342900" indent="-342900">
              <a:buFont typeface="+mj-lt"/>
              <a:buAutoNum type="arabicPeriod"/>
            </a:pPr>
            <a:r>
              <a:rPr lang="en-US" sz="1350" b="1" dirty="0">
                <a:latin typeface="Calibri" panose="020F0502020204030204" pitchFamily="34" charset="0"/>
                <a:cs typeface="Calibri" panose="020F0502020204030204" pitchFamily="34" charset="0"/>
              </a:rPr>
              <a:t>IW units send false traffic to deceive where the ATTK will occur </a:t>
            </a:r>
          </a:p>
        </p:txBody>
      </p:sp>
      <p:sp>
        <p:nvSpPr>
          <p:cNvPr id="9" name="TextBox 8"/>
          <p:cNvSpPr txBox="1"/>
          <p:nvPr/>
        </p:nvSpPr>
        <p:spPr>
          <a:xfrm>
            <a:off x="5840833" y="1110650"/>
            <a:ext cx="3021090" cy="4524315"/>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UNFOLD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Still setting conditions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Units seek rapid positions and maintain contact</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Isolation and deception are critical events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Ends when the PLAA commander assesses how to employ Depth and Thrust Groups </a:t>
            </a:r>
          </a:p>
        </p:txBody>
      </p:sp>
    </p:spTree>
    <p:extLst>
      <p:ext uri="{BB962C8B-B14F-4D97-AF65-F5344CB8AC3E}">
        <p14:creationId xmlns:p14="http://schemas.microsoft.com/office/powerpoint/2010/main" val="2869114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3723"/>
            <a:ext cx="5576835" cy="5976474"/>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i="0" spc="-5" dirty="0">
                <a:latin typeface="Arial"/>
                <a:cs typeface="Arial"/>
              </a:rPr>
              <a:t>Offense: Phase 3 of 4 </a:t>
            </a:r>
            <a:endParaRPr sz="2800" dirty="0">
              <a:latin typeface="Arial"/>
              <a:cs typeface="Arial"/>
            </a:endParaRPr>
          </a:p>
        </p:txBody>
      </p:sp>
      <p:sp>
        <p:nvSpPr>
          <p:cNvPr id="5" name="TextBox 4"/>
          <p:cNvSpPr txBox="1"/>
          <p:nvPr/>
        </p:nvSpPr>
        <p:spPr>
          <a:xfrm>
            <a:off x="50244" y="4757802"/>
            <a:ext cx="5446206" cy="1754326"/>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ENY CDR, deceived, commits reserve to the left flank against the Frontline Attack Group – the latter transitions to retrograde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PLAA CDR discovers the center is weak – commits depth attack group to breach to isolate the left and right flank</a:t>
            </a:r>
          </a:p>
          <a:p>
            <a:pPr marL="342900" indent="-342900">
              <a:buFont typeface="+mj-lt"/>
              <a:buAutoNum type="arabicPeriod"/>
            </a:pPr>
            <a:r>
              <a:rPr lang="en-US" sz="1350" b="1" dirty="0">
                <a:latin typeface="Calibri" panose="020F0502020204030204" pitchFamily="34" charset="0"/>
                <a:cs typeface="Calibri" panose="020F0502020204030204" pitchFamily="34" charset="0"/>
              </a:rPr>
              <a:t>Other Frontline Attack Groups assault the right flank to fix</a:t>
            </a:r>
          </a:p>
          <a:p>
            <a:pPr marL="342900" indent="-342900">
              <a:buFont typeface="+mj-lt"/>
              <a:buAutoNum type="arabicPeriod"/>
            </a:pPr>
            <a:r>
              <a:rPr lang="en-US" sz="1350" b="1" dirty="0">
                <a:latin typeface="Calibri" panose="020F0502020204030204" pitchFamily="34" charset="0"/>
                <a:cs typeface="Calibri" panose="020F0502020204030204" pitchFamily="34" charset="0"/>
              </a:rPr>
              <a:t>Thrust Group positions to exploit the breach</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Firepower groups transitions fires to support the breaching effort</a:t>
            </a:r>
          </a:p>
          <a:p>
            <a:pPr marL="342900" indent="-342900">
              <a:buFont typeface="+mj-lt"/>
              <a:buAutoNum type="arabicPeriod"/>
            </a:pPr>
            <a:r>
              <a:rPr lang="en-US" sz="1350" b="1" dirty="0">
                <a:latin typeface="Calibri" panose="020F0502020204030204" pitchFamily="34" charset="0"/>
                <a:cs typeface="Calibri" panose="020F0502020204030204" pitchFamily="34" charset="0"/>
              </a:rPr>
              <a:t>EW Group suppressed ENY communications </a:t>
            </a:r>
          </a:p>
        </p:txBody>
      </p:sp>
      <p:sp>
        <p:nvSpPr>
          <p:cNvPr id="9" name="TextBox 8"/>
          <p:cNvSpPr txBox="1"/>
          <p:nvPr/>
        </p:nvSpPr>
        <p:spPr>
          <a:xfrm>
            <a:off x="5840833" y="849393"/>
            <a:ext cx="3021090" cy="5355312"/>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Initiate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Assault begins with a massive Firepower Group mission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Groups will change tasks frequently to enable deception – force multiple dilemmas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Attacks on C2 nodes are likely at this point</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Ends when the ENY center of gravity has been seized by the main effort </a:t>
            </a:r>
          </a:p>
        </p:txBody>
      </p:sp>
    </p:spTree>
    <p:extLst>
      <p:ext uri="{BB962C8B-B14F-4D97-AF65-F5344CB8AC3E}">
        <p14:creationId xmlns:p14="http://schemas.microsoft.com/office/powerpoint/2010/main" val="3622812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2" name="Rectangular Callout 136">
            <a:extLst>
              <a:ext uri="{FF2B5EF4-FFF2-40B4-BE49-F238E27FC236}">
                <a16:creationId xmlns:a16="http://schemas.microsoft.com/office/drawing/2014/main" id="{482FE61B-6A0F-48B3-B0D7-027E9B40539D}"/>
              </a:ext>
            </a:extLst>
          </p:cNvPr>
          <p:cNvSpPr/>
          <p:nvPr/>
        </p:nvSpPr>
        <p:spPr>
          <a:xfrm>
            <a:off x="6086684" y="1142674"/>
            <a:ext cx="2790356" cy="1716000"/>
          </a:xfrm>
          <a:prstGeom prst="wedgeRectCallout">
            <a:avLst>
              <a:gd name="adj1" fmla="val 37262"/>
              <a:gd name="adj2" fmla="val 76164"/>
            </a:avLst>
          </a:prstGeom>
          <a:solidFill>
            <a:schemeClr val="tx2">
              <a:lumMod val="50000"/>
            </a:schemeClr>
          </a:solidFill>
          <a:ln>
            <a:solidFill>
              <a:srgbClr val="FF0000"/>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ular Callout 70">
            <a:extLst>
              <a:ext uri="{FF2B5EF4-FFF2-40B4-BE49-F238E27FC236}">
                <a16:creationId xmlns:a16="http://schemas.microsoft.com/office/drawing/2014/main" id="{7D84319C-9434-48C7-8273-3C2701C11524}"/>
              </a:ext>
            </a:extLst>
          </p:cNvPr>
          <p:cNvSpPr/>
          <p:nvPr/>
        </p:nvSpPr>
        <p:spPr>
          <a:xfrm>
            <a:off x="156111" y="1297201"/>
            <a:ext cx="2673532" cy="1522862"/>
          </a:xfrm>
          <a:prstGeom prst="wedgeRectCallout">
            <a:avLst>
              <a:gd name="adj1" fmla="val -30357"/>
              <a:gd name="adj2" fmla="val 78358"/>
            </a:avLst>
          </a:prstGeom>
          <a:solidFill>
            <a:schemeClr val="tx2">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436797" y="3280541"/>
            <a:ext cx="8270407" cy="304800"/>
            <a:chOff x="381000" y="3280541"/>
            <a:chExt cx="8270407" cy="304800"/>
          </a:xfrm>
        </p:grpSpPr>
        <p:cxnSp>
          <p:nvCxnSpPr>
            <p:cNvPr id="11" name="Straight Connector 10"/>
            <p:cNvCxnSpPr/>
            <p:nvPr/>
          </p:nvCxnSpPr>
          <p:spPr>
            <a:xfrm>
              <a:off x="533400" y="3429000"/>
              <a:ext cx="796560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81000" y="3280541"/>
              <a:ext cx="304800" cy="304800"/>
            </a:xfrm>
            <a:prstGeom prst="ellipse">
              <a:avLst/>
            </a:prstGeom>
            <a:solidFill>
              <a:schemeClr val="tx2">
                <a:lumMod val="5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372402" y="3280541"/>
              <a:ext cx="304800" cy="304800"/>
            </a:xfrm>
            <a:prstGeom prst="ellipse">
              <a:avLst/>
            </a:prstGeom>
            <a:solidFill>
              <a:schemeClr val="tx2">
                <a:lumMod val="5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4363804" y="3280541"/>
              <a:ext cx="304800" cy="304800"/>
            </a:xfrm>
            <a:prstGeom prst="ellipse">
              <a:avLst/>
            </a:prstGeom>
            <a:solidFill>
              <a:schemeClr val="tx2">
                <a:lumMod val="5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6355206" y="3280541"/>
              <a:ext cx="304800" cy="304800"/>
            </a:xfrm>
            <a:prstGeom prst="ellipse">
              <a:avLst/>
            </a:prstGeom>
            <a:solidFill>
              <a:schemeClr val="tx2">
                <a:lumMod val="5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8346607" y="3280541"/>
              <a:ext cx="304800" cy="304800"/>
            </a:xfrm>
            <a:prstGeom prst="ellipse">
              <a:avLst/>
            </a:prstGeom>
            <a:solidFill>
              <a:schemeClr val="tx2">
                <a:lumMod val="5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1" name="Rectangular Callout 90"/>
          <p:cNvSpPr/>
          <p:nvPr/>
        </p:nvSpPr>
        <p:spPr>
          <a:xfrm rot="10800000">
            <a:off x="5278472" y="3940355"/>
            <a:ext cx="2646328" cy="1690040"/>
          </a:xfrm>
          <a:prstGeom prst="wedgeRectCallout">
            <a:avLst>
              <a:gd name="adj1" fmla="val 68"/>
              <a:gd name="adj2" fmla="val 80994"/>
            </a:avLst>
          </a:prstGeom>
          <a:solidFill>
            <a:schemeClr val="tx2">
              <a:lumMod val="5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ular Callout 74"/>
          <p:cNvSpPr/>
          <p:nvPr/>
        </p:nvSpPr>
        <p:spPr>
          <a:xfrm>
            <a:off x="3865526" y="1184223"/>
            <a:ext cx="1412947" cy="1716000"/>
          </a:xfrm>
          <a:prstGeom prst="wedgeRectCallout">
            <a:avLst>
              <a:gd name="adj1" fmla="val 1203"/>
              <a:gd name="adj2" fmla="val 79627"/>
            </a:avLst>
          </a:prstGeom>
          <a:solidFill>
            <a:schemeClr val="tx2">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ular Callout 73"/>
          <p:cNvSpPr/>
          <p:nvPr/>
        </p:nvSpPr>
        <p:spPr>
          <a:xfrm rot="10800000">
            <a:off x="1676400" y="3844799"/>
            <a:ext cx="1793945" cy="1716000"/>
          </a:xfrm>
          <a:prstGeom prst="wedgeRectCallout">
            <a:avLst>
              <a:gd name="adj1" fmla="val 2500"/>
              <a:gd name="adj2" fmla="val 74552"/>
            </a:avLst>
          </a:prstGeom>
          <a:solidFill>
            <a:schemeClr val="tx2">
              <a:lumMod val="50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9DD789A4-0EE4-4B98-B578-16A1BC07FCB0}"/>
              </a:ext>
            </a:extLst>
          </p:cNvPr>
          <p:cNvSpPr txBox="1"/>
          <p:nvPr/>
        </p:nvSpPr>
        <p:spPr>
          <a:xfrm>
            <a:off x="419100" y="5786735"/>
            <a:ext cx="8305800" cy="307777"/>
          </a:xfrm>
          <a:prstGeom prst="rect">
            <a:avLst/>
          </a:prstGeom>
          <a:solidFill>
            <a:srgbClr val="FF0000"/>
          </a:solidFill>
          <a:ln w="25400">
            <a:solidFill>
              <a:schemeClr val="tx1">
                <a:lumMod val="95000"/>
                <a:lumOff val="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Supports DOD-wide shift in focus towards China and the Pacific</a:t>
            </a:r>
          </a:p>
        </p:txBody>
      </p:sp>
      <p:sp>
        <p:nvSpPr>
          <p:cNvPr id="7" name="Title 1"/>
          <p:cNvSpPr txBox="1">
            <a:spLocks/>
          </p:cNvSpPr>
          <p:nvPr/>
        </p:nvSpPr>
        <p:spPr>
          <a:xfrm>
            <a:off x="1295400" y="76200"/>
            <a:ext cx="74676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Purpose and Background (ATP 7-100.3)</a:t>
            </a:r>
          </a:p>
        </p:txBody>
      </p:sp>
      <p:cxnSp>
        <p:nvCxnSpPr>
          <p:cNvPr id="8" name="Straight Connector 7">
            <a:extLst>
              <a:ext uri="{FF2B5EF4-FFF2-40B4-BE49-F238E27FC236}">
                <a16:creationId xmlns:a16="http://schemas.microsoft.com/office/drawing/2014/main" id="{14B22A08-79D0-4D5A-8368-776EA397CB13}"/>
              </a:ext>
            </a:extLst>
          </p:cNvPr>
          <p:cNvCxnSpPr/>
          <p:nvPr/>
        </p:nvCxnSpPr>
        <p:spPr>
          <a:xfrm>
            <a:off x="1366185" y="762000"/>
            <a:ext cx="4044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359942" y="1273338"/>
            <a:ext cx="2286000"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ATP 7-100.3 is the DoD’s first comprehensive open-source publication covering PLA tactics since the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Handbook on the Chinese People’s Liberation Army</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was published by DIA in 1984</a:t>
            </a:r>
          </a:p>
        </p:txBody>
      </p:sp>
      <p:sp>
        <p:nvSpPr>
          <p:cNvPr id="19" name="Rectangle 18"/>
          <p:cNvSpPr/>
          <p:nvPr/>
        </p:nvSpPr>
        <p:spPr>
          <a:xfrm>
            <a:off x="1671767" y="4371091"/>
            <a:ext cx="179394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Began as a simple revision of OPFOR doctrine that evolved into an in-depth, country-specific study</a:t>
            </a:r>
          </a:p>
        </p:txBody>
      </p:sp>
      <p:sp>
        <p:nvSpPr>
          <p:cNvPr id="20" name="Rectangle 19"/>
          <p:cNvSpPr/>
          <p:nvPr/>
        </p:nvSpPr>
        <p:spPr>
          <a:xfrm>
            <a:off x="3865526" y="1632885"/>
            <a:ext cx="141294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Developed entirely from scratch based on PLA sources, carefully nested with IC positions</a:t>
            </a:r>
          </a:p>
        </p:txBody>
      </p:sp>
      <p:sp>
        <p:nvSpPr>
          <p:cNvPr id="21" name="Rectangle 20"/>
          <p:cNvSpPr/>
          <p:nvPr/>
        </p:nvSpPr>
        <p:spPr>
          <a:xfrm>
            <a:off x="5458635" y="4396175"/>
            <a:ext cx="231376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Necessary response to changes in the strategic environment and guidance from senior political and military leadership</a:t>
            </a:r>
          </a:p>
        </p:txBody>
      </p:sp>
      <p:sp>
        <p:nvSpPr>
          <p:cNvPr id="22" name="Rectangle 21"/>
          <p:cNvSpPr/>
          <p:nvPr/>
        </p:nvSpPr>
        <p:spPr>
          <a:xfrm>
            <a:off x="129994" y="1410557"/>
            <a:ext cx="267353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DoD personnel – and particularly the Army – lack the breadth and depth of knowledge about China and the PLA that previous generations did about Soviet/Russian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operations and equipment</a:t>
            </a:r>
          </a:p>
        </p:txBody>
      </p:sp>
      <p:grpSp>
        <p:nvGrpSpPr>
          <p:cNvPr id="68" name="Group 67"/>
          <p:cNvGrpSpPr/>
          <p:nvPr/>
        </p:nvGrpSpPr>
        <p:grpSpPr>
          <a:xfrm>
            <a:off x="7122588" y="730120"/>
            <a:ext cx="622960" cy="381738"/>
            <a:chOff x="1284514" y="1016821"/>
            <a:chExt cx="772275" cy="473235"/>
          </a:xfrm>
        </p:grpSpPr>
        <p:sp>
          <p:nvSpPr>
            <p:cNvPr id="67" name="Freeform 66"/>
            <p:cNvSpPr/>
            <p:nvPr/>
          </p:nvSpPr>
          <p:spPr>
            <a:xfrm flipH="1">
              <a:off x="1284514" y="1016821"/>
              <a:ext cx="772275" cy="473235"/>
            </a:xfrm>
            <a:custGeom>
              <a:avLst/>
              <a:gdLst>
                <a:gd name="connsiteX0" fmla="*/ 707948 w 772275"/>
                <a:gd name="connsiteY0" fmla="*/ 0 h 473235"/>
                <a:gd name="connsiteX1" fmla="*/ 448336 w 772275"/>
                <a:gd name="connsiteY1" fmla="*/ 0 h 473235"/>
                <a:gd name="connsiteX2" fmla="*/ 411621 w 772275"/>
                <a:gd name="connsiteY2" fmla="*/ 15208 h 473235"/>
                <a:gd name="connsiteX3" fmla="*/ 407398 w 772275"/>
                <a:gd name="connsiteY3" fmla="*/ 25404 h 473235"/>
                <a:gd name="connsiteX4" fmla="*/ 364878 w 772275"/>
                <a:gd name="connsiteY4" fmla="*/ 25404 h 473235"/>
                <a:gd name="connsiteX5" fmla="*/ 360655 w 772275"/>
                <a:gd name="connsiteY5" fmla="*/ 15208 h 473235"/>
                <a:gd name="connsiteX6" fmla="*/ 323940 w 772275"/>
                <a:gd name="connsiteY6" fmla="*/ 0 h 473235"/>
                <a:gd name="connsiteX7" fmla="*/ 64328 w 772275"/>
                <a:gd name="connsiteY7" fmla="*/ 0 h 473235"/>
                <a:gd name="connsiteX8" fmla="*/ 64328 w 772275"/>
                <a:gd name="connsiteY8" fmla="*/ 25404 h 473235"/>
                <a:gd name="connsiteX9" fmla="*/ 0 w 772275"/>
                <a:gd name="connsiteY9" fmla="*/ 25404 h 473235"/>
                <a:gd name="connsiteX10" fmla="*/ 0 w 772275"/>
                <a:gd name="connsiteY10" fmla="*/ 473235 h 473235"/>
                <a:gd name="connsiteX11" fmla="*/ 772275 w 772275"/>
                <a:gd name="connsiteY11" fmla="*/ 473235 h 473235"/>
                <a:gd name="connsiteX12" fmla="*/ 772275 w 772275"/>
                <a:gd name="connsiteY12" fmla="*/ 25404 h 473235"/>
                <a:gd name="connsiteX13" fmla="*/ 707948 w 772275"/>
                <a:gd name="connsiteY13" fmla="*/ 25404 h 47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275" h="473235">
                  <a:moveTo>
                    <a:pt x="707948" y="0"/>
                  </a:moveTo>
                  <a:lnTo>
                    <a:pt x="448336" y="0"/>
                  </a:lnTo>
                  <a:cubicBezTo>
                    <a:pt x="433998" y="0"/>
                    <a:pt x="421017" y="5812"/>
                    <a:pt x="411621" y="15208"/>
                  </a:cubicBezTo>
                  <a:lnTo>
                    <a:pt x="407398" y="25404"/>
                  </a:lnTo>
                  <a:lnTo>
                    <a:pt x="364878" y="25404"/>
                  </a:lnTo>
                  <a:lnTo>
                    <a:pt x="360655" y="15208"/>
                  </a:lnTo>
                  <a:cubicBezTo>
                    <a:pt x="351259" y="5812"/>
                    <a:pt x="338278" y="0"/>
                    <a:pt x="323940" y="0"/>
                  </a:cubicBezTo>
                  <a:lnTo>
                    <a:pt x="64328" y="0"/>
                  </a:lnTo>
                  <a:lnTo>
                    <a:pt x="64328" y="25404"/>
                  </a:lnTo>
                  <a:lnTo>
                    <a:pt x="0" y="25404"/>
                  </a:lnTo>
                  <a:lnTo>
                    <a:pt x="0" y="473235"/>
                  </a:lnTo>
                  <a:lnTo>
                    <a:pt x="772275" y="473235"/>
                  </a:lnTo>
                  <a:lnTo>
                    <a:pt x="772275" y="25404"/>
                  </a:lnTo>
                  <a:lnTo>
                    <a:pt x="707948" y="2540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7" name="Group 56"/>
            <p:cNvGrpSpPr/>
            <p:nvPr/>
          </p:nvGrpSpPr>
          <p:grpSpPr>
            <a:xfrm>
              <a:off x="1348841" y="1032685"/>
              <a:ext cx="643620" cy="441507"/>
              <a:chOff x="491257" y="939156"/>
              <a:chExt cx="943736" cy="647379"/>
            </a:xfrm>
            <a:solidFill>
              <a:schemeClr val="tx2">
                <a:lumMod val="50000"/>
              </a:schemeClr>
            </a:solidFill>
          </p:grpSpPr>
          <p:sp>
            <p:nvSpPr>
              <p:cNvPr id="52" name="Freeform 51"/>
              <p:cNvSpPr/>
              <p:nvPr/>
            </p:nvSpPr>
            <p:spPr>
              <a:xfrm flipH="1">
                <a:off x="978191" y="939156"/>
                <a:ext cx="456802" cy="647379"/>
              </a:xfrm>
              <a:custGeom>
                <a:avLst/>
                <a:gdLst>
                  <a:gd name="connsiteX0" fmla="*/ 312981 w 2219104"/>
                  <a:gd name="connsiteY0" fmla="*/ 2094358 h 3144910"/>
                  <a:gd name="connsiteX1" fmla="*/ 312981 w 2219104"/>
                  <a:gd name="connsiteY1" fmla="*/ 2200719 h 3144910"/>
                  <a:gd name="connsiteX2" fmla="*/ 1857383 w 2219104"/>
                  <a:gd name="connsiteY2" fmla="*/ 2200719 h 3144910"/>
                  <a:gd name="connsiteX3" fmla="*/ 1857383 w 2219104"/>
                  <a:gd name="connsiteY3" fmla="*/ 2094358 h 3144910"/>
                  <a:gd name="connsiteX4" fmla="*/ 318167 w 2219104"/>
                  <a:gd name="connsiteY4" fmla="*/ 1720898 h 3144910"/>
                  <a:gd name="connsiteX5" fmla="*/ 318167 w 2219104"/>
                  <a:gd name="connsiteY5" fmla="*/ 1827259 h 3144910"/>
                  <a:gd name="connsiteX6" fmla="*/ 1862569 w 2219104"/>
                  <a:gd name="connsiteY6" fmla="*/ 1827259 h 3144910"/>
                  <a:gd name="connsiteX7" fmla="*/ 1862569 w 2219104"/>
                  <a:gd name="connsiteY7" fmla="*/ 1720898 h 3144910"/>
                  <a:gd name="connsiteX8" fmla="*/ 312981 w 2219104"/>
                  <a:gd name="connsiteY8" fmla="*/ 1347437 h 3144910"/>
                  <a:gd name="connsiteX9" fmla="*/ 312981 w 2219104"/>
                  <a:gd name="connsiteY9" fmla="*/ 1453798 h 3144910"/>
                  <a:gd name="connsiteX10" fmla="*/ 1857383 w 2219104"/>
                  <a:gd name="connsiteY10" fmla="*/ 1453798 h 3144910"/>
                  <a:gd name="connsiteX11" fmla="*/ 1857383 w 2219104"/>
                  <a:gd name="connsiteY11" fmla="*/ 1347437 h 3144910"/>
                  <a:gd name="connsiteX12" fmla="*/ 312981 w 2219104"/>
                  <a:gd name="connsiteY12" fmla="*/ 973976 h 3144910"/>
                  <a:gd name="connsiteX13" fmla="*/ 312981 w 2219104"/>
                  <a:gd name="connsiteY13" fmla="*/ 1080337 h 3144910"/>
                  <a:gd name="connsiteX14" fmla="*/ 1857383 w 2219104"/>
                  <a:gd name="connsiteY14" fmla="*/ 1080337 h 3144910"/>
                  <a:gd name="connsiteX15" fmla="*/ 1857383 w 2219104"/>
                  <a:gd name="connsiteY15" fmla="*/ 973976 h 3144910"/>
                  <a:gd name="connsiteX16" fmla="*/ 319207 w 2219104"/>
                  <a:gd name="connsiteY16" fmla="*/ 600515 h 3144910"/>
                  <a:gd name="connsiteX17" fmla="*/ 319207 w 2219104"/>
                  <a:gd name="connsiteY17" fmla="*/ 706876 h 3144910"/>
                  <a:gd name="connsiteX18" fmla="*/ 1863609 w 2219104"/>
                  <a:gd name="connsiteY18" fmla="*/ 706876 h 3144910"/>
                  <a:gd name="connsiteX19" fmla="*/ 1863609 w 2219104"/>
                  <a:gd name="connsiteY19" fmla="*/ 600515 h 3144910"/>
                  <a:gd name="connsiteX20" fmla="*/ 0 w 2219104"/>
                  <a:gd name="connsiteY20" fmla="*/ 0 h 3144910"/>
                  <a:gd name="connsiteX21" fmla="*/ 1849246 w 2219104"/>
                  <a:gd name="connsiteY21" fmla="*/ 0 h 3144910"/>
                  <a:gd name="connsiteX22" fmla="*/ 2219104 w 2219104"/>
                  <a:gd name="connsiteY22" fmla="*/ 369858 h 3144910"/>
                  <a:gd name="connsiteX23" fmla="*/ 2219104 w 2219104"/>
                  <a:gd name="connsiteY23" fmla="*/ 3144910 h 3144910"/>
                  <a:gd name="connsiteX24" fmla="*/ 0 w 2219104"/>
                  <a:gd name="connsiteY24" fmla="*/ 3144910 h 31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19104" h="3144910">
                    <a:moveTo>
                      <a:pt x="312981" y="2094358"/>
                    </a:moveTo>
                    <a:lnTo>
                      <a:pt x="312981" y="2200719"/>
                    </a:lnTo>
                    <a:lnTo>
                      <a:pt x="1857383" y="2200719"/>
                    </a:lnTo>
                    <a:lnTo>
                      <a:pt x="1857383" y="2094358"/>
                    </a:lnTo>
                    <a:close/>
                    <a:moveTo>
                      <a:pt x="318167" y="1720898"/>
                    </a:moveTo>
                    <a:lnTo>
                      <a:pt x="318167" y="1827259"/>
                    </a:lnTo>
                    <a:lnTo>
                      <a:pt x="1862569" y="1827259"/>
                    </a:lnTo>
                    <a:lnTo>
                      <a:pt x="1862569" y="1720898"/>
                    </a:lnTo>
                    <a:close/>
                    <a:moveTo>
                      <a:pt x="312981" y="1347437"/>
                    </a:moveTo>
                    <a:lnTo>
                      <a:pt x="312981" y="1453798"/>
                    </a:lnTo>
                    <a:lnTo>
                      <a:pt x="1857383" y="1453798"/>
                    </a:lnTo>
                    <a:lnTo>
                      <a:pt x="1857383" y="1347437"/>
                    </a:lnTo>
                    <a:close/>
                    <a:moveTo>
                      <a:pt x="312981" y="973976"/>
                    </a:moveTo>
                    <a:lnTo>
                      <a:pt x="312981" y="1080337"/>
                    </a:lnTo>
                    <a:lnTo>
                      <a:pt x="1857383" y="1080337"/>
                    </a:lnTo>
                    <a:lnTo>
                      <a:pt x="1857383" y="973976"/>
                    </a:lnTo>
                    <a:close/>
                    <a:moveTo>
                      <a:pt x="319207" y="600515"/>
                    </a:moveTo>
                    <a:lnTo>
                      <a:pt x="319207" y="706876"/>
                    </a:lnTo>
                    <a:lnTo>
                      <a:pt x="1863609" y="706876"/>
                    </a:lnTo>
                    <a:lnTo>
                      <a:pt x="1863609" y="600515"/>
                    </a:lnTo>
                    <a:close/>
                    <a:moveTo>
                      <a:pt x="0" y="0"/>
                    </a:moveTo>
                    <a:lnTo>
                      <a:pt x="1849246" y="0"/>
                    </a:lnTo>
                    <a:cubicBezTo>
                      <a:pt x="2053513" y="0"/>
                      <a:pt x="2219104" y="165591"/>
                      <a:pt x="2219104" y="369858"/>
                    </a:cubicBezTo>
                    <a:lnTo>
                      <a:pt x="2219104" y="3144910"/>
                    </a:lnTo>
                    <a:lnTo>
                      <a:pt x="0" y="31449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reeform 52"/>
              <p:cNvSpPr/>
              <p:nvPr/>
            </p:nvSpPr>
            <p:spPr>
              <a:xfrm>
                <a:off x="491257" y="939156"/>
                <a:ext cx="456802" cy="647379"/>
              </a:xfrm>
              <a:custGeom>
                <a:avLst/>
                <a:gdLst>
                  <a:gd name="connsiteX0" fmla="*/ 312981 w 2219104"/>
                  <a:gd name="connsiteY0" fmla="*/ 2094358 h 3144910"/>
                  <a:gd name="connsiteX1" fmla="*/ 312981 w 2219104"/>
                  <a:gd name="connsiteY1" fmla="*/ 2200719 h 3144910"/>
                  <a:gd name="connsiteX2" fmla="*/ 1857383 w 2219104"/>
                  <a:gd name="connsiteY2" fmla="*/ 2200719 h 3144910"/>
                  <a:gd name="connsiteX3" fmla="*/ 1857383 w 2219104"/>
                  <a:gd name="connsiteY3" fmla="*/ 2094358 h 3144910"/>
                  <a:gd name="connsiteX4" fmla="*/ 318167 w 2219104"/>
                  <a:gd name="connsiteY4" fmla="*/ 1720898 h 3144910"/>
                  <a:gd name="connsiteX5" fmla="*/ 318167 w 2219104"/>
                  <a:gd name="connsiteY5" fmla="*/ 1827259 h 3144910"/>
                  <a:gd name="connsiteX6" fmla="*/ 1862569 w 2219104"/>
                  <a:gd name="connsiteY6" fmla="*/ 1827259 h 3144910"/>
                  <a:gd name="connsiteX7" fmla="*/ 1862569 w 2219104"/>
                  <a:gd name="connsiteY7" fmla="*/ 1720898 h 3144910"/>
                  <a:gd name="connsiteX8" fmla="*/ 312981 w 2219104"/>
                  <a:gd name="connsiteY8" fmla="*/ 1347437 h 3144910"/>
                  <a:gd name="connsiteX9" fmla="*/ 312981 w 2219104"/>
                  <a:gd name="connsiteY9" fmla="*/ 1453798 h 3144910"/>
                  <a:gd name="connsiteX10" fmla="*/ 1857383 w 2219104"/>
                  <a:gd name="connsiteY10" fmla="*/ 1453798 h 3144910"/>
                  <a:gd name="connsiteX11" fmla="*/ 1857383 w 2219104"/>
                  <a:gd name="connsiteY11" fmla="*/ 1347437 h 3144910"/>
                  <a:gd name="connsiteX12" fmla="*/ 312981 w 2219104"/>
                  <a:gd name="connsiteY12" fmla="*/ 973976 h 3144910"/>
                  <a:gd name="connsiteX13" fmla="*/ 312981 w 2219104"/>
                  <a:gd name="connsiteY13" fmla="*/ 1080337 h 3144910"/>
                  <a:gd name="connsiteX14" fmla="*/ 1857383 w 2219104"/>
                  <a:gd name="connsiteY14" fmla="*/ 1080337 h 3144910"/>
                  <a:gd name="connsiteX15" fmla="*/ 1857383 w 2219104"/>
                  <a:gd name="connsiteY15" fmla="*/ 973976 h 3144910"/>
                  <a:gd name="connsiteX16" fmla="*/ 319207 w 2219104"/>
                  <a:gd name="connsiteY16" fmla="*/ 600515 h 3144910"/>
                  <a:gd name="connsiteX17" fmla="*/ 319207 w 2219104"/>
                  <a:gd name="connsiteY17" fmla="*/ 706876 h 3144910"/>
                  <a:gd name="connsiteX18" fmla="*/ 1863609 w 2219104"/>
                  <a:gd name="connsiteY18" fmla="*/ 706876 h 3144910"/>
                  <a:gd name="connsiteX19" fmla="*/ 1863609 w 2219104"/>
                  <a:gd name="connsiteY19" fmla="*/ 600515 h 3144910"/>
                  <a:gd name="connsiteX20" fmla="*/ 0 w 2219104"/>
                  <a:gd name="connsiteY20" fmla="*/ 0 h 3144910"/>
                  <a:gd name="connsiteX21" fmla="*/ 1849246 w 2219104"/>
                  <a:gd name="connsiteY21" fmla="*/ 0 h 3144910"/>
                  <a:gd name="connsiteX22" fmla="*/ 2219104 w 2219104"/>
                  <a:gd name="connsiteY22" fmla="*/ 369858 h 3144910"/>
                  <a:gd name="connsiteX23" fmla="*/ 2219104 w 2219104"/>
                  <a:gd name="connsiteY23" fmla="*/ 3144910 h 3144910"/>
                  <a:gd name="connsiteX24" fmla="*/ 0 w 2219104"/>
                  <a:gd name="connsiteY24" fmla="*/ 3144910 h 31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19104" h="3144910">
                    <a:moveTo>
                      <a:pt x="312981" y="2094358"/>
                    </a:moveTo>
                    <a:lnTo>
                      <a:pt x="312981" y="2200719"/>
                    </a:lnTo>
                    <a:lnTo>
                      <a:pt x="1857383" y="2200719"/>
                    </a:lnTo>
                    <a:lnTo>
                      <a:pt x="1857383" y="2094358"/>
                    </a:lnTo>
                    <a:close/>
                    <a:moveTo>
                      <a:pt x="318167" y="1720898"/>
                    </a:moveTo>
                    <a:lnTo>
                      <a:pt x="318167" y="1827259"/>
                    </a:lnTo>
                    <a:lnTo>
                      <a:pt x="1862569" y="1827259"/>
                    </a:lnTo>
                    <a:lnTo>
                      <a:pt x="1862569" y="1720898"/>
                    </a:lnTo>
                    <a:close/>
                    <a:moveTo>
                      <a:pt x="312981" y="1347437"/>
                    </a:moveTo>
                    <a:lnTo>
                      <a:pt x="312981" y="1453798"/>
                    </a:lnTo>
                    <a:lnTo>
                      <a:pt x="1857383" y="1453798"/>
                    </a:lnTo>
                    <a:lnTo>
                      <a:pt x="1857383" y="1347437"/>
                    </a:lnTo>
                    <a:close/>
                    <a:moveTo>
                      <a:pt x="312981" y="973976"/>
                    </a:moveTo>
                    <a:lnTo>
                      <a:pt x="312981" y="1080337"/>
                    </a:lnTo>
                    <a:lnTo>
                      <a:pt x="1857383" y="1080337"/>
                    </a:lnTo>
                    <a:lnTo>
                      <a:pt x="1857383" y="973976"/>
                    </a:lnTo>
                    <a:close/>
                    <a:moveTo>
                      <a:pt x="319207" y="600515"/>
                    </a:moveTo>
                    <a:lnTo>
                      <a:pt x="319207" y="706876"/>
                    </a:lnTo>
                    <a:lnTo>
                      <a:pt x="1863609" y="706876"/>
                    </a:lnTo>
                    <a:lnTo>
                      <a:pt x="1863609" y="600515"/>
                    </a:lnTo>
                    <a:close/>
                    <a:moveTo>
                      <a:pt x="0" y="0"/>
                    </a:moveTo>
                    <a:lnTo>
                      <a:pt x="1849246" y="0"/>
                    </a:lnTo>
                    <a:cubicBezTo>
                      <a:pt x="2053513" y="0"/>
                      <a:pt x="2219104" y="165591"/>
                      <a:pt x="2219104" y="369858"/>
                    </a:cubicBezTo>
                    <a:lnTo>
                      <a:pt x="2219104" y="3144910"/>
                    </a:lnTo>
                    <a:lnTo>
                      <a:pt x="0" y="31449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34" name="Freeform 33"/>
          <p:cNvSpPr/>
          <p:nvPr/>
        </p:nvSpPr>
        <p:spPr>
          <a:xfrm rot="1618382">
            <a:off x="2343016" y="3746467"/>
            <a:ext cx="515481" cy="515481"/>
          </a:xfrm>
          <a:custGeom>
            <a:avLst/>
            <a:gdLst>
              <a:gd name="connsiteX0" fmla="*/ 1547658 w 3091921"/>
              <a:gd name="connsiteY0" fmla="*/ 1425694 h 3091921"/>
              <a:gd name="connsiteX1" fmla="*/ 1519472 w 3091921"/>
              <a:gd name="connsiteY1" fmla="*/ 1516909 h 3091921"/>
              <a:gd name="connsiteX2" fmla="*/ 1428257 w 3091921"/>
              <a:gd name="connsiteY2" fmla="*/ 1516908 h 3091921"/>
              <a:gd name="connsiteX3" fmla="*/ 1502052 w 3091921"/>
              <a:gd name="connsiteY3" fmla="*/ 1573281 h 3091921"/>
              <a:gd name="connsiteX4" fmla="*/ 1473864 w 3091921"/>
              <a:gd name="connsiteY4" fmla="*/ 1664495 h 3091921"/>
              <a:gd name="connsiteX5" fmla="*/ 1547658 w 3091921"/>
              <a:gd name="connsiteY5" fmla="*/ 1608121 h 3091921"/>
              <a:gd name="connsiteX6" fmla="*/ 1621452 w 3091921"/>
              <a:gd name="connsiteY6" fmla="*/ 1664495 h 3091921"/>
              <a:gd name="connsiteX7" fmla="*/ 1593264 w 3091921"/>
              <a:gd name="connsiteY7" fmla="*/ 1573281 h 3091921"/>
              <a:gd name="connsiteX8" fmla="*/ 1667059 w 3091921"/>
              <a:gd name="connsiteY8" fmla="*/ 1516908 h 3091921"/>
              <a:gd name="connsiteX9" fmla="*/ 1575844 w 3091921"/>
              <a:gd name="connsiteY9" fmla="*/ 1516909 h 3091921"/>
              <a:gd name="connsiteX10" fmla="*/ 1542446 w 3091921"/>
              <a:gd name="connsiteY10" fmla="*/ 1037621 h 3091921"/>
              <a:gd name="connsiteX11" fmla="*/ 1558697 w 3091921"/>
              <a:gd name="connsiteY11" fmla="*/ 1131699 h 3091921"/>
              <a:gd name="connsiteX12" fmla="*/ 1477404 w 3091921"/>
              <a:gd name="connsiteY12" fmla="*/ 1173070 h 3091921"/>
              <a:gd name="connsiteX13" fmla="*/ 1568741 w 3091921"/>
              <a:gd name="connsiteY13" fmla="*/ 1189841 h 3091921"/>
              <a:gd name="connsiteX14" fmla="*/ 1584992 w 3091921"/>
              <a:gd name="connsiteY14" fmla="*/ 1283918 h 3091921"/>
              <a:gd name="connsiteX15" fmla="*/ 1625190 w 3091921"/>
              <a:gd name="connsiteY15" fmla="*/ 1200205 h 3091921"/>
              <a:gd name="connsiteX16" fmla="*/ 1716526 w 3091921"/>
              <a:gd name="connsiteY16" fmla="*/ 1216976 h 3091921"/>
              <a:gd name="connsiteX17" fmla="*/ 1650032 w 3091921"/>
              <a:gd name="connsiteY17" fmla="*/ 1148469 h 3091921"/>
              <a:gd name="connsiteX18" fmla="*/ 1690230 w 3091921"/>
              <a:gd name="connsiteY18" fmla="*/ 1064756 h 3091921"/>
              <a:gd name="connsiteX19" fmla="*/ 1608938 w 3091921"/>
              <a:gd name="connsiteY19" fmla="*/ 1106130 h 3091921"/>
              <a:gd name="connsiteX20" fmla="*/ 1320225 w 3091921"/>
              <a:gd name="connsiteY20" fmla="*/ 696833 h 3091921"/>
              <a:gd name="connsiteX21" fmla="*/ 1369614 w 3091921"/>
              <a:gd name="connsiteY21" fmla="*/ 778535 h 3091921"/>
              <a:gd name="connsiteX22" fmla="*/ 1308964 w 3091921"/>
              <a:gd name="connsiteY22" fmla="*/ 846667 h 3091921"/>
              <a:gd name="connsiteX23" fmla="*/ 1400139 w 3091921"/>
              <a:gd name="connsiteY23" fmla="*/ 829030 h 3091921"/>
              <a:gd name="connsiteX24" fmla="*/ 1449527 w 3091921"/>
              <a:gd name="connsiteY24" fmla="*/ 910733 h 3091921"/>
              <a:gd name="connsiteX25" fmla="*/ 1456486 w 3091921"/>
              <a:gd name="connsiteY25" fmla="*/ 818130 h 3091921"/>
              <a:gd name="connsiteX26" fmla="*/ 1547660 w 3091921"/>
              <a:gd name="connsiteY26" fmla="*/ 800494 h 3091921"/>
              <a:gd name="connsiteX27" fmla="*/ 1460786 w 3091921"/>
              <a:gd name="connsiteY27" fmla="*/ 760900 h 3091921"/>
              <a:gd name="connsiteX28" fmla="*/ 1467745 w 3091921"/>
              <a:gd name="connsiteY28" fmla="*/ 668297 h 3091921"/>
              <a:gd name="connsiteX29" fmla="*/ 1407097 w 3091921"/>
              <a:gd name="connsiteY29" fmla="*/ 736429 h 3091921"/>
              <a:gd name="connsiteX30" fmla="*/ 406362 w 3091921"/>
              <a:gd name="connsiteY30" fmla="*/ 836937 h 3091921"/>
              <a:gd name="connsiteX31" fmla="*/ 464806 w 3091921"/>
              <a:gd name="connsiteY31" fmla="*/ 1175238 h 3091921"/>
              <a:gd name="connsiteX32" fmla="*/ 172476 w 3091921"/>
              <a:gd name="connsiteY32" fmla="*/ 1324012 h 3091921"/>
              <a:gd name="connsiteX33" fmla="*/ 500923 w 3091921"/>
              <a:gd name="connsiteY33" fmla="*/ 1384317 h 3091921"/>
              <a:gd name="connsiteX34" fmla="*/ 559362 w 3091921"/>
              <a:gd name="connsiteY34" fmla="*/ 1722621 h 3091921"/>
              <a:gd name="connsiteX35" fmla="*/ 703911 w 3091921"/>
              <a:gd name="connsiteY35" fmla="*/ 1421588 h 3091921"/>
              <a:gd name="connsiteX36" fmla="*/ 1032358 w 3091921"/>
              <a:gd name="connsiteY36" fmla="*/ 1481897 h 3091921"/>
              <a:gd name="connsiteX37" fmla="*/ 793246 w 3091921"/>
              <a:gd name="connsiteY37" fmla="*/ 1235545 h 3091921"/>
              <a:gd name="connsiteX38" fmla="*/ 937799 w 3091921"/>
              <a:gd name="connsiteY38" fmla="*/ 934515 h 3091921"/>
              <a:gd name="connsiteX39" fmla="*/ 645470 w 3091921"/>
              <a:gd name="connsiteY39" fmla="*/ 1083291 h 3091921"/>
              <a:gd name="connsiteX40" fmla="*/ 1066475 w 3091921"/>
              <a:gd name="connsiteY40" fmla="*/ 453844 h 3091921"/>
              <a:gd name="connsiteX41" fmla="*/ 1042663 w 3091921"/>
              <a:gd name="connsiteY41" fmla="*/ 536398 h 3091921"/>
              <a:gd name="connsiteX42" fmla="*/ 960589 w 3091921"/>
              <a:gd name="connsiteY42" fmla="*/ 537950 h 3091921"/>
              <a:gd name="connsiteX43" fmla="*/ 1027949 w 3091921"/>
              <a:gd name="connsiteY43" fmla="*/ 587419 h 3091921"/>
              <a:gd name="connsiteX44" fmla="*/ 1004136 w 3091921"/>
              <a:gd name="connsiteY44" fmla="*/ 669973 h 3091921"/>
              <a:gd name="connsiteX45" fmla="*/ 1069578 w 3091921"/>
              <a:gd name="connsiteY45" fmla="*/ 617993 h 3091921"/>
              <a:gd name="connsiteX46" fmla="*/ 1136937 w 3091921"/>
              <a:gd name="connsiteY46" fmla="*/ 667464 h 3091921"/>
              <a:gd name="connsiteX47" fmla="*/ 1110022 w 3091921"/>
              <a:gd name="connsiteY47" fmla="*/ 585869 h 3091921"/>
              <a:gd name="connsiteX48" fmla="*/ 1175466 w 3091921"/>
              <a:gd name="connsiteY48" fmla="*/ 533888 h 3091921"/>
              <a:gd name="connsiteX49" fmla="*/ 1093389 w 3091921"/>
              <a:gd name="connsiteY49" fmla="*/ 535440 h 3091921"/>
              <a:gd name="connsiteX50" fmla="*/ 844907 w 3091921"/>
              <a:gd name="connsiteY50" fmla="*/ 168463 h 3091921"/>
              <a:gd name="connsiteX51" fmla="*/ 2923458 w 3091921"/>
              <a:gd name="connsiteY51" fmla="*/ 844906 h 3091921"/>
              <a:gd name="connsiteX52" fmla="*/ 2247014 w 3091921"/>
              <a:gd name="connsiteY52" fmla="*/ 2923459 h 3091921"/>
              <a:gd name="connsiteX53" fmla="*/ 168463 w 3091921"/>
              <a:gd name="connsiteY53" fmla="*/ 2247013 h 3091921"/>
              <a:gd name="connsiteX54" fmla="*/ 844907 w 3091921"/>
              <a:gd name="connsiteY54" fmla="*/ 168463 h 30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1921" h="3091921">
                <a:moveTo>
                  <a:pt x="1547658" y="1425694"/>
                </a:moveTo>
                <a:lnTo>
                  <a:pt x="1519472" y="1516909"/>
                </a:lnTo>
                <a:lnTo>
                  <a:pt x="1428257" y="1516908"/>
                </a:lnTo>
                <a:lnTo>
                  <a:pt x="1502052" y="1573281"/>
                </a:lnTo>
                <a:lnTo>
                  <a:pt x="1473864" y="1664495"/>
                </a:lnTo>
                <a:lnTo>
                  <a:pt x="1547658" y="1608121"/>
                </a:lnTo>
                <a:lnTo>
                  <a:pt x="1621452" y="1664495"/>
                </a:lnTo>
                <a:lnTo>
                  <a:pt x="1593264" y="1573281"/>
                </a:lnTo>
                <a:lnTo>
                  <a:pt x="1667059" y="1516908"/>
                </a:lnTo>
                <a:lnTo>
                  <a:pt x="1575844" y="1516909"/>
                </a:lnTo>
                <a:close/>
                <a:moveTo>
                  <a:pt x="1542446" y="1037621"/>
                </a:moveTo>
                <a:lnTo>
                  <a:pt x="1558697" y="1131699"/>
                </a:lnTo>
                <a:lnTo>
                  <a:pt x="1477404" y="1173070"/>
                </a:lnTo>
                <a:lnTo>
                  <a:pt x="1568741" y="1189841"/>
                </a:lnTo>
                <a:lnTo>
                  <a:pt x="1584992" y="1283918"/>
                </a:lnTo>
                <a:lnTo>
                  <a:pt x="1625190" y="1200205"/>
                </a:lnTo>
                <a:lnTo>
                  <a:pt x="1716526" y="1216976"/>
                </a:lnTo>
                <a:lnTo>
                  <a:pt x="1650032" y="1148469"/>
                </a:lnTo>
                <a:lnTo>
                  <a:pt x="1690230" y="1064756"/>
                </a:lnTo>
                <a:lnTo>
                  <a:pt x="1608938" y="1106130"/>
                </a:lnTo>
                <a:close/>
                <a:moveTo>
                  <a:pt x="1320225" y="696833"/>
                </a:moveTo>
                <a:lnTo>
                  <a:pt x="1369614" y="778535"/>
                </a:lnTo>
                <a:lnTo>
                  <a:pt x="1308964" y="846667"/>
                </a:lnTo>
                <a:lnTo>
                  <a:pt x="1400139" y="829030"/>
                </a:lnTo>
                <a:lnTo>
                  <a:pt x="1449527" y="910733"/>
                </a:lnTo>
                <a:lnTo>
                  <a:pt x="1456486" y="818130"/>
                </a:lnTo>
                <a:lnTo>
                  <a:pt x="1547660" y="800494"/>
                </a:lnTo>
                <a:lnTo>
                  <a:pt x="1460786" y="760900"/>
                </a:lnTo>
                <a:lnTo>
                  <a:pt x="1467745" y="668297"/>
                </a:lnTo>
                <a:lnTo>
                  <a:pt x="1407097" y="736429"/>
                </a:lnTo>
                <a:close/>
                <a:moveTo>
                  <a:pt x="406362" y="836937"/>
                </a:moveTo>
                <a:lnTo>
                  <a:pt x="464806" y="1175238"/>
                </a:lnTo>
                <a:lnTo>
                  <a:pt x="172476" y="1324012"/>
                </a:lnTo>
                <a:lnTo>
                  <a:pt x="500923" y="1384317"/>
                </a:lnTo>
                <a:lnTo>
                  <a:pt x="559362" y="1722621"/>
                </a:lnTo>
                <a:lnTo>
                  <a:pt x="703911" y="1421588"/>
                </a:lnTo>
                <a:lnTo>
                  <a:pt x="1032358" y="1481897"/>
                </a:lnTo>
                <a:lnTo>
                  <a:pt x="793246" y="1235545"/>
                </a:lnTo>
                <a:lnTo>
                  <a:pt x="937799" y="934515"/>
                </a:lnTo>
                <a:lnTo>
                  <a:pt x="645470" y="1083291"/>
                </a:lnTo>
                <a:close/>
                <a:moveTo>
                  <a:pt x="1066475" y="453844"/>
                </a:moveTo>
                <a:lnTo>
                  <a:pt x="1042663" y="536398"/>
                </a:lnTo>
                <a:lnTo>
                  <a:pt x="960589" y="537950"/>
                </a:lnTo>
                <a:lnTo>
                  <a:pt x="1027949" y="587419"/>
                </a:lnTo>
                <a:lnTo>
                  <a:pt x="1004136" y="669973"/>
                </a:lnTo>
                <a:lnTo>
                  <a:pt x="1069578" y="617993"/>
                </a:lnTo>
                <a:lnTo>
                  <a:pt x="1136937" y="667464"/>
                </a:lnTo>
                <a:lnTo>
                  <a:pt x="1110022" y="585869"/>
                </a:lnTo>
                <a:lnTo>
                  <a:pt x="1175466" y="533888"/>
                </a:lnTo>
                <a:lnTo>
                  <a:pt x="1093389" y="535440"/>
                </a:lnTo>
                <a:close/>
                <a:moveTo>
                  <a:pt x="844907" y="168463"/>
                </a:moveTo>
                <a:cubicBezTo>
                  <a:pt x="1605678" y="-218718"/>
                  <a:pt x="2536278" y="84137"/>
                  <a:pt x="2923458" y="844906"/>
                </a:cubicBezTo>
                <a:cubicBezTo>
                  <a:pt x="3310639" y="1605678"/>
                  <a:pt x="3007786" y="2536277"/>
                  <a:pt x="2247014" y="2923459"/>
                </a:cubicBezTo>
                <a:cubicBezTo>
                  <a:pt x="1486244" y="3310638"/>
                  <a:pt x="555644" y="3007785"/>
                  <a:pt x="168463" y="2247013"/>
                </a:cubicBezTo>
                <a:cubicBezTo>
                  <a:pt x="-218718" y="1486243"/>
                  <a:pt x="84137" y="555644"/>
                  <a:pt x="844907" y="1684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Freeform 89"/>
          <p:cNvSpPr/>
          <p:nvPr/>
        </p:nvSpPr>
        <p:spPr>
          <a:xfrm>
            <a:off x="4299676" y="959137"/>
            <a:ext cx="602376" cy="602374"/>
          </a:xfrm>
          <a:custGeom>
            <a:avLst/>
            <a:gdLst/>
            <a:ahLst/>
            <a:cxnLst/>
            <a:rect l="l" t="t" r="r" b="b"/>
            <a:pathLst>
              <a:path w="2206278" h="2206274">
                <a:moveTo>
                  <a:pt x="1002417" y="1030070"/>
                </a:moveTo>
                <a:cubicBezTo>
                  <a:pt x="1025337" y="1030070"/>
                  <a:pt x="1043823" y="1037028"/>
                  <a:pt x="1057874" y="1050943"/>
                </a:cubicBezTo>
                <a:cubicBezTo>
                  <a:pt x="1071926" y="1064858"/>
                  <a:pt x="1080589" y="1087914"/>
                  <a:pt x="1083863" y="1120111"/>
                </a:cubicBezTo>
                <a:lnTo>
                  <a:pt x="919743" y="1120111"/>
                </a:lnTo>
                <a:cubicBezTo>
                  <a:pt x="922472" y="1094190"/>
                  <a:pt x="928884" y="1074681"/>
                  <a:pt x="938979" y="1061584"/>
                </a:cubicBezTo>
                <a:cubicBezTo>
                  <a:pt x="954805" y="1040575"/>
                  <a:pt x="975951" y="1030070"/>
                  <a:pt x="1002417" y="1030070"/>
                </a:cubicBezTo>
                <a:close/>
                <a:moveTo>
                  <a:pt x="1245937" y="941257"/>
                </a:moveTo>
                <a:lnTo>
                  <a:pt x="1407109" y="1375909"/>
                </a:lnTo>
                <a:lnTo>
                  <a:pt x="1556010" y="1375909"/>
                </a:lnTo>
                <a:lnTo>
                  <a:pt x="1641095" y="1114381"/>
                </a:lnTo>
                <a:lnTo>
                  <a:pt x="1729134" y="1375909"/>
                </a:lnTo>
                <a:lnTo>
                  <a:pt x="1877369" y="1375909"/>
                </a:lnTo>
                <a:lnTo>
                  <a:pt x="2037480" y="941257"/>
                </a:lnTo>
                <a:lnTo>
                  <a:pt x="1877408" y="941257"/>
                </a:lnTo>
                <a:lnTo>
                  <a:pt x="1807319" y="1215607"/>
                </a:lnTo>
                <a:lnTo>
                  <a:pt x="1715398" y="941257"/>
                </a:lnTo>
                <a:lnTo>
                  <a:pt x="1564867" y="941257"/>
                </a:lnTo>
                <a:lnTo>
                  <a:pt x="1476687" y="1214916"/>
                </a:lnTo>
                <a:lnTo>
                  <a:pt x="1407007" y="941257"/>
                </a:lnTo>
                <a:close/>
                <a:moveTo>
                  <a:pt x="995460" y="931434"/>
                </a:moveTo>
                <a:cubicBezTo>
                  <a:pt x="918788" y="931434"/>
                  <a:pt x="858693" y="952444"/>
                  <a:pt x="815173" y="994463"/>
                </a:cubicBezTo>
                <a:cubicBezTo>
                  <a:pt x="771653" y="1036482"/>
                  <a:pt x="749893" y="1091461"/>
                  <a:pt x="749893" y="1159402"/>
                </a:cubicBezTo>
                <a:cubicBezTo>
                  <a:pt x="749893" y="1207151"/>
                  <a:pt x="760739" y="1248692"/>
                  <a:pt x="782431" y="1284026"/>
                </a:cubicBezTo>
                <a:cubicBezTo>
                  <a:pt x="804122" y="1319361"/>
                  <a:pt x="831476" y="1345145"/>
                  <a:pt x="864491" y="1361380"/>
                </a:cubicBezTo>
                <a:cubicBezTo>
                  <a:pt x="897506" y="1377615"/>
                  <a:pt x="942799" y="1385732"/>
                  <a:pt x="1000371" y="1385732"/>
                </a:cubicBezTo>
                <a:cubicBezTo>
                  <a:pt x="1066674" y="1385732"/>
                  <a:pt x="1117561" y="1376250"/>
                  <a:pt x="1153031" y="1357287"/>
                </a:cubicBezTo>
                <a:cubicBezTo>
                  <a:pt x="1188502" y="1338324"/>
                  <a:pt x="1218789" y="1307014"/>
                  <a:pt x="1243891" y="1263358"/>
                </a:cubicBezTo>
                <a:lnTo>
                  <a:pt x="1079771" y="1248215"/>
                </a:lnTo>
                <a:cubicBezTo>
                  <a:pt x="1069402" y="1261312"/>
                  <a:pt x="1059716" y="1270452"/>
                  <a:pt x="1050712" y="1275636"/>
                </a:cubicBezTo>
                <a:cubicBezTo>
                  <a:pt x="1035978" y="1283822"/>
                  <a:pt x="1020425" y="1287915"/>
                  <a:pt x="1004054" y="1287915"/>
                </a:cubicBezTo>
                <a:cubicBezTo>
                  <a:pt x="978134" y="1287915"/>
                  <a:pt x="957124" y="1278501"/>
                  <a:pt x="941026" y="1259674"/>
                </a:cubicBezTo>
                <a:cubicBezTo>
                  <a:pt x="929566" y="1246578"/>
                  <a:pt x="922335" y="1226659"/>
                  <a:pt x="919334" y="1199920"/>
                </a:cubicBezTo>
                <a:lnTo>
                  <a:pt x="1253304" y="1199920"/>
                </a:lnTo>
                <a:lnTo>
                  <a:pt x="1253304" y="1181093"/>
                </a:lnTo>
                <a:cubicBezTo>
                  <a:pt x="1253304" y="1123794"/>
                  <a:pt x="1243891" y="1077273"/>
                  <a:pt x="1225064" y="1041530"/>
                </a:cubicBezTo>
                <a:cubicBezTo>
                  <a:pt x="1206237" y="1005786"/>
                  <a:pt x="1178816" y="978501"/>
                  <a:pt x="1142799" y="959674"/>
                </a:cubicBezTo>
                <a:cubicBezTo>
                  <a:pt x="1106783" y="940847"/>
                  <a:pt x="1057670" y="931434"/>
                  <a:pt x="995460" y="931434"/>
                </a:cubicBezTo>
                <a:close/>
                <a:moveTo>
                  <a:pt x="559170" y="931434"/>
                </a:moveTo>
                <a:cubicBezTo>
                  <a:pt x="525063" y="931434"/>
                  <a:pt x="496141" y="937641"/>
                  <a:pt x="472403" y="950056"/>
                </a:cubicBezTo>
                <a:cubicBezTo>
                  <a:pt x="448665" y="962471"/>
                  <a:pt x="425200" y="983139"/>
                  <a:pt x="402007" y="1012062"/>
                </a:cubicBezTo>
                <a:lnTo>
                  <a:pt x="402007" y="941257"/>
                </a:lnTo>
                <a:lnTo>
                  <a:pt x="246891" y="941257"/>
                </a:lnTo>
                <a:lnTo>
                  <a:pt x="246891" y="1375909"/>
                </a:lnTo>
                <a:lnTo>
                  <a:pt x="413467" y="1375909"/>
                </a:lnTo>
                <a:lnTo>
                  <a:pt x="413467" y="1167178"/>
                </a:lnTo>
                <a:cubicBezTo>
                  <a:pt x="413467" y="1127614"/>
                  <a:pt x="419743" y="1100193"/>
                  <a:pt x="432294" y="1084913"/>
                </a:cubicBezTo>
                <a:cubicBezTo>
                  <a:pt x="444845" y="1069633"/>
                  <a:pt x="461216" y="1061994"/>
                  <a:pt x="481407" y="1061994"/>
                </a:cubicBezTo>
                <a:cubicBezTo>
                  <a:pt x="499688" y="1061994"/>
                  <a:pt x="513877" y="1067655"/>
                  <a:pt x="523972" y="1078979"/>
                </a:cubicBezTo>
                <a:cubicBezTo>
                  <a:pt x="534068" y="1090302"/>
                  <a:pt x="539115" y="1109606"/>
                  <a:pt x="539115" y="1136891"/>
                </a:cubicBezTo>
                <a:lnTo>
                  <a:pt x="539115" y="1375909"/>
                </a:lnTo>
                <a:lnTo>
                  <a:pt x="706510" y="1375909"/>
                </a:lnTo>
                <a:lnTo>
                  <a:pt x="706510" y="1099647"/>
                </a:lnTo>
                <a:cubicBezTo>
                  <a:pt x="706510" y="1042348"/>
                  <a:pt x="693481" y="999988"/>
                  <a:pt x="667424" y="972566"/>
                </a:cubicBezTo>
                <a:cubicBezTo>
                  <a:pt x="641366" y="945145"/>
                  <a:pt x="605282" y="931434"/>
                  <a:pt x="559170" y="931434"/>
                </a:cubicBezTo>
                <a:close/>
                <a:moveTo>
                  <a:pt x="1103139" y="0"/>
                </a:moveTo>
                <a:lnTo>
                  <a:pt x="1408044" y="210668"/>
                </a:lnTo>
                <a:lnTo>
                  <a:pt x="1784919" y="210677"/>
                </a:lnTo>
                <a:lnTo>
                  <a:pt x="1901386" y="551558"/>
                </a:lnTo>
                <a:lnTo>
                  <a:pt x="2206278" y="762246"/>
                </a:lnTo>
                <a:lnTo>
                  <a:pt x="2089823" y="1103137"/>
                </a:lnTo>
                <a:lnTo>
                  <a:pt x="2206278" y="1444028"/>
                </a:lnTo>
                <a:lnTo>
                  <a:pt x="1901386" y="1654716"/>
                </a:lnTo>
                <a:lnTo>
                  <a:pt x="1784919" y="1995597"/>
                </a:lnTo>
                <a:lnTo>
                  <a:pt x="1408044" y="1995606"/>
                </a:lnTo>
                <a:lnTo>
                  <a:pt x="1103139" y="2206274"/>
                </a:lnTo>
                <a:lnTo>
                  <a:pt x="798234" y="1995606"/>
                </a:lnTo>
                <a:lnTo>
                  <a:pt x="421359" y="1995597"/>
                </a:lnTo>
                <a:lnTo>
                  <a:pt x="304892" y="1654716"/>
                </a:lnTo>
                <a:lnTo>
                  <a:pt x="0" y="1444028"/>
                </a:lnTo>
                <a:lnTo>
                  <a:pt x="116455" y="1103137"/>
                </a:lnTo>
                <a:lnTo>
                  <a:pt x="0" y="762246"/>
                </a:lnTo>
                <a:lnTo>
                  <a:pt x="304892" y="551558"/>
                </a:lnTo>
                <a:lnTo>
                  <a:pt x="421359" y="210677"/>
                </a:lnTo>
                <a:lnTo>
                  <a:pt x="798234" y="21066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30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136" name="Freeform 135"/>
          <p:cNvSpPr/>
          <p:nvPr/>
        </p:nvSpPr>
        <p:spPr>
          <a:xfrm>
            <a:off x="6411003" y="3691625"/>
            <a:ext cx="472662" cy="613284"/>
          </a:xfrm>
          <a:custGeom>
            <a:avLst/>
            <a:gdLst>
              <a:gd name="connsiteX0" fmla="*/ 428678 w 1408356"/>
              <a:gd name="connsiteY0" fmla="*/ 257184 h 1827355"/>
              <a:gd name="connsiteX1" fmla="*/ 420826 w 1408356"/>
              <a:gd name="connsiteY1" fmla="*/ 265511 h 1827355"/>
              <a:gd name="connsiteX2" fmla="*/ 420826 w 1408356"/>
              <a:gd name="connsiteY2" fmla="*/ 483334 h 1827355"/>
              <a:gd name="connsiteX3" fmla="*/ 420826 w 1408356"/>
              <a:gd name="connsiteY3" fmla="*/ 590095 h 1827355"/>
              <a:gd name="connsiteX4" fmla="*/ 420826 w 1408356"/>
              <a:gd name="connsiteY4" fmla="*/ 606128 h 1827355"/>
              <a:gd name="connsiteX5" fmla="*/ 465866 w 1408356"/>
              <a:gd name="connsiteY5" fmla="*/ 707952 h 1827355"/>
              <a:gd name="connsiteX6" fmla="*/ 481453 w 1408356"/>
              <a:gd name="connsiteY6" fmla="*/ 718123 h 1827355"/>
              <a:gd name="connsiteX7" fmla="*/ 481453 w 1408356"/>
              <a:gd name="connsiteY7" fmla="*/ 1165197 h 1827355"/>
              <a:gd name="connsiteX8" fmla="*/ 496200 w 1408356"/>
              <a:gd name="connsiteY8" fmla="*/ 1180835 h 1827355"/>
              <a:gd name="connsiteX9" fmla="*/ 555184 w 1408356"/>
              <a:gd name="connsiteY9" fmla="*/ 1180835 h 1827355"/>
              <a:gd name="connsiteX10" fmla="*/ 569930 w 1408356"/>
              <a:gd name="connsiteY10" fmla="*/ 1165197 h 1827355"/>
              <a:gd name="connsiteX11" fmla="*/ 569930 w 1408356"/>
              <a:gd name="connsiteY11" fmla="*/ 714585 h 1827355"/>
              <a:gd name="connsiteX12" fmla="*/ 580097 w 1408356"/>
              <a:gd name="connsiteY12" fmla="*/ 707952 h 1827355"/>
              <a:gd name="connsiteX13" fmla="*/ 625136 w 1408356"/>
              <a:gd name="connsiteY13" fmla="*/ 606128 h 1827355"/>
              <a:gd name="connsiteX14" fmla="*/ 625136 w 1408356"/>
              <a:gd name="connsiteY14" fmla="*/ 483334 h 1827355"/>
              <a:gd name="connsiteX15" fmla="*/ 625136 w 1408356"/>
              <a:gd name="connsiteY15" fmla="*/ 265511 h 1827355"/>
              <a:gd name="connsiteX16" fmla="*/ 617284 w 1408356"/>
              <a:gd name="connsiteY16" fmla="*/ 257184 h 1827355"/>
              <a:gd name="connsiteX17" fmla="*/ 585880 w 1408356"/>
              <a:gd name="connsiteY17" fmla="*/ 257184 h 1827355"/>
              <a:gd name="connsiteX18" fmla="*/ 578029 w 1408356"/>
              <a:gd name="connsiteY18" fmla="*/ 265511 h 1827355"/>
              <a:gd name="connsiteX19" fmla="*/ 578029 w 1408356"/>
              <a:gd name="connsiteY19" fmla="*/ 483334 h 1827355"/>
              <a:gd name="connsiteX20" fmla="*/ 544730 w 1408356"/>
              <a:gd name="connsiteY20" fmla="*/ 483334 h 1827355"/>
              <a:gd name="connsiteX21" fmla="*/ 544730 w 1408356"/>
              <a:gd name="connsiteY21" fmla="*/ 265511 h 1827355"/>
              <a:gd name="connsiteX22" fmla="*/ 536878 w 1408356"/>
              <a:gd name="connsiteY22" fmla="*/ 257184 h 1827355"/>
              <a:gd name="connsiteX23" fmla="*/ 505474 w 1408356"/>
              <a:gd name="connsiteY23" fmla="*/ 257184 h 1827355"/>
              <a:gd name="connsiteX24" fmla="*/ 497622 w 1408356"/>
              <a:gd name="connsiteY24" fmla="*/ 265511 h 1827355"/>
              <a:gd name="connsiteX25" fmla="*/ 497622 w 1408356"/>
              <a:gd name="connsiteY25" fmla="*/ 483334 h 1827355"/>
              <a:gd name="connsiteX26" fmla="*/ 467934 w 1408356"/>
              <a:gd name="connsiteY26" fmla="*/ 483334 h 1827355"/>
              <a:gd name="connsiteX27" fmla="*/ 467934 w 1408356"/>
              <a:gd name="connsiteY27" fmla="*/ 265511 h 1827355"/>
              <a:gd name="connsiteX28" fmla="*/ 460082 w 1408356"/>
              <a:gd name="connsiteY28" fmla="*/ 257184 h 1827355"/>
              <a:gd name="connsiteX29" fmla="*/ 779722 w 1408356"/>
              <a:gd name="connsiteY29" fmla="*/ 127271 h 1827355"/>
              <a:gd name="connsiteX30" fmla="*/ 746689 w 1408356"/>
              <a:gd name="connsiteY30" fmla="*/ 178639 h 1827355"/>
              <a:gd name="connsiteX31" fmla="*/ 746690 w 1408356"/>
              <a:gd name="connsiteY31" fmla="*/ 192386 h 1827355"/>
              <a:gd name="connsiteX32" fmla="*/ 746689 w 1408356"/>
              <a:gd name="connsiteY32" fmla="*/ 230008 h 1827355"/>
              <a:gd name="connsiteX33" fmla="*/ 746690 w 1408356"/>
              <a:gd name="connsiteY33" fmla="*/ 252627 h 1827355"/>
              <a:gd name="connsiteX34" fmla="*/ 745122 w 1408356"/>
              <a:gd name="connsiteY34" fmla="*/ 276946 h 1827355"/>
              <a:gd name="connsiteX35" fmla="*/ 744777 w 1408356"/>
              <a:gd name="connsiteY35" fmla="*/ 320565 h 1827355"/>
              <a:gd name="connsiteX36" fmla="*/ 746690 w 1408356"/>
              <a:gd name="connsiteY36" fmla="*/ 364506 h 1827355"/>
              <a:gd name="connsiteX37" fmla="*/ 746689 w 1408356"/>
              <a:gd name="connsiteY37" fmla="*/ 634252 h 1827355"/>
              <a:gd name="connsiteX38" fmla="*/ 743959 w 1408356"/>
              <a:gd name="connsiteY38" fmla="*/ 636227 h 1827355"/>
              <a:gd name="connsiteX39" fmla="*/ 739248 w 1408356"/>
              <a:gd name="connsiteY39" fmla="*/ 648428 h 1827355"/>
              <a:gd name="connsiteX40" fmla="*/ 739248 w 1408356"/>
              <a:gd name="connsiteY40" fmla="*/ 1163580 h 1827355"/>
              <a:gd name="connsiteX41" fmla="*/ 755332 w 1408356"/>
              <a:gd name="connsiteY41" fmla="*/ 1180835 h 1827355"/>
              <a:gd name="connsiteX42" fmla="*/ 819666 w 1408356"/>
              <a:gd name="connsiteY42" fmla="*/ 1180835 h 1827355"/>
              <a:gd name="connsiteX43" fmla="*/ 835749 w 1408356"/>
              <a:gd name="connsiteY43" fmla="*/ 1163580 h 1827355"/>
              <a:gd name="connsiteX44" fmla="*/ 835749 w 1408356"/>
              <a:gd name="connsiteY44" fmla="*/ 648428 h 1827355"/>
              <a:gd name="connsiteX45" fmla="*/ 831039 w 1408356"/>
              <a:gd name="connsiteY45" fmla="*/ 636227 h 1827355"/>
              <a:gd name="connsiteX46" fmla="*/ 826411 w 1408356"/>
              <a:gd name="connsiteY46" fmla="*/ 632879 h 1827355"/>
              <a:gd name="connsiteX47" fmla="*/ 825052 w 1408356"/>
              <a:gd name="connsiteY47" fmla="*/ 593280 h 1827355"/>
              <a:gd name="connsiteX48" fmla="*/ 876267 w 1408356"/>
              <a:gd name="connsiteY48" fmla="*/ 589247 h 1827355"/>
              <a:gd name="connsiteX49" fmla="*/ 860465 w 1408356"/>
              <a:gd name="connsiteY49" fmla="*/ 358259 h 1827355"/>
              <a:gd name="connsiteX50" fmla="*/ 799608 w 1408356"/>
              <a:gd name="connsiteY50" fmla="*/ 135536 h 1827355"/>
              <a:gd name="connsiteX51" fmla="*/ 795285 w 1408356"/>
              <a:gd name="connsiteY51" fmla="*/ 134144 h 1827355"/>
              <a:gd name="connsiteX52" fmla="*/ 792579 w 1408356"/>
              <a:gd name="connsiteY52" fmla="*/ 131308 h 1827355"/>
              <a:gd name="connsiteX53" fmla="*/ 779722 w 1408356"/>
              <a:gd name="connsiteY53" fmla="*/ 127271 h 1827355"/>
              <a:gd name="connsiteX54" fmla="*/ 647701 w 1408356"/>
              <a:gd name="connsiteY54" fmla="*/ 0 h 1827355"/>
              <a:gd name="connsiteX55" fmla="*/ 1295402 w 1408356"/>
              <a:gd name="connsiteY55" fmla="*/ 647701 h 1827355"/>
              <a:gd name="connsiteX56" fmla="*/ 1287688 w 1408356"/>
              <a:gd name="connsiteY56" fmla="*/ 729303 h 1827355"/>
              <a:gd name="connsiteX57" fmla="*/ 1408356 w 1408356"/>
              <a:gd name="connsiteY57" fmla="*/ 1047974 h 1827355"/>
              <a:gd name="connsiteX58" fmla="*/ 1222890 w 1408356"/>
              <a:gd name="connsiteY58" fmla="*/ 1063820 h 1827355"/>
              <a:gd name="connsiteX59" fmla="*/ 1222890 w 1408356"/>
              <a:gd name="connsiteY59" fmla="*/ 1126064 h 1827355"/>
              <a:gd name="connsiteX60" fmla="*/ 992718 w 1408356"/>
              <a:gd name="connsiteY60" fmla="*/ 1408685 h 1827355"/>
              <a:gd name="connsiteX61" fmla="*/ 940400 w 1408356"/>
              <a:gd name="connsiteY61" fmla="*/ 1413963 h 1827355"/>
              <a:gd name="connsiteX62" fmla="*/ 940400 w 1408356"/>
              <a:gd name="connsiteY62" fmla="*/ 1620439 h 1827355"/>
              <a:gd name="connsiteX63" fmla="*/ 594769 w 1408356"/>
              <a:gd name="connsiteY63" fmla="*/ 1827355 h 1827355"/>
              <a:gd name="connsiteX64" fmla="*/ 249136 w 1408356"/>
              <a:gd name="connsiteY64" fmla="*/ 1620439 h 1827355"/>
              <a:gd name="connsiteX65" fmla="*/ 249136 w 1408356"/>
              <a:gd name="connsiteY65" fmla="*/ 1154727 h 1827355"/>
              <a:gd name="connsiteX66" fmla="*/ 189707 w 1408356"/>
              <a:gd name="connsiteY66" fmla="*/ 1105694 h 1827355"/>
              <a:gd name="connsiteX67" fmla="*/ 0 w 1408356"/>
              <a:gd name="connsiteY67" fmla="*/ 647701 h 1827355"/>
              <a:gd name="connsiteX68" fmla="*/ 647701 w 1408356"/>
              <a:gd name="connsiteY68" fmla="*/ 0 h 182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08356" h="1827355">
                <a:moveTo>
                  <a:pt x="428678" y="257184"/>
                </a:moveTo>
                <a:cubicBezTo>
                  <a:pt x="424342" y="257184"/>
                  <a:pt x="420826" y="260912"/>
                  <a:pt x="420826" y="265511"/>
                </a:cubicBezTo>
                <a:lnTo>
                  <a:pt x="420826" y="483334"/>
                </a:lnTo>
                <a:lnTo>
                  <a:pt x="420826" y="590095"/>
                </a:lnTo>
                <a:lnTo>
                  <a:pt x="420826" y="606128"/>
                </a:lnTo>
                <a:cubicBezTo>
                  <a:pt x="420826" y="648515"/>
                  <a:pt x="438692" y="685885"/>
                  <a:pt x="465866" y="707952"/>
                </a:cubicBezTo>
                <a:lnTo>
                  <a:pt x="481453" y="718123"/>
                </a:lnTo>
                <a:lnTo>
                  <a:pt x="481453" y="1165197"/>
                </a:lnTo>
                <a:cubicBezTo>
                  <a:pt x="481453" y="1173834"/>
                  <a:pt x="488055" y="1180835"/>
                  <a:pt x="496200" y="1180835"/>
                </a:cubicBezTo>
                <a:lnTo>
                  <a:pt x="555184" y="1180835"/>
                </a:lnTo>
                <a:cubicBezTo>
                  <a:pt x="563328" y="1180835"/>
                  <a:pt x="569930" y="1173834"/>
                  <a:pt x="569930" y="1165197"/>
                </a:cubicBezTo>
                <a:lnTo>
                  <a:pt x="569930" y="714585"/>
                </a:lnTo>
                <a:lnTo>
                  <a:pt x="580097" y="707952"/>
                </a:lnTo>
                <a:cubicBezTo>
                  <a:pt x="607270" y="685885"/>
                  <a:pt x="625136" y="648515"/>
                  <a:pt x="625136" y="606128"/>
                </a:cubicBezTo>
                <a:lnTo>
                  <a:pt x="625136" y="483334"/>
                </a:lnTo>
                <a:lnTo>
                  <a:pt x="625136" y="265511"/>
                </a:lnTo>
                <a:cubicBezTo>
                  <a:pt x="625136" y="260912"/>
                  <a:pt x="621621" y="257184"/>
                  <a:pt x="617284" y="257184"/>
                </a:cubicBezTo>
                <a:lnTo>
                  <a:pt x="585880" y="257184"/>
                </a:lnTo>
                <a:cubicBezTo>
                  <a:pt x="581544" y="257184"/>
                  <a:pt x="578029" y="260912"/>
                  <a:pt x="578029" y="265511"/>
                </a:cubicBezTo>
                <a:lnTo>
                  <a:pt x="578029" y="483334"/>
                </a:lnTo>
                <a:lnTo>
                  <a:pt x="544730" y="483334"/>
                </a:lnTo>
                <a:lnTo>
                  <a:pt x="544730" y="265511"/>
                </a:lnTo>
                <a:cubicBezTo>
                  <a:pt x="544730" y="260912"/>
                  <a:pt x="541214" y="257184"/>
                  <a:pt x="536878" y="257184"/>
                </a:cubicBezTo>
                <a:lnTo>
                  <a:pt x="505474" y="257184"/>
                </a:lnTo>
                <a:cubicBezTo>
                  <a:pt x="501138" y="257184"/>
                  <a:pt x="497622" y="260912"/>
                  <a:pt x="497622" y="265511"/>
                </a:cubicBezTo>
                <a:lnTo>
                  <a:pt x="497622" y="483334"/>
                </a:lnTo>
                <a:lnTo>
                  <a:pt x="467934" y="483334"/>
                </a:lnTo>
                <a:lnTo>
                  <a:pt x="467934" y="265511"/>
                </a:lnTo>
                <a:cubicBezTo>
                  <a:pt x="467934" y="260912"/>
                  <a:pt x="464418" y="257184"/>
                  <a:pt x="460082" y="257184"/>
                </a:cubicBezTo>
                <a:close/>
                <a:moveTo>
                  <a:pt x="779722" y="127271"/>
                </a:moveTo>
                <a:cubicBezTo>
                  <a:pt x="761479" y="127271"/>
                  <a:pt x="746690" y="150269"/>
                  <a:pt x="746689" y="178639"/>
                </a:cubicBezTo>
                <a:lnTo>
                  <a:pt x="746690" y="192386"/>
                </a:lnTo>
                <a:lnTo>
                  <a:pt x="746689" y="230008"/>
                </a:lnTo>
                <a:lnTo>
                  <a:pt x="746690" y="252627"/>
                </a:lnTo>
                <a:lnTo>
                  <a:pt x="745122" y="276946"/>
                </a:lnTo>
                <a:cubicBezTo>
                  <a:pt x="744630" y="290876"/>
                  <a:pt x="744506" y="305468"/>
                  <a:pt x="744777" y="320565"/>
                </a:cubicBezTo>
                <a:lnTo>
                  <a:pt x="746690" y="364506"/>
                </a:lnTo>
                <a:lnTo>
                  <a:pt x="746689" y="634252"/>
                </a:lnTo>
                <a:lnTo>
                  <a:pt x="743959" y="636227"/>
                </a:lnTo>
                <a:cubicBezTo>
                  <a:pt x="741049" y="639349"/>
                  <a:pt x="739248" y="643663"/>
                  <a:pt x="739248" y="648428"/>
                </a:cubicBezTo>
                <a:lnTo>
                  <a:pt x="739248" y="1163580"/>
                </a:lnTo>
                <a:cubicBezTo>
                  <a:pt x="739248" y="1173110"/>
                  <a:pt x="746449" y="1180835"/>
                  <a:pt x="755332" y="1180835"/>
                </a:cubicBezTo>
                <a:lnTo>
                  <a:pt x="819666" y="1180835"/>
                </a:lnTo>
                <a:cubicBezTo>
                  <a:pt x="828549" y="1180835"/>
                  <a:pt x="835749" y="1173110"/>
                  <a:pt x="835749" y="1163580"/>
                </a:cubicBezTo>
                <a:lnTo>
                  <a:pt x="835749" y="648428"/>
                </a:lnTo>
                <a:cubicBezTo>
                  <a:pt x="835749" y="643663"/>
                  <a:pt x="833949" y="639349"/>
                  <a:pt x="831039" y="636227"/>
                </a:cubicBezTo>
                <a:lnTo>
                  <a:pt x="826411" y="632879"/>
                </a:lnTo>
                <a:lnTo>
                  <a:pt x="825052" y="593280"/>
                </a:lnTo>
                <a:lnTo>
                  <a:pt x="876267" y="589247"/>
                </a:lnTo>
                <a:lnTo>
                  <a:pt x="860465" y="358259"/>
                </a:lnTo>
                <a:cubicBezTo>
                  <a:pt x="852829" y="246634"/>
                  <a:pt x="826978" y="155036"/>
                  <a:pt x="799608" y="135536"/>
                </a:cubicBezTo>
                <a:lnTo>
                  <a:pt x="795285" y="134144"/>
                </a:lnTo>
                <a:lnTo>
                  <a:pt x="792579" y="131308"/>
                </a:lnTo>
                <a:cubicBezTo>
                  <a:pt x="788628" y="128708"/>
                  <a:pt x="784283" y="127271"/>
                  <a:pt x="779722" y="127271"/>
                </a:cubicBezTo>
                <a:close/>
                <a:moveTo>
                  <a:pt x="647701" y="0"/>
                </a:moveTo>
                <a:cubicBezTo>
                  <a:pt x="1005416" y="0"/>
                  <a:pt x="1295402" y="289986"/>
                  <a:pt x="1295402" y="647701"/>
                </a:cubicBezTo>
                <a:lnTo>
                  <a:pt x="1287688" y="729303"/>
                </a:lnTo>
                <a:lnTo>
                  <a:pt x="1408356" y="1047974"/>
                </a:lnTo>
                <a:lnTo>
                  <a:pt x="1222890" y="1063820"/>
                </a:lnTo>
                <a:lnTo>
                  <a:pt x="1222890" y="1126064"/>
                </a:lnTo>
                <a:cubicBezTo>
                  <a:pt x="1222890" y="1265473"/>
                  <a:pt x="1124077" y="1381785"/>
                  <a:pt x="992718" y="1408685"/>
                </a:cubicBezTo>
                <a:lnTo>
                  <a:pt x="940400" y="1413963"/>
                </a:lnTo>
                <a:lnTo>
                  <a:pt x="940400" y="1620439"/>
                </a:lnTo>
                <a:cubicBezTo>
                  <a:pt x="940400" y="1734758"/>
                  <a:pt x="785626" y="1827355"/>
                  <a:pt x="594769" y="1827355"/>
                </a:cubicBezTo>
                <a:cubicBezTo>
                  <a:pt x="403910" y="1827355"/>
                  <a:pt x="249136" y="1734758"/>
                  <a:pt x="249136" y="1620439"/>
                </a:cubicBezTo>
                <a:lnTo>
                  <a:pt x="249136" y="1154727"/>
                </a:lnTo>
                <a:lnTo>
                  <a:pt x="189707" y="1105694"/>
                </a:lnTo>
                <a:cubicBezTo>
                  <a:pt x="72496" y="988483"/>
                  <a:pt x="0" y="826557"/>
                  <a:pt x="0" y="647701"/>
                </a:cubicBezTo>
                <a:cubicBezTo>
                  <a:pt x="0" y="289986"/>
                  <a:pt x="289985" y="0"/>
                  <a:pt x="6477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quot;No&quot; Symbol 138"/>
          <p:cNvSpPr/>
          <p:nvPr/>
        </p:nvSpPr>
        <p:spPr>
          <a:xfrm>
            <a:off x="1218093" y="898567"/>
            <a:ext cx="549567" cy="549567"/>
          </a:xfrm>
          <a:prstGeom prst="noSmoking">
            <a:avLst>
              <a:gd name="adj" fmla="val 105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135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3" y="748912"/>
            <a:ext cx="5566785" cy="6041079"/>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a:cs typeface="Arial"/>
              </a:rPr>
              <a:t>Offense</a:t>
            </a:r>
            <a:r>
              <a:rPr lang="en-US" sz="2800" i="0" spc="-5" dirty="0">
                <a:latin typeface="Arial"/>
                <a:cs typeface="Arial"/>
              </a:rPr>
              <a:t>: Phase 4 of 4 </a:t>
            </a:r>
            <a:endParaRPr sz="2800" dirty="0">
              <a:latin typeface="Arial"/>
              <a:cs typeface="Arial"/>
            </a:endParaRPr>
          </a:p>
        </p:txBody>
      </p:sp>
      <p:sp>
        <p:nvSpPr>
          <p:cNvPr id="5" name="TextBox 4"/>
          <p:cNvSpPr txBox="1"/>
          <p:nvPr/>
        </p:nvSpPr>
        <p:spPr>
          <a:xfrm>
            <a:off x="100484" y="4787946"/>
            <a:ext cx="5446206" cy="1754326"/>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Thrust Maneuver Group conducts decisive deep assault into rear areas; block all retrograde routes – completely isolates ENY</a:t>
            </a:r>
          </a:p>
          <a:p>
            <a:pPr marL="342900" indent="-342900">
              <a:buFont typeface="+mj-lt"/>
              <a:buAutoNum type="arabicPeriod"/>
            </a:pPr>
            <a:r>
              <a:rPr lang="en-US" sz="1350" b="1" dirty="0">
                <a:latin typeface="Calibri" panose="020F0502020204030204" pitchFamily="34" charset="0"/>
                <a:cs typeface="Calibri" panose="020F0502020204030204" pitchFamily="34" charset="0"/>
              </a:rPr>
              <a:t>Thrust Maneuver Group conducts a hasty ATTK against an exposed flank of a potential counter-attack force</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Frontline Attack Groups and Depth Group conduct storming attacks to force a withdrawal</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Firepower Group disrupt ENY withdrawals</a:t>
            </a:r>
          </a:p>
          <a:p>
            <a:pPr marL="342900" indent="-342900">
              <a:buFont typeface="+mj-lt"/>
              <a:buAutoNum type="arabicPeriod"/>
            </a:pPr>
            <a:r>
              <a:rPr lang="en-US" sz="1350" b="1" dirty="0">
                <a:latin typeface="Calibri" panose="020F0502020204030204" pitchFamily="34" charset="0"/>
                <a:cs typeface="Calibri" panose="020F0502020204030204" pitchFamily="34" charset="0"/>
              </a:rPr>
              <a:t>EW and IW groups shift focus to ENY adjacent units and deny comms</a:t>
            </a:r>
          </a:p>
        </p:txBody>
      </p:sp>
      <p:sp>
        <p:nvSpPr>
          <p:cNvPr id="9" name="TextBox 8"/>
          <p:cNvSpPr txBox="1"/>
          <p:nvPr/>
        </p:nvSpPr>
        <p:spPr>
          <a:xfrm>
            <a:off x="5830785" y="678576"/>
            <a:ext cx="3021090" cy="6186309"/>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Annihilate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Begins after the enemy is completely demoralized</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Aim is to isolate and deny a retrograde</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Special focus is given to ensure ENY cannot escape zone</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Anti-air and artillery groups now activate radars to engage any air support or artillery support provided to the ENY</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Ends upon destruction and / or surrender </a:t>
            </a:r>
          </a:p>
        </p:txBody>
      </p:sp>
    </p:spTree>
    <p:extLst>
      <p:ext uri="{BB962C8B-B14F-4D97-AF65-F5344CB8AC3E}">
        <p14:creationId xmlns:p14="http://schemas.microsoft.com/office/powerpoint/2010/main" val="713642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b="1" i="0" spc="-5" dirty="0">
                <a:latin typeface="Arial"/>
                <a:cs typeface="Arial"/>
              </a:rPr>
              <a:t>Tactical Sequencing – Defense </a:t>
            </a:r>
            <a:endParaRPr sz="2800" b="1" dirty="0">
              <a:latin typeface="Arial"/>
              <a:cs typeface="Aria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68223" y="1674570"/>
            <a:ext cx="5991333" cy="4176115"/>
          </a:xfrm>
          <a:prstGeom prst="rect">
            <a:avLst/>
          </a:prstGeom>
        </p:spPr>
      </p:pic>
    </p:spTree>
    <p:extLst>
      <p:ext uri="{BB962C8B-B14F-4D97-AF65-F5344CB8AC3E}">
        <p14:creationId xmlns:p14="http://schemas.microsoft.com/office/powerpoint/2010/main" val="3978899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9" y="754712"/>
            <a:ext cx="5803546" cy="5967635"/>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a:cs typeface="Arial"/>
              </a:rPr>
              <a:t>Defense </a:t>
            </a:r>
            <a:r>
              <a:rPr lang="en-US" sz="2800" i="0" spc="-5" dirty="0">
                <a:latin typeface="Arial"/>
                <a:cs typeface="Arial"/>
              </a:rPr>
              <a:t>: Phase 1 of 4 </a:t>
            </a:r>
            <a:endParaRPr sz="2800" dirty="0">
              <a:latin typeface="Arial"/>
              <a:cs typeface="Arial"/>
            </a:endParaRPr>
          </a:p>
        </p:txBody>
      </p:sp>
      <p:sp>
        <p:nvSpPr>
          <p:cNvPr id="5" name="TextBox 4"/>
          <p:cNvSpPr txBox="1"/>
          <p:nvPr/>
        </p:nvSpPr>
        <p:spPr>
          <a:xfrm>
            <a:off x="80387" y="4908526"/>
            <a:ext cx="5667269" cy="1338828"/>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Defensive group conducts a mobile defense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Cover Group deploys into frontal blocking zone; focus on concealment. Prepares for an aggressive recon fight; aim to deceive ENY CDR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Frontier Defense Group (CA-BN, 2x Recon COs) create additional screen</a:t>
            </a:r>
          </a:p>
          <a:p>
            <a:pPr marL="342900" indent="-342900">
              <a:buFont typeface="+mj-lt"/>
              <a:buAutoNum type="arabicPeriod"/>
            </a:pPr>
            <a:r>
              <a:rPr lang="en-US" sz="1350" b="1" dirty="0">
                <a:latin typeface="Calibri" panose="020F0502020204030204" pitchFamily="34" charset="0"/>
                <a:cs typeface="Calibri" panose="020F0502020204030204" pitchFamily="34" charset="0"/>
              </a:rPr>
              <a:t>Depth Defense Group (3xCA-BNs) will rapidly maneuver to achieve local superiority. It is augmented by 1 x MLRS BTRY from BDE</a:t>
            </a:r>
          </a:p>
        </p:txBody>
      </p:sp>
      <p:sp>
        <p:nvSpPr>
          <p:cNvPr id="9" name="TextBox 8"/>
          <p:cNvSpPr txBox="1"/>
          <p:nvPr/>
        </p:nvSpPr>
        <p:spPr>
          <a:xfrm>
            <a:off x="5901123" y="849398"/>
            <a:ext cx="3021090" cy="5632311"/>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Recon / Counter-Recon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Concentrates on: ENY intent, terrain, and battlefield conditions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Often charged with disruption, assume a screen / cover mission as well</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Aim it to force an early deployment / transition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CDRs assumed the ENY is watching – deception and decoys will permeate this effort</a:t>
            </a:r>
          </a:p>
        </p:txBody>
      </p:sp>
    </p:spTree>
    <p:extLst>
      <p:ext uri="{BB962C8B-B14F-4D97-AF65-F5344CB8AC3E}">
        <p14:creationId xmlns:p14="http://schemas.microsoft.com/office/powerpoint/2010/main" val="3643082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6" y="849398"/>
            <a:ext cx="5667269" cy="5903092"/>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a:cs typeface="Arial"/>
              </a:rPr>
              <a:t>Defense </a:t>
            </a:r>
            <a:r>
              <a:rPr lang="en-US" sz="2800" i="0" spc="-5" dirty="0">
                <a:latin typeface="Arial"/>
                <a:cs typeface="Arial"/>
              </a:rPr>
              <a:t>: Phase 2 of 4 </a:t>
            </a:r>
            <a:endParaRPr sz="2800" dirty="0">
              <a:latin typeface="Arial"/>
              <a:cs typeface="Arial"/>
            </a:endParaRPr>
          </a:p>
        </p:txBody>
      </p:sp>
      <p:sp>
        <p:nvSpPr>
          <p:cNvPr id="5" name="TextBox 4"/>
          <p:cNvSpPr txBox="1"/>
          <p:nvPr/>
        </p:nvSpPr>
        <p:spPr>
          <a:xfrm>
            <a:off x="130629" y="4918574"/>
            <a:ext cx="5576833" cy="1338828"/>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Cover Group commences counter-recon fight; obstructs ENY scouts. This Group conducts a defense-in-depth supported by fire strikes.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Cover Group’s medium CA-BN conducts a surprise raid on ENY’s center.  </a:t>
            </a:r>
          </a:p>
          <a:p>
            <a:pPr marL="342900" indent="-342900">
              <a:buFont typeface="+mj-lt"/>
              <a:buAutoNum type="arabicPeriod"/>
            </a:pPr>
            <a:r>
              <a:rPr lang="en-US" sz="1350" b="1" dirty="0" err="1">
                <a:latin typeface="Calibri" panose="020F0502020204030204" pitchFamily="34" charset="0"/>
                <a:cs typeface="Calibri" panose="020F0502020204030204" pitchFamily="34" charset="0"/>
              </a:rPr>
              <a:t>Mech</a:t>
            </a:r>
            <a:r>
              <a:rPr lang="en-US" sz="1350" b="1" dirty="0">
                <a:latin typeface="Calibri" panose="020F0502020204030204" pitchFamily="34" charset="0"/>
                <a:cs typeface="Calibri" panose="020F0502020204030204" pitchFamily="34" charset="0"/>
              </a:rPr>
              <a:t> CA-BN repositions to the main defense line with 2 other CA-BNs</a:t>
            </a:r>
          </a:p>
          <a:p>
            <a:pPr marL="342900" indent="-342900">
              <a:buFont typeface="+mj-lt"/>
              <a:buAutoNum type="arabicPeriod"/>
            </a:pPr>
            <a:r>
              <a:rPr lang="en-US" sz="1350" b="1" dirty="0">
                <a:latin typeface="Calibri" panose="020F0502020204030204" pitchFamily="34" charset="0"/>
                <a:cs typeface="Calibri" panose="020F0502020204030204" pitchFamily="34" charset="0"/>
              </a:rPr>
              <a:t>SOF forward observers provide targeting to attached MLRS BTRY; this Firepower Group outranges the ENY counter-fire efforts </a:t>
            </a:r>
          </a:p>
        </p:txBody>
      </p:sp>
      <p:sp>
        <p:nvSpPr>
          <p:cNvPr id="9" name="TextBox 8"/>
          <p:cNvSpPr txBox="1"/>
          <p:nvPr/>
        </p:nvSpPr>
        <p:spPr>
          <a:xfrm>
            <a:off x="5901123" y="849398"/>
            <a:ext cx="3021090" cy="5355312"/>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Block</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In both mobile and static defense; PLAA will use limited offensive actions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Often charged with disruption, assume a screen / cover mission as well</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Artillery is employed earlier than in the offense.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PLAA will trade space; they will utilize the entire defensive zone </a:t>
            </a:r>
          </a:p>
        </p:txBody>
      </p:sp>
    </p:spTree>
    <p:extLst>
      <p:ext uri="{BB962C8B-B14F-4D97-AF65-F5344CB8AC3E}">
        <p14:creationId xmlns:p14="http://schemas.microsoft.com/office/powerpoint/2010/main" val="3959700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674"/>
            <a:ext cx="5787851" cy="6094326"/>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a:cs typeface="Arial"/>
              </a:rPr>
              <a:t>Defense </a:t>
            </a:r>
            <a:r>
              <a:rPr lang="en-US" sz="2800" i="0" spc="-5" dirty="0">
                <a:latin typeface="Arial"/>
                <a:cs typeface="Arial"/>
              </a:rPr>
              <a:t>: Phase 3 of 4 </a:t>
            </a:r>
            <a:endParaRPr sz="2800" dirty="0">
              <a:latin typeface="Arial"/>
              <a:cs typeface="Arial"/>
            </a:endParaRPr>
          </a:p>
        </p:txBody>
      </p:sp>
      <p:sp>
        <p:nvSpPr>
          <p:cNvPr id="5" name="TextBox 4"/>
          <p:cNvSpPr txBox="1"/>
          <p:nvPr/>
        </p:nvSpPr>
        <p:spPr>
          <a:xfrm>
            <a:off x="55267" y="4667366"/>
            <a:ext cx="5642148" cy="1962076"/>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ENY main effort commences south while Cover Groups continue to screen IOT slow the main assault.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In the North, ENY flank penetration is met with screening and blocking actions; aim is to push the ENY northward to protect CTATK force.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Deprived of scouts, ENY assaults what it thinks is an inferior force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Medium Range AD forces ENY aerial attack to lower altitude; MANPAD ambush waits to engage.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SOF elements in the rear conduct attacks on ENY artillery PAAs / C2 nodes</a:t>
            </a:r>
          </a:p>
        </p:txBody>
      </p:sp>
      <p:sp>
        <p:nvSpPr>
          <p:cNvPr id="9" name="TextBox 8"/>
          <p:cNvSpPr txBox="1"/>
          <p:nvPr/>
        </p:nvSpPr>
        <p:spPr>
          <a:xfrm>
            <a:off x="5901123" y="849398"/>
            <a:ext cx="3021090" cy="5078313"/>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Repositioning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PLAA seeks to control ENY movement and remove enablers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Confuse and disorient the ENY; then take the initiative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Blocking actions (2) are seen as the greatest risk (isolation)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b="1" dirty="0">
                <a:latin typeface="+mj-lt"/>
                <a:cs typeface="Calibri" panose="020F0502020204030204" pitchFamily="34" charset="0"/>
              </a:rPr>
              <a:t>Resistance is continuous, in depth, and coordinated </a:t>
            </a:r>
          </a:p>
        </p:txBody>
      </p:sp>
    </p:spTree>
    <p:extLst>
      <p:ext uri="{BB962C8B-B14F-4D97-AF65-F5344CB8AC3E}">
        <p14:creationId xmlns:p14="http://schemas.microsoft.com/office/powerpoint/2010/main" val="3672921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3" y="758966"/>
            <a:ext cx="5672292" cy="5962607"/>
          </a:xfrm>
          <a:prstGeom prst="rect">
            <a:avLst/>
          </a:prstGeom>
        </p:spPr>
      </p:pic>
      <p:sp>
        <p:nvSpPr>
          <p:cNvPr id="4" name="object 8"/>
          <p:cNvSpPr txBox="1">
            <a:spLocks noGrp="1"/>
          </p:cNvSpPr>
          <p:nvPr>
            <p:ph type="title"/>
          </p:nvPr>
        </p:nvSpPr>
        <p:spPr>
          <a:xfrm>
            <a:off x="1024534" y="142443"/>
            <a:ext cx="7101840" cy="452120"/>
          </a:xfrm>
          <a:prstGeom prst="rect">
            <a:avLst/>
          </a:prstGeom>
        </p:spPr>
        <p:txBody>
          <a:bodyPr vert="horz" wrap="square" lIns="0" tIns="12065" rIns="0" bIns="0" rtlCol="0">
            <a:spAutoFit/>
          </a:bodyPr>
          <a:lstStyle/>
          <a:p>
            <a:pPr marL="12700">
              <a:lnSpc>
                <a:spcPct val="100000"/>
              </a:lnSpc>
              <a:spcBef>
                <a:spcPts val="95"/>
              </a:spcBef>
            </a:pPr>
            <a:r>
              <a:rPr lang="en-US" sz="2800" spc="-5" dirty="0">
                <a:latin typeface="Arial"/>
                <a:cs typeface="Arial"/>
              </a:rPr>
              <a:t>Defense </a:t>
            </a:r>
            <a:r>
              <a:rPr lang="en-US" sz="2800" i="0" spc="-5" dirty="0">
                <a:latin typeface="Arial"/>
                <a:cs typeface="Arial"/>
              </a:rPr>
              <a:t>: Phase 4 of 4 </a:t>
            </a:r>
            <a:endParaRPr sz="2800" dirty="0">
              <a:latin typeface="Arial"/>
              <a:cs typeface="Arial"/>
            </a:endParaRPr>
          </a:p>
        </p:txBody>
      </p:sp>
      <p:sp>
        <p:nvSpPr>
          <p:cNvPr id="5" name="TextBox 4"/>
          <p:cNvSpPr txBox="1"/>
          <p:nvPr/>
        </p:nvSpPr>
        <p:spPr>
          <a:xfrm>
            <a:off x="86783" y="4848235"/>
            <a:ext cx="5530246" cy="1546577"/>
          </a:xfrm>
          <a:prstGeom prst="rect">
            <a:avLst/>
          </a:prstGeom>
          <a:solidFill>
            <a:schemeClr val="bg1"/>
          </a:solidFill>
        </p:spPr>
        <p:txBody>
          <a:bodyPr wrap="square" rtlCol="0">
            <a:spAutoFit/>
          </a:bodyPr>
          <a:lstStyle/>
          <a:p>
            <a:pPr marL="342900" indent="-342900">
              <a:buFont typeface="+mj-lt"/>
              <a:buAutoNum type="arabicPeriod"/>
            </a:pPr>
            <a:r>
              <a:rPr lang="en-US" sz="1350" b="1" dirty="0">
                <a:latin typeface="Calibri" panose="020F0502020204030204" pitchFamily="34" charset="0"/>
                <a:cs typeface="Calibri" panose="020F0502020204030204" pitchFamily="34" charset="0"/>
              </a:rPr>
              <a:t>In the North, Cover Groups (in block) are reinforced by two CA-BNs to prevent isolation.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ENY main effort continues preparation. Depth Group (CA-BN) uncovered to press the ENY, though outnumbered. </a:t>
            </a:r>
          </a:p>
          <a:p>
            <a:pPr marL="342900" indent="-342900">
              <a:buFont typeface="+mj-lt"/>
              <a:buAutoNum type="arabicPeriod"/>
            </a:pPr>
            <a:r>
              <a:rPr lang="en-US" sz="1350" b="1" dirty="0">
                <a:latin typeface="Calibri" panose="020F0502020204030204" pitchFamily="34" charset="0"/>
                <a:cs typeface="Calibri" panose="020F0502020204030204" pitchFamily="34" charset="0"/>
              </a:rPr>
              <a:t>MECH CA-BN assaults ENY recon to drive a wedge between echelons and pressure the main body</a:t>
            </a:r>
          </a:p>
          <a:p>
            <a:pPr marL="342900" indent="-342900">
              <a:buFont typeface="+mj-lt"/>
              <a:buAutoNum type="arabicPeriod"/>
            </a:pPr>
            <a:r>
              <a:rPr lang="en-US" sz="1350" b="1" dirty="0">
                <a:latin typeface="Calibri" panose="020F0502020204030204" pitchFamily="34" charset="0"/>
                <a:cs typeface="Calibri" panose="020F0502020204030204" pitchFamily="34" charset="0"/>
              </a:rPr>
              <a:t>Depth Group heavy CA-BN conducts decisive CTATK against main body</a:t>
            </a:r>
          </a:p>
        </p:txBody>
      </p:sp>
      <p:sp>
        <p:nvSpPr>
          <p:cNvPr id="9" name="TextBox 8"/>
          <p:cNvSpPr txBox="1"/>
          <p:nvPr/>
        </p:nvSpPr>
        <p:spPr>
          <a:xfrm>
            <a:off x="5901123" y="758966"/>
            <a:ext cx="3021090" cy="6063198"/>
          </a:xfrm>
          <a:prstGeom prst="rect">
            <a:avLst/>
          </a:prstGeom>
          <a:solidFill>
            <a:schemeClr val="bg1"/>
          </a:solidFill>
        </p:spPr>
        <p:txBody>
          <a:bodyPr wrap="square" rtlCol="0">
            <a:spAutoFit/>
          </a:bodyPr>
          <a:lstStyle/>
          <a:p>
            <a:pPr algn="ctr"/>
            <a:r>
              <a:rPr lang="en-US" b="1" dirty="0">
                <a:latin typeface="+mj-lt"/>
                <a:cs typeface="Calibri" panose="020F0502020204030204" pitchFamily="34" charset="0"/>
              </a:rPr>
              <a:t>Breakout  </a:t>
            </a:r>
          </a:p>
          <a:p>
            <a:pPr marL="342900" indent="-342900">
              <a:buFont typeface="Arial" panose="020B0604020202020204" pitchFamily="34" charset="0"/>
              <a:buChar char="•"/>
            </a:pPr>
            <a:endParaRPr lang="en-US" b="1" dirty="0">
              <a:latin typeface="+mj-lt"/>
              <a:cs typeface="Calibri" panose="020F0502020204030204" pitchFamily="34" charset="0"/>
            </a:endParaRPr>
          </a:p>
          <a:p>
            <a:pPr marL="342900" indent="-342900">
              <a:buFont typeface="Arial" panose="020B0604020202020204" pitchFamily="34" charset="0"/>
              <a:buChar char="•"/>
            </a:pPr>
            <a:r>
              <a:rPr lang="en-US" sz="1600" b="1" dirty="0">
                <a:latin typeface="+mj-lt"/>
                <a:cs typeface="Calibri" panose="020F0502020204030204" pitchFamily="34" charset="0"/>
              </a:rPr>
              <a:t>Before counterattacks occur, PLAA will seal off flanks and isolate units to achieve desirable ratios </a:t>
            </a:r>
          </a:p>
          <a:p>
            <a:pPr marL="342900" indent="-342900">
              <a:buFont typeface="Arial" panose="020B0604020202020204" pitchFamily="34" charset="0"/>
              <a:buChar char="•"/>
            </a:pPr>
            <a:endParaRPr lang="en-US" sz="1600" b="1" dirty="0">
              <a:latin typeface="+mj-lt"/>
              <a:cs typeface="Calibri" panose="020F0502020204030204" pitchFamily="34" charset="0"/>
            </a:endParaRPr>
          </a:p>
          <a:p>
            <a:pPr marL="342900" indent="-342900">
              <a:buFont typeface="Arial" panose="020B0604020202020204" pitchFamily="34" charset="0"/>
              <a:buChar char="•"/>
            </a:pPr>
            <a:r>
              <a:rPr lang="en-US" sz="1600" b="1" dirty="0">
                <a:latin typeface="+mj-lt"/>
                <a:cs typeface="Calibri" panose="020F0502020204030204" pitchFamily="34" charset="0"/>
              </a:rPr>
              <a:t>During the counterattack, PLAA CDR will continually assess for change of mission.  </a:t>
            </a:r>
          </a:p>
          <a:p>
            <a:pPr marL="342900" indent="-342900">
              <a:buFont typeface="Arial" panose="020B0604020202020204" pitchFamily="34" charset="0"/>
              <a:buChar char="•"/>
            </a:pPr>
            <a:endParaRPr lang="en-US" sz="1600" b="1" dirty="0">
              <a:latin typeface="+mj-lt"/>
              <a:cs typeface="Calibri" panose="020F0502020204030204" pitchFamily="34" charset="0"/>
            </a:endParaRPr>
          </a:p>
          <a:p>
            <a:pPr marL="342900" indent="-342900">
              <a:buFont typeface="Arial" panose="020B0604020202020204" pitchFamily="34" charset="0"/>
              <a:buChar char="•"/>
            </a:pPr>
            <a:r>
              <a:rPr lang="en-US" sz="1600" b="1" dirty="0">
                <a:latin typeface="+mj-lt"/>
                <a:cs typeface="Calibri" panose="020F0502020204030204" pitchFamily="34" charset="0"/>
              </a:rPr>
              <a:t>If unsuccessful, combat reserve conducts security to allow (in order) cover group, support group, main body, and firepower group to withdraw. </a:t>
            </a:r>
          </a:p>
          <a:p>
            <a:pPr marL="342900" indent="-342900">
              <a:buFont typeface="Arial" panose="020B0604020202020204" pitchFamily="34" charset="0"/>
              <a:buChar char="•"/>
            </a:pPr>
            <a:endParaRPr lang="en-US" sz="1600" b="1" dirty="0">
              <a:latin typeface="+mj-lt"/>
              <a:cs typeface="Calibri" panose="020F0502020204030204" pitchFamily="34" charset="0"/>
            </a:endParaRPr>
          </a:p>
          <a:p>
            <a:pPr marL="342900" indent="-342900">
              <a:buFont typeface="Arial" panose="020B0604020202020204" pitchFamily="34" charset="0"/>
              <a:buChar char="•"/>
            </a:pPr>
            <a:r>
              <a:rPr lang="en-US" sz="1600" b="1" dirty="0">
                <a:latin typeface="+mj-lt"/>
                <a:cs typeface="Calibri" panose="020F0502020204030204" pitchFamily="34" charset="0"/>
              </a:rPr>
              <a:t>Groups converge on pre-designated assembly area to continue defense </a:t>
            </a:r>
          </a:p>
        </p:txBody>
      </p:sp>
    </p:spTree>
    <p:extLst>
      <p:ext uri="{BB962C8B-B14F-4D97-AF65-F5344CB8AC3E}">
        <p14:creationId xmlns:p14="http://schemas.microsoft.com/office/powerpoint/2010/main" val="4123877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39148" y="143329"/>
            <a:ext cx="8865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a:cs typeface="Arial" panose="020B0604020202020204" pitchFamily="34" charset="0"/>
              </a:rPr>
              <a:t>Conclusions </a:t>
            </a:r>
            <a:endParaRPr kumimoji="0" lang="en-US" sz="2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6" name="Slide Number Placeholder 18">
            <a:extLst>
              <a:ext uri="{FF2B5EF4-FFF2-40B4-BE49-F238E27FC236}">
                <a16:creationId xmlns:a16="http://schemas.microsoft.com/office/drawing/2014/main" id="{79A62DD1-364B-43B6-96B1-A100233333A9}"/>
              </a:ext>
            </a:extLst>
          </p:cNvPr>
          <p:cNvSpPr txBox="1">
            <a:spLocks/>
          </p:cNvSpPr>
          <p:nvPr/>
        </p:nvSpPr>
        <p:spPr>
          <a:xfrm>
            <a:off x="8686800" y="6629400"/>
            <a:ext cx="457200" cy="228600"/>
          </a:xfrm>
          <a:prstGeom prst="rect">
            <a:avLst/>
          </a:prstGeom>
        </p:spPr>
        <p:txBody>
          <a:bodyPr vert="horz" lIns="91440" tIns="45720" rIns="91440" bIns="45720" rtlCol="0" anchor="ctr"/>
          <a:lstStyle>
            <a:defPPr>
              <a:defRPr lang="en-US"/>
            </a:defPPr>
            <a:lvl1pPr marL="0" algn="r" defTabSz="971824" rtl="0" eaLnBrk="1" latinLnBrk="0" hangingPunct="1">
              <a:defRPr sz="1100" kern="1200">
                <a:solidFill>
                  <a:schemeClr val="tx1">
                    <a:tint val="75000"/>
                  </a:schemeClr>
                </a:solidFill>
                <a:latin typeface=" Arial"/>
                <a:ea typeface="+mn-ea"/>
                <a:cs typeface="Arial" charset="0"/>
              </a:defRPr>
            </a:lvl1pPr>
            <a:lvl2pPr marL="485912" algn="l" defTabSz="971824" rtl="0" eaLnBrk="1" latinLnBrk="0" hangingPunct="1">
              <a:defRPr sz="1900" kern="1200">
                <a:solidFill>
                  <a:schemeClr val="tx1"/>
                </a:solidFill>
                <a:latin typeface="+mn-lt"/>
                <a:ea typeface="+mn-ea"/>
                <a:cs typeface="+mn-cs"/>
              </a:defRPr>
            </a:lvl2pPr>
            <a:lvl3pPr marL="971824" algn="l" defTabSz="971824" rtl="0" eaLnBrk="1" latinLnBrk="0" hangingPunct="1">
              <a:defRPr sz="1900" kern="1200">
                <a:solidFill>
                  <a:schemeClr val="tx1"/>
                </a:solidFill>
                <a:latin typeface="+mn-lt"/>
                <a:ea typeface="+mn-ea"/>
                <a:cs typeface="+mn-cs"/>
              </a:defRPr>
            </a:lvl3pPr>
            <a:lvl4pPr marL="1457736" algn="l" defTabSz="971824" rtl="0" eaLnBrk="1" latinLnBrk="0" hangingPunct="1">
              <a:defRPr sz="1900" kern="1200">
                <a:solidFill>
                  <a:schemeClr val="tx1"/>
                </a:solidFill>
                <a:latin typeface="+mn-lt"/>
                <a:ea typeface="+mn-ea"/>
                <a:cs typeface="+mn-cs"/>
              </a:defRPr>
            </a:lvl4pPr>
            <a:lvl5pPr marL="1943649" algn="l" defTabSz="971824" rtl="0" eaLnBrk="1" latinLnBrk="0" hangingPunct="1">
              <a:defRPr sz="1900" kern="1200">
                <a:solidFill>
                  <a:schemeClr val="tx1"/>
                </a:solidFill>
                <a:latin typeface="+mn-lt"/>
                <a:ea typeface="+mn-ea"/>
                <a:cs typeface="+mn-cs"/>
              </a:defRPr>
            </a:lvl5pPr>
            <a:lvl6pPr marL="2429561" algn="l" defTabSz="971824" rtl="0" eaLnBrk="1" latinLnBrk="0" hangingPunct="1">
              <a:defRPr sz="1900" kern="1200">
                <a:solidFill>
                  <a:schemeClr val="tx1"/>
                </a:solidFill>
                <a:latin typeface="+mn-lt"/>
                <a:ea typeface="+mn-ea"/>
                <a:cs typeface="+mn-cs"/>
              </a:defRPr>
            </a:lvl6pPr>
            <a:lvl7pPr marL="2915473" algn="l" defTabSz="971824" rtl="0" eaLnBrk="1" latinLnBrk="0" hangingPunct="1">
              <a:defRPr sz="1900" kern="1200">
                <a:solidFill>
                  <a:schemeClr val="tx1"/>
                </a:solidFill>
                <a:latin typeface="+mn-lt"/>
                <a:ea typeface="+mn-ea"/>
                <a:cs typeface="+mn-cs"/>
              </a:defRPr>
            </a:lvl7pPr>
            <a:lvl8pPr marL="3401385" algn="l" defTabSz="971824" rtl="0" eaLnBrk="1" latinLnBrk="0" hangingPunct="1">
              <a:defRPr sz="1900" kern="1200">
                <a:solidFill>
                  <a:schemeClr val="tx1"/>
                </a:solidFill>
                <a:latin typeface="+mn-lt"/>
                <a:ea typeface="+mn-ea"/>
                <a:cs typeface="+mn-cs"/>
              </a:defRPr>
            </a:lvl8pPr>
            <a:lvl9pPr marL="3887297" algn="l" defTabSz="971824" rtl="0" eaLnBrk="1" latinLnBrk="0" hangingPunct="1">
              <a:defRPr sz="19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9E3F93-1919-418B-A2F4-2B75ED4C25CA}" type="slidenum">
              <a:rPr kumimoji="0" lang="en-US" sz="1100" b="0" i="0" u="none" strike="noStrike" kern="1200" cap="none" spc="0" normalizeH="0" baseline="0" noProof="0" smtClean="0">
                <a:ln>
                  <a:noFill/>
                </a:ln>
                <a:solidFill>
                  <a:srgbClr val="000000">
                    <a:tint val="75000"/>
                  </a:srgbClr>
                </a:solidFill>
                <a:effectLst/>
                <a:uLnTx/>
                <a:uFillTx/>
                <a:latin typeface=" Arial"/>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100" b="0" i="0" u="none" strike="noStrike" kern="1200" cap="none" spc="0" normalizeH="0" baseline="0" noProof="0">
              <a:ln>
                <a:noFill/>
              </a:ln>
              <a:solidFill>
                <a:srgbClr val="000000">
                  <a:tint val="75000"/>
                </a:srgbClr>
              </a:solidFill>
              <a:effectLst/>
              <a:uLnTx/>
              <a:uFillTx/>
              <a:latin typeface=" Arial"/>
              <a:ea typeface="+mn-ea"/>
              <a:cs typeface="Arial" charset="0"/>
            </a:endParaRPr>
          </a:p>
        </p:txBody>
      </p:sp>
      <p:sp>
        <p:nvSpPr>
          <p:cNvPr id="2" name="TextBox 1"/>
          <p:cNvSpPr txBox="1"/>
          <p:nvPr/>
        </p:nvSpPr>
        <p:spPr>
          <a:xfrm>
            <a:off x="-18598" y="785233"/>
            <a:ext cx="5185687" cy="600164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mj-lt"/>
              </a:rPr>
              <a:t>Throw out stereotypes of the PLAA being poorly trained and ill-equipped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Modern PLAA is mostly modernized, with advanced EW-systems – they are a threat </a:t>
            </a:r>
          </a:p>
          <a:p>
            <a:endParaRPr lang="en-US" sz="1600" dirty="0">
              <a:latin typeface="+mj-lt"/>
            </a:endParaRPr>
          </a:p>
          <a:p>
            <a:pPr marL="285750" indent="-285750">
              <a:buFont typeface="Arial" panose="020B0604020202020204" pitchFamily="34" charset="0"/>
              <a:buChar char="•"/>
            </a:pPr>
            <a:r>
              <a:rPr lang="en-US" sz="1600" dirty="0">
                <a:latin typeface="+mj-lt"/>
              </a:rPr>
              <a:t>Realities that should be replicated in training: </a:t>
            </a:r>
          </a:p>
          <a:p>
            <a:pPr marL="742950" lvl="1" indent="-285750">
              <a:buFont typeface="Arial" panose="020B0604020202020204" pitchFamily="34" charset="0"/>
              <a:buChar char="•"/>
            </a:pPr>
            <a:r>
              <a:rPr lang="en-US" sz="1600" dirty="0">
                <a:latin typeface="+mj-lt"/>
              </a:rPr>
              <a:t>PLAA Combat reconnaissance (aggression)</a:t>
            </a:r>
          </a:p>
          <a:p>
            <a:pPr marL="742950" lvl="1" indent="-285750">
              <a:buFont typeface="Arial" panose="020B0604020202020204" pitchFamily="34" charset="0"/>
              <a:buChar char="•"/>
            </a:pPr>
            <a:r>
              <a:rPr lang="en-US" sz="1600" dirty="0">
                <a:latin typeface="+mj-lt"/>
              </a:rPr>
              <a:t>Density of UAS / observation </a:t>
            </a:r>
          </a:p>
          <a:p>
            <a:pPr marL="742950" lvl="1" indent="-285750">
              <a:buFont typeface="Arial" panose="020B0604020202020204" pitchFamily="34" charset="0"/>
              <a:buChar char="•"/>
            </a:pPr>
            <a:r>
              <a:rPr lang="en-US" sz="1600" dirty="0">
                <a:latin typeface="+mj-lt"/>
              </a:rPr>
              <a:t>Radio discipline / no cell phones </a:t>
            </a:r>
          </a:p>
          <a:p>
            <a:pPr marL="742950" lvl="1" indent="-285750">
              <a:buFont typeface="Arial" panose="020B0604020202020204" pitchFamily="34" charset="0"/>
              <a:buChar char="•"/>
            </a:pPr>
            <a:r>
              <a:rPr lang="en-US" sz="1600" dirty="0">
                <a:latin typeface="+mj-lt"/>
              </a:rPr>
              <a:t>Focus on dispersion </a:t>
            </a:r>
          </a:p>
          <a:p>
            <a:pPr marL="742950" lvl="1" indent="-285750">
              <a:buFont typeface="Arial" panose="020B0604020202020204" pitchFamily="34" charset="0"/>
              <a:buChar char="•"/>
            </a:pPr>
            <a:r>
              <a:rPr lang="en-US" sz="1600" dirty="0">
                <a:latin typeface="+mj-lt"/>
              </a:rPr>
              <a:t>Don’t over-rely on CAS &amp; AAA</a:t>
            </a:r>
          </a:p>
          <a:p>
            <a:pPr marL="742950" lvl="1" indent="-285750">
              <a:buFont typeface="Arial" panose="020B0604020202020204" pitchFamily="34" charset="0"/>
              <a:buChar char="•"/>
            </a:pPr>
            <a:r>
              <a:rPr lang="en-US" sz="1600" dirty="0">
                <a:latin typeface="+mj-lt"/>
              </a:rPr>
              <a:t>Medical evacuation considerations </a:t>
            </a:r>
          </a:p>
          <a:p>
            <a:pPr marL="742950" lvl="1" indent="-285750">
              <a:buFont typeface="Arial" panose="020B0604020202020204" pitchFamily="34" charset="0"/>
              <a:buChar char="•"/>
            </a:pPr>
            <a:r>
              <a:rPr lang="en-US" sz="1600" dirty="0">
                <a:latin typeface="+mj-lt"/>
              </a:rPr>
              <a:t>Density of anti-tank weapons </a:t>
            </a:r>
          </a:p>
          <a:p>
            <a:pPr marL="1200150" lvl="2" indent="-285750">
              <a:buFont typeface="Arial" panose="020B0604020202020204" pitchFamily="34" charset="0"/>
              <a:buChar char="•"/>
            </a:pPr>
            <a:r>
              <a:rPr lang="en-US" sz="1600" dirty="0">
                <a:latin typeface="+mj-lt"/>
              </a:rPr>
              <a:t>3 x AT </a:t>
            </a:r>
            <a:r>
              <a:rPr lang="en-US" sz="1600">
                <a:latin typeface="+mj-lt"/>
              </a:rPr>
              <a:t>systems vs </a:t>
            </a:r>
            <a:r>
              <a:rPr lang="en-US" sz="1600" dirty="0">
                <a:latin typeface="+mj-lt"/>
              </a:rPr>
              <a:t>every tank </a:t>
            </a:r>
          </a:p>
          <a:p>
            <a:pPr marL="742950" lvl="1" indent="-285750">
              <a:buFont typeface="Arial" panose="020B0604020202020204" pitchFamily="34" charset="0"/>
              <a:buChar char="•"/>
            </a:pPr>
            <a:r>
              <a:rPr lang="en-US" sz="1600" dirty="0">
                <a:latin typeface="+mj-lt"/>
              </a:rPr>
              <a:t>Density of anti-air weapons </a:t>
            </a:r>
          </a:p>
          <a:p>
            <a:pPr marL="1200150" lvl="2" indent="-285750">
              <a:buFont typeface="Arial" panose="020B0604020202020204" pitchFamily="34" charset="0"/>
              <a:buChar char="•"/>
            </a:pPr>
            <a:r>
              <a:rPr lang="en-US" sz="1600" dirty="0">
                <a:latin typeface="+mj-lt"/>
              </a:rPr>
              <a:t>6 per PLAA CA-BN </a:t>
            </a:r>
          </a:p>
          <a:p>
            <a:pPr marL="742950" lvl="1" indent="-285750">
              <a:buFont typeface="Arial" panose="020B0604020202020204" pitchFamily="34" charset="0"/>
              <a:buChar char="•"/>
            </a:pPr>
            <a:r>
              <a:rPr lang="en-US" sz="1600" dirty="0">
                <a:latin typeface="+mj-lt"/>
              </a:rPr>
              <a:t>Density of decoys &amp; deception</a:t>
            </a:r>
          </a:p>
          <a:p>
            <a:pPr marL="742950" lvl="1" indent="-285750">
              <a:buFont typeface="Arial" panose="020B0604020202020204" pitchFamily="34" charset="0"/>
              <a:buChar char="•"/>
            </a:pPr>
            <a:r>
              <a:rPr lang="en-US" sz="1600" dirty="0">
                <a:latin typeface="+mj-lt"/>
              </a:rPr>
              <a:t>Mission orders (you might be out-of-contact with higher)  </a:t>
            </a:r>
          </a:p>
          <a:p>
            <a:pPr lvl="1"/>
            <a:endParaRPr lang="en-US" sz="1600" dirty="0">
              <a:latin typeface="+mj-lt"/>
            </a:endParaRPr>
          </a:p>
          <a:p>
            <a:pPr lvl="2"/>
            <a:endParaRPr lang="en-US" sz="1600" dirty="0">
              <a:latin typeface="+mj-lt"/>
            </a:endParaRPr>
          </a:p>
          <a:p>
            <a:pPr marL="742950" lvl="1"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endParaRPr lang="en-US" sz="1600" dirty="0">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6239" y="945392"/>
            <a:ext cx="3698613" cy="1965095"/>
          </a:xfrm>
          <a:prstGeom prst="rect">
            <a:avLst/>
          </a:prstGeom>
          <a:ln w="12700">
            <a:solidFill>
              <a:schemeClr val="tx1"/>
            </a:solidFill>
          </a:ln>
        </p:spPr>
      </p:pic>
      <p:sp>
        <p:nvSpPr>
          <p:cNvPr id="4" name="TextBox 3"/>
          <p:cNvSpPr txBox="1"/>
          <p:nvPr/>
        </p:nvSpPr>
        <p:spPr>
          <a:xfrm rot="1054325">
            <a:off x="5607955" y="1464632"/>
            <a:ext cx="3530134" cy="584775"/>
          </a:xfrm>
          <a:prstGeom prst="rect">
            <a:avLst/>
          </a:prstGeom>
          <a:noFill/>
        </p:spPr>
        <p:txBody>
          <a:bodyPr wrap="none" rtlCol="0">
            <a:spAutoFit/>
          </a:bodyPr>
          <a:lstStyle/>
          <a:p>
            <a:r>
              <a:rPr lang="en-US" sz="3200" b="1" i="1" dirty="0">
                <a:solidFill>
                  <a:srgbClr val="FF0000"/>
                </a:solidFill>
                <a:latin typeface="+mj-lt"/>
              </a:rPr>
              <a:t>“How they fight” </a:t>
            </a:r>
          </a:p>
        </p:txBody>
      </p:sp>
      <p:pic>
        <p:nvPicPr>
          <p:cNvPr id="10" name="Picture 9"/>
          <p:cNvPicPr>
            <a:picLocks noChangeAspect="1"/>
          </p:cNvPicPr>
          <p:nvPr/>
        </p:nvPicPr>
        <p:blipFill>
          <a:blip r:embed="rId3"/>
          <a:stretch>
            <a:fillRect/>
          </a:stretch>
        </p:blipFill>
        <p:spPr>
          <a:xfrm>
            <a:off x="6722262" y="3732984"/>
            <a:ext cx="1182826" cy="1485925"/>
          </a:xfrm>
          <a:prstGeom prst="rect">
            <a:avLst/>
          </a:prstGeom>
          <a:ln w="15875">
            <a:solidFill>
              <a:schemeClr val="tx1"/>
            </a:solidFill>
          </a:ln>
        </p:spPr>
      </p:pic>
      <p:pic>
        <p:nvPicPr>
          <p:cNvPr id="11" name="Picture 10"/>
          <p:cNvPicPr>
            <a:picLocks noChangeAspect="1"/>
          </p:cNvPicPr>
          <p:nvPr/>
        </p:nvPicPr>
        <p:blipFill>
          <a:blip r:embed="rId3"/>
          <a:stretch>
            <a:fillRect/>
          </a:stretch>
        </p:blipFill>
        <p:spPr>
          <a:xfrm>
            <a:off x="7047354" y="4134946"/>
            <a:ext cx="1182826" cy="1485925"/>
          </a:xfrm>
          <a:prstGeom prst="rect">
            <a:avLst/>
          </a:prstGeom>
          <a:ln w="15875">
            <a:solidFill>
              <a:schemeClr val="tx1"/>
            </a:solidFill>
          </a:ln>
        </p:spPr>
      </p:pic>
      <p:pic>
        <p:nvPicPr>
          <p:cNvPr id="12" name="Picture 11"/>
          <p:cNvPicPr>
            <a:picLocks noChangeAspect="1"/>
          </p:cNvPicPr>
          <p:nvPr/>
        </p:nvPicPr>
        <p:blipFill>
          <a:blip r:embed="rId3"/>
          <a:stretch>
            <a:fillRect/>
          </a:stretch>
        </p:blipFill>
        <p:spPr>
          <a:xfrm>
            <a:off x="7476221" y="4475946"/>
            <a:ext cx="1182826" cy="1485925"/>
          </a:xfrm>
          <a:prstGeom prst="rect">
            <a:avLst/>
          </a:prstGeom>
          <a:ln w="15875">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6062" y="4129447"/>
            <a:ext cx="589480" cy="415824"/>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5770" y="4763214"/>
            <a:ext cx="589480" cy="423734"/>
          </a:xfrm>
          <a:prstGeom prst="rect">
            <a:avLst/>
          </a:prstGeom>
          <a:ln>
            <a:solidFill>
              <a:schemeClr val="tx1"/>
            </a:solidFill>
          </a:ln>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6175" y="6022833"/>
            <a:ext cx="2477825" cy="83516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6221" y="5316080"/>
            <a:ext cx="589480" cy="423735"/>
          </a:xfrm>
          <a:prstGeom prst="rect">
            <a:avLst/>
          </a:prstGeom>
          <a:ln>
            <a:solidFill>
              <a:schemeClr val="tx1"/>
            </a:solidFill>
          </a:ln>
        </p:spPr>
      </p:pic>
      <p:sp>
        <p:nvSpPr>
          <p:cNvPr id="17" name="TextBox 16"/>
          <p:cNvSpPr txBox="1"/>
          <p:nvPr/>
        </p:nvSpPr>
        <p:spPr>
          <a:xfrm>
            <a:off x="5688242" y="2862725"/>
            <a:ext cx="2998558" cy="261610"/>
          </a:xfrm>
          <a:prstGeom prst="rect">
            <a:avLst/>
          </a:prstGeom>
          <a:noFill/>
        </p:spPr>
        <p:txBody>
          <a:bodyPr wrap="square" rtlCol="0">
            <a:spAutoFit/>
          </a:bodyPr>
          <a:lstStyle/>
          <a:p>
            <a:r>
              <a:rPr lang="en-US" sz="1100" b="1" dirty="0">
                <a:latin typeface="+mj-lt"/>
              </a:rPr>
              <a:t>                 TRADOC G2 deep-dives </a:t>
            </a:r>
          </a:p>
        </p:txBody>
      </p:sp>
      <p:sp>
        <p:nvSpPr>
          <p:cNvPr id="18" name="TextBox 17"/>
          <p:cNvSpPr txBox="1"/>
          <p:nvPr/>
        </p:nvSpPr>
        <p:spPr>
          <a:xfrm>
            <a:off x="5861231" y="3501573"/>
            <a:ext cx="2998558" cy="261610"/>
          </a:xfrm>
          <a:prstGeom prst="rect">
            <a:avLst/>
          </a:prstGeom>
          <a:noFill/>
        </p:spPr>
        <p:txBody>
          <a:bodyPr wrap="square" rtlCol="0">
            <a:spAutoFit/>
          </a:bodyPr>
          <a:lstStyle/>
          <a:p>
            <a:r>
              <a:rPr lang="en-US" sz="1100" b="1" dirty="0">
                <a:latin typeface="+mj-lt"/>
              </a:rPr>
              <a:t> Additional Threat ATPs: to be published </a:t>
            </a:r>
            <a:endParaRPr lang="en-US" sz="1600" dirty="0">
              <a:latin typeface="+mj-lt"/>
            </a:endParaRPr>
          </a:p>
        </p:txBody>
      </p:sp>
      <p:pic>
        <p:nvPicPr>
          <p:cNvPr id="19" name="Picture 18"/>
          <p:cNvPicPr>
            <a:picLocks noChangeAspect="1"/>
          </p:cNvPicPr>
          <p:nvPr/>
        </p:nvPicPr>
        <p:blipFill>
          <a:blip r:embed="rId8"/>
          <a:stretch>
            <a:fillRect/>
          </a:stretch>
        </p:blipFill>
        <p:spPr>
          <a:xfrm>
            <a:off x="4870972" y="4337359"/>
            <a:ext cx="1185580" cy="1562249"/>
          </a:xfrm>
          <a:prstGeom prst="rect">
            <a:avLst/>
          </a:prstGeom>
        </p:spPr>
      </p:pic>
      <p:sp>
        <p:nvSpPr>
          <p:cNvPr id="20" name="TextBox 19"/>
          <p:cNvSpPr txBox="1"/>
          <p:nvPr/>
        </p:nvSpPr>
        <p:spPr>
          <a:xfrm>
            <a:off x="4188963" y="4123002"/>
            <a:ext cx="2998558" cy="261610"/>
          </a:xfrm>
          <a:prstGeom prst="rect">
            <a:avLst/>
          </a:prstGeom>
          <a:noFill/>
        </p:spPr>
        <p:txBody>
          <a:bodyPr wrap="square" rtlCol="0">
            <a:spAutoFit/>
          </a:bodyPr>
          <a:lstStyle/>
          <a:p>
            <a:r>
              <a:rPr lang="en-US" sz="1100" b="1" dirty="0">
                <a:latin typeface="+mj-lt"/>
              </a:rPr>
              <a:t> OPFOR TACTICS UPDATE (TBP)</a:t>
            </a:r>
            <a:endParaRPr lang="en-US" sz="1600" dirty="0">
              <a:latin typeface="+mj-lt"/>
            </a:endParaRPr>
          </a:p>
        </p:txBody>
      </p:sp>
    </p:spTree>
    <p:extLst>
      <p:ext uri="{BB962C8B-B14F-4D97-AF65-F5344CB8AC3E}">
        <p14:creationId xmlns:p14="http://schemas.microsoft.com/office/powerpoint/2010/main" val="250508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964317" y="152400"/>
            <a:ext cx="7166165" cy="523220"/>
          </a:xfrm>
          <a:prstGeom prst="rect">
            <a:avLst/>
          </a:prstGeom>
          <a:noFill/>
        </p:spPr>
        <p:txBody>
          <a:bodyPr wrap="square" rtlCol="0">
            <a:spAutoFit/>
          </a:bodyPr>
          <a:lstStyle/>
          <a:p>
            <a:pPr algn="ctr"/>
            <a:r>
              <a:rPr lang="en-US" sz="2800" b="1" i="1" dirty="0">
                <a:latin typeface=" Arial"/>
              </a:rPr>
              <a:t>How They Fight Production Line</a:t>
            </a:r>
          </a:p>
        </p:txBody>
      </p:sp>
      <p:pic>
        <p:nvPicPr>
          <p:cNvPr id="54" name="Picture 53"/>
          <p:cNvPicPr>
            <a:picLocks noChangeAspect="1"/>
          </p:cNvPicPr>
          <p:nvPr/>
        </p:nvPicPr>
        <p:blipFill>
          <a:blip r:embed="rId2"/>
          <a:stretch>
            <a:fillRect/>
          </a:stretch>
        </p:blipFill>
        <p:spPr>
          <a:xfrm>
            <a:off x="-43112" y="1066800"/>
            <a:ext cx="9209284" cy="5257800"/>
          </a:xfrm>
          <a:prstGeom prst="rect">
            <a:avLst/>
          </a:prstGeom>
        </p:spPr>
      </p:pic>
    </p:spTree>
    <p:extLst>
      <p:ext uri="{BB962C8B-B14F-4D97-AF65-F5344CB8AC3E}">
        <p14:creationId xmlns:p14="http://schemas.microsoft.com/office/powerpoint/2010/main" val="1569702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0" name="Group 1039"/>
          <p:cNvGrpSpPr/>
          <p:nvPr/>
        </p:nvGrpSpPr>
        <p:grpSpPr>
          <a:xfrm>
            <a:off x="7087748" y="4063775"/>
            <a:ext cx="1750081" cy="1802593"/>
            <a:chOff x="5866174" y="2268135"/>
            <a:chExt cx="4282073" cy="4263457"/>
          </a:xfrm>
        </p:grpSpPr>
        <p:pic>
          <p:nvPicPr>
            <p:cNvPr id="1038" name="Picture 1037"/>
            <p:cNvPicPr>
              <a:picLocks noChangeAspect="1"/>
            </p:cNvPicPr>
            <p:nvPr/>
          </p:nvPicPr>
          <p:blipFill rotWithShape="1">
            <a:blip r:embed="rId3"/>
            <a:srcRect l="5334" t="2552" r="8707" b="2099"/>
            <a:stretch/>
          </p:blipFill>
          <p:spPr>
            <a:xfrm>
              <a:off x="6629400" y="3048000"/>
              <a:ext cx="2743200" cy="2743199"/>
            </a:xfrm>
            <a:prstGeom prst="rect">
              <a:avLst/>
            </a:prstGeom>
          </p:spPr>
        </p:pic>
        <p:sp>
          <p:nvSpPr>
            <p:cNvPr id="1039" name="Donut 1038"/>
            <p:cNvSpPr/>
            <p:nvPr/>
          </p:nvSpPr>
          <p:spPr>
            <a:xfrm>
              <a:off x="5866174" y="2268135"/>
              <a:ext cx="4282073" cy="4263457"/>
            </a:xfrm>
            <a:prstGeom prst="donut">
              <a:avLst>
                <a:gd name="adj" fmla="val 186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itle 7"/>
          <p:cNvSpPr txBox="1">
            <a:spLocks/>
          </p:cNvSpPr>
          <p:nvPr/>
        </p:nvSpPr>
        <p:spPr>
          <a:xfrm>
            <a:off x="1308551" y="334700"/>
            <a:ext cx="6397879" cy="756920"/>
          </a:xfrm>
          <a:prstGeom prst="rect">
            <a:avLst/>
          </a:prstGeom>
        </p:spPr>
        <p:txBody>
          <a:bodyPr vert="horz" wrap="square" lIns="91440" tIns="45720" rIns="91440" bIns="45720" rtlCol="0" anchor="ctr">
            <a:noAutofit/>
          </a:bodyPr>
          <a:lstStyle>
            <a:lvl1pPr>
              <a:defRPr sz="2400" b="1" i="0">
                <a:solidFill>
                  <a:schemeClr val="tx1"/>
                </a:solidFill>
                <a:latin typeface="Arial"/>
                <a:ea typeface="+mj-ea"/>
                <a:cs typeface="Arial"/>
              </a:defRPr>
            </a:lvl1p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TRADOC</a:t>
            </a:r>
            <a:r>
              <a:rPr kumimoji="0" lang="en-US" sz="2800" b="1" i="1" u="none" strike="noStrike" kern="0" cap="none" spc="0" normalizeH="0" noProof="0" dirty="0">
                <a:ln>
                  <a:noFill/>
                </a:ln>
                <a:solidFill>
                  <a:prstClr val="black"/>
                </a:solidFill>
                <a:effectLst/>
                <a:uLnTx/>
                <a:uFillTx/>
                <a:latin typeface="Arial" panose="020B0604020202020204" pitchFamily="34" charset="0"/>
                <a:ea typeface="+mj-ea"/>
                <a:cs typeface="Arial" panose="020B0604020202020204" pitchFamily="34" charset="0"/>
              </a:rPr>
              <a:t> G2 </a:t>
            </a:r>
            <a:r>
              <a:rPr kumimoji="0" lang="en-US" sz="28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Resources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TRADOC G-2 Homepage: </a:t>
            </a:r>
            <a:r>
              <a:rPr kumimoji="0" lang="en-US" sz="14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hlinkClick r:id="rId4"/>
              </a:rPr>
              <a:t>https://oe.tradoc.army.mil/</a:t>
            </a:r>
            <a:endParaRPr kumimoji="0" lang="en-US" sz="14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1"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7" name="Rectangle 6"/>
          <p:cNvSpPr/>
          <p:nvPr/>
        </p:nvSpPr>
        <p:spPr>
          <a:xfrm>
            <a:off x="3329081" y="2645065"/>
            <a:ext cx="27409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hlinkClick r:id="rId5"/>
              </a:rPr>
              <a:t>https://ODIN.TRADOC.army.mil/</a:t>
            </a: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6"/>
          <a:stretch>
            <a:fillRect/>
          </a:stretch>
        </p:blipFill>
        <p:spPr>
          <a:xfrm>
            <a:off x="3742822" y="2922281"/>
            <a:ext cx="1832103" cy="887719"/>
          </a:xfrm>
          <a:prstGeom prst="rect">
            <a:avLst/>
          </a:prstGeom>
          <a:ln>
            <a:solidFill>
              <a:schemeClr val="tx1"/>
            </a:solidFill>
          </a:ln>
        </p:spPr>
      </p:pic>
      <p:pic>
        <p:nvPicPr>
          <p:cNvPr id="22" name="Picture 21">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706" y="2004462"/>
            <a:ext cx="1648064" cy="1595951"/>
          </a:xfrm>
          <a:prstGeom prst="rect">
            <a:avLst/>
          </a:prstGeom>
        </p:spPr>
      </p:pic>
      <p:sp>
        <p:nvSpPr>
          <p:cNvPr id="24" name="Rectangle 23">
            <a:hlinkClick r:id="rId7"/>
          </p:cNvPr>
          <p:cNvSpPr/>
          <p:nvPr/>
        </p:nvSpPr>
        <p:spPr>
          <a:xfrm>
            <a:off x="483355" y="1295400"/>
            <a:ext cx="254023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 Arial"/>
                <a:ea typeface="+mn-ea"/>
                <a:cs typeface="+mn-cs"/>
              </a:rPr>
              <a:t>Decisive Action Training Environment (DATE) World </a:t>
            </a:r>
            <a:endParaRPr kumimoji="0" lang="en-US" sz="1400" b="0" i="0" u="none" strike="noStrike" kern="1200" cap="none" spc="0" normalizeH="0" baseline="0" noProof="0" dirty="0">
              <a:ln>
                <a:noFill/>
              </a:ln>
              <a:solidFill>
                <a:prstClr val="black"/>
              </a:solidFill>
              <a:effectLst/>
              <a:uLnTx/>
              <a:uFillTx/>
              <a:latin typeface=" Arial"/>
              <a:ea typeface="+mn-ea"/>
              <a:cs typeface="+mn-cs"/>
            </a:endParaRPr>
          </a:p>
        </p:txBody>
      </p:sp>
      <p:sp>
        <p:nvSpPr>
          <p:cNvPr id="14" name="Rectangle 13"/>
          <p:cNvSpPr/>
          <p:nvPr/>
        </p:nvSpPr>
        <p:spPr>
          <a:xfrm>
            <a:off x="-49898" y="3995411"/>
            <a:ext cx="2716898"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rPr>
              <a:t>https://oegames.tradoc.army.mil</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73494" y="3733800"/>
            <a:ext cx="2286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OEGames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Tools Page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44167" t="11573" r="833" b="3622"/>
          <a:stretch/>
        </p:blipFill>
        <p:spPr>
          <a:xfrm>
            <a:off x="567136" y="4314207"/>
            <a:ext cx="1298716" cy="1259361"/>
          </a:xfrm>
          <a:prstGeom prst="rect">
            <a:avLst/>
          </a:prstGeom>
        </p:spPr>
      </p:pic>
      <p:sp>
        <p:nvSpPr>
          <p:cNvPr id="1025" name="Rectangle 1024"/>
          <p:cNvSpPr/>
          <p:nvPr/>
        </p:nvSpPr>
        <p:spPr>
          <a:xfrm>
            <a:off x="1740" y="1751631"/>
            <a:ext cx="35034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rial"/>
                <a:ea typeface="+mn-ea"/>
                <a:cs typeface="+mn-cs"/>
                <a:hlinkClick r:id="rId11"/>
              </a:rPr>
              <a:t>https://odin.tradoc.army.mil/DATEWORLD</a:t>
            </a:r>
            <a:endParaRPr kumimoji="0" lang="en-US" sz="1400" b="0" i="0" u="none" strike="noStrike" kern="1200" cap="none" spc="0" normalizeH="0" baseline="0" noProof="0" dirty="0">
              <a:ln>
                <a:noFill/>
              </a:ln>
              <a:solidFill>
                <a:prstClr val="black"/>
              </a:solidFill>
              <a:effectLst/>
              <a:uLnTx/>
              <a:uFillTx/>
              <a:latin typeface="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 Arial"/>
              <a:ea typeface="+mn-ea"/>
              <a:cs typeface="+mn-cs"/>
            </a:endParaRPr>
          </a:p>
        </p:txBody>
      </p:sp>
      <p:sp>
        <p:nvSpPr>
          <p:cNvPr id="35" name="Rectangle 34"/>
          <p:cNvSpPr/>
          <p:nvPr/>
        </p:nvSpPr>
        <p:spPr>
          <a:xfrm>
            <a:off x="3091382" y="2368723"/>
            <a:ext cx="31570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OE Integration Network (ODIN)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1" name="Picture 30"/>
          <p:cNvPicPr>
            <a:picLocks noChangeAspect="1"/>
          </p:cNvPicPr>
          <p:nvPr/>
        </p:nvPicPr>
        <p:blipFill rotWithShape="1">
          <a:blip r:embed="rId12" cstate="print">
            <a:extLst>
              <a:ext uri="{28A0092B-C50C-407E-A947-70E740481C1C}">
                <a14:useLocalDpi xmlns:a14="http://schemas.microsoft.com/office/drawing/2010/main" val="0"/>
              </a:ext>
            </a:extLst>
          </a:blip>
          <a:srcRect l="3333" t="22173" r="61667" b="24824"/>
          <a:stretch/>
        </p:blipFill>
        <p:spPr>
          <a:xfrm>
            <a:off x="2706730" y="5265089"/>
            <a:ext cx="1272506" cy="1211911"/>
          </a:xfrm>
          <a:prstGeom prst="rect">
            <a:avLst/>
          </a:prstGeom>
        </p:spPr>
      </p:pic>
      <p:sp>
        <p:nvSpPr>
          <p:cNvPr id="1024" name="Rectangle 1023"/>
          <p:cNvSpPr/>
          <p:nvPr/>
        </p:nvSpPr>
        <p:spPr>
          <a:xfrm>
            <a:off x="1981200" y="4734238"/>
            <a:ext cx="272356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Exercise Support Application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6" name="Rectangle 1025"/>
          <p:cNvSpPr/>
          <p:nvPr/>
        </p:nvSpPr>
        <p:spPr>
          <a:xfrm>
            <a:off x="2188693" y="4965072"/>
            <a:ext cx="23690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3"/>
              </a:rPr>
              <a:t>https://oedata.army.mil/esa/</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0" name="Picture 1029"/>
          <p:cNvPicPr>
            <a:picLocks noChangeAspect="1"/>
          </p:cNvPicPr>
          <p:nvPr/>
        </p:nvPicPr>
        <p:blipFill rotWithShape="1">
          <a:blip r:embed="rId14" cstate="print">
            <a:extLst>
              <a:ext uri="{28A0092B-C50C-407E-A947-70E740481C1C}">
                <a14:useLocalDpi xmlns:a14="http://schemas.microsoft.com/office/drawing/2010/main" val="0"/>
              </a:ext>
            </a:extLst>
          </a:blip>
          <a:srcRect l="66667" t="48675" r="1667" b="2297"/>
          <a:stretch/>
        </p:blipFill>
        <p:spPr>
          <a:xfrm>
            <a:off x="5363291" y="5273099"/>
            <a:ext cx="1218606" cy="1186538"/>
          </a:xfrm>
          <a:prstGeom prst="rect">
            <a:avLst/>
          </a:prstGeom>
        </p:spPr>
      </p:pic>
      <p:sp>
        <p:nvSpPr>
          <p:cNvPr id="40" name="Rectangle 39"/>
          <p:cNvSpPr/>
          <p:nvPr/>
        </p:nvSpPr>
        <p:spPr>
          <a:xfrm>
            <a:off x="4958890" y="4763495"/>
            <a:ext cx="201529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Network Engagement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1" name="Rectangle 1030"/>
          <p:cNvSpPr/>
          <p:nvPr/>
        </p:nvSpPr>
        <p:spPr>
          <a:xfrm>
            <a:off x="4724399" y="4980460"/>
            <a:ext cx="2527743"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5"/>
              </a:rPr>
              <a:t>https://oe.tradoc.army.mil/net/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33" name="Picture 10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16694" y="2156804"/>
            <a:ext cx="1173446" cy="1179313"/>
          </a:xfrm>
          <a:prstGeom prst="rect">
            <a:avLst/>
          </a:prstGeom>
        </p:spPr>
      </p:pic>
      <p:sp>
        <p:nvSpPr>
          <p:cNvPr id="45" name="Rectangle 44"/>
          <p:cNvSpPr/>
          <p:nvPr/>
        </p:nvSpPr>
        <p:spPr>
          <a:xfrm>
            <a:off x="5558033" y="1407164"/>
            <a:ext cx="3890767" cy="553998"/>
          </a:xfrm>
          <a:prstGeom prst="rect">
            <a:avLst/>
          </a:prstGeom>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Operations</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Network (ION)</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4" name="Rectangle 1033"/>
          <p:cNvSpPr/>
          <p:nvPr/>
        </p:nvSpPr>
        <p:spPr>
          <a:xfrm>
            <a:off x="6029488" y="1828800"/>
            <a:ext cx="30150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7"/>
              </a:rPr>
              <a:t>https://oedata.army.mil/ion-browser/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Rectangle 52"/>
          <p:cNvSpPr/>
          <p:nvPr/>
        </p:nvSpPr>
        <p:spPr>
          <a:xfrm>
            <a:off x="5939033" y="3608696"/>
            <a:ext cx="3890767" cy="553998"/>
          </a:xfrm>
          <a:prstGeom prst="rect">
            <a:avLst/>
          </a:prstGeom>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Virtual OPFOR </a:t>
            </a:r>
          </a:p>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Academy (VOA)</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1" name="Rectangle 1040"/>
          <p:cNvSpPr/>
          <p:nvPr/>
        </p:nvSpPr>
        <p:spPr>
          <a:xfrm>
            <a:off x="6395042" y="4064028"/>
            <a:ext cx="27489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8"/>
              </a:rPr>
              <a:t>https://odin.tradoc.army.mil/VOA</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6" name="Straight Connector 25"/>
          <p:cNvCxnSpPr/>
          <p:nvPr/>
        </p:nvCxnSpPr>
        <p:spPr>
          <a:xfrm>
            <a:off x="881399" y="685800"/>
            <a:ext cx="73650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970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Group 225"/>
          <p:cNvGrpSpPr/>
          <p:nvPr/>
        </p:nvGrpSpPr>
        <p:grpSpPr>
          <a:xfrm>
            <a:off x="-168033" y="3897999"/>
            <a:ext cx="1809734" cy="1152195"/>
            <a:chOff x="2208805" y="5597106"/>
            <a:chExt cx="1809734" cy="1152195"/>
          </a:xfrm>
        </p:grpSpPr>
        <p:sp>
          <p:nvSpPr>
            <p:cNvPr id="194" name="TextBox 193"/>
            <p:cNvSpPr txBox="1"/>
            <p:nvPr/>
          </p:nvSpPr>
          <p:spPr>
            <a:xfrm>
              <a:off x="2208805" y="6426136"/>
              <a:ext cx="1809734" cy="323165"/>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Support to Exercises &amp; Experiments</a:t>
              </a:r>
              <a:endParaRPr lang="en-US" sz="788" b="1" dirty="0">
                <a:solidFill>
                  <a:prstClr val="black"/>
                </a:solidFill>
                <a:latin typeface="Arial" pitchFamily="34" charset="0"/>
                <a:cs typeface="Arial" pitchFamily="34" charset="0"/>
              </a:endParaRPr>
            </a:p>
          </p:txBody>
        </p:sp>
        <p:sp>
          <p:nvSpPr>
            <p:cNvPr id="195" name="Rectangle 194"/>
            <p:cNvSpPr/>
            <p:nvPr/>
          </p:nvSpPr>
          <p:spPr>
            <a:xfrm>
              <a:off x="2581473" y="5597106"/>
              <a:ext cx="1108601" cy="8022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96" name="Group 195"/>
            <p:cNvGrpSpPr/>
            <p:nvPr/>
          </p:nvGrpSpPr>
          <p:grpSpPr>
            <a:xfrm>
              <a:off x="2627338" y="5601302"/>
              <a:ext cx="987260" cy="733201"/>
              <a:chOff x="5772688" y="5306266"/>
              <a:chExt cx="938768" cy="650251"/>
            </a:xfrm>
          </p:grpSpPr>
          <p:pic>
            <p:nvPicPr>
              <p:cNvPr id="197" name="Picture 2">
                <a:hlinkClick r:id="" action="ppaction://noaction"/>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2688" y="5339523"/>
                <a:ext cx="938768" cy="616994"/>
              </a:xfrm>
              <a:prstGeom prst="rect">
                <a:avLst/>
              </a:prstGeom>
              <a:ln>
                <a:solidFill>
                  <a:schemeClr val="tx1"/>
                </a:solidFill>
              </a:ln>
              <a:effectLst>
                <a:outerShdw blurRad="50800" dist="38100" dir="8100000" algn="tr" rotWithShape="0">
                  <a:prstClr val="black">
                    <a:alpha val="40000"/>
                  </a:prstClr>
                </a:outerShdw>
              </a:effectLst>
            </p:spPr>
          </p:pic>
          <p:sp>
            <p:nvSpPr>
              <p:cNvPr id="198" name="TextBox 197"/>
              <p:cNvSpPr txBox="1"/>
              <p:nvPr/>
            </p:nvSpPr>
            <p:spPr>
              <a:xfrm>
                <a:off x="5977233" y="5306266"/>
                <a:ext cx="539979" cy="234267"/>
              </a:xfrm>
              <a:prstGeom prst="rect">
                <a:avLst/>
              </a:prstGeom>
              <a:noFill/>
            </p:spPr>
            <p:txBody>
              <a:bodyPr wrap="none" rtlCol="0">
                <a:spAutoFit/>
              </a:bodyPr>
              <a:lstStyle/>
              <a:p>
                <a:pPr algn="ctr"/>
                <a:r>
                  <a:rPr lang="en-US" sz="900" b="1" dirty="0">
                    <a:solidFill>
                      <a:srgbClr val="8A8A8A"/>
                    </a:solidFill>
                    <a:latin typeface="Arial" pitchFamily="34" charset="0"/>
                    <a:cs typeface="Arial" pitchFamily="34" charset="0"/>
                  </a:rPr>
                  <a:t>MSEL</a:t>
                </a:r>
                <a:endParaRPr lang="en-US" sz="788" b="1" dirty="0">
                  <a:solidFill>
                    <a:srgbClr val="8A8A8A"/>
                  </a:solidFill>
                  <a:latin typeface="Arial" pitchFamily="34" charset="0"/>
                  <a:cs typeface="Arial" pitchFamily="34" charset="0"/>
                </a:endParaRPr>
              </a:p>
            </p:txBody>
          </p:sp>
        </p:grpSp>
      </p:grpSp>
      <p:grpSp>
        <p:nvGrpSpPr>
          <p:cNvPr id="64517" name="ISR"/>
          <p:cNvGrpSpPr/>
          <p:nvPr/>
        </p:nvGrpSpPr>
        <p:grpSpPr>
          <a:xfrm>
            <a:off x="3436069" y="5472676"/>
            <a:ext cx="1141518" cy="1201392"/>
            <a:chOff x="2985071" y="5296491"/>
            <a:chExt cx="1015671" cy="1049853"/>
          </a:xfrm>
        </p:grpSpPr>
        <p:sp>
          <p:nvSpPr>
            <p:cNvPr id="200" name="TextBox 199"/>
            <p:cNvSpPr txBox="1"/>
            <p:nvPr/>
          </p:nvSpPr>
          <p:spPr>
            <a:xfrm>
              <a:off x="2985071" y="5997531"/>
              <a:ext cx="986382" cy="348813"/>
            </a:xfrm>
            <a:prstGeom prst="rect">
              <a:avLst/>
            </a:prstGeom>
            <a:noFill/>
          </p:spPr>
          <p:txBody>
            <a:bodyPr wrap="square" rtlCol="0">
              <a:spAutoFit/>
            </a:bodyPr>
            <a:lstStyle/>
            <a:p>
              <a:pPr algn="ctr">
                <a:lnSpc>
                  <a:spcPts val="1000"/>
                </a:lnSpc>
              </a:pPr>
              <a:r>
                <a:rPr lang="en-US" sz="900" b="1" dirty="0">
                  <a:solidFill>
                    <a:prstClr val="black"/>
                  </a:solidFill>
                  <a:latin typeface="Arial" pitchFamily="34" charset="0"/>
                  <a:cs typeface="Arial" pitchFamily="34" charset="0"/>
                </a:rPr>
                <a:t>ISR Integration</a:t>
              </a:r>
              <a:endParaRPr lang="en-US" sz="788" b="1" dirty="0">
                <a:solidFill>
                  <a:prstClr val="black"/>
                </a:solidFill>
                <a:latin typeface="Arial" pitchFamily="34" charset="0"/>
                <a:cs typeface="Arial" pitchFamily="34" charset="0"/>
              </a:endParaRPr>
            </a:p>
          </p:txBody>
        </p:sp>
        <p:sp>
          <p:nvSpPr>
            <p:cNvPr id="201" name="Rectangle 200"/>
            <p:cNvSpPr/>
            <p:nvPr/>
          </p:nvSpPr>
          <p:spPr>
            <a:xfrm>
              <a:off x="2999853" y="5296491"/>
              <a:ext cx="986383" cy="701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2" name="Picture 201">
              <a:hlinkClick r:id="" action="ppaction://noaction"/>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2339" y="5315695"/>
              <a:ext cx="988403" cy="649368"/>
            </a:xfrm>
            <a:prstGeom prst="rect">
              <a:avLst/>
            </a:prstGeom>
            <a:ln>
              <a:noFill/>
            </a:ln>
            <a:effectLst>
              <a:outerShdw blurRad="292100" dist="139700" dir="2700000" algn="tl" rotWithShape="0">
                <a:srgbClr val="333333">
                  <a:alpha val="65000"/>
                </a:srgbClr>
              </a:outerShdw>
            </a:effectLst>
          </p:spPr>
        </p:pic>
      </p:grpSp>
      <p:sp>
        <p:nvSpPr>
          <p:cNvPr id="204" name="TextBox 203"/>
          <p:cNvSpPr txBox="1"/>
          <p:nvPr/>
        </p:nvSpPr>
        <p:spPr>
          <a:xfrm>
            <a:off x="108277" y="3563035"/>
            <a:ext cx="1548334" cy="323165"/>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Decisive Action Training Environment</a:t>
            </a:r>
            <a:endParaRPr lang="en-US" sz="788" b="1" dirty="0">
              <a:solidFill>
                <a:prstClr val="black"/>
              </a:solidFill>
              <a:latin typeface="Arial" pitchFamily="34" charset="0"/>
              <a:cs typeface="Arial" pitchFamily="34" charset="0"/>
            </a:endParaRPr>
          </a:p>
        </p:txBody>
      </p:sp>
      <p:grpSp>
        <p:nvGrpSpPr>
          <p:cNvPr id="212" name="ModsSimsGamVis"/>
          <p:cNvGrpSpPr/>
          <p:nvPr/>
        </p:nvGrpSpPr>
        <p:grpSpPr>
          <a:xfrm>
            <a:off x="1857396" y="5190148"/>
            <a:ext cx="1721595" cy="1325646"/>
            <a:chOff x="7898460" y="5624529"/>
            <a:chExt cx="1376524" cy="994188"/>
          </a:xfrm>
        </p:grpSpPr>
        <p:sp>
          <p:nvSpPr>
            <p:cNvPr id="213" name="TextBox 212"/>
            <p:cNvSpPr txBox="1"/>
            <p:nvPr/>
          </p:nvSpPr>
          <p:spPr>
            <a:xfrm>
              <a:off x="7898460" y="6336315"/>
              <a:ext cx="1376524" cy="282402"/>
            </a:xfrm>
            <a:prstGeom prst="rect">
              <a:avLst/>
            </a:prstGeom>
            <a:noFill/>
          </p:spPr>
          <p:txBody>
            <a:bodyPr wrap="square" rtlCol="0">
              <a:spAutoFit/>
            </a:bodyPr>
            <a:lstStyle/>
            <a:p>
              <a:pPr>
                <a:lnSpc>
                  <a:spcPts val="900"/>
                </a:lnSpc>
              </a:pPr>
              <a:r>
                <a:rPr lang="en-US" sz="900" b="1" dirty="0">
                  <a:solidFill>
                    <a:prstClr val="black"/>
                  </a:solidFill>
                  <a:latin typeface="Arial" pitchFamily="34" charset="0"/>
                  <a:cs typeface="Arial" pitchFamily="34" charset="0"/>
                </a:rPr>
                <a:t>Modeling,Simulations, Gaming &amp; Visualizations</a:t>
              </a:r>
              <a:endParaRPr lang="en-US" sz="788" b="1" dirty="0">
                <a:solidFill>
                  <a:prstClr val="black"/>
                </a:solidFill>
                <a:latin typeface="Arial" pitchFamily="34" charset="0"/>
                <a:cs typeface="Arial" pitchFamily="34" charset="0"/>
              </a:endParaRPr>
            </a:p>
          </p:txBody>
        </p:sp>
        <p:sp>
          <p:nvSpPr>
            <p:cNvPr id="214" name="Rectangle 213"/>
            <p:cNvSpPr/>
            <p:nvPr/>
          </p:nvSpPr>
          <p:spPr>
            <a:xfrm>
              <a:off x="7945924" y="5624529"/>
              <a:ext cx="986383" cy="701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 name="Picture 214">
              <a:hlinkClick r:id="" action="ppaction://noaction"/>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0243" y="5656160"/>
              <a:ext cx="912632" cy="635147"/>
            </a:xfrm>
            <a:prstGeom prst="rect">
              <a:avLst/>
            </a:prstGeom>
            <a:ln w="9525">
              <a:solidFill>
                <a:schemeClr val="tx1"/>
              </a:solidFill>
            </a:ln>
            <a:effectLst>
              <a:outerShdw blurRad="50800" dist="38100" dir="2700000" algn="tl" rotWithShape="0">
                <a:prstClr val="black">
                  <a:alpha val="40000"/>
                </a:prstClr>
              </a:outerShdw>
            </a:effectLst>
          </p:spPr>
        </p:pic>
      </p:grpSp>
      <p:grpSp>
        <p:nvGrpSpPr>
          <p:cNvPr id="64520" name="WebTools"/>
          <p:cNvGrpSpPr/>
          <p:nvPr/>
        </p:nvGrpSpPr>
        <p:grpSpPr>
          <a:xfrm>
            <a:off x="4854641" y="5344128"/>
            <a:ext cx="1581966" cy="1301538"/>
            <a:chOff x="2188673" y="4569239"/>
            <a:chExt cx="1407562" cy="1137367"/>
          </a:xfrm>
        </p:grpSpPr>
        <p:sp>
          <p:nvSpPr>
            <p:cNvPr id="209" name="TextBox 208"/>
            <p:cNvSpPr txBox="1"/>
            <p:nvPr/>
          </p:nvSpPr>
          <p:spPr>
            <a:xfrm>
              <a:off x="2307933" y="5383441"/>
              <a:ext cx="1134812" cy="323165"/>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Web Enabled Tools</a:t>
              </a:r>
              <a:endParaRPr lang="en-US" sz="788" b="1" dirty="0">
                <a:solidFill>
                  <a:prstClr val="black"/>
                </a:solidFill>
                <a:latin typeface="Arial" pitchFamily="34" charset="0"/>
                <a:cs typeface="Arial" pitchFamily="34" charset="0"/>
              </a:endParaRPr>
            </a:p>
          </p:txBody>
        </p:sp>
        <p:pic>
          <p:nvPicPr>
            <p:cNvPr id="216" name="Picture 2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8673" y="4569239"/>
              <a:ext cx="1407562" cy="814202"/>
            </a:xfrm>
            <a:prstGeom prst="rect">
              <a:avLst/>
            </a:prstGeom>
            <a:effectLst>
              <a:outerShdw blurRad="63500" sx="102000" sy="102000" algn="ctr" rotWithShape="0">
                <a:prstClr val="black">
                  <a:alpha val="40000"/>
                </a:prstClr>
              </a:outerShdw>
            </a:effectLst>
          </p:spPr>
        </p:pic>
      </p:grpSp>
      <p:sp>
        <p:nvSpPr>
          <p:cNvPr id="6" name="Title 5"/>
          <p:cNvSpPr>
            <a:spLocks noGrp="1"/>
          </p:cNvSpPr>
          <p:nvPr>
            <p:ph type="title"/>
          </p:nvPr>
        </p:nvSpPr>
        <p:spPr>
          <a:xfrm>
            <a:off x="567629" y="25810"/>
            <a:ext cx="7987310" cy="688691"/>
          </a:xfrm>
        </p:spPr>
        <p:txBody>
          <a:bodyPr>
            <a:noAutofit/>
          </a:bodyPr>
          <a:lstStyle/>
          <a:p>
            <a:r>
              <a:rPr lang="en-US" sz="2800" b="1" i="1" dirty="0">
                <a:latin typeface=" Arial"/>
              </a:rPr>
              <a:t>TRADOC G2 Products</a:t>
            </a:r>
            <a:endParaRPr lang="en-US" sz="1800" b="1" i="1" dirty="0">
              <a:latin typeface=" Arial"/>
            </a:endParaRPr>
          </a:p>
        </p:txBody>
      </p:sp>
      <p:sp>
        <p:nvSpPr>
          <p:cNvPr id="203" name="Slide Number Placeholder 4"/>
          <p:cNvSpPr>
            <a:spLocks noGrp="1"/>
          </p:cNvSpPr>
          <p:nvPr>
            <p:ph type="sldNum" sz="quarter" idx="12"/>
          </p:nvPr>
        </p:nvSpPr>
        <p:spPr>
          <a:xfrm>
            <a:off x="8610600" y="6480335"/>
            <a:ext cx="517072" cy="365125"/>
          </a:xfrm>
        </p:spPr>
        <p:txBody>
          <a:bodyPr/>
          <a:lstStyle/>
          <a:p>
            <a:r>
              <a:rPr lang="en-US" dirty="0">
                <a:solidFill>
                  <a:schemeClr val="bg1"/>
                </a:solidFill>
              </a:rPr>
              <a:t>7</a:t>
            </a:r>
          </a:p>
        </p:txBody>
      </p:sp>
      <p:cxnSp>
        <p:nvCxnSpPr>
          <p:cNvPr id="206" name="Straight Connector 205"/>
          <p:cNvCxnSpPr/>
          <p:nvPr/>
        </p:nvCxnSpPr>
        <p:spPr>
          <a:xfrm>
            <a:off x="881399" y="685800"/>
            <a:ext cx="73650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3906928" y="32656"/>
            <a:ext cx="1364476" cy="6817180"/>
            <a:chOff x="-1402576" y="89804"/>
            <a:chExt cx="1364476" cy="6817180"/>
          </a:xfrm>
        </p:grpSpPr>
        <p:sp>
          <p:nvSpPr>
            <p:cNvPr id="210" name="Rectangle 209"/>
            <p:cNvSpPr/>
            <p:nvPr/>
          </p:nvSpPr>
          <p:spPr>
            <a:xfrm>
              <a:off x="-1402576" y="6629985"/>
              <a:ext cx="1364476" cy="276999"/>
            </a:xfrm>
            <a:prstGeom prst="rect">
              <a:avLst/>
            </a:prstGeom>
          </p:spPr>
          <p:txBody>
            <a:bodyPr wrap="none">
              <a:spAutoFit/>
            </a:bodyPr>
            <a:lstStyle/>
            <a:p>
              <a:r>
                <a:rPr lang="en-US" sz="1200" b="1" dirty="0">
                  <a:solidFill>
                    <a:srgbClr val="008000"/>
                  </a:solidFill>
                  <a:latin typeface="Arial" pitchFamily="34" charset="0"/>
                  <a:cs typeface="Arial" pitchFamily="34" charset="0"/>
                </a:rPr>
                <a:t>UNCLASSIFIED </a:t>
              </a:r>
              <a:endParaRPr lang="en-US" sz="1200" b="1" dirty="0">
                <a:solidFill>
                  <a:prstClr val="black"/>
                </a:solidFill>
                <a:latin typeface="Arial" pitchFamily="34" charset="0"/>
                <a:cs typeface="Arial" pitchFamily="34" charset="0"/>
              </a:endParaRPr>
            </a:p>
          </p:txBody>
        </p:sp>
        <p:sp>
          <p:nvSpPr>
            <p:cNvPr id="211" name="Rectangle 210"/>
            <p:cNvSpPr/>
            <p:nvPr/>
          </p:nvSpPr>
          <p:spPr>
            <a:xfrm>
              <a:off x="-1402576" y="89804"/>
              <a:ext cx="184731" cy="276999"/>
            </a:xfrm>
            <a:prstGeom prst="rect">
              <a:avLst/>
            </a:prstGeom>
          </p:spPr>
          <p:txBody>
            <a:bodyPr wrap="none">
              <a:spAutoFit/>
            </a:bodyPr>
            <a:lstStyle/>
            <a:p>
              <a:endParaRPr lang="en-US" sz="1200" b="1" dirty="0">
                <a:solidFill>
                  <a:prstClr val="black"/>
                </a:solidFill>
                <a:latin typeface="Arial" pitchFamily="34" charset="0"/>
                <a:cs typeface="Arial" pitchFamily="34" charset="0"/>
              </a:endParaRPr>
            </a:p>
          </p:txBody>
        </p:sp>
      </p:grpSp>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1929" y="851429"/>
            <a:ext cx="1393113" cy="2578845"/>
          </a:xfrm>
          <a:prstGeom prst="rect">
            <a:avLst/>
          </a:prstGeom>
        </p:spPr>
      </p:pic>
      <p:pic>
        <p:nvPicPr>
          <p:cNvPr id="218" name="Picture 2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75380" y="2083471"/>
            <a:ext cx="1311585" cy="1660602"/>
          </a:xfrm>
          <a:prstGeom prst="rect">
            <a:avLst/>
          </a:prstGeom>
        </p:spPr>
      </p:pic>
      <p:pic>
        <p:nvPicPr>
          <p:cNvPr id="18" name="Picture 1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474099" y="4262998"/>
            <a:ext cx="931872" cy="1144574"/>
          </a:xfrm>
          <a:prstGeom prst="rect">
            <a:avLst/>
          </a:prstGeom>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15466" y="774634"/>
            <a:ext cx="1284237" cy="1692521"/>
          </a:xfrm>
          <a:prstGeom prst="rect">
            <a:avLst/>
          </a:prstGeom>
          <a:ln>
            <a:solidFill>
              <a:schemeClr val="tx1"/>
            </a:solidFill>
          </a:ln>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71285" y="768868"/>
            <a:ext cx="1353640" cy="1646602"/>
          </a:xfrm>
          <a:prstGeom prst="rect">
            <a:avLst/>
          </a:prstGeom>
          <a:ln>
            <a:solidFill>
              <a:schemeClr val="tx1"/>
            </a:solidFill>
          </a:ln>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52589" y="765986"/>
            <a:ext cx="1366229" cy="1750978"/>
          </a:xfrm>
          <a:prstGeom prst="rect">
            <a:avLst/>
          </a:prstGeom>
          <a:ln>
            <a:solidFill>
              <a:schemeClr val="tx1"/>
            </a:solidFill>
          </a:ln>
        </p:spPr>
      </p:pic>
      <p:grpSp>
        <p:nvGrpSpPr>
          <p:cNvPr id="30" name="Group 29"/>
          <p:cNvGrpSpPr/>
          <p:nvPr/>
        </p:nvGrpSpPr>
        <p:grpSpPr>
          <a:xfrm>
            <a:off x="1752600" y="3917342"/>
            <a:ext cx="1555576" cy="1305305"/>
            <a:chOff x="1808356" y="2854509"/>
            <a:chExt cx="1689778" cy="1444951"/>
          </a:xfrm>
        </p:grpSpPr>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08356" y="2854509"/>
              <a:ext cx="1689778" cy="1267334"/>
            </a:xfrm>
            <a:prstGeom prst="rect">
              <a:avLst/>
            </a:prstGeom>
            <a:ln>
              <a:solidFill>
                <a:schemeClr val="tx1"/>
              </a:solidFill>
            </a:ln>
          </p:spPr>
        </p:pic>
        <p:sp>
          <p:nvSpPr>
            <p:cNvPr id="219" name="TextBox 218"/>
            <p:cNvSpPr txBox="1"/>
            <p:nvPr/>
          </p:nvSpPr>
          <p:spPr>
            <a:xfrm>
              <a:off x="1832276" y="4069485"/>
              <a:ext cx="1607868" cy="229975"/>
            </a:xfrm>
            <a:prstGeom prst="rect">
              <a:avLst/>
            </a:prstGeom>
            <a:noFill/>
          </p:spPr>
          <p:txBody>
            <a:bodyPr wrap="square" rtlCol="0">
              <a:spAutoFit/>
            </a:bodyPr>
            <a:lstStyle/>
            <a:p>
              <a:pPr>
                <a:lnSpc>
                  <a:spcPts val="900"/>
                </a:lnSpc>
              </a:pPr>
              <a:r>
                <a:rPr lang="en-US" sz="900" b="1" dirty="0">
                  <a:solidFill>
                    <a:prstClr val="black"/>
                  </a:solidFill>
                  <a:latin typeface="Arial" pitchFamily="34" charset="0"/>
                  <a:cs typeface="Arial" pitchFamily="34" charset="0"/>
                </a:rPr>
                <a:t>Unclassified OB Books</a:t>
              </a:r>
              <a:endParaRPr lang="en-US" sz="788" b="1" dirty="0">
                <a:solidFill>
                  <a:prstClr val="black"/>
                </a:solidFill>
                <a:latin typeface="Arial" pitchFamily="34" charset="0"/>
                <a:cs typeface="Arial" pitchFamily="34" charset="0"/>
              </a:endParaRPr>
            </a:p>
          </p:txBody>
        </p:sp>
      </p:grpSp>
      <p:pic>
        <p:nvPicPr>
          <p:cNvPr id="31" name="Picture 3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80367" y="2555861"/>
            <a:ext cx="1285277" cy="1479431"/>
          </a:xfrm>
          <a:prstGeom prst="rect">
            <a:avLst/>
          </a:prstGeom>
        </p:spPr>
      </p:pic>
      <p:sp>
        <p:nvSpPr>
          <p:cNvPr id="222" name="TextBox 221"/>
          <p:cNvSpPr txBox="1"/>
          <p:nvPr/>
        </p:nvSpPr>
        <p:spPr>
          <a:xfrm>
            <a:off x="3155152" y="4008355"/>
            <a:ext cx="1548334" cy="323165"/>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Equipment ID Playing Cards and Posters</a:t>
            </a:r>
            <a:endParaRPr lang="en-US" sz="788" b="1" dirty="0">
              <a:solidFill>
                <a:prstClr val="black"/>
              </a:solidFill>
              <a:latin typeface="Arial" pitchFamily="34" charset="0"/>
              <a:cs typeface="Arial" pitchFamily="34" charset="0"/>
            </a:endParaRPr>
          </a:p>
        </p:txBody>
      </p:sp>
      <p:sp>
        <p:nvSpPr>
          <p:cNvPr id="223" name="TextBox 222"/>
          <p:cNvSpPr txBox="1"/>
          <p:nvPr/>
        </p:nvSpPr>
        <p:spPr>
          <a:xfrm>
            <a:off x="1483417" y="2455502"/>
            <a:ext cx="1548334"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OE Watch</a:t>
            </a:r>
            <a:endParaRPr lang="en-US" sz="788" b="1" dirty="0">
              <a:solidFill>
                <a:prstClr val="black"/>
              </a:solidFill>
              <a:latin typeface="Arial" pitchFamily="34" charset="0"/>
              <a:cs typeface="Arial" pitchFamily="34" charset="0"/>
            </a:endParaRPr>
          </a:p>
        </p:txBody>
      </p:sp>
      <p:sp>
        <p:nvSpPr>
          <p:cNvPr id="224" name="TextBox 223"/>
          <p:cNvSpPr txBox="1"/>
          <p:nvPr/>
        </p:nvSpPr>
        <p:spPr>
          <a:xfrm>
            <a:off x="2952597" y="2382300"/>
            <a:ext cx="1548334"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FMSO Special Products</a:t>
            </a:r>
            <a:endParaRPr lang="en-US" sz="788" b="1" dirty="0">
              <a:solidFill>
                <a:prstClr val="black"/>
              </a:solidFill>
              <a:latin typeface="Arial" pitchFamily="34" charset="0"/>
              <a:cs typeface="Arial" pitchFamily="34" charset="0"/>
            </a:endParaRPr>
          </a:p>
        </p:txBody>
      </p:sp>
      <p:sp>
        <p:nvSpPr>
          <p:cNvPr id="225" name="TextBox 224"/>
          <p:cNvSpPr txBox="1"/>
          <p:nvPr/>
        </p:nvSpPr>
        <p:spPr>
          <a:xfrm>
            <a:off x="4486015" y="2522160"/>
            <a:ext cx="1548334"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Red Diamond</a:t>
            </a:r>
            <a:endParaRPr lang="en-US" sz="788" b="1" dirty="0">
              <a:solidFill>
                <a:prstClr val="black"/>
              </a:solidFill>
              <a:latin typeface="Arial" pitchFamily="34" charset="0"/>
              <a:cs typeface="Arial" pitchFamily="34" charset="0"/>
            </a:endParaRPr>
          </a:p>
        </p:txBody>
      </p:sp>
      <p:pic>
        <p:nvPicPr>
          <p:cNvPr id="227" name="Picture 22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32209" y="2619460"/>
            <a:ext cx="1434196" cy="1135126"/>
          </a:xfrm>
          <a:prstGeom prst="rect">
            <a:avLst/>
          </a:prstGeom>
        </p:spPr>
      </p:pic>
      <p:sp>
        <p:nvSpPr>
          <p:cNvPr id="229" name="TextBox 228"/>
          <p:cNvSpPr txBox="1"/>
          <p:nvPr/>
        </p:nvSpPr>
        <p:spPr>
          <a:xfrm>
            <a:off x="1495468" y="3678451"/>
            <a:ext cx="1548334"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OE  to 2030</a:t>
            </a:r>
            <a:endParaRPr lang="en-US" sz="788" b="1" dirty="0">
              <a:solidFill>
                <a:prstClr val="black"/>
              </a:solidFill>
              <a:latin typeface="Arial" pitchFamily="34" charset="0"/>
              <a:cs typeface="Arial" pitchFamily="34" charset="0"/>
            </a:endParaRPr>
          </a:p>
        </p:txBody>
      </p:sp>
      <p:pic>
        <p:nvPicPr>
          <p:cNvPr id="230" name="Picture 22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98920" y="2766002"/>
            <a:ext cx="1045803" cy="1268269"/>
          </a:xfrm>
          <a:prstGeom prst="rect">
            <a:avLst/>
          </a:prstGeom>
        </p:spPr>
      </p:pic>
      <p:sp>
        <p:nvSpPr>
          <p:cNvPr id="232" name="TextBox 231"/>
          <p:cNvSpPr txBox="1"/>
          <p:nvPr/>
        </p:nvSpPr>
        <p:spPr>
          <a:xfrm>
            <a:off x="4392388" y="3843182"/>
            <a:ext cx="1945280"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Expanding the Battlespace</a:t>
            </a:r>
            <a:endParaRPr lang="en-US" sz="788" b="1" dirty="0">
              <a:solidFill>
                <a:prstClr val="black"/>
              </a:solidFill>
              <a:latin typeface="Arial" pitchFamily="34" charset="0"/>
              <a:cs typeface="Arial" pitchFamily="34" charset="0"/>
            </a:endParaRPr>
          </a:p>
        </p:txBody>
      </p:sp>
      <p:sp>
        <p:nvSpPr>
          <p:cNvPr id="233" name="TextBox 232"/>
          <p:cNvSpPr txBox="1"/>
          <p:nvPr/>
        </p:nvSpPr>
        <p:spPr>
          <a:xfrm>
            <a:off x="6918434" y="3969120"/>
            <a:ext cx="1548334"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Information Papers</a:t>
            </a:r>
            <a:endParaRPr lang="en-US" sz="788" b="1" dirty="0">
              <a:solidFill>
                <a:prstClr val="black"/>
              </a:solidFill>
              <a:latin typeface="Arial" pitchFamily="34" charset="0"/>
              <a:cs typeface="Arial" pitchFamily="34" charset="0"/>
            </a:endParaRPr>
          </a:p>
        </p:txBody>
      </p:sp>
      <p:pic>
        <p:nvPicPr>
          <p:cNvPr id="234" name="Picture 233"/>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541004" y="2703818"/>
            <a:ext cx="1554996" cy="1167592"/>
          </a:xfrm>
          <a:prstGeom prst="rect">
            <a:avLst/>
          </a:prstGeom>
          <a:ln>
            <a:solidFill>
              <a:schemeClr val="tx1"/>
            </a:solidFill>
          </a:ln>
          <a:effectLst>
            <a:outerShdw blurRad="50800" dist="38100" dir="2700000" algn="tl" rotWithShape="0">
              <a:prstClr val="black">
                <a:alpha val="40000"/>
              </a:prstClr>
            </a:outerShdw>
          </a:effectLst>
        </p:spPr>
      </p:pic>
      <p:pic>
        <p:nvPicPr>
          <p:cNvPr id="235" name="Picture 234"/>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022135" y="784570"/>
            <a:ext cx="1204473" cy="1732394"/>
          </a:xfrm>
          <a:prstGeom prst="rect">
            <a:avLst/>
          </a:prstGeom>
          <a:ln>
            <a:solidFill>
              <a:schemeClr val="tx1"/>
            </a:solidFill>
          </a:ln>
          <a:effectLst>
            <a:outerShdw blurRad="50800" dist="38100" dir="2700000" algn="tl" rotWithShape="0">
              <a:prstClr val="black">
                <a:alpha val="40000"/>
              </a:prstClr>
            </a:outerShdw>
          </a:effectLst>
        </p:spPr>
      </p:pic>
      <p:sp>
        <p:nvSpPr>
          <p:cNvPr id="237" name="TextBox 236"/>
          <p:cNvSpPr txBox="1"/>
          <p:nvPr/>
        </p:nvSpPr>
        <p:spPr>
          <a:xfrm>
            <a:off x="5850204" y="2510922"/>
            <a:ext cx="1548334" cy="323165"/>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Changing Character of Warfare</a:t>
            </a:r>
            <a:endParaRPr lang="en-US" sz="788" b="1" dirty="0">
              <a:solidFill>
                <a:prstClr val="black"/>
              </a:solidFill>
              <a:latin typeface="Arial" pitchFamily="34" charset="0"/>
              <a:cs typeface="Arial" pitchFamily="34" charset="0"/>
            </a:endParaRPr>
          </a:p>
        </p:txBody>
      </p:sp>
      <p:pic>
        <p:nvPicPr>
          <p:cNvPr id="239" name="Picture 23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70644" y="5661643"/>
            <a:ext cx="2477825" cy="835167"/>
          </a:xfrm>
          <a:prstGeom prst="rect">
            <a:avLst/>
          </a:prstGeom>
        </p:spPr>
      </p:pic>
      <p:pic>
        <p:nvPicPr>
          <p:cNvPr id="243" name="Picture 242"/>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296197" y="757290"/>
            <a:ext cx="1885353" cy="1460350"/>
          </a:xfrm>
          <a:prstGeom prst="rect">
            <a:avLst/>
          </a:prstGeom>
        </p:spPr>
      </p:pic>
      <p:pic>
        <p:nvPicPr>
          <p:cNvPr id="244" name="Picture 243"/>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297849" y="1127212"/>
            <a:ext cx="1879107" cy="1418383"/>
          </a:xfrm>
          <a:prstGeom prst="rect">
            <a:avLst/>
          </a:prstGeom>
        </p:spPr>
      </p:pic>
      <p:grpSp>
        <p:nvGrpSpPr>
          <p:cNvPr id="247" name="Group 246"/>
          <p:cNvGrpSpPr/>
          <p:nvPr/>
        </p:nvGrpSpPr>
        <p:grpSpPr>
          <a:xfrm>
            <a:off x="4745765" y="4002736"/>
            <a:ext cx="2025031" cy="1370847"/>
            <a:chOff x="6404098" y="3339239"/>
            <a:chExt cx="2025031" cy="1370847"/>
          </a:xfrm>
        </p:grpSpPr>
        <p:pic>
          <p:nvPicPr>
            <p:cNvPr id="245" name="Picture 244"/>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6446338" y="3339239"/>
              <a:ext cx="1919727" cy="1251954"/>
            </a:xfrm>
            <a:prstGeom prst="rect">
              <a:avLst/>
            </a:prstGeom>
          </p:spPr>
        </p:pic>
        <p:sp>
          <p:nvSpPr>
            <p:cNvPr id="246" name="TextBox 245"/>
            <p:cNvSpPr txBox="1"/>
            <p:nvPr/>
          </p:nvSpPr>
          <p:spPr>
            <a:xfrm>
              <a:off x="6404098" y="4502337"/>
              <a:ext cx="2025031" cy="207749"/>
            </a:xfrm>
            <a:prstGeom prst="rect">
              <a:avLst/>
            </a:prstGeom>
            <a:noFill/>
          </p:spPr>
          <p:txBody>
            <a:bodyPr wrap="square" rtlCol="0">
              <a:spAutoFit/>
            </a:bodyPr>
            <a:lstStyle/>
            <a:p>
              <a:pPr>
                <a:lnSpc>
                  <a:spcPts val="900"/>
                </a:lnSpc>
              </a:pPr>
              <a:r>
                <a:rPr lang="en-US" sz="900" b="1" dirty="0">
                  <a:solidFill>
                    <a:prstClr val="black"/>
                  </a:solidFill>
                  <a:latin typeface="Arial" pitchFamily="34" charset="0"/>
                  <a:cs typeface="Arial" pitchFamily="34" charset="0"/>
                </a:rPr>
                <a:t>Russian Influence in Competition </a:t>
              </a:r>
              <a:endParaRPr lang="en-US" sz="788" b="1" dirty="0">
                <a:solidFill>
                  <a:prstClr val="black"/>
                </a:solidFill>
                <a:latin typeface="Arial" pitchFamily="34" charset="0"/>
                <a:cs typeface="Arial" pitchFamily="34" charset="0"/>
              </a:endParaRPr>
            </a:p>
          </p:txBody>
        </p:sp>
      </p:grpSp>
      <p:pic>
        <p:nvPicPr>
          <p:cNvPr id="248" name="Picture 247"/>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729964" y="4191000"/>
            <a:ext cx="2318506" cy="1342293"/>
          </a:xfrm>
          <a:prstGeom prst="rect">
            <a:avLst/>
          </a:prstGeom>
        </p:spPr>
      </p:pic>
      <p:sp>
        <p:nvSpPr>
          <p:cNvPr id="249" name="TextBox 248"/>
          <p:cNvSpPr txBox="1"/>
          <p:nvPr/>
        </p:nvSpPr>
        <p:spPr>
          <a:xfrm>
            <a:off x="6830947" y="5486400"/>
            <a:ext cx="2160653" cy="207749"/>
          </a:xfrm>
          <a:prstGeom prst="rect">
            <a:avLst/>
          </a:prstGeom>
          <a:noFill/>
        </p:spPr>
        <p:txBody>
          <a:bodyPr wrap="square" rtlCol="0">
            <a:spAutoFit/>
          </a:bodyPr>
          <a:lstStyle/>
          <a:p>
            <a:pPr>
              <a:lnSpc>
                <a:spcPts val="900"/>
              </a:lnSpc>
            </a:pPr>
            <a:r>
              <a:rPr lang="en-US" sz="900" b="1" dirty="0">
                <a:solidFill>
                  <a:prstClr val="black"/>
                </a:solidFill>
                <a:latin typeface="Arial" pitchFamily="34" charset="0"/>
                <a:cs typeface="Arial" pitchFamily="34" charset="0"/>
              </a:rPr>
              <a:t>ODIN: OE DATA Integration Network</a:t>
            </a:r>
            <a:endParaRPr lang="en-US" sz="788" b="1" dirty="0">
              <a:solidFill>
                <a:prstClr val="black"/>
              </a:solidFill>
              <a:latin typeface="Arial" pitchFamily="34" charset="0"/>
              <a:cs typeface="Arial" pitchFamily="34" charset="0"/>
            </a:endParaRPr>
          </a:p>
        </p:txBody>
      </p:sp>
      <p:pic>
        <p:nvPicPr>
          <p:cNvPr id="2" name="Picture 1"/>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125449" y="2766892"/>
            <a:ext cx="1059672" cy="1164398"/>
          </a:xfrm>
          <a:prstGeom prst="rect">
            <a:avLst/>
          </a:prstGeom>
        </p:spPr>
      </p:pic>
      <p:pic>
        <p:nvPicPr>
          <p:cNvPr id="3" name="Picture 2"/>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8208323" y="2766002"/>
            <a:ext cx="968251" cy="1236734"/>
          </a:xfrm>
          <a:prstGeom prst="rect">
            <a:avLst/>
          </a:prstGeom>
        </p:spPr>
      </p:pic>
      <p:sp>
        <p:nvSpPr>
          <p:cNvPr id="63" name="TextBox 62"/>
          <p:cNvSpPr txBox="1"/>
          <p:nvPr/>
        </p:nvSpPr>
        <p:spPr>
          <a:xfrm>
            <a:off x="6104307" y="3856683"/>
            <a:ext cx="1287093" cy="207749"/>
          </a:xfrm>
          <a:prstGeom prst="rect">
            <a:avLst/>
          </a:prstGeom>
          <a:noFill/>
        </p:spPr>
        <p:txBody>
          <a:bodyPr wrap="square" rtlCol="0">
            <a:spAutoFit/>
          </a:bodyPr>
          <a:lstStyle/>
          <a:p>
            <a:pPr algn="ctr">
              <a:lnSpc>
                <a:spcPts val="900"/>
              </a:lnSpc>
            </a:pPr>
            <a:r>
              <a:rPr lang="en-US" sz="900" b="1" dirty="0">
                <a:latin typeface="Arial" pitchFamily="34" charset="0"/>
                <a:cs typeface="Arial" pitchFamily="34" charset="0"/>
              </a:rPr>
              <a:t>OE Quick Guide</a:t>
            </a:r>
            <a:endParaRPr lang="en-US" sz="788" b="1" dirty="0">
              <a:latin typeface="Arial" pitchFamily="34" charset="0"/>
              <a:cs typeface="Arial" pitchFamily="34" charset="0"/>
            </a:endParaRPr>
          </a:p>
        </p:txBody>
      </p:sp>
      <p:sp>
        <p:nvSpPr>
          <p:cNvPr id="64" name="TextBox 63"/>
          <p:cNvSpPr txBox="1"/>
          <p:nvPr/>
        </p:nvSpPr>
        <p:spPr>
          <a:xfrm>
            <a:off x="8186157" y="3996343"/>
            <a:ext cx="1094681" cy="207749"/>
          </a:xfrm>
          <a:prstGeom prst="rect">
            <a:avLst/>
          </a:prstGeom>
          <a:noFill/>
          <a:ln>
            <a:noFill/>
          </a:ln>
        </p:spPr>
        <p:txBody>
          <a:bodyPr wrap="square" rtlCol="0">
            <a:spAutoFit/>
          </a:bodyPr>
          <a:lstStyle/>
          <a:p>
            <a:pPr>
              <a:lnSpc>
                <a:spcPts val="900"/>
              </a:lnSpc>
            </a:pPr>
            <a:r>
              <a:rPr lang="en-US" sz="900" b="1" dirty="0">
                <a:latin typeface="Arial" pitchFamily="34" charset="0"/>
                <a:cs typeface="Arial" pitchFamily="34" charset="0"/>
              </a:rPr>
              <a:t>OE Assessment</a:t>
            </a:r>
            <a:endParaRPr lang="en-US" sz="788" b="1" dirty="0">
              <a:latin typeface="Arial" pitchFamily="34" charset="0"/>
              <a:cs typeface="Arial" pitchFamily="34" charset="0"/>
            </a:endParaRPr>
          </a:p>
        </p:txBody>
      </p:sp>
      <p:sp>
        <p:nvSpPr>
          <p:cNvPr id="65" name="TextBox 64"/>
          <p:cNvSpPr txBox="1"/>
          <p:nvPr/>
        </p:nvSpPr>
        <p:spPr>
          <a:xfrm>
            <a:off x="7263677" y="2580672"/>
            <a:ext cx="1913279" cy="207749"/>
          </a:xfrm>
          <a:prstGeom prst="rect">
            <a:avLst/>
          </a:prstGeom>
          <a:noFill/>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Battlefield Development Plans</a:t>
            </a:r>
            <a:endParaRPr lang="en-US" sz="788" b="1" dirty="0">
              <a:solidFill>
                <a:prstClr val="black"/>
              </a:solidFill>
              <a:latin typeface="Arial" pitchFamily="34" charset="0"/>
              <a:cs typeface="Arial" pitchFamily="34" charset="0"/>
            </a:endParaRPr>
          </a:p>
        </p:txBody>
      </p:sp>
      <p:pic>
        <p:nvPicPr>
          <p:cNvPr id="4" name="Picture 3"/>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7293131" y="1445981"/>
            <a:ext cx="1834540" cy="1144795"/>
          </a:xfrm>
          <a:prstGeom prst="rect">
            <a:avLst/>
          </a:prstGeom>
        </p:spPr>
      </p:pic>
      <p:grpSp>
        <p:nvGrpSpPr>
          <p:cNvPr id="10" name="Group 9"/>
          <p:cNvGrpSpPr/>
          <p:nvPr/>
        </p:nvGrpSpPr>
        <p:grpSpPr>
          <a:xfrm>
            <a:off x="-127597" y="5038328"/>
            <a:ext cx="2044355" cy="1442007"/>
            <a:chOff x="-127597" y="5038328"/>
            <a:chExt cx="2044355" cy="1442007"/>
          </a:xfrm>
        </p:grpSpPr>
        <p:grpSp>
          <p:nvGrpSpPr>
            <p:cNvPr id="66" name="Group 65"/>
            <p:cNvGrpSpPr/>
            <p:nvPr/>
          </p:nvGrpSpPr>
          <p:grpSpPr>
            <a:xfrm>
              <a:off x="-127597" y="5047840"/>
              <a:ext cx="2044355" cy="1432495"/>
              <a:chOff x="3104789" y="2842419"/>
              <a:chExt cx="2044355" cy="1321676"/>
            </a:xfrm>
          </p:grpSpPr>
          <p:pic>
            <p:nvPicPr>
              <p:cNvPr id="67" name="Picture 66"/>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3104789" y="2842419"/>
                <a:ext cx="2044355" cy="1295400"/>
              </a:xfrm>
              <a:prstGeom prst="rect">
                <a:avLst/>
              </a:prstGeom>
              <a:ln>
                <a:noFill/>
              </a:ln>
            </p:spPr>
          </p:pic>
          <p:sp>
            <p:nvSpPr>
              <p:cNvPr id="68" name="TextBox 67"/>
              <p:cNvSpPr txBox="1"/>
              <p:nvPr/>
            </p:nvSpPr>
            <p:spPr>
              <a:xfrm>
                <a:off x="3240960" y="3956346"/>
                <a:ext cx="1772011" cy="207749"/>
              </a:xfrm>
              <a:prstGeom prst="rect">
                <a:avLst/>
              </a:prstGeom>
              <a:noFill/>
              <a:ln>
                <a:noFill/>
              </a:ln>
            </p:spPr>
            <p:txBody>
              <a:bodyPr wrap="square" rtlCol="0">
                <a:spAutoFit/>
              </a:bodyPr>
              <a:lstStyle/>
              <a:p>
                <a:pPr algn="ctr">
                  <a:lnSpc>
                    <a:spcPts val="900"/>
                  </a:lnSpc>
                </a:pPr>
                <a:r>
                  <a:rPr lang="en-US" sz="900" b="1" dirty="0">
                    <a:solidFill>
                      <a:prstClr val="black"/>
                    </a:solidFill>
                    <a:latin typeface="Arial" pitchFamily="34" charset="0"/>
                    <a:cs typeface="Arial" pitchFamily="34" charset="0"/>
                  </a:rPr>
                  <a:t>Consistency of OE &amp; OPFOR</a:t>
                </a:r>
                <a:endParaRPr lang="en-US" sz="788" b="1" dirty="0">
                  <a:solidFill>
                    <a:prstClr val="black"/>
                  </a:solidFill>
                  <a:latin typeface="Arial" pitchFamily="34" charset="0"/>
                  <a:cs typeface="Arial" pitchFamily="34" charset="0"/>
                </a:endParaRPr>
              </a:p>
            </p:txBody>
          </p:sp>
        </p:grpSp>
        <p:cxnSp>
          <p:nvCxnSpPr>
            <p:cNvPr id="7" name="Straight Connector 6"/>
            <p:cNvCxnSpPr/>
            <p:nvPr/>
          </p:nvCxnSpPr>
          <p:spPr>
            <a:xfrm flipV="1">
              <a:off x="8574" y="5038328"/>
              <a:ext cx="1760117" cy="9512"/>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56019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2D6B829-B0CE-463E-B041-1FE548AF436B}"/>
              </a:ext>
            </a:extLst>
          </p:cNvPr>
          <p:cNvSpPr/>
          <p:nvPr/>
        </p:nvSpPr>
        <p:spPr>
          <a:xfrm>
            <a:off x="5989139" y="3272077"/>
            <a:ext cx="2240460" cy="1295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989140" y="1983583"/>
            <a:ext cx="2240460" cy="15610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3421110" y="3211285"/>
            <a:ext cx="2240460" cy="20835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853080" y="3505200"/>
            <a:ext cx="2240460" cy="21245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853080" y="1897445"/>
            <a:ext cx="2240460" cy="16472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3421110" y="1915885"/>
            <a:ext cx="2240460" cy="16287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8" name="TextBox 7">
            <a:extLst>
              <a:ext uri="{FF2B5EF4-FFF2-40B4-BE49-F238E27FC236}">
                <a16:creationId xmlns:a16="http://schemas.microsoft.com/office/drawing/2014/main" id="{75B537D8-15E0-429C-BC3A-4794BDE9E735}"/>
              </a:ext>
            </a:extLst>
          </p:cNvPr>
          <p:cNvSpPr txBox="1"/>
          <p:nvPr/>
        </p:nvSpPr>
        <p:spPr>
          <a:xfrm>
            <a:off x="914400" y="5849400"/>
            <a:ext cx="7315200" cy="307777"/>
          </a:xfrm>
          <a:prstGeom prst="rect">
            <a:avLst/>
          </a:prstGeom>
          <a:solidFill>
            <a:srgbClr val="FF0000"/>
          </a:solidFill>
          <a:ln w="25400">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Wide variety of sources, focusing on PLA primaries as the backbone</a:t>
            </a:r>
          </a:p>
        </p:txBody>
      </p:sp>
      <p:sp>
        <p:nvSpPr>
          <p:cNvPr id="9" name="Title 1"/>
          <p:cNvSpPr txBox="1">
            <a:spLocks/>
          </p:cNvSpPr>
          <p:nvPr/>
        </p:nvSpPr>
        <p:spPr>
          <a:xfrm>
            <a:off x="1295400" y="76200"/>
            <a:ext cx="44196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Methodology</a:t>
            </a:r>
          </a:p>
        </p:txBody>
      </p:sp>
      <p:cxnSp>
        <p:nvCxnSpPr>
          <p:cNvPr id="10" name="Straight Connector 9">
            <a:extLst>
              <a:ext uri="{FF2B5EF4-FFF2-40B4-BE49-F238E27FC236}">
                <a16:creationId xmlns:a16="http://schemas.microsoft.com/office/drawing/2014/main" id="{14B22A08-79D0-4D5A-8368-776EA397CB13}"/>
              </a:ext>
            </a:extLst>
          </p:cNvPr>
          <p:cNvCxnSpPr/>
          <p:nvPr/>
        </p:nvCxnSpPr>
        <p:spPr>
          <a:xfrm>
            <a:off x="1366185" y="762000"/>
            <a:ext cx="4044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421110" y="1143000"/>
            <a:ext cx="2240460" cy="9396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53080" y="1143000"/>
            <a:ext cx="2240460" cy="9396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5989140" y="1143000"/>
            <a:ext cx="2240460" cy="9396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232361" y="1406556"/>
            <a:ext cx="143500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Big 3” </a:t>
            </a:r>
          </a:p>
        </p:txBody>
      </p:sp>
      <p:sp>
        <p:nvSpPr>
          <p:cNvPr id="20" name="Rectangle 19"/>
          <p:cNvSpPr/>
          <p:nvPr/>
        </p:nvSpPr>
        <p:spPr>
          <a:xfrm>
            <a:off x="1089341" y="2309352"/>
            <a:ext cx="176793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PLA publications that describe the PLA’s modern doctrine, focusing heavily on land operations:</a:t>
            </a: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990599" y="3629449"/>
            <a:ext cx="2006649" cy="190821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Science of Campaigns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(2006/13)</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Combined Operations Tactics under the Condition of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Informationization</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(2009/13)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Infantry Unit Tactics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(2004)</a:t>
            </a:r>
          </a:p>
        </p:txBody>
      </p:sp>
      <p:sp>
        <p:nvSpPr>
          <p:cNvPr id="22" name="Rectangle 21"/>
          <p:cNvSpPr/>
          <p:nvPr/>
        </p:nvSpPr>
        <p:spPr>
          <a:xfrm>
            <a:off x="3493585" y="1329259"/>
            <a:ext cx="2095509" cy="554704"/>
          </a:xfrm>
          <a:prstGeom prst="rect">
            <a:avLst/>
          </a:prstGeom>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OSINT Data Scraping</a:t>
            </a:r>
          </a:p>
        </p:txBody>
      </p:sp>
      <p:sp>
        <p:nvSpPr>
          <p:cNvPr id="23" name="Rectangle 22"/>
          <p:cNvSpPr/>
          <p:nvPr/>
        </p:nvSpPr>
        <p:spPr>
          <a:xfrm>
            <a:off x="3477589" y="2309352"/>
            <a:ext cx="212749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scrubs of OSINT platforms yielded large numbers of PLA news articles, after-action reports, and other periodicals</a:t>
            </a:r>
          </a:p>
        </p:txBody>
      </p:sp>
      <p:sp>
        <p:nvSpPr>
          <p:cNvPr id="24" name="Rectangle 23"/>
          <p:cNvSpPr/>
          <p:nvPr/>
        </p:nvSpPr>
        <p:spPr>
          <a:xfrm>
            <a:off x="3388192" y="3629449"/>
            <a:ext cx="2165260" cy="1615827"/>
          </a:xfrm>
          <a:prstGeom prst="rect">
            <a:avLst/>
          </a:prstGeom>
        </p:spPr>
        <p:txBody>
          <a:bodyPr wrap="square">
            <a:spAutoFit/>
          </a:bodyPr>
          <a:lstStyle/>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CCTV</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China Military Online</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Army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Asian Studies Detachment</a:t>
            </a:r>
          </a:p>
        </p:txBody>
      </p:sp>
      <p:sp>
        <p:nvSpPr>
          <p:cNvPr id="25" name="Rectangle 24"/>
          <p:cNvSpPr/>
          <p:nvPr/>
        </p:nvSpPr>
        <p:spPr>
          <a:xfrm>
            <a:off x="6061616" y="1444676"/>
            <a:ext cx="2095509" cy="323871"/>
          </a:xfrm>
          <a:prstGeom prst="rect">
            <a:avLst/>
          </a:prstGeom>
        </p:spPr>
        <p:txBody>
          <a:bodyPr wrap="squar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Books + SMEs</a:t>
            </a:r>
          </a:p>
        </p:txBody>
      </p:sp>
      <p:sp>
        <p:nvSpPr>
          <p:cNvPr id="26" name="Rectangle 25"/>
          <p:cNvSpPr/>
          <p:nvPr/>
        </p:nvSpPr>
        <p:spPr>
          <a:xfrm>
            <a:off x="6073523" y="2309352"/>
            <a:ext cx="207169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Enthusiastic participation from USG and IC personnel, as well as independent subject matter experts</a:t>
            </a:r>
          </a:p>
        </p:txBody>
      </p:sp>
      <p:sp>
        <p:nvSpPr>
          <p:cNvPr id="28" name="Rectangle 27">
            <a:extLst>
              <a:ext uri="{FF2B5EF4-FFF2-40B4-BE49-F238E27FC236}">
                <a16:creationId xmlns:a16="http://schemas.microsoft.com/office/drawing/2014/main" id="{0FBB2450-5CBD-4351-A126-6B5629D250B2}"/>
              </a:ext>
            </a:extLst>
          </p:cNvPr>
          <p:cNvSpPr/>
          <p:nvPr/>
        </p:nvSpPr>
        <p:spPr>
          <a:xfrm>
            <a:off x="5586370" y="3640569"/>
            <a:ext cx="2763712" cy="830997"/>
          </a:xfrm>
          <a:prstGeom prst="rect">
            <a:avLst/>
          </a:prstGeom>
        </p:spPr>
        <p:txBody>
          <a:bodyPr wrap="square">
            <a:spAutoFit/>
          </a:bodyPr>
          <a:lstStyle/>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Nested with Intelligence Community assessments and wider USG guidance and policy</a:t>
            </a:r>
          </a:p>
        </p:txBody>
      </p:sp>
    </p:spTree>
    <p:extLst>
      <p:ext uri="{BB962C8B-B14F-4D97-AF65-F5344CB8AC3E}">
        <p14:creationId xmlns:p14="http://schemas.microsoft.com/office/powerpoint/2010/main" val="4004042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7366" y="197798"/>
            <a:ext cx="7118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Additional Resources</a:t>
            </a:r>
            <a:r>
              <a:rPr kumimoji="0" lang="en-US" sz="3200" b="1" i="0" u="none" strike="noStrike" kern="1200" cap="none" spc="0" normalizeH="0" noProof="0" dirty="0">
                <a:ln>
                  <a:noFill/>
                </a:ln>
                <a:solidFill>
                  <a:prstClr val="black"/>
                </a:solidFill>
                <a:effectLst/>
                <a:uLnTx/>
                <a:uFillTx/>
                <a:latin typeface="Arial"/>
                <a:ea typeface="+mn-ea"/>
                <a:cs typeface="Arial" panose="020B0604020202020204" pitchFamily="34" charset="0"/>
              </a:rPr>
              <a:t> </a:t>
            </a:r>
            <a:endParaRPr kumimoji="0" lang="en-US" sz="3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12" name="TextBox 11"/>
          <p:cNvSpPr txBox="1"/>
          <p:nvPr/>
        </p:nvSpPr>
        <p:spPr>
          <a:xfrm>
            <a:off x="7578969" y="6611779"/>
            <a:ext cx="1173719" cy="246221"/>
          </a:xfrm>
          <a:prstGeom prst="rect">
            <a:avLst/>
          </a:prstGeom>
          <a:noFill/>
        </p:spPr>
        <p:txBody>
          <a:bodyPr wrap="none" rtlCol="0">
            <a:spAutoFit/>
          </a:bodyPr>
          <a:lstStyle/>
          <a:p>
            <a:r>
              <a:rPr lang="en-US" sz="1000" dirty="0"/>
              <a:t>As of: 22 June 21</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189" y="1116529"/>
            <a:ext cx="3597920" cy="201760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951" y="1016574"/>
            <a:ext cx="2554036" cy="3576688"/>
          </a:xfrm>
          <a:prstGeom prst="rect">
            <a:avLst/>
          </a:prstGeom>
        </p:spPr>
      </p:pic>
      <p:sp>
        <p:nvSpPr>
          <p:cNvPr id="21" name="TextBox 20"/>
          <p:cNvSpPr txBox="1"/>
          <p:nvPr/>
        </p:nvSpPr>
        <p:spPr>
          <a:xfrm>
            <a:off x="406189" y="3134132"/>
            <a:ext cx="3479821" cy="338554"/>
          </a:xfrm>
          <a:prstGeom prst="rect">
            <a:avLst/>
          </a:prstGeom>
          <a:noFill/>
        </p:spPr>
        <p:txBody>
          <a:bodyPr wrap="square" rtlCol="0">
            <a:spAutoFit/>
          </a:bodyPr>
          <a:lstStyle/>
          <a:p>
            <a:r>
              <a:rPr lang="en-US" sz="1600" b="1" dirty="0">
                <a:latin typeface="+mj-lt"/>
              </a:rPr>
              <a:t> 29 Page – Quick Reference Guide </a:t>
            </a:r>
            <a:endParaRPr lang="en-US" sz="2400" dirty="0">
              <a:latin typeface="+mj-lt"/>
            </a:endParaRPr>
          </a:p>
        </p:txBody>
      </p:sp>
      <p:sp>
        <p:nvSpPr>
          <p:cNvPr id="25" name="TextBox 24"/>
          <p:cNvSpPr txBox="1"/>
          <p:nvPr/>
        </p:nvSpPr>
        <p:spPr>
          <a:xfrm>
            <a:off x="6843562" y="4593262"/>
            <a:ext cx="2012425" cy="338554"/>
          </a:xfrm>
          <a:prstGeom prst="rect">
            <a:avLst/>
          </a:prstGeom>
          <a:noFill/>
        </p:spPr>
        <p:txBody>
          <a:bodyPr wrap="square" rtlCol="0">
            <a:spAutoFit/>
          </a:bodyPr>
          <a:lstStyle/>
          <a:p>
            <a:r>
              <a:rPr lang="en-US" sz="1600" b="1" dirty="0">
                <a:latin typeface="+mj-lt"/>
              </a:rPr>
              <a:t> Threat Posters </a:t>
            </a:r>
            <a:endParaRPr lang="en-US" sz="2400" dirty="0">
              <a:latin typeface="+mj-lt"/>
            </a:endParaRPr>
          </a:p>
        </p:txBody>
      </p:sp>
      <p:sp>
        <p:nvSpPr>
          <p:cNvPr id="26" name="TextBox 25"/>
          <p:cNvSpPr txBox="1"/>
          <p:nvPr/>
        </p:nvSpPr>
        <p:spPr>
          <a:xfrm>
            <a:off x="406189" y="3592988"/>
            <a:ext cx="5507255" cy="3170099"/>
          </a:xfrm>
          <a:prstGeom prst="rect">
            <a:avLst/>
          </a:prstGeom>
          <a:noFill/>
        </p:spPr>
        <p:txBody>
          <a:bodyPr wrap="square" rtlCol="0">
            <a:spAutoFit/>
          </a:bodyPr>
          <a:lstStyle/>
          <a:p>
            <a:r>
              <a:rPr lang="en-US" sz="1600" b="1" dirty="0">
                <a:latin typeface="+mj-lt"/>
              </a:rPr>
              <a:t>China Products located at: </a:t>
            </a:r>
          </a:p>
          <a:p>
            <a:endParaRPr lang="en-US" sz="1600" b="1" dirty="0">
              <a:latin typeface="+mj-lt"/>
            </a:endParaRPr>
          </a:p>
          <a:p>
            <a:r>
              <a:rPr lang="en-US" sz="1600" b="1" dirty="0">
                <a:latin typeface="+mj-lt"/>
                <a:hlinkClick r:id="rId4"/>
              </a:rPr>
              <a:t>https://community.apan.org/wg/gckn/p/chinaproducts</a:t>
            </a:r>
            <a:endParaRPr lang="en-US" sz="1600" b="1" dirty="0">
              <a:latin typeface="+mj-lt"/>
            </a:endParaRPr>
          </a:p>
          <a:p>
            <a:endParaRPr lang="en-US" sz="1600" b="1" dirty="0">
              <a:latin typeface="+mj-lt"/>
            </a:endParaRPr>
          </a:p>
          <a:p>
            <a:r>
              <a:rPr lang="en-US" sz="1600" b="1" dirty="0">
                <a:latin typeface="+mj-lt"/>
              </a:rPr>
              <a:t>MCoE Pacing Threat </a:t>
            </a:r>
            <a:r>
              <a:rPr lang="en-US" sz="1600" b="1" dirty="0" err="1">
                <a:latin typeface="+mj-lt"/>
              </a:rPr>
              <a:t>CoI</a:t>
            </a:r>
            <a:r>
              <a:rPr lang="en-US" sz="1600" b="1" dirty="0">
                <a:latin typeface="+mj-lt"/>
              </a:rPr>
              <a:t>: </a:t>
            </a:r>
          </a:p>
          <a:p>
            <a:endParaRPr lang="en-US" sz="1600" b="1" dirty="0">
              <a:latin typeface="+mj-lt"/>
            </a:endParaRPr>
          </a:p>
          <a:p>
            <a:r>
              <a:rPr lang="en-US" sz="1600" b="1" dirty="0">
                <a:latin typeface="+mj-lt"/>
                <a:hlinkClick r:id="rId5"/>
              </a:rPr>
              <a:t>https://dod.teams.microsoft.us/l/team/19%3adod%3a61b6278ebb5b4c09a31c34a00e214bc3%40thread.tacv2/conversations?groupId=18cd7ed1-f4f9-4e70-800f-cbd9bdc68448&amp;tenantId=fae6d70f-954b-4811-92b6-0530d6f84c43</a:t>
            </a:r>
            <a:r>
              <a:rPr lang="en-US" sz="1600" b="1" dirty="0">
                <a:latin typeface="+mj-lt"/>
              </a:rPr>
              <a:t> </a:t>
            </a:r>
          </a:p>
          <a:p>
            <a:endParaRPr lang="en-US" sz="2400" dirty="0">
              <a:latin typeface="+mj-lt"/>
            </a:endParaRPr>
          </a:p>
        </p:txBody>
      </p:sp>
    </p:spTree>
    <p:extLst>
      <p:ext uri="{BB962C8B-B14F-4D97-AF65-F5344CB8AC3E}">
        <p14:creationId xmlns:p14="http://schemas.microsoft.com/office/powerpoint/2010/main" val="3913088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Slides in Reserve </a:t>
            </a:r>
          </a:p>
        </p:txBody>
      </p:sp>
      <p:sp>
        <p:nvSpPr>
          <p:cNvPr id="14" name="Title 3">
            <a:extLst>
              <a:ext uri="{FF2B5EF4-FFF2-40B4-BE49-F238E27FC236}">
                <a16:creationId xmlns:a16="http://schemas.microsoft.com/office/drawing/2014/main" id="{78AD8C35-DF9E-4C7F-BA06-39501B9FF132}"/>
              </a:ext>
            </a:extLst>
          </p:cNvPr>
          <p:cNvSpPr txBox="1">
            <a:spLocks/>
          </p:cNvSpPr>
          <p:nvPr/>
        </p:nvSpPr>
        <p:spPr>
          <a:xfrm>
            <a:off x="60121" y="1128812"/>
            <a:ext cx="9144000" cy="791425"/>
          </a:xfrm>
          <a:prstGeom prst="rect">
            <a:avLst/>
          </a:prstGeom>
        </p:spPr>
        <p:txBody>
          <a:bodyPr vert="horz" lIns="91440" tIns="45720" rIns="91440" bIns="45720" rtlCol="0" anchor="ctr">
            <a:noAutofit/>
          </a:bodyPr>
          <a:lstStyle>
            <a:lvl1pPr algn="ctr" defTabSz="971824" rtl="0" eaLnBrk="1" latinLnBrk="0" hangingPunct="1">
              <a:spcBef>
                <a:spcPct val="0"/>
              </a:spcBef>
              <a:buNone/>
              <a:defRPr sz="3400" kern="1200">
                <a:solidFill>
                  <a:schemeClr val="tx1"/>
                </a:solidFill>
                <a:latin typeface="Arial" pitchFamily="34" charset="0"/>
                <a:ea typeface="+mj-ea"/>
                <a:cs typeface="Arial" pitchFamily="34" charset="0"/>
              </a:defRPr>
            </a:lvl1pPr>
          </a:lstStyle>
          <a:p>
            <a:endParaRPr lang="en-US" dirty="0"/>
          </a:p>
        </p:txBody>
      </p:sp>
      <p:sp>
        <p:nvSpPr>
          <p:cNvPr id="15" name="Title 3">
            <a:extLst>
              <a:ext uri="{FF2B5EF4-FFF2-40B4-BE49-F238E27FC236}">
                <a16:creationId xmlns:a16="http://schemas.microsoft.com/office/drawing/2014/main" id="{D3730E1C-3A32-4712-81B7-8D7ACD75E202}"/>
              </a:ext>
            </a:extLst>
          </p:cNvPr>
          <p:cNvSpPr txBox="1">
            <a:spLocks/>
          </p:cNvSpPr>
          <p:nvPr/>
        </p:nvSpPr>
        <p:spPr>
          <a:xfrm>
            <a:off x="60121" y="2095921"/>
            <a:ext cx="9144000" cy="791425"/>
          </a:xfrm>
          <a:prstGeom prst="rect">
            <a:avLst/>
          </a:prstGeom>
        </p:spPr>
        <p:txBody>
          <a:bodyPr vert="horz" lIns="91440" tIns="45720" rIns="91440" bIns="45720" rtlCol="0" anchor="ctr">
            <a:noAutofit/>
          </a:bodyPr>
          <a:lstStyle>
            <a:lvl1pPr algn="ctr" defTabSz="971824" rtl="0" eaLnBrk="1" latinLnBrk="0" hangingPunct="1">
              <a:spcBef>
                <a:spcPct val="0"/>
              </a:spcBef>
              <a:buNone/>
              <a:defRPr sz="3400" kern="1200">
                <a:solidFill>
                  <a:schemeClr val="tx1"/>
                </a:solidFill>
                <a:latin typeface="Arial" pitchFamily="34" charset="0"/>
                <a:ea typeface="+mj-ea"/>
                <a:cs typeface="Arial" pitchFamily="34" charset="0"/>
              </a:defRPr>
            </a:lvl1pPr>
          </a:lstStyle>
          <a:p>
            <a:endParaRPr lang="en-US" dirty="0"/>
          </a:p>
        </p:txBody>
      </p:sp>
      <p:sp>
        <p:nvSpPr>
          <p:cNvPr id="6" name="object 7"/>
          <p:cNvSpPr txBox="1"/>
          <p:nvPr/>
        </p:nvSpPr>
        <p:spPr>
          <a:xfrm>
            <a:off x="152399" y="1123722"/>
            <a:ext cx="8848725" cy="3527248"/>
          </a:xfrm>
          <a:prstGeom prst="rect">
            <a:avLst/>
          </a:prstGeom>
        </p:spPr>
        <p:txBody>
          <a:bodyPr vert="horz" wrap="square" lIns="0" tIns="13335" rIns="0" bIns="0" rtlCol="0">
            <a:spAutoFit/>
          </a:bodyPr>
          <a:lstStyle/>
          <a:p>
            <a:pPr marL="355600" indent="-343535">
              <a:spcBef>
                <a:spcPts val="105"/>
              </a:spcBef>
              <a:buFontTx/>
              <a:buChar char="•"/>
              <a:tabLst>
                <a:tab pos="355600" algn="l"/>
                <a:tab pos="356235" algn="l"/>
              </a:tabLst>
            </a:pPr>
            <a:r>
              <a:rPr lang="en-US" sz="2000" dirty="0">
                <a:latin typeface="Arial"/>
                <a:cs typeface="Arial"/>
              </a:rPr>
              <a:t>PLA Capabilities A2AD / TBM / ICBM </a:t>
            </a:r>
          </a:p>
          <a:p>
            <a:pPr marL="355600" indent="-343535">
              <a:spcBef>
                <a:spcPts val="105"/>
              </a:spcBef>
              <a:buFontTx/>
              <a:buChar char="•"/>
              <a:tabLst>
                <a:tab pos="355600" algn="l"/>
                <a:tab pos="356235" algn="l"/>
              </a:tabLst>
            </a:pPr>
            <a:r>
              <a:rPr lang="en-US" sz="2000" dirty="0">
                <a:latin typeface="Arial"/>
                <a:cs typeface="Arial"/>
              </a:rPr>
              <a:t>PLAA Weapons Platforms </a:t>
            </a:r>
          </a:p>
          <a:p>
            <a:pPr marL="812800" lvl="1" indent="-343535">
              <a:spcBef>
                <a:spcPts val="105"/>
              </a:spcBef>
              <a:buFontTx/>
              <a:buChar char="•"/>
              <a:tabLst>
                <a:tab pos="355600" algn="l"/>
                <a:tab pos="356235" algn="l"/>
              </a:tabLst>
            </a:pPr>
            <a:r>
              <a:rPr lang="en-US" sz="2000" dirty="0">
                <a:latin typeface="Arial"/>
                <a:cs typeface="Arial"/>
              </a:rPr>
              <a:t>MBTs</a:t>
            </a:r>
          </a:p>
          <a:p>
            <a:pPr marL="812800" lvl="1" indent="-343535">
              <a:spcBef>
                <a:spcPts val="105"/>
              </a:spcBef>
              <a:buFontTx/>
              <a:buChar char="•"/>
              <a:tabLst>
                <a:tab pos="355600" algn="l"/>
                <a:tab pos="356235" algn="l"/>
              </a:tabLst>
            </a:pPr>
            <a:r>
              <a:rPr lang="en-US" sz="2000" dirty="0">
                <a:latin typeface="Arial"/>
                <a:cs typeface="Arial"/>
              </a:rPr>
              <a:t>IFVs &amp; APCs</a:t>
            </a:r>
          </a:p>
          <a:p>
            <a:pPr marL="812800" lvl="1" indent="-343535">
              <a:spcBef>
                <a:spcPts val="105"/>
              </a:spcBef>
              <a:buFontTx/>
              <a:buChar char="•"/>
              <a:tabLst>
                <a:tab pos="355600" algn="l"/>
                <a:tab pos="356235" algn="l"/>
              </a:tabLst>
            </a:pPr>
            <a:r>
              <a:rPr lang="en-US" sz="2000" dirty="0">
                <a:latin typeface="Arial"/>
                <a:cs typeface="Arial"/>
              </a:rPr>
              <a:t>ATGMs</a:t>
            </a:r>
          </a:p>
          <a:p>
            <a:pPr marL="812800" lvl="1" indent="-343535">
              <a:spcBef>
                <a:spcPts val="105"/>
              </a:spcBef>
              <a:buFontTx/>
              <a:buChar char="•"/>
              <a:tabLst>
                <a:tab pos="355600" algn="l"/>
                <a:tab pos="356235" algn="l"/>
              </a:tabLst>
            </a:pPr>
            <a:r>
              <a:rPr lang="en-US" sz="2000" dirty="0">
                <a:latin typeface="Arial"/>
                <a:cs typeface="Arial"/>
              </a:rPr>
              <a:t>Artillery &amp; MLRS </a:t>
            </a:r>
          </a:p>
          <a:p>
            <a:pPr marL="812800" lvl="1" indent="-343535">
              <a:spcBef>
                <a:spcPts val="105"/>
              </a:spcBef>
              <a:buFontTx/>
              <a:buChar char="•"/>
              <a:tabLst>
                <a:tab pos="355600" algn="l"/>
                <a:tab pos="356235" algn="l"/>
              </a:tabLst>
            </a:pPr>
            <a:r>
              <a:rPr lang="en-US" sz="2000" dirty="0">
                <a:latin typeface="Arial"/>
                <a:cs typeface="Arial"/>
              </a:rPr>
              <a:t>Aviation </a:t>
            </a:r>
          </a:p>
          <a:p>
            <a:pPr marL="355600" indent="-343535">
              <a:spcBef>
                <a:spcPts val="105"/>
              </a:spcBef>
              <a:buFontTx/>
              <a:buChar char="•"/>
              <a:tabLst>
                <a:tab pos="355600" algn="l"/>
                <a:tab pos="356235" algn="l"/>
              </a:tabLst>
            </a:pPr>
            <a:r>
              <a:rPr lang="en-US" sz="2000" dirty="0">
                <a:latin typeface="Arial"/>
                <a:cs typeface="Arial"/>
              </a:rPr>
              <a:t>PLAA Training Modernization </a:t>
            </a:r>
          </a:p>
          <a:p>
            <a:pPr marL="355600" indent="-343535">
              <a:spcBef>
                <a:spcPts val="105"/>
              </a:spcBef>
              <a:buFontTx/>
              <a:buChar char="•"/>
              <a:tabLst>
                <a:tab pos="355600" algn="l"/>
                <a:tab pos="356235" algn="l"/>
              </a:tabLst>
            </a:pPr>
            <a:r>
              <a:rPr lang="en-US" sz="2000" dirty="0">
                <a:latin typeface="Arial"/>
                <a:cs typeface="Arial"/>
              </a:rPr>
              <a:t>PLAA vs US Similarities &amp; Differences </a:t>
            </a:r>
          </a:p>
          <a:p>
            <a:pPr marL="812800" lvl="1" indent="-343535">
              <a:spcBef>
                <a:spcPts val="105"/>
              </a:spcBef>
              <a:buChar char="•"/>
              <a:tabLst>
                <a:tab pos="355600" algn="l"/>
                <a:tab pos="356235" algn="l"/>
              </a:tabLst>
            </a:pPr>
            <a:endParaRPr lang="en-US" sz="2000" dirty="0">
              <a:latin typeface="Arial"/>
              <a:cs typeface="Arial"/>
            </a:endParaRPr>
          </a:p>
          <a:p>
            <a:pPr marL="12065">
              <a:spcBef>
                <a:spcPts val="105"/>
              </a:spcBef>
              <a:tabLst>
                <a:tab pos="355600" algn="l"/>
                <a:tab pos="356235" algn="l"/>
              </a:tabLst>
            </a:pPr>
            <a:endParaRPr sz="2000" dirty="0">
              <a:latin typeface="Arial"/>
              <a:cs typeface="Arial"/>
            </a:endParaRPr>
          </a:p>
        </p:txBody>
      </p:sp>
    </p:spTree>
    <p:extLst>
      <p:ext uri="{BB962C8B-B14F-4D97-AF65-F5344CB8AC3E}">
        <p14:creationId xmlns:p14="http://schemas.microsoft.com/office/powerpoint/2010/main" val="1024103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 y="739140"/>
            <a:ext cx="9131046" cy="5708141"/>
            <a:chOff x="10667" y="739140"/>
            <a:chExt cx="9131046" cy="5708141"/>
          </a:xfrm>
        </p:grpSpPr>
        <p:pic>
          <p:nvPicPr>
            <p:cNvPr id="5" name="object 5"/>
            <p:cNvPicPr/>
            <p:nvPr/>
          </p:nvPicPr>
          <p:blipFill>
            <a:blip r:embed="rId2" cstate="print"/>
            <a:stretch>
              <a:fillRect/>
            </a:stretch>
          </p:blipFill>
          <p:spPr>
            <a:xfrm>
              <a:off x="10667" y="739140"/>
              <a:ext cx="4016502" cy="3987546"/>
            </a:xfrm>
            <a:prstGeom prst="rect">
              <a:avLst/>
            </a:prstGeom>
          </p:spPr>
        </p:pic>
        <p:pic>
          <p:nvPicPr>
            <p:cNvPr id="6" name="object 6"/>
            <p:cNvPicPr/>
            <p:nvPr/>
          </p:nvPicPr>
          <p:blipFill>
            <a:blip r:embed="rId3" cstate="print"/>
            <a:stretch>
              <a:fillRect/>
            </a:stretch>
          </p:blipFill>
          <p:spPr>
            <a:xfrm>
              <a:off x="3749040" y="739140"/>
              <a:ext cx="5392673" cy="3987546"/>
            </a:xfrm>
            <a:prstGeom prst="rect">
              <a:avLst/>
            </a:prstGeom>
          </p:spPr>
        </p:pic>
        <p:pic>
          <p:nvPicPr>
            <p:cNvPr id="7" name="object 7"/>
            <p:cNvPicPr/>
            <p:nvPr/>
          </p:nvPicPr>
          <p:blipFill>
            <a:blip r:embed="rId4" cstate="print"/>
            <a:stretch>
              <a:fillRect/>
            </a:stretch>
          </p:blipFill>
          <p:spPr>
            <a:xfrm>
              <a:off x="6961631" y="3349751"/>
              <a:ext cx="2103881" cy="3097530"/>
            </a:xfrm>
            <a:prstGeom prst="rect">
              <a:avLst/>
            </a:prstGeom>
          </p:spPr>
        </p:pic>
        <p:pic>
          <p:nvPicPr>
            <p:cNvPr id="8" name="object 8"/>
            <p:cNvPicPr/>
            <p:nvPr/>
          </p:nvPicPr>
          <p:blipFill>
            <a:blip r:embed="rId5" cstate="print"/>
            <a:stretch>
              <a:fillRect/>
            </a:stretch>
          </p:blipFill>
          <p:spPr>
            <a:xfrm>
              <a:off x="3838955" y="4294631"/>
              <a:ext cx="3060192" cy="2136648"/>
            </a:xfrm>
            <a:prstGeom prst="rect">
              <a:avLst/>
            </a:prstGeom>
          </p:spPr>
        </p:pic>
        <p:sp>
          <p:nvSpPr>
            <p:cNvPr id="9" name="object 9"/>
            <p:cNvSpPr/>
            <p:nvPr/>
          </p:nvSpPr>
          <p:spPr>
            <a:xfrm>
              <a:off x="3831335" y="4287011"/>
              <a:ext cx="3075940" cy="2152015"/>
            </a:xfrm>
            <a:custGeom>
              <a:avLst/>
              <a:gdLst/>
              <a:ahLst/>
              <a:cxnLst/>
              <a:rect l="l" t="t" r="r" b="b"/>
              <a:pathLst>
                <a:path w="3075940" h="2152015">
                  <a:moveTo>
                    <a:pt x="0" y="2151888"/>
                  </a:moveTo>
                  <a:lnTo>
                    <a:pt x="3075432" y="2151888"/>
                  </a:lnTo>
                  <a:lnTo>
                    <a:pt x="3075432" y="0"/>
                  </a:lnTo>
                  <a:lnTo>
                    <a:pt x="0" y="0"/>
                  </a:lnTo>
                  <a:lnTo>
                    <a:pt x="0" y="2151888"/>
                  </a:lnTo>
                  <a:close/>
                </a:path>
              </a:pathLst>
            </a:custGeom>
            <a:ln w="15240">
              <a:solidFill>
                <a:srgbClr val="FFFF00"/>
              </a:solidFill>
            </a:ln>
          </p:spPr>
          <p:txBody>
            <a:bodyPr wrap="square" lIns="0" tIns="0" rIns="0" bIns="0" rtlCol="0"/>
            <a:lstStyle/>
            <a:p>
              <a:endParaRPr/>
            </a:p>
          </p:txBody>
        </p:sp>
        <p:sp>
          <p:nvSpPr>
            <p:cNvPr id="10" name="object 10"/>
            <p:cNvSpPr/>
            <p:nvPr/>
          </p:nvSpPr>
          <p:spPr>
            <a:xfrm>
              <a:off x="5555741" y="3379469"/>
              <a:ext cx="899160" cy="528955"/>
            </a:xfrm>
            <a:custGeom>
              <a:avLst/>
              <a:gdLst/>
              <a:ahLst/>
              <a:cxnLst/>
              <a:rect l="l" t="t" r="r" b="b"/>
              <a:pathLst>
                <a:path w="899160" h="528954">
                  <a:moveTo>
                    <a:pt x="0" y="528827"/>
                  </a:moveTo>
                  <a:lnTo>
                    <a:pt x="899160" y="528827"/>
                  </a:lnTo>
                  <a:lnTo>
                    <a:pt x="899160" y="0"/>
                  </a:lnTo>
                  <a:lnTo>
                    <a:pt x="0" y="0"/>
                  </a:lnTo>
                  <a:lnTo>
                    <a:pt x="0" y="528827"/>
                  </a:lnTo>
                  <a:close/>
                </a:path>
              </a:pathLst>
            </a:custGeom>
            <a:ln w="19812">
              <a:solidFill>
                <a:srgbClr val="FFFF00"/>
              </a:solidFill>
            </a:ln>
          </p:spPr>
          <p:txBody>
            <a:bodyPr wrap="square" lIns="0" tIns="0" rIns="0" bIns="0" rtlCol="0"/>
            <a:lstStyle/>
            <a:p>
              <a:endParaRPr/>
            </a:p>
          </p:txBody>
        </p:sp>
        <p:sp>
          <p:nvSpPr>
            <p:cNvPr id="11" name="object 11"/>
            <p:cNvSpPr/>
            <p:nvPr/>
          </p:nvSpPr>
          <p:spPr>
            <a:xfrm>
              <a:off x="3838955" y="3378707"/>
              <a:ext cx="3060700" cy="897890"/>
            </a:xfrm>
            <a:custGeom>
              <a:avLst/>
              <a:gdLst/>
              <a:ahLst/>
              <a:cxnLst/>
              <a:rect l="l" t="t" r="r" b="b"/>
              <a:pathLst>
                <a:path w="3060700" h="897889">
                  <a:moveTo>
                    <a:pt x="1715643" y="0"/>
                  </a:moveTo>
                  <a:lnTo>
                    <a:pt x="0" y="897635"/>
                  </a:lnTo>
                </a:path>
                <a:path w="3060700" h="897889">
                  <a:moveTo>
                    <a:pt x="2615184" y="0"/>
                  </a:moveTo>
                  <a:lnTo>
                    <a:pt x="3052191" y="897635"/>
                  </a:lnTo>
                  <a:lnTo>
                    <a:pt x="3060192" y="885951"/>
                  </a:lnTo>
                </a:path>
              </a:pathLst>
            </a:custGeom>
            <a:ln w="12192">
              <a:solidFill>
                <a:srgbClr val="FFFF00"/>
              </a:solidFill>
            </a:ln>
          </p:spPr>
          <p:txBody>
            <a:bodyPr wrap="square" lIns="0" tIns="0" rIns="0" bIns="0" rtlCol="0"/>
            <a:lstStyle/>
            <a:p>
              <a:endParaRPr/>
            </a:p>
          </p:txBody>
        </p:sp>
      </p:grpSp>
      <p:sp>
        <p:nvSpPr>
          <p:cNvPr id="13" name="object 13"/>
          <p:cNvSpPr txBox="1"/>
          <p:nvPr/>
        </p:nvSpPr>
        <p:spPr>
          <a:xfrm>
            <a:off x="4184141" y="29972"/>
            <a:ext cx="775970" cy="14795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008000"/>
                </a:solidFill>
                <a:latin typeface="Arial"/>
                <a:cs typeface="Arial"/>
              </a:rPr>
              <a:t>UNCLASSIFIED</a:t>
            </a:r>
            <a:endParaRPr sz="800">
              <a:latin typeface="Arial"/>
              <a:cs typeface="Arial"/>
            </a:endParaRPr>
          </a:p>
        </p:txBody>
      </p:sp>
      <p:sp>
        <p:nvSpPr>
          <p:cNvPr id="14" name="object 14"/>
          <p:cNvSpPr txBox="1"/>
          <p:nvPr/>
        </p:nvSpPr>
        <p:spPr>
          <a:xfrm>
            <a:off x="73152" y="4924044"/>
            <a:ext cx="3679190" cy="1323340"/>
          </a:xfrm>
          <a:prstGeom prst="rect">
            <a:avLst/>
          </a:prstGeom>
          <a:solidFill>
            <a:srgbClr val="FFC000"/>
          </a:solidFill>
          <a:ln w="9144">
            <a:solidFill>
              <a:srgbClr val="000000"/>
            </a:solidFill>
          </a:ln>
        </p:spPr>
        <p:txBody>
          <a:bodyPr vert="horz" wrap="square" lIns="0" tIns="41910" rIns="0" bIns="0" rtlCol="0">
            <a:spAutoFit/>
          </a:bodyPr>
          <a:lstStyle/>
          <a:p>
            <a:pPr marL="184150" marR="176530" indent="635" algn="ctr">
              <a:lnSpc>
                <a:spcPct val="100000"/>
              </a:lnSpc>
              <a:spcBef>
                <a:spcPts val="330"/>
              </a:spcBef>
            </a:pPr>
            <a:r>
              <a:rPr sz="1600" b="1" i="1" spc="-5" dirty="0">
                <a:latin typeface="Arial"/>
                <a:cs typeface="Arial"/>
              </a:rPr>
              <a:t>PLA national training exercises </a:t>
            </a:r>
            <a:r>
              <a:rPr sz="1600" b="1" i="1" dirty="0">
                <a:latin typeface="Arial"/>
                <a:cs typeface="Arial"/>
              </a:rPr>
              <a:t> </a:t>
            </a:r>
            <a:r>
              <a:rPr sz="1600" b="1" i="1" spc="-5" dirty="0">
                <a:latin typeface="Arial"/>
                <a:cs typeface="Arial"/>
              </a:rPr>
              <a:t>employ</a:t>
            </a:r>
            <a:r>
              <a:rPr sz="1600" b="1" i="1" dirty="0">
                <a:latin typeface="Arial"/>
                <a:cs typeface="Arial"/>
              </a:rPr>
              <a:t> </a:t>
            </a:r>
            <a:r>
              <a:rPr sz="1600" b="1" i="1" spc="-5" dirty="0">
                <a:latin typeface="Arial"/>
                <a:cs typeface="Arial"/>
              </a:rPr>
              <a:t>joint</a:t>
            </a:r>
            <a:r>
              <a:rPr sz="1600" b="1" i="1" spc="15" dirty="0">
                <a:latin typeface="Arial"/>
                <a:cs typeface="Arial"/>
              </a:rPr>
              <a:t> </a:t>
            </a:r>
            <a:r>
              <a:rPr sz="1600" b="1" i="1" spc="-5" dirty="0">
                <a:latin typeface="Arial"/>
                <a:cs typeface="Arial"/>
              </a:rPr>
              <a:t>capabilities</a:t>
            </a:r>
            <a:r>
              <a:rPr sz="1600" b="1" i="1" spc="35" dirty="0">
                <a:latin typeface="Arial"/>
                <a:cs typeface="Arial"/>
              </a:rPr>
              <a:t> </a:t>
            </a:r>
            <a:r>
              <a:rPr sz="1600" b="1" i="1" spc="-5" dirty="0">
                <a:latin typeface="Arial"/>
                <a:cs typeface="Arial"/>
              </a:rPr>
              <a:t>designed </a:t>
            </a:r>
            <a:r>
              <a:rPr sz="1600" b="1" i="1" spc="-430" dirty="0">
                <a:latin typeface="Arial"/>
                <a:cs typeface="Arial"/>
              </a:rPr>
              <a:t> </a:t>
            </a:r>
            <a:r>
              <a:rPr sz="1600" b="1" i="1" spc="-5" dirty="0">
                <a:latin typeface="Arial"/>
                <a:cs typeface="Arial"/>
              </a:rPr>
              <a:t>to</a:t>
            </a:r>
            <a:r>
              <a:rPr sz="1600" b="1" i="1" spc="5" dirty="0">
                <a:latin typeface="Arial"/>
                <a:cs typeface="Arial"/>
              </a:rPr>
              <a:t> </a:t>
            </a:r>
            <a:r>
              <a:rPr sz="1600" b="1" i="1" spc="-5" dirty="0">
                <a:latin typeface="Arial"/>
                <a:cs typeface="Arial"/>
              </a:rPr>
              <a:t>demonstrate</a:t>
            </a:r>
            <a:r>
              <a:rPr sz="1600" b="1" i="1" spc="20" dirty="0">
                <a:latin typeface="Arial"/>
                <a:cs typeface="Arial"/>
              </a:rPr>
              <a:t> </a:t>
            </a:r>
            <a:r>
              <a:rPr sz="1600" b="1" i="1" spc="-5" dirty="0">
                <a:latin typeface="Arial"/>
                <a:cs typeface="Arial"/>
              </a:rPr>
              <a:t>dominance</a:t>
            </a:r>
            <a:r>
              <a:rPr sz="1600" b="1" i="1" spc="20" dirty="0">
                <a:latin typeface="Arial"/>
                <a:cs typeface="Arial"/>
              </a:rPr>
              <a:t> </a:t>
            </a:r>
            <a:r>
              <a:rPr sz="1600" b="1" i="1" spc="-5" dirty="0">
                <a:latin typeface="Arial"/>
                <a:cs typeface="Arial"/>
              </a:rPr>
              <a:t>in </a:t>
            </a:r>
            <a:r>
              <a:rPr sz="1600" b="1" i="1" spc="-10" dirty="0">
                <a:latin typeface="Arial"/>
                <a:cs typeface="Arial"/>
              </a:rPr>
              <a:t>the </a:t>
            </a:r>
            <a:r>
              <a:rPr sz="1600" b="1" i="1" spc="-5" dirty="0">
                <a:latin typeface="Arial"/>
                <a:cs typeface="Arial"/>
              </a:rPr>
              <a:t> South</a:t>
            </a:r>
            <a:r>
              <a:rPr sz="1600" b="1" i="1" spc="5" dirty="0">
                <a:latin typeface="Arial"/>
                <a:cs typeface="Arial"/>
              </a:rPr>
              <a:t> </a:t>
            </a:r>
            <a:r>
              <a:rPr sz="1600" b="1" i="1" spc="-5" dirty="0">
                <a:latin typeface="Arial"/>
                <a:cs typeface="Arial"/>
              </a:rPr>
              <a:t>China</a:t>
            </a:r>
            <a:r>
              <a:rPr sz="1600" b="1" i="1" dirty="0">
                <a:latin typeface="Arial"/>
                <a:cs typeface="Arial"/>
              </a:rPr>
              <a:t> </a:t>
            </a:r>
            <a:r>
              <a:rPr sz="1600" b="1" i="1" spc="-5" dirty="0">
                <a:latin typeface="Arial"/>
                <a:cs typeface="Arial"/>
              </a:rPr>
              <a:t>Sea</a:t>
            </a:r>
            <a:r>
              <a:rPr sz="1600" b="1" i="1" spc="-10" dirty="0">
                <a:latin typeface="Arial"/>
                <a:cs typeface="Arial"/>
              </a:rPr>
              <a:t> </a:t>
            </a:r>
            <a:r>
              <a:rPr sz="1600" b="1" i="1" spc="-5" dirty="0">
                <a:latin typeface="Arial"/>
                <a:cs typeface="Arial"/>
              </a:rPr>
              <a:t>and</a:t>
            </a:r>
            <a:r>
              <a:rPr sz="1600" b="1" i="1" dirty="0">
                <a:latin typeface="Arial"/>
                <a:cs typeface="Arial"/>
              </a:rPr>
              <a:t> </a:t>
            </a:r>
            <a:r>
              <a:rPr sz="1600" b="1" i="1" spc="-5" dirty="0">
                <a:latin typeface="Arial"/>
                <a:cs typeface="Arial"/>
              </a:rPr>
              <a:t>practice </a:t>
            </a:r>
            <a:r>
              <a:rPr sz="1600" b="1" i="1" dirty="0">
                <a:latin typeface="Arial"/>
                <a:cs typeface="Arial"/>
              </a:rPr>
              <a:t> </a:t>
            </a:r>
            <a:r>
              <a:rPr sz="1600" b="1" i="1" spc="-5" dirty="0">
                <a:latin typeface="Arial"/>
                <a:cs typeface="Arial"/>
              </a:rPr>
              <a:t>actions</a:t>
            </a:r>
            <a:r>
              <a:rPr sz="1600" b="1" i="1" spc="10" dirty="0">
                <a:latin typeface="Arial"/>
                <a:cs typeface="Arial"/>
              </a:rPr>
              <a:t> </a:t>
            </a:r>
            <a:r>
              <a:rPr sz="1600" b="1" i="1" spc="-5" dirty="0">
                <a:latin typeface="Arial"/>
                <a:cs typeface="Arial"/>
              </a:rPr>
              <a:t>against</a:t>
            </a:r>
            <a:r>
              <a:rPr sz="1600" b="1" i="1" spc="10" dirty="0">
                <a:latin typeface="Arial"/>
                <a:cs typeface="Arial"/>
              </a:rPr>
              <a:t> </a:t>
            </a:r>
            <a:r>
              <a:rPr sz="1600" b="1" i="1" spc="-15" dirty="0">
                <a:latin typeface="Arial"/>
                <a:cs typeface="Arial"/>
              </a:rPr>
              <a:t>Taiwan</a:t>
            </a:r>
            <a:endParaRPr sz="1600">
              <a:latin typeface="Arial"/>
              <a:cs typeface="Arial"/>
            </a:endParaRPr>
          </a:p>
        </p:txBody>
      </p:sp>
      <p:sp>
        <p:nvSpPr>
          <p:cNvPr id="15" name="object 15"/>
          <p:cNvSpPr txBox="1">
            <a:spLocks noGrp="1"/>
          </p:cNvSpPr>
          <p:nvPr>
            <p:ph type="title"/>
          </p:nvPr>
        </p:nvSpPr>
        <p:spPr>
          <a:xfrm>
            <a:off x="1403985" y="144272"/>
            <a:ext cx="6336030" cy="452120"/>
          </a:xfrm>
          <a:prstGeom prst="rect">
            <a:avLst/>
          </a:prstGeom>
        </p:spPr>
        <p:txBody>
          <a:bodyPr vert="horz" wrap="square" lIns="0" tIns="12065" rIns="0" bIns="0" rtlCol="0">
            <a:spAutoFit/>
          </a:bodyPr>
          <a:lstStyle/>
          <a:p>
            <a:pPr marL="12700">
              <a:lnSpc>
                <a:spcPct val="100000"/>
              </a:lnSpc>
              <a:spcBef>
                <a:spcPts val="95"/>
              </a:spcBef>
            </a:pPr>
            <a:r>
              <a:rPr sz="2800" i="0" spc="-10" dirty="0">
                <a:latin typeface="Arial"/>
                <a:cs typeface="Arial"/>
              </a:rPr>
              <a:t>PLA</a:t>
            </a:r>
            <a:r>
              <a:rPr sz="2800" i="0" spc="-95" dirty="0">
                <a:latin typeface="Arial"/>
                <a:cs typeface="Arial"/>
              </a:rPr>
              <a:t> </a:t>
            </a:r>
            <a:r>
              <a:rPr sz="2800" i="0" spc="-5" dirty="0">
                <a:latin typeface="Arial"/>
                <a:cs typeface="Arial"/>
              </a:rPr>
              <a:t>focused</a:t>
            </a:r>
            <a:r>
              <a:rPr sz="2800" i="0" spc="10" dirty="0">
                <a:latin typeface="Arial"/>
                <a:cs typeface="Arial"/>
              </a:rPr>
              <a:t> </a:t>
            </a:r>
            <a:r>
              <a:rPr sz="2800" i="0" spc="-5" dirty="0">
                <a:latin typeface="Arial"/>
                <a:cs typeface="Arial"/>
              </a:rPr>
              <a:t>on</a:t>
            </a:r>
            <a:r>
              <a:rPr sz="2800" i="0" spc="10" dirty="0">
                <a:latin typeface="Arial"/>
                <a:cs typeface="Arial"/>
              </a:rPr>
              <a:t> </a:t>
            </a:r>
            <a:r>
              <a:rPr sz="2800" i="0" spc="-5" dirty="0">
                <a:latin typeface="Arial"/>
                <a:cs typeface="Arial"/>
              </a:rPr>
              <a:t>Regional</a:t>
            </a:r>
            <a:r>
              <a:rPr sz="2800" i="0" spc="15" dirty="0">
                <a:latin typeface="Arial"/>
                <a:cs typeface="Arial"/>
              </a:rPr>
              <a:t> </a:t>
            </a:r>
            <a:r>
              <a:rPr sz="2800" i="0" spc="-5" dirty="0">
                <a:latin typeface="Arial"/>
                <a:cs typeface="Arial"/>
              </a:rPr>
              <a:t>Dominance</a:t>
            </a:r>
            <a:endParaRPr sz="2800">
              <a:latin typeface="Arial"/>
              <a:cs typeface="Arial"/>
            </a:endParaRPr>
          </a:p>
        </p:txBody>
      </p:sp>
    </p:spTree>
    <p:extLst>
      <p:ext uri="{BB962C8B-B14F-4D97-AF65-F5344CB8AC3E}">
        <p14:creationId xmlns:p14="http://schemas.microsoft.com/office/powerpoint/2010/main" val="2643373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0" y="872110"/>
            <a:ext cx="9131807" cy="5039485"/>
          </a:xfrm>
          <a:prstGeom prst="rect">
            <a:avLst/>
          </a:prstGeom>
        </p:spPr>
      </p:pic>
      <p:sp>
        <p:nvSpPr>
          <p:cNvPr id="8" name="object 8"/>
          <p:cNvSpPr txBox="1">
            <a:spLocks noGrp="1"/>
          </p:cNvSpPr>
          <p:nvPr>
            <p:ph type="title"/>
          </p:nvPr>
        </p:nvSpPr>
        <p:spPr>
          <a:xfrm>
            <a:off x="1222654" y="99822"/>
            <a:ext cx="669480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Threats</a:t>
            </a:r>
            <a:r>
              <a:rPr sz="2800" i="0" spc="5" dirty="0">
                <a:latin typeface="Arial"/>
                <a:cs typeface="Arial"/>
              </a:rPr>
              <a:t> </a:t>
            </a:r>
            <a:r>
              <a:rPr sz="2800" i="0" spc="-5" dirty="0">
                <a:latin typeface="Arial"/>
                <a:cs typeface="Arial"/>
              </a:rPr>
              <a:t>to</a:t>
            </a:r>
            <a:r>
              <a:rPr sz="2800" i="0" spc="5" dirty="0">
                <a:latin typeface="Arial"/>
                <a:cs typeface="Arial"/>
              </a:rPr>
              <a:t> </a:t>
            </a:r>
            <a:r>
              <a:rPr sz="2800" i="0" spc="-5" dirty="0">
                <a:latin typeface="Arial"/>
                <a:cs typeface="Arial"/>
              </a:rPr>
              <a:t>the</a:t>
            </a:r>
            <a:r>
              <a:rPr sz="2800" i="0" spc="-10" dirty="0">
                <a:latin typeface="Arial"/>
                <a:cs typeface="Arial"/>
              </a:rPr>
              <a:t> </a:t>
            </a:r>
            <a:r>
              <a:rPr sz="2800" i="0" spc="-5" dirty="0">
                <a:latin typeface="Arial"/>
                <a:cs typeface="Arial"/>
              </a:rPr>
              <a:t>Strategic</a:t>
            </a:r>
            <a:r>
              <a:rPr sz="2800" i="0" spc="10" dirty="0">
                <a:latin typeface="Arial"/>
                <a:cs typeface="Arial"/>
              </a:rPr>
              <a:t> </a:t>
            </a:r>
            <a:r>
              <a:rPr sz="2800" i="0" spc="-5" dirty="0">
                <a:latin typeface="Arial"/>
                <a:cs typeface="Arial"/>
              </a:rPr>
              <a:t>Support</a:t>
            </a:r>
            <a:r>
              <a:rPr sz="2800" i="0" spc="-70" dirty="0">
                <a:latin typeface="Arial"/>
                <a:cs typeface="Arial"/>
              </a:rPr>
              <a:t> </a:t>
            </a:r>
            <a:r>
              <a:rPr sz="2800" i="0" spc="-5" dirty="0">
                <a:latin typeface="Arial"/>
                <a:cs typeface="Arial"/>
              </a:rPr>
              <a:t>Area…</a:t>
            </a:r>
            <a:endParaRPr sz="2800" dirty="0">
              <a:latin typeface="Arial"/>
              <a:cs typeface="Arial"/>
            </a:endParaRPr>
          </a:p>
        </p:txBody>
      </p:sp>
      <p:sp>
        <p:nvSpPr>
          <p:cNvPr id="9" name="object 9"/>
          <p:cNvSpPr txBox="1"/>
          <p:nvPr/>
        </p:nvSpPr>
        <p:spPr>
          <a:xfrm>
            <a:off x="6201283" y="642620"/>
            <a:ext cx="1845310" cy="239395"/>
          </a:xfrm>
          <a:prstGeom prst="rect">
            <a:avLst/>
          </a:prstGeom>
        </p:spPr>
        <p:txBody>
          <a:bodyPr vert="horz" wrap="square" lIns="0" tIns="13335" rIns="0" bIns="0" rtlCol="0">
            <a:spAutoFit/>
          </a:bodyPr>
          <a:lstStyle/>
          <a:p>
            <a:pPr marL="12700">
              <a:lnSpc>
                <a:spcPct val="100000"/>
              </a:lnSpc>
              <a:spcBef>
                <a:spcPts val="105"/>
              </a:spcBef>
            </a:pPr>
            <a:r>
              <a:rPr sz="1400" b="1" i="1" spc="-55" dirty="0">
                <a:latin typeface="Arial"/>
                <a:cs typeface="Arial"/>
              </a:rPr>
              <a:t>T</a:t>
            </a:r>
            <a:r>
              <a:rPr sz="1400" b="1" i="1" dirty="0">
                <a:latin typeface="Arial"/>
                <a:cs typeface="Arial"/>
              </a:rPr>
              <a:t>actical</a:t>
            </a:r>
            <a:r>
              <a:rPr sz="1400" b="1" i="1" spc="-50" dirty="0">
                <a:latin typeface="Arial"/>
                <a:cs typeface="Arial"/>
              </a:rPr>
              <a:t> </a:t>
            </a:r>
            <a:r>
              <a:rPr sz="1400" b="1" i="1" dirty="0">
                <a:latin typeface="Arial"/>
                <a:cs typeface="Arial"/>
              </a:rPr>
              <a:t>S</a:t>
            </a:r>
            <a:r>
              <a:rPr sz="1400" b="1" i="1" spc="-10" dirty="0">
                <a:latin typeface="Arial"/>
                <a:cs typeface="Arial"/>
              </a:rPr>
              <a:t>uppo</a:t>
            </a:r>
            <a:r>
              <a:rPr sz="1400" b="1" i="1" dirty="0">
                <a:latin typeface="Arial"/>
                <a:cs typeface="Arial"/>
              </a:rPr>
              <a:t>rt</a:t>
            </a:r>
            <a:r>
              <a:rPr sz="1400" b="1" i="1" spc="-65" dirty="0">
                <a:latin typeface="Arial"/>
                <a:cs typeface="Arial"/>
              </a:rPr>
              <a:t> </a:t>
            </a:r>
            <a:r>
              <a:rPr sz="1400" b="1" i="1" spc="-10" dirty="0">
                <a:latin typeface="Arial"/>
                <a:cs typeface="Arial"/>
              </a:rPr>
              <a:t>A</a:t>
            </a:r>
            <a:r>
              <a:rPr sz="1400" b="1" i="1" dirty="0">
                <a:latin typeface="Arial"/>
                <a:cs typeface="Arial"/>
              </a:rPr>
              <a:t>rea</a:t>
            </a:r>
            <a:endParaRPr sz="1400">
              <a:latin typeface="Arial"/>
              <a:cs typeface="Arial"/>
            </a:endParaRPr>
          </a:p>
        </p:txBody>
      </p:sp>
      <p:sp>
        <p:nvSpPr>
          <p:cNvPr id="10" name="object 10"/>
          <p:cNvSpPr txBox="1"/>
          <p:nvPr/>
        </p:nvSpPr>
        <p:spPr>
          <a:xfrm>
            <a:off x="8504046" y="633221"/>
            <a:ext cx="510540" cy="453390"/>
          </a:xfrm>
          <a:prstGeom prst="rect">
            <a:avLst/>
          </a:prstGeom>
        </p:spPr>
        <p:txBody>
          <a:bodyPr vert="horz" wrap="square" lIns="0" tIns="13335" rIns="0" bIns="0" rtlCol="0">
            <a:spAutoFit/>
          </a:bodyPr>
          <a:lstStyle/>
          <a:p>
            <a:pPr marL="56515" marR="5080" indent="-44450">
              <a:lnSpc>
                <a:spcPct val="100000"/>
              </a:lnSpc>
              <a:spcBef>
                <a:spcPts val="105"/>
              </a:spcBef>
            </a:pPr>
            <a:r>
              <a:rPr sz="1400" b="1" i="1" spc="-10" dirty="0">
                <a:latin typeface="Arial"/>
                <a:cs typeface="Arial"/>
              </a:rPr>
              <a:t>C</a:t>
            </a:r>
            <a:r>
              <a:rPr sz="1400" b="1" i="1" dirty="0">
                <a:latin typeface="Arial"/>
                <a:cs typeface="Arial"/>
              </a:rPr>
              <a:t>l</a:t>
            </a:r>
            <a:r>
              <a:rPr sz="1400" b="1" i="1" spc="-10" dirty="0">
                <a:latin typeface="Arial"/>
                <a:cs typeface="Arial"/>
              </a:rPr>
              <a:t>o</a:t>
            </a:r>
            <a:r>
              <a:rPr sz="1400" b="1" i="1" dirty="0">
                <a:latin typeface="Arial"/>
                <a:cs typeface="Arial"/>
              </a:rPr>
              <a:t>se  </a:t>
            </a:r>
            <a:r>
              <a:rPr sz="1400" b="1" i="1" spc="-5" dirty="0">
                <a:latin typeface="Arial"/>
                <a:cs typeface="Arial"/>
              </a:rPr>
              <a:t>Area</a:t>
            </a:r>
            <a:endParaRPr sz="1400">
              <a:latin typeface="Arial"/>
              <a:cs typeface="Arial"/>
            </a:endParaRPr>
          </a:p>
        </p:txBody>
      </p:sp>
      <p:grpSp>
        <p:nvGrpSpPr>
          <p:cNvPr id="11" name="object 11"/>
          <p:cNvGrpSpPr/>
          <p:nvPr/>
        </p:nvGrpSpPr>
        <p:grpSpPr>
          <a:xfrm>
            <a:off x="484631" y="600455"/>
            <a:ext cx="8126095" cy="2994660"/>
            <a:chOff x="484631" y="600455"/>
            <a:chExt cx="8126095" cy="2994660"/>
          </a:xfrm>
        </p:grpSpPr>
        <p:pic>
          <p:nvPicPr>
            <p:cNvPr id="12" name="object 12"/>
            <p:cNvPicPr/>
            <p:nvPr/>
          </p:nvPicPr>
          <p:blipFill>
            <a:blip r:embed="rId3" cstate="print"/>
            <a:stretch>
              <a:fillRect/>
            </a:stretch>
          </p:blipFill>
          <p:spPr>
            <a:xfrm>
              <a:off x="484631" y="2042159"/>
              <a:ext cx="359663" cy="361188"/>
            </a:xfrm>
            <a:prstGeom prst="rect">
              <a:avLst/>
            </a:prstGeom>
          </p:spPr>
        </p:pic>
        <p:pic>
          <p:nvPicPr>
            <p:cNvPr id="13" name="object 13"/>
            <p:cNvPicPr/>
            <p:nvPr/>
          </p:nvPicPr>
          <p:blipFill>
            <a:blip r:embed="rId3" cstate="print"/>
            <a:stretch>
              <a:fillRect/>
            </a:stretch>
          </p:blipFill>
          <p:spPr>
            <a:xfrm>
              <a:off x="7659624" y="2540507"/>
              <a:ext cx="359664" cy="359663"/>
            </a:xfrm>
            <a:prstGeom prst="rect">
              <a:avLst/>
            </a:prstGeom>
          </p:spPr>
        </p:pic>
        <p:sp>
          <p:nvSpPr>
            <p:cNvPr id="14" name="object 14"/>
            <p:cNvSpPr/>
            <p:nvPr/>
          </p:nvSpPr>
          <p:spPr>
            <a:xfrm>
              <a:off x="1952243" y="2266188"/>
              <a:ext cx="373380" cy="360045"/>
            </a:xfrm>
            <a:custGeom>
              <a:avLst/>
              <a:gdLst/>
              <a:ahLst/>
              <a:cxnLst/>
              <a:rect l="l" t="t" r="r" b="b"/>
              <a:pathLst>
                <a:path w="373380" h="360044">
                  <a:moveTo>
                    <a:pt x="184531" y="0"/>
                  </a:moveTo>
                  <a:lnTo>
                    <a:pt x="0" y="180848"/>
                  </a:lnTo>
                  <a:lnTo>
                    <a:pt x="188849" y="359663"/>
                  </a:lnTo>
                  <a:lnTo>
                    <a:pt x="373380" y="176657"/>
                  </a:lnTo>
                  <a:lnTo>
                    <a:pt x="184531" y="0"/>
                  </a:lnTo>
                  <a:close/>
                </a:path>
              </a:pathLst>
            </a:custGeom>
            <a:solidFill>
              <a:srgbClr val="FF0000"/>
            </a:solidFill>
          </p:spPr>
          <p:txBody>
            <a:bodyPr wrap="square" lIns="0" tIns="0" rIns="0" bIns="0" rtlCol="0"/>
            <a:lstStyle/>
            <a:p>
              <a:endParaRPr/>
            </a:p>
          </p:txBody>
        </p:sp>
        <p:sp>
          <p:nvSpPr>
            <p:cNvPr id="15" name="object 15"/>
            <p:cNvSpPr/>
            <p:nvPr/>
          </p:nvSpPr>
          <p:spPr>
            <a:xfrm>
              <a:off x="1952243" y="2266188"/>
              <a:ext cx="373380" cy="360045"/>
            </a:xfrm>
            <a:custGeom>
              <a:avLst/>
              <a:gdLst/>
              <a:ahLst/>
              <a:cxnLst/>
              <a:rect l="l" t="t" r="r" b="b"/>
              <a:pathLst>
                <a:path w="373380" h="360044">
                  <a:moveTo>
                    <a:pt x="188849" y="359663"/>
                  </a:moveTo>
                  <a:lnTo>
                    <a:pt x="0" y="180848"/>
                  </a:lnTo>
                  <a:lnTo>
                    <a:pt x="184531" y="0"/>
                  </a:lnTo>
                  <a:lnTo>
                    <a:pt x="373380" y="176657"/>
                  </a:lnTo>
                  <a:lnTo>
                    <a:pt x="188849" y="359663"/>
                  </a:lnTo>
                  <a:close/>
                </a:path>
              </a:pathLst>
            </a:custGeom>
            <a:ln w="12192">
              <a:solidFill>
                <a:srgbClr val="0000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2028443" y="2380488"/>
              <a:ext cx="190500" cy="129540"/>
            </a:xfrm>
            <a:prstGeom prst="rect">
              <a:avLst/>
            </a:prstGeom>
          </p:spPr>
        </p:pic>
        <p:sp>
          <p:nvSpPr>
            <p:cNvPr id="17" name="object 17"/>
            <p:cNvSpPr/>
            <p:nvPr/>
          </p:nvSpPr>
          <p:spPr>
            <a:xfrm>
              <a:off x="7274051" y="2368295"/>
              <a:ext cx="373380" cy="358140"/>
            </a:xfrm>
            <a:custGeom>
              <a:avLst/>
              <a:gdLst/>
              <a:ahLst/>
              <a:cxnLst/>
              <a:rect l="l" t="t" r="r" b="b"/>
              <a:pathLst>
                <a:path w="373379" h="358139">
                  <a:moveTo>
                    <a:pt x="184530" y="0"/>
                  </a:moveTo>
                  <a:lnTo>
                    <a:pt x="0" y="180086"/>
                  </a:lnTo>
                  <a:lnTo>
                    <a:pt x="188849" y="358139"/>
                  </a:lnTo>
                  <a:lnTo>
                    <a:pt x="373379" y="175894"/>
                  </a:lnTo>
                  <a:lnTo>
                    <a:pt x="184530" y="0"/>
                  </a:lnTo>
                  <a:close/>
                </a:path>
              </a:pathLst>
            </a:custGeom>
            <a:solidFill>
              <a:srgbClr val="FF0000"/>
            </a:solidFill>
          </p:spPr>
          <p:txBody>
            <a:bodyPr wrap="square" lIns="0" tIns="0" rIns="0" bIns="0" rtlCol="0"/>
            <a:lstStyle/>
            <a:p>
              <a:endParaRPr/>
            </a:p>
          </p:txBody>
        </p:sp>
        <p:sp>
          <p:nvSpPr>
            <p:cNvPr id="18" name="object 18"/>
            <p:cNvSpPr/>
            <p:nvPr/>
          </p:nvSpPr>
          <p:spPr>
            <a:xfrm>
              <a:off x="7274051" y="2368295"/>
              <a:ext cx="373380" cy="358140"/>
            </a:xfrm>
            <a:custGeom>
              <a:avLst/>
              <a:gdLst/>
              <a:ahLst/>
              <a:cxnLst/>
              <a:rect l="l" t="t" r="r" b="b"/>
              <a:pathLst>
                <a:path w="373379" h="358139">
                  <a:moveTo>
                    <a:pt x="188849" y="358139"/>
                  </a:moveTo>
                  <a:lnTo>
                    <a:pt x="0" y="180086"/>
                  </a:lnTo>
                  <a:lnTo>
                    <a:pt x="184530" y="0"/>
                  </a:lnTo>
                  <a:lnTo>
                    <a:pt x="373379" y="175894"/>
                  </a:lnTo>
                  <a:lnTo>
                    <a:pt x="188849" y="358139"/>
                  </a:lnTo>
                  <a:close/>
                </a:path>
              </a:pathLst>
            </a:custGeom>
            <a:ln w="12192">
              <a:solidFill>
                <a:srgbClr val="000000"/>
              </a:solidFill>
            </a:ln>
          </p:spPr>
          <p:txBody>
            <a:bodyPr wrap="square" lIns="0" tIns="0" rIns="0" bIns="0" rtlCol="0"/>
            <a:lstStyle/>
            <a:p>
              <a:endParaRPr/>
            </a:p>
          </p:txBody>
        </p:sp>
        <p:pic>
          <p:nvPicPr>
            <p:cNvPr id="19" name="object 19"/>
            <p:cNvPicPr/>
            <p:nvPr/>
          </p:nvPicPr>
          <p:blipFill>
            <a:blip r:embed="rId5" cstate="print"/>
            <a:stretch>
              <a:fillRect/>
            </a:stretch>
          </p:blipFill>
          <p:spPr>
            <a:xfrm>
              <a:off x="7350251" y="2482595"/>
              <a:ext cx="190500" cy="129540"/>
            </a:xfrm>
            <a:prstGeom prst="rect">
              <a:avLst/>
            </a:prstGeom>
          </p:spPr>
        </p:pic>
        <p:sp>
          <p:nvSpPr>
            <p:cNvPr id="20" name="object 20"/>
            <p:cNvSpPr/>
            <p:nvPr/>
          </p:nvSpPr>
          <p:spPr>
            <a:xfrm>
              <a:off x="485394" y="1098295"/>
              <a:ext cx="6594475" cy="126364"/>
            </a:xfrm>
            <a:custGeom>
              <a:avLst/>
              <a:gdLst/>
              <a:ahLst/>
              <a:cxnLst/>
              <a:rect l="l" t="t" r="r" b="b"/>
              <a:pathLst>
                <a:path w="6594475" h="126365">
                  <a:moveTo>
                    <a:pt x="2894711" y="61595"/>
                  </a:moveTo>
                  <a:lnTo>
                    <a:pt x="114452" y="38011"/>
                  </a:lnTo>
                  <a:lnTo>
                    <a:pt x="114452" y="37846"/>
                  </a:lnTo>
                  <a:lnTo>
                    <a:pt x="114782" y="0"/>
                  </a:lnTo>
                  <a:lnTo>
                    <a:pt x="0" y="56134"/>
                  </a:lnTo>
                  <a:lnTo>
                    <a:pt x="113817" y="114300"/>
                  </a:lnTo>
                  <a:lnTo>
                    <a:pt x="114134" y="76111"/>
                  </a:lnTo>
                  <a:lnTo>
                    <a:pt x="2894457" y="99695"/>
                  </a:lnTo>
                  <a:lnTo>
                    <a:pt x="2894711" y="61595"/>
                  </a:lnTo>
                  <a:close/>
                </a:path>
                <a:path w="6594475" h="126365">
                  <a:moveTo>
                    <a:pt x="6594094" y="68326"/>
                  </a:moveTo>
                  <a:lnTo>
                    <a:pt x="6556769" y="50038"/>
                  </a:lnTo>
                  <a:lnTo>
                    <a:pt x="6479286" y="12065"/>
                  </a:lnTo>
                  <a:lnTo>
                    <a:pt x="6479578" y="50190"/>
                  </a:lnTo>
                  <a:lnTo>
                    <a:pt x="4320413" y="67183"/>
                  </a:lnTo>
                  <a:lnTo>
                    <a:pt x="4320667" y="105156"/>
                  </a:lnTo>
                  <a:lnTo>
                    <a:pt x="6479870" y="88290"/>
                  </a:lnTo>
                  <a:lnTo>
                    <a:pt x="6480175" y="126365"/>
                  </a:lnTo>
                  <a:lnTo>
                    <a:pt x="6594094" y="68326"/>
                  </a:lnTo>
                  <a:close/>
                </a:path>
              </a:pathLst>
            </a:custGeom>
            <a:solidFill>
              <a:srgbClr val="C00000"/>
            </a:solidFill>
          </p:spPr>
          <p:txBody>
            <a:bodyPr wrap="square" lIns="0" tIns="0" rIns="0" bIns="0" rtlCol="0"/>
            <a:lstStyle/>
            <a:p>
              <a:endParaRPr/>
            </a:p>
          </p:txBody>
        </p:sp>
        <p:pic>
          <p:nvPicPr>
            <p:cNvPr id="21" name="object 21"/>
            <p:cNvPicPr/>
            <p:nvPr/>
          </p:nvPicPr>
          <p:blipFill>
            <a:blip r:embed="rId6" cstate="print"/>
            <a:stretch>
              <a:fillRect/>
            </a:stretch>
          </p:blipFill>
          <p:spPr>
            <a:xfrm>
              <a:off x="3566731" y="1036383"/>
              <a:ext cx="312292" cy="313181"/>
            </a:xfrm>
            <a:prstGeom prst="rect">
              <a:avLst/>
            </a:prstGeom>
          </p:spPr>
        </p:pic>
        <p:pic>
          <p:nvPicPr>
            <p:cNvPr id="22" name="object 22"/>
            <p:cNvPicPr/>
            <p:nvPr/>
          </p:nvPicPr>
          <p:blipFill>
            <a:blip r:embed="rId7" cstate="print"/>
            <a:stretch>
              <a:fillRect/>
            </a:stretch>
          </p:blipFill>
          <p:spPr>
            <a:xfrm>
              <a:off x="3907535" y="1011936"/>
              <a:ext cx="353567" cy="348996"/>
            </a:xfrm>
            <a:prstGeom prst="rect">
              <a:avLst/>
            </a:prstGeom>
          </p:spPr>
        </p:pic>
        <p:pic>
          <p:nvPicPr>
            <p:cNvPr id="23" name="object 23"/>
            <p:cNvPicPr/>
            <p:nvPr/>
          </p:nvPicPr>
          <p:blipFill>
            <a:blip r:embed="rId8" cstate="print"/>
            <a:stretch>
              <a:fillRect/>
            </a:stretch>
          </p:blipFill>
          <p:spPr>
            <a:xfrm>
              <a:off x="4291584" y="1001267"/>
              <a:ext cx="355091" cy="355091"/>
            </a:xfrm>
            <a:prstGeom prst="rect">
              <a:avLst/>
            </a:prstGeom>
          </p:spPr>
        </p:pic>
        <p:pic>
          <p:nvPicPr>
            <p:cNvPr id="24" name="object 24"/>
            <p:cNvPicPr/>
            <p:nvPr/>
          </p:nvPicPr>
          <p:blipFill>
            <a:blip r:embed="rId9" cstate="print"/>
            <a:stretch>
              <a:fillRect/>
            </a:stretch>
          </p:blipFill>
          <p:spPr>
            <a:xfrm>
              <a:off x="7647431" y="2206752"/>
              <a:ext cx="323088" cy="323088"/>
            </a:xfrm>
            <a:prstGeom prst="rect">
              <a:avLst/>
            </a:prstGeom>
          </p:spPr>
        </p:pic>
        <p:pic>
          <p:nvPicPr>
            <p:cNvPr id="25" name="object 25"/>
            <p:cNvPicPr/>
            <p:nvPr/>
          </p:nvPicPr>
          <p:blipFill>
            <a:blip r:embed="rId10" cstate="print"/>
            <a:stretch>
              <a:fillRect/>
            </a:stretch>
          </p:blipFill>
          <p:spPr>
            <a:xfrm>
              <a:off x="7210043" y="3279590"/>
              <a:ext cx="125729" cy="49460"/>
            </a:xfrm>
            <a:prstGeom prst="rect">
              <a:avLst/>
            </a:prstGeom>
          </p:spPr>
        </p:pic>
        <p:sp>
          <p:nvSpPr>
            <p:cNvPr id="26" name="object 26"/>
            <p:cNvSpPr/>
            <p:nvPr/>
          </p:nvSpPr>
          <p:spPr>
            <a:xfrm>
              <a:off x="7229855" y="3275076"/>
              <a:ext cx="113664" cy="36830"/>
            </a:xfrm>
            <a:custGeom>
              <a:avLst/>
              <a:gdLst/>
              <a:ahLst/>
              <a:cxnLst/>
              <a:rect l="l" t="t" r="r" b="b"/>
              <a:pathLst>
                <a:path w="113665" h="36829">
                  <a:moveTo>
                    <a:pt x="81661" y="0"/>
                  </a:moveTo>
                  <a:lnTo>
                    <a:pt x="49657" y="0"/>
                  </a:lnTo>
                  <a:lnTo>
                    <a:pt x="49657" y="18287"/>
                  </a:lnTo>
                  <a:lnTo>
                    <a:pt x="635" y="18287"/>
                  </a:lnTo>
                  <a:lnTo>
                    <a:pt x="0" y="29590"/>
                  </a:lnTo>
                  <a:lnTo>
                    <a:pt x="113665" y="36702"/>
                  </a:lnTo>
                  <a:lnTo>
                    <a:pt x="113665" y="24002"/>
                  </a:lnTo>
                  <a:lnTo>
                    <a:pt x="81661" y="24002"/>
                  </a:lnTo>
                  <a:lnTo>
                    <a:pt x="81661" y="0"/>
                  </a:lnTo>
                  <a:close/>
                </a:path>
              </a:pathLst>
            </a:custGeom>
            <a:solidFill>
              <a:srgbClr val="FB0028"/>
            </a:solidFill>
          </p:spPr>
          <p:txBody>
            <a:bodyPr wrap="square" lIns="0" tIns="0" rIns="0" bIns="0" rtlCol="0"/>
            <a:lstStyle/>
            <a:p>
              <a:endParaRPr/>
            </a:p>
          </p:txBody>
        </p:sp>
        <p:sp>
          <p:nvSpPr>
            <p:cNvPr id="27" name="object 27"/>
            <p:cNvSpPr/>
            <p:nvPr/>
          </p:nvSpPr>
          <p:spPr>
            <a:xfrm>
              <a:off x="7229855" y="3275076"/>
              <a:ext cx="113664" cy="36830"/>
            </a:xfrm>
            <a:custGeom>
              <a:avLst/>
              <a:gdLst/>
              <a:ahLst/>
              <a:cxnLst/>
              <a:rect l="l" t="t" r="r" b="b"/>
              <a:pathLst>
                <a:path w="113665" h="36829">
                  <a:moveTo>
                    <a:pt x="113665" y="36702"/>
                  </a:moveTo>
                  <a:lnTo>
                    <a:pt x="113665" y="24002"/>
                  </a:lnTo>
                  <a:lnTo>
                    <a:pt x="81661" y="24002"/>
                  </a:lnTo>
                  <a:lnTo>
                    <a:pt x="81661" y="0"/>
                  </a:lnTo>
                  <a:lnTo>
                    <a:pt x="49657" y="0"/>
                  </a:lnTo>
                  <a:lnTo>
                    <a:pt x="49657" y="18287"/>
                  </a:lnTo>
                  <a:lnTo>
                    <a:pt x="635" y="18287"/>
                  </a:lnTo>
                  <a:lnTo>
                    <a:pt x="0" y="29590"/>
                  </a:lnTo>
                  <a:lnTo>
                    <a:pt x="113665" y="36702"/>
                  </a:lnTo>
                </a:path>
              </a:pathLst>
            </a:custGeom>
            <a:ln w="12192">
              <a:solidFill>
                <a:srgbClr val="000000"/>
              </a:solidFill>
            </a:ln>
          </p:spPr>
          <p:txBody>
            <a:bodyPr wrap="square" lIns="0" tIns="0" rIns="0" bIns="0" rtlCol="0"/>
            <a:lstStyle/>
            <a:p>
              <a:endParaRPr/>
            </a:p>
          </p:txBody>
        </p:sp>
        <p:pic>
          <p:nvPicPr>
            <p:cNvPr id="28" name="object 28"/>
            <p:cNvPicPr/>
            <p:nvPr/>
          </p:nvPicPr>
          <p:blipFill>
            <a:blip r:embed="rId11" cstate="print"/>
            <a:stretch>
              <a:fillRect/>
            </a:stretch>
          </p:blipFill>
          <p:spPr>
            <a:xfrm>
              <a:off x="7132320" y="3265868"/>
              <a:ext cx="72341" cy="51117"/>
            </a:xfrm>
            <a:prstGeom prst="rect">
              <a:avLst/>
            </a:prstGeom>
          </p:spPr>
        </p:pic>
        <p:pic>
          <p:nvPicPr>
            <p:cNvPr id="29" name="object 29"/>
            <p:cNvPicPr/>
            <p:nvPr/>
          </p:nvPicPr>
          <p:blipFill>
            <a:blip r:embed="rId12" cstate="print"/>
            <a:stretch>
              <a:fillRect/>
            </a:stretch>
          </p:blipFill>
          <p:spPr>
            <a:xfrm>
              <a:off x="7146036" y="3201953"/>
              <a:ext cx="75545" cy="118080"/>
            </a:xfrm>
            <a:prstGeom prst="rect">
              <a:avLst/>
            </a:prstGeom>
          </p:spPr>
        </p:pic>
        <p:sp>
          <p:nvSpPr>
            <p:cNvPr id="30" name="object 30"/>
            <p:cNvSpPr/>
            <p:nvPr/>
          </p:nvSpPr>
          <p:spPr>
            <a:xfrm>
              <a:off x="7213091" y="3197351"/>
              <a:ext cx="16510" cy="105410"/>
            </a:xfrm>
            <a:custGeom>
              <a:avLst/>
              <a:gdLst/>
              <a:ahLst/>
              <a:cxnLst/>
              <a:rect l="l" t="t" r="r" b="b"/>
              <a:pathLst>
                <a:path w="16509" h="105410">
                  <a:moveTo>
                    <a:pt x="13207" y="0"/>
                  </a:moveTo>
                  <a:lnTo>
                    <a:pt x="12573" y="6985"/>
                  </a:lnTo>
                  <a:lnTo>
                    <a:pt x="10794" y="32258"/>
                  </a:lnTo>
                  <a:lnTo>
                    <a:pt x="634" y="32258"/>
                  </a:lnTo>
                  <a:lnTo>
                    <a:pt x="0" y="53339"/>
                  </a:lnTo>
                  <a:lnTo>
                    <a:pt x="1142" y="53339"/>
                  </a:lnTo>
                  <a:lnTo>
                    <a:pt x="1142" y="105283"/>
                  </a:lnTo>
                  <a:lnTo>
                    <a:pt x="16128" y="105283"/>
                  </a:lnTo>
                  <a:lnTo>
                    <a:pt x="13207" y="0"/>
                  </a:lnTo>
                  <a:close/>
                </a:path>
              </a:pathLst>
            </a:custGeom>
            <a:solidFill>
              <a:srgbClr val="FB0028"/>
            </a:solidFill>
          </p:spPr>
          <p:txBody>
            <a:bodyPr wrap="square" lIns="0" tIns="0" rIns="0" bIns="0" rtlCol="0"/>
            <a:lstStyle/>
            <a:p>
              <a:endParaRPr/>
            </a:p>
          </p:txBody>
        </p:sp>
        <p:sp>
          <p:nvSpPr>
            <p:cNvPr id="31" name="object 31"/>
            <p:cNvSpPr/>
            <p:nvPr/>
          </p:nvSpPr>
          <p:spPr>
            <a:xfrm>
              <a:off x="7213091" y="3197351"/>
              <a:ext cx="16510" cy="105410"/>
            </a:xfrm>
            <a:custGeom>
              <a:avLst/>
              <a:gdLst/>
              <a:ahLst/>
              <a:cxnLst/>
              <a:rect l="l" t="t" r="r" b="b"/>
              <a:pathLst>
                <a:path w="16509" h="105410">
                  <a:moveTo>
                    <a:pt x="16128" y="105283"/>
                  </a:moveTo>
                  <a:lnTo>
                    <a:pt x="13207" y="0"/>
                  </a:lnTo>
                  <a:lnTo>
                    <a:pt x="12573" y="6985"/>
                  </a:lnTo>
                  <a:lnTo>
                    <a:pt x="10794" y="32258"/>
                  </a:lnTo>
                  <a:lnTo>
                    <a:pt x="634" y="32258"/>
                  </a:lnTo>
                  <a:lnTo>
                    <a:pt x="0" y="53339"/>
                  </a:lnTo>
                  <a:lnTo>
                    <a:pt x="1142" y="53339"/>
                  </a:lnTo>
                  <a:lnTo>
                    <a:pt x="1142" y="105283"/>
                  </a:lnTo>
                  <a:lnTo>
                    <a:pt x="16128" y="105283"/>
                  </a:lnTo>
                </a:path>
              </a:pathLst>
            </a:custGeom>
            <a:ln w="12192">
              <a:solidFill>
                <a:srgbClr val="000000"/>
              </a:solidFill>
            </a:ln>
          </p:spPr>
          <p:txBody>
            <a:bodyPr wrap="square" lIns="0" tIns="0" rIns="0" bIns="0" rtlCol="0"/>
            <a:lstStyle/>
            <a:p>
              <a:endParaRPr/>
            </a:p>
          </p:txBody>
        </p:sp>
        <p:pic>
          <p:nvPicPr>
            <p:cNvPr id="32" name="object 32"/>
            <p:cNvPicPr/>
            <p:nvPr/>
          </p:nvPicPr>
          <p:blipFill>
            <a:blip r:embed="rId13" cstate="print"/>
            <a:stretch>
              <a:fillRect/>
            </a:stretch>
          </p:blipFill>
          <p:spPr>
            <a:xfrm>
              <a:off x="7153655" y="3229298"/>
              <a:ext cx="14668" cy="49460"/>
            </a:xfrm>
            <a:prstGeom prst="rect">
              <a:avLst/>
            </a:prstGeom>
          </p:spPr>
        </p:pic>
        <p:sp>
          <p:nvSpPr>
            <p:cNvPr id="33" name="object 33"/>
            <p:cNvSpPr/>
            <p:nvPr/>
          </p:nvSpPr>
          <p:spPr>
            <a:xfrm>
              <a:off x="7173467" y="3224783"/>
              <a:ext cx="2540" cy="36830"/>
            </a:xfrm>
            <a:custGeom>
              <a:avLst/>
              <a:gdLst/>
              <a:ahLst/>
              <a:cxnLst/>
              <a:rect l="l" t="t" r="r" b="b"/>
              <a:pathLst>
                <a:path w="2540" h="36829">
                  <a:moveTo>
                    <a:pt x="1270" y="0"/>
                  </a:moveTo>
                  <a:lnTo>
                    <a:pt x="0" y="7112"/>
                  </a:lnTo>
                  <a:lnTo>
                    <a:pt x="1270" y="9905"/>
                  </a:lnTo>
                  <a:lnTo>
                    <a:pt x="0" y="36702"/>
                  </a:lnTo>
                  <a:lnTo>
                    <a:pt x="2412" y="36702"/>
                  </a:lnTo>
                  <a:lnTo>
                    <a:pt x="1777" y="14096"/>
                  </a:lnTo>
                  <a:lnTo>
                    <a:pt x="2412" y="7112"/>
                  </a:lnTo>
                  <a:lnTo>
                    <a:pt x="1270" y="0"/>
                  </a:lnTo>
                  <a:close/>
                </a:path>
              </a:pathLst>
            </a:custGeom>
            <a:solidFill>
              <a:srgbClr val="FB0028"/>
            </a:solidFill>
          </p:spPr>
          <p:txBody>
            <a:bodyPr wrap="square" lIns="0" tIns="0" rIns="0" bIns="0" rtlCol="0"/>
            <a:lstStyle/>
            <a:p>
              <a:endParaRPr/>
            </a:p>
          </p:txBody>
        </p:sp>
        <p:sp>
          <p:nvSpPr>
            <p:cNvPr id="34" name="object 34"/>
            <p:cNvSpPr/>
            <p:nvPr/>
          </p:nvSpPr>
          <p:spPr>
            <a:xfrm>
              <a:off x="7173467" y="3224783"/>
              <a:ext cx="2540" cy="36830"/>
            </a:xfrm>
            <a:custGeom>
              <a:avLst/>
              <a:gdLst/>
              <a:ahLst/>
              <a:cxnLst/>
              <a:rect l="l" t="t" r="r" b="b"/>
              <a:pathLst>
                <a:path w="2540" h="36829">
                  <a:moveTo>
                    <a:pt x="0" y="36702"/>
                  </a:moveTo>
                  <a:lnTo>
                    <a:pt x="1270" y="9905"/>
                  </a:lnTo>
                  <a:lnTo>
                    <a:pt x="0" y="7112"/>
                  </a:lnTo>
                  <a:lnTo>
                    <a:pt x="1270" y="0"/>
                  </a:lnTo>
                  <a:lnTo>
                    <a:pt x="2412" y="7112"/>
                  </a:lnTo>
                  <a:lnTo>
                    <a:pt x="1777" y="14096"/>
                  </a:lnTo>
                  <a:lnTo>
                    <a:pt x="2412" y="36702"/>
                  </a:lnTo>
                  <a:lnTo>
                    <a:pt x="0" y="36702"/>
                  </a:lnTo>
                </a:path>
              </a:pathLst>
            </a:custGeom>
            <a:ln w="12191">
              <a:solidFill>
                <a:srgbClr val="000000"/>
              </a:solidFill>
            </a:ln>
          </p:spPr>
          <p:txBody>
            <a:bodyPr wrap="square" lIns="0" tIns="0" rIns="0" bIns="0" rtlCol="0"/>
            <a:lstStyle/>
            <a:p>
              <a:endParaRPr/>
            </a:p>
          </p:txBody>
        </p:sp>
        <p:pic>
          <p:nvPicPr>
            <p:cNvPr id="35" name="object 35"/>
            <p:cNvPicPr/>
            <p:nvPr/>
          </p:nvPicPr>
          <p:blipFill>
            <a:blip r:embed="rId14" cstate="print"/>
            <a:stretch>
              <a:fillRect/>
            </a:stretch>
          </p:blipFill>
          <p:spPr>
            <a:xfrm>
              <a:off x="7069836" y="3279679"/>
              <a:ext cx="31132" cy="32861"/>
            </a:xfrm>
            <a:prstGeom prst="rect">
              <a:avLst/>
            </a:prstGeom>
          </p:spPr>
        </p:pic>
        <p:pic>
          <p:nvPicPr>
            <p:cNvPr id="36" name="object 36"/>
            <p:cNvPicPr/>
            <p:nvPr/>
          </p:nvPicPr>
          <p:blipFill>
            <a:blip r:embed="rId15" cstate="print"/>
            <a:stretch>
              <a:fillRect/>
            </a:stretch>
          </p:blipFill>
          <p:spPr>
            <a:xfrm>
              <a:off x="7083551" y="3268979"/>
              <a:ext cx="52425" cy="43561"/>
            </a:xfrm>
            <a:prstGeom prst="rect">
              <a:avLst/>
            </a:prstGeom>
          </p:spPr>
        </p:pic>
        <p:sp>
          <p:nvSpPr>
            <p:cNvPr id="37" name="object 37"/>
            <p:cNvSpPr/>
            <p:nvPr/>
          </p:nvSpPr>
          <p:spPr>
            <a:xfrm>
              <a:off x="7133843" y="3279648"/>
              <a:ext cx="10160" cy="15875"/>
            </a:xfrm>
            <a:custGeom>
              <a:avLst/>
              <a:gdLst/>
              <a:ahLst/>
              <a:cxnLst/>
              <a:rect l="l" t="t" r="r" b="b"/>
              <a:pathLst>
                <a:path w="10159" h="15875">
                  <a:moveTo>
                    <a:pt x="10032" y="0"/>
                  </a:moveTo>
                  <a:lnTo>
                    <a:pt x="0" y="0"/>
                  </a:lnTo>
                  <a:lnTo>
                    <a:pt x="0" y="9778"/>
                  </a:lnTo>
                  <a:lnTo>
                    <a:pt x="2921" y="9778"/>
                  </a:lnTo>
                  <a:lnTo>
                    <a:pt x="3555" y="15366"/>
                  </a:lnTo>
                  <a:lnTo>
                    <a:pt x="6476" y="15366"/>
                  </a:lnTo>
                  <a:lnTo>
                    <a:pt x="8254" y="9778"/>
                  </a:lnTo>
                  <a:lnTo>
                    <a:pt x="10032" y="9778"/>
                  </a:lnTo>
                  <a:lnTo>
                    <a:pt x="10032" y="0"/>
                  </a:lnTo>
                  <a:close/>
                </a:path>
              </a:pathLst>
            </a:custGeom>
            <a:solidFill>
              <a:srgbClr val="FB0028"/>
            </a:solidFill>
          </p:spPr>
          <p:txBody>
            <a:bodyPr wrap="square" lIns="0" tIns="0" rIns="0" bIns="0" rtlCol="0"/>
            <a:lstStyle/>
            <a:p>
              <a:endParaRPr/>
            </a:p>
          </p:txBody>
        </p:sp>
        <p:sp>
          <p:nvSpPr>
            <p:cNvPr id="38" name="object 38"/>
            <p:cNvSpPr/>
            <p:nvPr/>
          </p:nvSpPr>
          <p:spPr>
            <a:xfrm>
              <a:off x="7133843" y="3279648"/>
              <a:ext cx="10160" cy="15875"/>
            </a:xfrm>
            <a:custGeom>
              <a:avLst/>
              <a:gdLst/>
              <a:ahLst/>
              <a:cxnLst/>
              <a:rect l="l" t="t" r="r" b="b"/>
              <a:pathLst>
                <a:path w="10159" h="15875">
                  <a:moveTo>
                    <a:pt x="6476" y="15366"/>
                  </a:moveTo>
                  <a:lnTo>
                    <a:pt x="8254" y="9778"/>
                  </a:lnTo>
                  <a:lnTo>
                    <a:pt x="10032" y="9778"/>
                  </a:lnTo>
                  <a:lnTo>
                    <a:pt x="10032" y="0"/>
                  </a:lnTo>
                  <a:lnTo>
                    <a:pt x="0" y="0"/>
                  </a:lnTo>
                  <a:lnTo>
                    <a:pt x="0" y="9778"/>
                  </a:lnTo>
                  <a:lnTo>
                    <a:pt x="2921" y="9778"/>
                  </a:lnTo>
                  <a:lnTo>
                    <a:pt x="3555" y="15366"/>
                  </a:lnTo>
                  <a:lnTo>
                    <a:pt x="6476" y="15366"/>
                  </a:lnTo>
                </a:path>
              </a:pathLst>
            </a:custGeom>
            <a:ln w="12192">
              <a:solidFill>
                <a:srgbClr val="000000"/>
              </a:solidFill>
            </a:ln>
          </p:spPr>
          <p:txBody>
            <a:bodyPr wrap="square" lIns="0" tIns="0" rIns="0" bIns="0" rtlCol="0"/>
            <a:lstStyle/>
            <a:p>
              <a:endParaRPr/>
            </a:p>
          </p:txBody>
        </p:sp>
        <p:pic>
          <p:nvPicPr>
            <p:cNvPr id="39" name="object 39"/>
            <p:cNvPicPr/>
            <p:nvPr/>
          </p:nvPicPr>
          <p:blipFill>
            <a:blip r:embed="rId16" cstate="print"/>
            <a:stretch>
              <a:fillRect/>
            </a:stretch>
          </p:blipFill>
          <p:spPr>
            <a:xfrm>
              <a:off x="7202424" y="3175984"/>
              <a:ext cx="19202" cy="35718"/>
            </a:xfrm>
            <a:prstGeom prst="rect">
              <a:avLst/>
            </a:prstGeom>
          </p:spPr>
        </p:pic>
        <p:sp>
          <p:nvSpPr>
            <p:cNvPr id="40" name="object 40"/>
            <p:cNvSpPr/>
            <p:nvPr/>
          </p:nvSpPr>
          <p:spPr>
            <a:xfrm>
              <a:off x="7226046" y="3171444"/>
              <a:ext cx="3175" cy="23495"/>
            </a:xfrm>
            <a:custGeom>
              <a:avLst/>
              <a:gdLst/>
              <a:ahLst/>
              <a:cxnLst/>
              <a:rect l="l" t="t" r="r" b="b"/>
              <a:pathLst>
                <a:path w="3175" h="23494">
                  <a:moveTo>
                    <a:pt x="634" y="0"/>
                  </a:moveTo>
                  <a:lnTo>
                    <a:pt x="0" y="14350"/>
                  </a:lnTo>
                  <a:lnTo>
                    <a:pt x="0" y="22986"/>
                  </a:lnTo>
                  <a:lnTo>
                    <a:pt x="634" y="14350"/>
                  </a:lnTo>
                  <a:lnTo>
                    <a:pt x="3175" y="14350"/>
                  </a:lnTo>
                  <a:lnTo>
                    <a:pt x="634" y="11429"/>
                  </a:lnTo>
                  <a:lnTo>
                    <a:pt x="634" y="0"/>
                  </a:lnTo>
                  <a:close/>
                </a:path>
              </a:pathLst>
            </a:custGeom>
            <a:solidFill>
              <a:srgbClr val="FB0028"/>
            </a:solidFill>
          </p:spPr>
          <p:txBody>
            <a:bodyPr wrap="square" lIns="0" tIns="0" rIns="0" bIns="0" rtlCol="0"/>
            <a:lstStyle/>
            <a:p>
              <a:endParaRPr/>
            </a:p>
          </p:txBody>
        </p:sp>
        <p:sp>
          <p:nvSpPr>
            <p:cNvPr id="41" name="object 41"/>
            <p:cNvSpPr/>
            <p:nvPr/>
          </p:nvSpPr>
          <p:spPr>
            <a:xfrm>
              <a:off x="7222236" y="3171444"/>
              <a:ext cx="6985" cy="23495"/>
            </a:xfrm>
            <a:custGeom>
              <a:avLst/>
              <a:gdLst/>
              <a:ahLst/>
              <a:cxnLst/>
              <a:rect l="l" t="t" r="r" b="b"/>
              <a:pathLst>
                <a:path w="6984" h="23494">
                  <a:moveTo>
                    <a:pt x="0" y="14350"/>
                  </a:moveTo>
                  <a:lnTo>
                    <a:pt x="3810" y="14350"/>
                  </a:lnTo>
                  <a:lnTo>
                    <a:pt x="3810" y="22986"/>
                  </a:lnTo>
                  <a:lnTo>
                    <a:pt x="4445" y="14350"/>
                  </a:lnTo>
                  <a:lnTo>
                    <a:pt x="6985" y="14350"/>
                  </a:lnTo>
                  <a:lnTo>
                    <a:pt x="4445" y="11429"/>
                  </a:lnTo>
                  <a:lnTo>
                    <a:pt x="4445" y="0"/>
                  </a:lnTo>
                  <a:lnTo>
                    <a:pt x="3810" y="14350"/>
                  </a:lnTo>
                  <a:lnTo>
                    <a:pt x="0" y="14350"/>
                  </a:lnTo>
                </a:path>
              </a:pathLst>
            </a:custGeom>
            <a:ln w="12192">
              <a:solidFill>
                <a:srgbClr val="000000"/>
              </a:solidFill>
            </a:ln>
          </p:spPr>
          <p:txBody>
            <a:bodyPr wrap="square" lIns="0" tIns="0" rIns="0" bIns="0" rtlCol="0"/>
            <a:lstStyle/>
            <a:p>
              <a:endParaRPr/>
            </a:p>
          </p:txBody>
        </p:sp>
        <p:pic>
          <p:nvPicPr>
            <p:cNvPr id="42" name="object 42"/>
            <p:cNvPicPr/>
            <p:nvPr/>
          </p:nvPicPr>
          <p:blipFill>
            <a:blip r:embed="rId17" cstate="print"/>
            <a:stretch>
              <a:fillRect/>
            </a:stretch>
          </p:blipFill>
          <p:spPr>
            <a:xfrm>
              <a:off x="7252715" y="3259835"/>
              <a:ext cx="14668" cy="52577"/>
            </a:xfrm>
            <a:prstGeom prst="rect">
              <a:avLst/>
            </a:prstGeom>
          </p:spPr>
        </p:pic>
        <p:sp>
          <p:nvSpPr>
            <p:cNvPr id="43" name="object 43"/>
            <p:cNvSpPr/>
            <p:nvPr/>
          </p:nvSpPr>
          <p:spPr>
            <a:xfrm>
              <a:off x="7272527" y="3255263"/>
              <a:ext cx="2540" cy="40005"/>
            </a:xfrm>
            <a:custGeom>
              <a:avLst/>
              <a:gdLst/>
              <a:ahLst/>
              <a:cxnLst/>
              <a:rect l="l" t="t" r="r" b="b"/>
              <a:pathLst>
                <a:path w="2540" h="40004">
                  <a:moveTo>
                    <a:pt x="2413" y="39750"/>
                  </a:moveTo>
                  <a:lnTo>
                    <a:pt x="2413" y="0"/>
                  </a:lnTo>
                  <a:lnTo>
                    <a:pt x="0" y="0"/>
                  </a:lnTo>
                  <a:lnTo>
                    <a:pt x="0" y="39750"/>
                  </a:lnTo>
                  <a:lnTo>
                    <a:pt x="2413" y="39750"/>
                  </a:lnTo>
                </a:path>
              </a:pathLst>
            </a:custGeom>
            <a:ln w="12192">
              <a:solidFill>
                <a:srgbClr val="000000"/>
              </a:solidFill>
            </a:ln>
          </p:spPr>
          <p:txBody>
            <a:bodyPr wrap="square" lIns="0" tIns="0" rIns="0" bIns="0" rtlCol="0"/>
            <a:lstStyle/>
            <a:p>
              <a:endParaRPr/>
            </a:p>
          </p:txBody>
        </p:sp>
        <p:pic>
          <p:nvPicPr>
            <p:cNvPr id="44" name="object 44"/>
            <p:cNvPicPr/>
            <p:nvPr/>
          </p:nvPicPr>
          <p:blipFill>
            <a:blip r:embed="rId18" cstate="print"/>
            <a:stretch>
              <a:fillRect/>
            </a:stretch>
          </p:blipFill>
          <p:spPr>
            <a:xfrm>
              <a:off x="7132320" y="3246120"/>
              <a:ext cx="37591" cy="32892"/>
            </a:xfrm>
            <a:prstGeom prst="rect">
              <a:avLst/>
            </a:prstGeom>
          </p:spPr>
        </p:pic>
        <p:sp>
          <p:nvSpPr>
            <p:cNvPr id="45" name="object 45"/>
            <p:cNvSpPr/>
            <p:nvPr/>
          </p:nvSpPr>
          <p:spPr>
            <a:xfrm>
              <a:off x="7168896" y="3246120"/>
              <a:ext cx="1270" cy="15875"/>
            </a:xfrm>
            <a:custGeom>
              <a:avLst/>
              <a:gdLst/>
              <a:ahLst/>
              <a:cxnLst/>
              <a:rect l="l" t="t" r="r" b="b"/>
              <a:pathLst>
                <a:path w="1270" h="15875">
                  <a:moveTo>
                    <a:pt x="507" y="15366"/>
                  </a:moveTo>
                  <a:lnTo>
                    <a:pt x="507" y="8381"/>
                  </a:lnTo>
                  <a:lnTo>
                    <a:pt x="1015" y="8381"/>
                  </a:lnTo>
                  <a:lnTo>
                    <a:pt x="1015" y="2793"/>
                  </a:lnTo>
                  <a:lnTo>
                    <a:pt x="507" y="2793"/>
                  </a:lnTo>
                  <a:lnTo>
                    <a:pt x="507" y="0"/>
                  </a:lnTo>
                  <a:lnTo>
                    <a:pt x="0" y="2793"/>
                  </a:lnTo>
                  <a:lnTo>
                    <a:pt x="0" y="6984"/>
                  </a:lnTo>
                  <a:lnTo>
                    <a:pt x="0" y="12572"/>
                  </a:lnTo>
                  <a:lnTo>
                    <a:pt x="507" y="15366"/>
                  </a:lnTo>
                </a:path>
              </a:pathLst>
            </a:custGeom>
            <a:ln w="12192">
              <a:solidFill>
                <a:srgbClr val="000000"/>
              </a:solidFill>
            </a:ln>
          </p:spPr>
          <p:txBody>
            <a:bodyPr wrap="square" lIns="0" tIns="0" rIns="0" bIns="0" rtlCol="0"/>
            <a:lstStyle/>
            <a:p>
              <a:endParaRPr/>
            </a:p>
          </p:txBody>
        </p:sp>
        <p:sp>
          <p:nvSpPr>
            <p:cNvPr id="46" name="object 46"/>
            <p:cNvSpPr/>
            <p:nvPr/>
          </p:nvSpPr>
          <p:spPr>
            <a:xfrm>
              <a:off x="7154799" y="3243072"/>
              <a:ext cx="1270" cy="18415"/>
            </a:xfrm>
            <a:custGeom>
              <a:avLst/>
              <a:gdLst/>
              <a:ahLst/>
              <a:cxnLst/>
              <a:rect l="l" t="t" r="r" b="b"/>
              <a:pathLst>
                <a:path w="1270" h="18414">
                  <a:moveTo>
                    <a:pt x="1270" y="0"/>
                  </a:moveTo>
                  <a:lnTo>
                    <a:pt x="634" y="0"/>
                  </a:lnTo>
                  <a:lnTo>
                    <a:pt x="0" y="11302"/>
                  </a:lnTo>
                  <a:lnTo>
                    <a:pt x="0" y="18414"/>
                  </a:lnTo>
                  <a:lnTo>
                    <a:pt x="1270" y="15620"/>
                  </a:lnTo>
                  <a:lnTo>
                    <a:pt x="1270" y="0"/>
                  </a:lnTo>
                  <a:close/>
                </a:path>
              </a:pathLst>
            </a:custGeom>
            <a:solidFill>
              <a:srgbClr val="FB0028"/>
            </a:solidFill>
          </p:spPr>
          <p:txBody>
            <a:bodyPr wrap="square" lIns="0" tIns="0" rIns="0" bIns="0" rtlCol="0"/>
            <a:lstStyle/>
            <a:p>
              <a:endParaRPr/>
            </a:p>
          </p:txBody>
        </p:sp>
        <p:sp>
          <p:nvSpPr>
            <p:cNvPr id="47" name="object 47"/>
            <p:cNvSpPr/>
            <p:nvPr/>
          </p:nvSpPr>
          <p:spPr>
            <a:xfrm>
              <a:off x="7152131" y="3233927"/>
              <a:ext cx="38100" cy="27940"/>
            </a:xfrm>
            <a:custGeom>
              <a:avLst/>
              <a:gdLst/>
              <a:ahLst/>
              <a:cxnLst/>
              <a:rect l="l" t="t" r="r" b="b"/>
              <a:pathLst>
                <a:path w="38100" h="27939">
                  <a:moveTo>
                    <a:pt x="3937" y="24764"/>
                  </a:moveTo>
                  <a:lnTo>
                    <a:pt x="3937" y="9144"/>
                  </a:lnTo>
                  <a:lnTo>
                    <a:pt x="3301" y="9144"/>
                  </a:lnTo>
                  <a:lnTo>
                    <a:pt x="2667" y="20447"/>
                  </a:lnTo>
                  <a:lnTo>
                    <a:pt x="0" y="20447"/>
                  </a:lnTo>
                  <a:lnTo>
                    <a:pt x="2667" y="20447"/>
                  </a:lnTo>
                  <a:lnTo>
                    <a:pt x="2667" y="27559"/>
                  </a:lnTo>
                  <a:lnTo>
                    <a:pt x="3937" y="24764"/>
                  </a:lnTo>
                </a:path>
                <a:path w="38100" h="27939">
                  <a:moveTo>
                    <a:pt x="38100" y="27559"/>
                  </a:moveTo>
                  <a:lnTo>
                    <a:pt x="38100" y="0"/>
                  </a:lnTo>
                  <a:lnTo>
                    <a:pt x="38100" y="27559"/>
                  </a:lnTo>
                </a:path>
              </a:pathLst>
            </a:custGeom>
            <a:ln w="12192">
              <a:solidFill>
                <a:srgbClr val="000000"/>
              </a:solidFill>
            </a:ln>
          </p:spPr>
          <p:txBody>
            <a:bodyPr wrap="square" lIns="0" tIns="0" rIns="0" bIns="0" rtlCol="0"/>
            <a:lstStyle/>
            <a:p>
              <a:endParaRPr/>
            </a:p>
          </p:txBody>
        </p:sp>
        <p:pic>
          <p:nvPicPr>
            <p:cNvPr id="48" name="object 48"/>
            <p:cNvPicPr/>
            <p:nvPr/>
          </p:nvPicPr>
          <p:blipFill>
            <a:blip r:embed="rId19" cstate="print"/>
            <a:stretch>
              <a:fillRect/>
            </a:stretch>
          </p:blipFill>
          <p:spPr>
            <a:xfrm>
              <a:off x="7330439" y="3293332"/>
              <a:ext cx="19202" cy="35718"/>
            </a:xfrm>
            <a:prstGeom prst="rect">
              <a:avLst/>
            </a:prstGeom>
          </p:spPr>
        </p:pic>
        <p:sp>
          <p:nvSpPr>
            <p:cNvPr id="49" name="object 49"/>
            <p:cNvSpPr/>
            <p:nvPr/>
          </p:nvSpPr>
          <p:spPr>
            <a:xfrm>
              <a:off x="7350251" y="3288791"/>
              <a:ext cx="7620" cy="23495"/>
            </a:xfrm>
            <a:custGeom>
              <a:avLst/>
              <a:gdLst/>
              <a:ahLst/>
              <a:cxnLst/>
              <a:rect l="l" t="t" r="r" b="b"/>
              <a:pathLst>
                <a:path w="7620" h="23495">
                  <a:moveTo>
                    <a:pt x="4318" y="0"/>
                  </a:moveTo>
                  <a:lnTo>
                    <a:pt x="2158" y="0"/>
                  </a:lnTo>
                  <a:lnTo>
                    <a:pt x="1650" y="4318"/>
                  </a:lnTo>
                  <a:lnTo>
                    <a:pt x="0" y="8636"/>
                  </a:lnTo>
                  <a:lnTo>
                    <a:pt x="0" y="22987"/>
                  </a:lnTo>
                  <a:lnTo>
                    <a:pt x="7112" y="22987"/>
                  </a:lnTo>
                  <a:lnTo>
                    <a:pt x="7112" y="8636"/>
                  </a:lnTo>
                  <a:lnTo>
                    <a:pt x="5461" y="4318"/>
                  </a:lnTo>
                  <a:lnTo>
                    <a:pt x="4318" y="0"/>
                  </a:lnTo>
                  <a:close/>
                </a:path>
              </a:pathLst>
            </a:custGeom>
            <a:solidFill>
              <a:srgbClr val="FB0028"/>
            </a:solidFill>
          </p:spPr>
          <p:txBody>
            <a:bodyPr wrap="square" lIns="0" tIns="0" rIns="0" bIns="0" rtlCol="0"/>
            <a:lstStyle/>
            <a:p>
              <a:endParaRPr/>
            </a:p>
          </p:txBody>
        </p:sp>
        <p:sp>
          <p:nvSpPr>
            <p:cNvPr id="50" name="object 50"/>
            <p:cNvSpPr/>
            <p:nvPr/>
          </p:nvSpPr>
          <p:spPr>
            <a:xfrm>
              <a:off x="7350251" y="3288791"/>
              <a:ext cx="7620" cy="23495"/>
            </a:xfrm>
            <a:custGeom>
              <a:avLst/>
              <a:gdLst/>
              <a:ahLst/>
              <a:cxnLst/>
              <a:rect l="l" t="t" r="r" b="b"/>
              <a:pathLst>
                <a:path w="7620" h="23495">
                  <a:moveTo>
                    <a:pt x="0" y="22987"/>
                  </a:moveTo>
                  <a:lnTo>
                    <a:pt x="0" y="8636"/>
                  </a:lnTo>
                  <a:lnTo>
                    <a:pt x="1650" y="4318"/>
                  </a:lnTo>
                  <a:lnTo>
                    <a:pt x="2158" y="0"/>
                  </a:lnTo>
                  <a:lnTo>
                    <a:pt x="4318" y="0"/>
                  </a:lnTo>
                  <a:lnTo>
                    <a:pt x="5461" y="4318"/>
                  </a:lnTo>
                  <a:lnTo>
                    <a:pt x="7112" y="8636"/>
                  </a:lnTo>
                  <a:lnTo>
                    <a:pt x="7112" y="22987"/>
                  </a:lnTo>
                  <a:lnTo>
                    <a:pt x="0" y="22987"/>
                  </a:lnTo>
                </a:path>
              </a:pathLst>
            </a:custGeom>
            <a:ln w="12192">
              <a:solidFill>
                <a:srgbClr val="000000"/>
              </a:solidFill>
            </a:ln>
          </p:spPr>
          <p:txBody>
            <a:bodyPr wrap="square" lIns="0" tIns="0" rIns="0" bIns="0" rtlCol="0"/>
            <a:lstStyle/>
            <a:p>
              <a:endParaRPr/>
            </a:p>
          </p:txBody>
        </p:sp>
        <p:pic>
          <p:nvPicPr>
            <p:cNvPr id="51" name="object 51"/>
            <p:cNvPicPr/>
            <p:nvPr/>
          </p:nvPicPr>
          <p:blipFill>
            <a:blip r:embed="rId20" cstate="print"/>
            <a:stretch>
              <a:fillRect/>
            </a:stretch>
          </p:blipFill>
          <p:spPr>
            <a:xfrm>
              <a:off x="7039355" y="3238458"/>
              <a:ext cx="328409" cy="115103"/>
            </a:xfrm>
            <a:prstGeom prst="rect">
              <a:avLst/>
            </a:prstGeom>
          </p:spPr>
        </p:pic>
        <p:pic>
          <p:nvPicPr>
            <p:cNvPr id="52" name="object 52"/>
            <p:cNvPicPr/>
            <p:nvPr/>
          </p:nvPicPr>
          <p:blipFill>
            <a:blip r:embed="rId21" cstate="print"/>
            <a:stretch>
              <a:fillRect/>
            </a:stretch>
          </p:blipFill>
          <p:spPr>
            <a:xfrm>
              <a:off x="7053072" y="3287267"/>
              <a:ext cx="328549" cy="90805"/>
            </a:xfrm>
            <a:prstGeom prst="rect">
              <a:avLst/>
            </a:prstGeom>
          </p:spPr>
        </p:pic>
        <p:pic>
          <p:nvPicPr>
            <p:cNvPr id="53" name="object 53"/>
            <p:cNvPicPr/>
            <p:nvPr/>
          </p:nvPicPr>
          <p:blipFill>
            <a:blip r:embed="rId22" cstate="print"/>
            <a:stretch>
              <a:fillRect/>
            </a:stretch>
          </p:blipFill>
          <p:spPr>
            <a:xfrm>
              <a:off x="7193279" y="3221735"/>
              <a:ext cx="20574" cy="20574"/>
            </a:xfrm>
            <a:prstGeom prst="rect">
              <a:avLst/>
            </a:prstGeom>
          </p:spPr>
        </p:pic>
        <p:sp>
          <p:nvSpPr>
            <p:cNvPr id="54" name="object 54"/>
            <p:cNvSpPr/>
            <p:nvPr/>
          </p:nvSpPr>
          <p:spPr>
            <a:xfrm>
              <a:off x="7213091" y="3217163"/>
              <a:ext cx="8890" cy="8255"/>
            </a:xfrm>
            <a:custGeom>
              <a:avLst/>
              <a:gdLst/>
              <a:ahLst/>
              <a:cxnLst/>
              <a:rect l="l" t="t" r="r" b="b"/>
              <a:pathLst>
                <a:path w="8890" h="8255">
                  <a:moveTo>
                    <a:pt x="8508" y="0"/>
                  </a:moveTo>
                  <a:lnTo>
                    <a:pt x="0" y="0"/>
                  </a:lnTo>
                  <a:lnTo>
                    <a:pt x="0" y="2666"/>
                  </a:lnTo>
                  <a:lnTo>
                    <a:pt x="3048" y="2666"/>
                  </a:lnTo>
                  <a:lnTo>
                    <a:pt x="4317" y="7874"/>
                  </a:lnTo>
                  <a:lnTo>
                    <a:pt x="4317" y="2666"/>
                  </a:lnTo>
                  <a:lnTo>
                    <a:pt x="8508" y="2666"/>
                  </a:lnTo>
                  <a:lnTo>
                    <a:pt x="8508" y="0"/>
                  </a:lnTo>
                  <a:close/>
                </a:path>
              </a:pathLst>
            </a:custGeom>
            <a:solidFill>
              <a:srgbClr val="FB0028"/>
            </a:solidFill>
          </p:spPr>
          <p:txBody>
            <a:bodyPr wrap="square" lIns="0" tIns="0" rIns="0" bIns="0" rtlCol="0"/>
            <a:lstStyle/>
            <a:p>
              <a:endParaRPr/>
            </a:p>
          </p:txBody>
        </p:sp>
        <p:sp>
          <p:nvSpPr>
            <p:cNvPr id="55" name="object 55"/>
            <p:cNvSpPr/>
            <p:nvPr/>
          </p:nvSpPr>
          <p:spPr>
            <a:xfrm>
              <a:off x="7213091" y="3217163"/>
              <a:ext cx="8890" cy="8255"/>
            </a:xfrm>
            <a:custGeom>
              <a:avLst/>
              <a:gdLst/>
              <a:ahLst/>
              <a:cxnLst/>
              <a:rect l="l" t="t" r="r" b="b"/>
              <a:pathLst>
                <a:path w="8890" h="8255">
                  <a:moveTo>
                    <a:pt x="4317" y="7874"/>
                  </a:moveTo>
                  <a:lnTo>
                    <a:pt x="4317" y="2666"/>
                  </a:lnTo>
                  <a:lnTo>
                    <a:pt x="8508" y="2666"/>
                  </a:lnTo>
                  <a:lnTo>
                    <a:pt x="8508" y="0"/>
                  </a:lnTo>
                  <a:lnTo>
                    <a:pt x="0" y="0"/>
                  </a:lnTo>
                  <a:lnTo>
                    <a:pt x="0" y="2666"/>
                  </a:lnTo>
                  <a:lnTo>
                    <a:pt x="3048" y="2666"/>
                  </a:lnTo>
                  <a:lnTo>
                    <a:pt x="4317" y="7874"/>
                  </a:lnTo>
                </a:path>
              </a:pathLst>
            </a:custGeom>
            <a:ln w="12191">
              <a:solidFill>
                <a:srgbClr val="000000"/>
              </a:solidFill>
            </a:ln>
          </p:spPr>
          <p:txBody>
            <a:bodyPr wrap="square" lIns="0" tIns="0" rIns="0" bIns="0" rtlCol="0"/>
            <a:lstStyle/>
            <a:p>
              <a:endParaRPr/>
            </a:p>
          </p:txBody>
        </p:sp>
        <p:sp>
          <p:nvSpPr>
            <p:cNvPr id="56" name="object 56"/>
            <p:cNvSpPr/>
            <p:nvPr/>
          </p:nvSpPr>
          <p:spPr>
            <a:xfrm>
              <a:off x="7075931" y="3336035"/>
              <a:ext cx="298450" cy="24765"/>
            </a:xfrm>
            <a:custGeom>
              <a:avLst/>
              <a:gdLst/>
              <a:ahLst/>
              <a:cxnLst/>
              <a:rect l="l" t="t" r="r" b="b"/>
              <a:pathLst>
                <a:path w="298450" h="24764">
                  <a:moveTo>
                    <a:pt x="298069" y="0"/>
                  </a:moveTo>
                  <a:lnTo>
                    <a:pt x="3810" y="0"/>
                  </a:lnTo>
                  <a:lnTo>
                    <a:pt x="5715" y="2666"/>
                  </a:lnTo>
                  <a:lnTo>
                    <a:pt x="3810" y="6858"/>
                  </a:lnTo>
                  <a:lnTo>
                    <a:pt x="1270" y="9525"/>
                  </a:lnTo>
                  <a:lnTo>
                    <a:pt x="0" y="12318"/>
                  </a:lnTo>
                  <a:lnTo>
                    <a:pt x="635" y="14986"/>
                  </a:lnTo>
                  <a:lnTo>
                    <a:pt x="1270" y="19050"/>
                  </a:lnTo>
                  <a:lnTo>
                    <a:pt x="5715" y="24511"/>
                  </a:lnTo>
                  <a:lnTo>
                    <a:pt x="8890" y="24511"/>
                  </a:lnTo>
                  <a:lnTo>
                    <a:pt x="16383" y="21843"/>
                  </a:lnTo>
                  <a:lnTo>
                    <a:pt x="21463" y="19050"/>
                  </a:lnTo>
                  <a:lnTo>
                    <a:pt x="46100" y="14986"/>
                  </a:lnTo>
                  <a:lnTo>
                    <a:pt x="294894" y="12318"/>
                  </a:lnTo>
                  <a:lnTo>
                    <a:pt x="296799" y="2666"/>
                  </a:lnTo>
                  <a:lnTo>
                    <a:pt x="298069" y="0"/>
                  </a:lnTo>
                  <a:close/>
                </a:path>
              </a:pathLst>
            </a:custGeom>
            <a:solidFill>
              <a:srgbClr val="FB0028"/>
            </a:solidFill>
          </p:spPr>
          <p:txBody>
            <a:bodyPr wrap="square" lIns="0" tIns="0" rIns="0" bIns="0" rtlCol="0"/>
            <a:lstStyle/>
            <a:p>
              <a:endParaRPr/>
            </a:p>
          </p:txBody>
        </p:sp>
        <p:sp>
          <p:nvSpPr>
            <p:cNvPr id="57" name="object 57"/>
            <p:cNvSpPr/>
            <p:nvPr/>
          </p:nvSpPr>
          <p:spPr>
            <a:xfrm>
              <a:off x="7075931" y="3336035"/>
              <a:ext cx="298450" cy="24765"/>
            </a:xfrm>
            <a:custGeom>
              <a:avLst/>
              <a:gdLst/>
              <a:ahLst/>
              <a:cxnLst/>
              <a:rect l="l" t="t" r="r" b="b"/>
              <a:pathLst>
                <a:path w="298450" h="24764">
                  <a:moveTo>
                    <a:pt x="3810" y="0"/>
                  </a:moveTo>
                  <a:lnTo>
                    <a:pt x="5715" y="2666"/>
                  </a:lnTo>
                  <a:lnTo>
                    <a:pt x="3810" y="6858"/>
                  </a:lnTo>
                  <a:lnTo>
                    <a:pt x="1270" y="9525"/>
                  </a:lnTo>
                  <a:lnTo>
                    <a:pt x="0" y="12318"/>
                  </a:lnTo>
                  <a:lnTo>
                    <a:pt x="635" y="14986"/>
                  </a:lnTo>
                  <a:lnTo>
                    <a:pt x="1270" y="19050"/>
                  </a:lnTo>
                  <a:lnTo>
                    <a:pt x="5715" y="24511"/>
                  </a:lnTo>
                  <a:lnTo>
                    <a:pt x="8890" y="24511"/>
                  </a:lnTo>
                  <a:lnTo>
                    <a:pt x="16383" y="21843"/>
                  </a:lnTo>
                  <a:lnTo>
                    <a:pt x="21463" y="19050"/>
                  </a:lnTo>
                  <a:lnTo>
                    <a:pt x="46100" y="14986"/>
                  </a:lnTo>
                  <a:lnTo>
                    <a:pt x="294894" y="12318"/>
                  </a:lnTo>
                  <a:lnTo>
                    <a:pt x="296799" y="2666"/>
                  </a:lnTo>
                  <a:lnTo>
                    <a:pt x="298069" y="0"/>
                  </a:lnTo>
                  <a:lnTo>
                    <a:pt x="3810" y="0"/>
                  </a:lnTo>
                </a:path>
              </a:pathLst>
            </a:custGeom>
            <a:ln w="12192">
              <a:solidFill>
                <a:srgbClr val="000000"/>
              </a:solidFill>
            </a:ln>
          </p:spPr>
          <p:txBody>
            <a:bodyPr wrap="square" lIns="0" tIns="0" rIns="0" bIns="0" rtlCol="0"/>
            <a:lstStyle/>
            <a:p>
              <a:endParaRPr/>
            </a:p>
          </p:txBody>
        </p:sp>
        <p:pic>
          <p:nvPicPr>
            <p:cNvPr id="58" name="object 58"/>
            <p:cNvPicPr/>
            <p:nvPr/>
          </p:nvPicPr>
          <p:blipFill>
            <a:blip r:embed="rId23" cstate="print"/>
            <a:stretch>
              <a:fillRect/>
            </a:stretch>
          </p:blipFill>
          <p:spPr>
            <a:xfrm>
              <a:off x="7210043" y="3275076"/>
              <a:ext cx="19202" cy="29717"/>
            </a:xfrm>
            <a:prstGeom prst="rect">
              <a:avLst/>
            </a:prstGeom>
          </p:spPr>
        </p:pic>
        <p:sp>
          <p:nvSpPr>
            <p:cNvPr id="59" name="object 59"/>
            <p:cNvSpPr/>
            <p:nvPr/>
          </p:nvSpPr>
          <p:spPr>
            <a:xfrm>
              <a:off x="7229855" y="3270504"/>
              <a:ext cx="6985" cy="17145"/>
            </a:xfrm>
            <a:custGeom>
              <a:avLst/>
              <a:gdLst/>
              <a:ahLst/>
              <a:cxnLst/>
              <a:rect l="l" t="t" r="r" b="b"/>
              <a:pathLst>
                <a:path w="6984" h="17145">
                  <a:moveTo>
                    <a:pt x="0" y="0"/>
                  </a:moveTo>
                  <a:lnTo>
                    <a:pt x="0" y="17018"/>
                  </a:lnTo>
                  <a:lnTo>
                    <a:pt x="6985" y="17018"/>
                  </a:lnTo>
                  <a:lnTo>
                    <a:pt x="6985" y="10413"/>
                  </a:lnTo>
                  <a:lnTo>
                    <a:pt x="5079" y="6476"/>
                  </a:lnTo>
                  <a:lnTo>
                    <a:pt x="2540" y="2667"/>
                  </a:lnTo>
                  <a:lnTo>
                    <a:pt x="0" y="0"/>
                  </a:lnTo>
                  <a:close/>
                </a:path>
              </a:pathLst>
            </a:custGeom>
            <a:solidFill>
              <a:srgbClr val="FB0028"/>
            </a:solidFill>
          </p:spPr>
          <p:txBody>
            <a:bodyPr wrap="square" lIns="0" tIns="0" rIns="0" bIns="0" rtlCol="0"/>
            <a:lstStyle/>
            <a:p>
              <a:endParaRPr/>
            </a:p>
          </p:txBody>
        </p:sp>
        <p:sp>
          <p:nvSpPr>
            <p:cNvPr id="60" name="object 60"/>
            <p:cNvSpPr/>
            <p:nvPr/>
          </p:nvSpPr>
          <p:spPr>
            <a:xfrm>
              <a:off x="7229855" y="3270504"/>
              <a:ext cx="6985" cy="17145"/>
            </a:xfrm>
            <a:custGeom>
              <a:avLst/>
              <a:gdLst/>
              <a:ahLst/>
              <a:cxnLst/>
              <a:rect l="l" t="t" r="r" b="b"/>
              <a:pathLst>
                <a:path w="6984" h="17145">
                  <a:moveTo>
                    <a:pt x="0" y="0"/>
                  </a:moveTo>
                  <a:lnTo>
                    <a:pt x="2540" y="2667"/>
                  </a:lnTo>
                  <a:lnTo>
                    <a:pt x="5079" y="6476"/>
                  </a:lnTo>
                  <a:lnTo>
                    <a:pt x="6985" y="10413"/>
                  </a:lnTo>
                  <a:lnTo>
                    <a:pt x="6985" y="17018"/>
                  </a:lnTo>
                  <a:lnTo>
                    <a:pt x="0" y="17018"/>
                  </a:lnTo>
                  <a:lnTo>
                    <a:pt x="0" y="0"/>
                  </a:lnTo>
                </a:path>
              </a:pathLst>
            </a:custGeom>
            <a:ln w="12192">
              <a:solidFill>
                <a:srgbClr val="000000"/>
              </a:solidFill>
            </a:ln>
          </p:spPr>
          <p:txBody>
            <a:bodyPr wrap="square" lIns="0" tIns="0" rIns="0" bIns="0" rtlCol="0"/>
            <a:lstStyle/>
            <a:p>
              <a:endParaRPr/>
            </a:p>
          </p:txBody>
        </p:sp>
        <p:sp>
          <p:nvSpPr>
            <p:cNvPr id="61" name="object 61"/>
            <p:cNvSpPr/>
            <p:nvPr/>
          </p:nvSpPr>
          <p:spPr>
            <a:xfrm>
              <a:off x="7850124" y="3203448"/>
              <a:ext cx="292100" cy="83820"/>
            </a:xfrm>
            <a:custGeom>
              <a:avLst/>
              <a:gdLst/>
              <a:ahLst/>
              <a:cxnLst/>
              <a:rect l="l" t="t" r="r" b="b"/>
              <a:pathLst>
                <a:path w="292100" h="83820">
                  <a:moveTo>
                    <a:pt x="0" y="43687"/>
                  </a:moveTo>
                  <a:lnTo>
                    <a:pt x="0" y="83312"/>
                  </a:lnTo>
                  <a:lnTo>
                    <a:pt x="290575" y="83312"/>
                  </a:lnTo>
                  <a:lnTo>
                    <a:pt x="287781" y="67437"/>
                  </a:lnTo>
                  <a:lnTo>
                    <a:pt x="11683" y="67437"/>
                  </a:lnTo>
                  <a:lnTo>
                    <a:pt x="9651" y="55625"/>
                  </a:lnTo>
                  <a:lnTo>
                    <a:pt x="8715" y="47625"/>
                  </a:lnTo>
                  <a:lnTo>
                    <a:pt x="4064" y="47625"/>
                  </a:lnTo>
                  <a:lnTo>
                    <a:pt x="0" y="43687"/>
                  </a:lnTo>
                  <a:close/>
                </a:path>
                <a:path w="292100" h="83820">
                  <a:moveTo>
                    <a:pt x="286384" y="55625"/>
                  </a:moveTo>
                  <a:lnTo>
                    <a:pt x="287781" y="67437"/>
                  </a:lnTo>
                  <a:lnTo>
                    <a:pt x="291973" y="83312"/>
                  </a:lnTo>
                  <a:lnTo>
                    <a:pt x="286384" y="55625"/>
                  </a:lnTo>
                  <a:close/>
                </a:path>
                <a:path w="292100" h="83820">
                  <a:moveTo>
                    <a:pt x="267207" y="35687"/>
                  </a:moveTo>
                  <a:lnTo>
                    <a:pt x="128397" y="35687"/>
                  </a:lnTo>
                  <a:lnTo>
                    <a:pt x="124968" y="43687"/>
                  </a:lnTo>
                  <a:lnTo>
                    <a:pt x="120903" y="43687"/>
                  </a:lnTo>
                  <a:lnTo>
                    <a:pt x="116712" y="47625"/>
                  </a:lnTo>
                  <a:lnTo>
                    <a:pt x="44703" y="47625"/>
                  </a:lnTo>
                  <a:lnTo>
                    <a:pt x="38480" y="55625"/>
                  </a:lnTo>
                  <a:lnTo>
                    <a:pt x="34290" y="55625"/>
                  </a:lnTo>
                  <a:lnTo>
                    <a:pt x="19939" y="67437"/>
                  </a:lnTo>
                  <a:lnTo>
                    <a:pt x="287781" y="67437"/>
                  </a:lnTo>
                  <a:lnTo>
                    <a:pt x="282321" y="47625"/>
                  </a:lnTo>
                  <a:lnTo>
                    <a:pt x="278892" y="43687"/>
                  </a:lnTo>
                  <a:lnTo>
                    <a:pt x="267207" y="35687"/>
                  </a:lnTo>
                  <a:close/>
                </a:path>
                <a:path w="292100" h="83820">
                  <a:moveTo>
                    <a:pt x="8254" y="43687"/>
                  </a:moveTo>
                  <a:lnTo>
                    <a:pt x="4064" y="47625"/>
                  </a:lnTo>
                  <a:lnTo>
                    <a:pt x="8715" y="47625"/>
                  </a:lnTo>
                  <a:lnTo>
                    <a:pt x="8254" y="43687"/>
                  </a:lnTo>
                  <a:close/>
                </a:path>
                <a:path w="292100" h="83820">
                  <a:moveTo>
                    <a:pt x="236981" y="0"/>
                  </a:moveTo>
                  <a:lnTo>
                    <a:pt x="203961" y="0"/>
                  </a:lnTo>
                  <a:lnTo>
                    <a:pt x="199898" y="8000"/>
                  </a:lnTo>
                  <a:lnTo>
                    <a:pt x="196469" y="8000"/>
                  </a:lnTo>
                  <a:lnTo>
                    <a:pt x="193675" y="19812"/>
                  </a:lnTo>
                  <a:lnTo>
                    <a:pt x="192277" y="31750"/>
                  </a:lnTo>
                  <a:lnTo>
                    <a:pt x="188214" y="35687"/>
                  </a:lnTo>
                  <a:lnTo>
                    <a:pt x="239775" y="35687"/>
                  </a:lnTo>
                  <a:lnTo>
                    <a:pt x="238378" y="23875"/>
                  </a:lnTo>
                  <a:lnTo>
                    <a:pt x="238378" y="11937"/>
                  </a:lnTo>
                  <a:lnTo>
                    <a:pt x="236981" y="0"/>
                  </a:lnTo>
                  <a:close/>
                </a:path>
              </a:pathLst>
            </a:custGeom>
            <a:solidFill>
              <a:srgbClr val="FF0000"/>
            </a:solidFill>
          </p:spPr>
          <p:txBody>
            <a:bodyPr wrap="square" lIns="0" tIns="0" rIns="0" bIns="0" rtlCol="0"/>
            <a:lstStyle/>
            <a:p>
              <a:endParaRPr/>
            </a:p>
          </p:txBody>
        </p:sp>
        <p:sp>
          <p:nvSpPr>
            <p:cNvPr id="62" name="object 62"/>
            <p:cNvSpPr/>
            <p:nvPr/>
          </p:nvSpPr>
          <p:spPr>
            <a:xfrm>
              <a:off x="7850124" y="3203448"/>
              <a:ext cx="292100" cy="83820"/>
            </a:xfrm>
            <a:custGeom>
              <a:avLst/>
              <a:gdLst/>
              <a:ahLst/>
              <a:cxnLst/>
              <a:rect l="l" t="t" r="r" b="b"/>
              <a:pathLst>
                <a:path w="292100" h="83820">
                  <a:moveTo>
                    <a:pt x="290575" y="83312"/>
                  </a:moveTo>
                  <a:lnTo>
                    <a:pt x="0" y="83312"/>
                  </a:lnTo>
                  <a:lnTo>
                    <a:pt x="0" y="79375"/>
                  </a:lnTo>
                  <a:lnTo>
                    <a:pt x="0" y="67437"/>
                  </a:lnTo>
                  <a:lnTo>
                    <a:pt x="0" y="55625"/>
                  </a:lnTo>
                  <a:lnTo>
                    <a:pt x="0" y="43687"/>
                  </a:lnTo>
                  <a:lnTo>
                    <a:pt x="4064" y="47625"/>
                  </a:lnTo>
                  <a:lnTo>
                    <a:pt x="8254" y="43687"/>
                  </a:lnTo>
                  <a:lnTo>
                    <a:pt x="9651" y="55625"/>
                  </a:lnTo>
                  <a:lnTo>
                    <a:pt x="11683" y="67437"/>
                  </a:lnTo>
                  <a:lnTo>
                    <a:pt x="15748" y="67437"/>
                  </a:lnTo>
                  <a:lnTo>
                    <a:pt x="19939" y="67437"/>
                  </a:lnTo>
                  <a:lnTo>
                    <a:pt x="34290" y="55625"/>
                  </a:lnTo>
                  <a:lnTo>
                    <a:pt x="38480" y="55625"/>
                  </a:lnTo>
                  <a:lnTo>
                    <a:pt x="44703" y="47625"/>
                  </a:lnTo>
                  <a:lnTo>
                    <a:pt x="48132" y="47625"/>
                  </a:lnTo>
                  <a:lnTo>
                    <a:pt x="116712" y="47625"/>
                  </a:lnTo>
                  <a:lnTo>
                    <a:pt x="120903" y="43687"/>
                  </a:lnTo>
                  <a:lnTo>
                    <a:pt x="124968" y="43687"/>
                  </a:lnTo>
                  <a:lnTo>
                    <a:pt x="128397" y="35687"/>
                  </a:lnTo>
                  <a:lnTo>
                    <a:pt x="132587" y="35687"/>
                  </a:lnTo>
                  <a:lnTo>
                    <a:pt x="188214" y="35687"/>
                  </a:lnTo>
                  <a:lnTo>
                    <a:pt x="192277" y="31750"/>
                  </a:lnTo>
                  <a:lnTo>
                    <a:pt x="193675" y="19812"/>
                  </a:lnTo>
                  <a:lnTo>
                    <a:pt x="196469" y="8000"/>
                  </a:lnTo>
                  <a:lnTo>
                    <a:pt x="199898" y="8000"/>
                  </a:lnTo>
                  <a:lnTo>
                    <a:pt x="203961" y="0"/>
                  </a:lnTo>
                  <a:lnTo>
                    <a:pt x="236981" y="0"/>
                  </a:lnTo>
                  <a:lnTo>
                    <a:pt x="238378" y="11937"/>
                  </a:lnTo>
                  <a:lnTo>
                    <a:pt x="238378" y="23875"/>
                  </a:lnTo>
                  <a:lnTo>
                    <a:pt x="239775" y="35687"/>
                  </a:lnTo>
                  <a:lnTo>
                    <a:pt x="243840" y="35687"/>
                  </a:lnTo>
                  <a:lnTo>
                    <a:pt x="247269" y="35687"/>
                  </a:lnTo>
                  <a:lnTo>
                    <a:pt x="267207" y="35687"/>
                  </a:lnTo>
                  <a:lnTo>
                    <a:pt x="278892" y="43687"/>
                  </a:lnTo>
                  <a:lnTo>
                    <a:pt x="282321" y="47625"/>
                  </a:lnTo>
                  <a:lnTo>
                    <a:pt x="287781" y="67437"/>
                  </a:lnTo>
                  <a:lnTo>
                    <a:pt x="291973" y="83312"/>
                  </a:lnTo>
                  <a:lnTo>
                    <a:pt x="286384" y="55625"/>
                  </a:lnTo>
                  <a:lnTo>
                    <a:pt x="287781" y="67437"/>
                  </a:lnTo>
                  <a:lnTo>
                    <a:pt x="290575" y="83312"/>
                  </a:lnTo>
                </a:path>
              </a:pathLst>
            </a:custGeom>
            <a:ln w="12192">
              <a:solidFill>
                <a:srgbClr val="000000"/>
              </a:solidFill>
            </a:ln>
          </p:spPr>
          <p:txBody>
            <a:bodyPr wrap="square" lIns="0" tIns="0" rIns="0" bIns="0" rtlCol="0"/>
            <a:lstStyle/>
            <a:p>
              <a:endParaRPr/>
            </a:p>
          </p:txBody>
        </p:sp>
        <p:sp>
          <p:nvSpPr>
            <p:cNvPr id="63" name="object 63"/>
            <p:cNvSpPr/>
            <p:nvPr/>
          </p:nvSpPr>
          <p:spPr>
            <a:xfrm>
              <a:off x="6993636" y="3505200"/>
              <a:ext cx="294005" cy="83820"/>
            </a:xfrm>
            <a:custGeom>
              <a:avLst/>
              <a:gdLst/>
              <a:ahLst/>
              <a:cxnLst/>
              <a:rect l="l" t="t" r="r" b="b"/>
              <a:pathLst>
                <a:path w="294004" h="83820">
                  <a:moveTo>
                    <a:pt x="0" y="43687"/>
                  </a:moveTo>
                  <a:lnTo>
                    <a:pt x="0" y="83312"/>
                  </a:lnTo>
                  <a:lnTo>
                    <a:pt x="292100" y="83312"/>
                  </a:lnTo>
                  <a:lnTo>
                    <a:pt x="289306" y="67437"/>
                  </a:lnTo>
                  <a:lnTo>
                    <a:pt x="11684" y="67437"/>
                  </a:lnTo>
                  <a:lnTo>
                    <a:pt x="9652" y="55625"/>
                  </a:lnTo>
                  <a:lnTo>
                    <a:pt x="8715" y="47625"/>
                  </a:lnTo>
                  <a:lnTo>
                    <a:pt x="4191" y="47625"/>
                  </a:lnTo>
                  <a:lnTo>
                    <a:pt x="0" y="43687"/>
                  </a:lnTo>
                  <a:close/>
                </a:path>
                <a:path w="294004" h="83820">
                  <a:moveTo>
                    <a:pt x="287909" y="55625"/>
                  </a:moveTo>
                  <a:lnTo>
                    <a:pt x="289306" y="67437"/>
                  </a:lnTo>
                  <a:lnTo>
                    <a:pt x="293497" y="83312"/>
                  </a:lnTo>
                  <a:lnTo>
                    <a:pt x="287909" y="55625"/>
                  </a:lnTo>
                  <a:close/>
                </a:path>
                <a:path w="294004" h="83820">
                  <a:moveTo>
                    <a:pt x="268605" y="35687"/>
                  </a:moveTo>
                  <a:lnTo>
                    <a:pt x="129159" y="35687"/>
                  </a:lnTo>
                  <a:lnTo>
                    <a:pt x="125603" y="43687"/>
                  </a:lnTo>
                  <a:lnTo>
                    <a:pt x="121539" y="43687"/>
                  </a:lnTo>
                  <a:lnTo>
                    <a:pt x="117348" y="47625"/>
                  </a:lnTo>
                  <a:lnTo>
                    <a:pt x="44831" y="47625"/>
                  </a:lnTo>
                  <a:lnTo>
                    <a:pt x="38608" y="55625"/>
                  </a:lnTo>
                  <a:lnTo>
                    <a:pt x="34544" y="55625"/>
                  </a:lnTo>
                  <a:lnTo>
                    <a:pt x="20066" y="67437"/>
                  </a:lnTo>
                  <a:lnTo>
                    <a:pt x="289306" y="67437"/>
                  </a:lnTo>
                  <a:lnTo>
                    <a:pt x="283718" y="47625"/>
                  </a:lnTo>
                  <a:lnTo>
                    <a:pt x="280289" y="43687"/>
                  </a:lnTo>
                  <a:lnTo>
                    <a:pt x="268605" y="35687"/>
                  </a:lnTo>
                  <a:close/>
                </a:path>
                <a:path w="294004" h="83820">
                  <a:moveTo>
                    <a:pt x="8255" y="43687"/>
                  </a:moveTo>
                  <a:lnTo>
                    <a:pt x="4191" y="47625"/>
                  </a:lnTo>
                  <a:lnTo>
                    <a:pt x="8715" y="47625"/>
                  </a:lnTo>
                  <a:lnTo>
                    <a:pt x="8255" y="43687"/>
                  </a:lnTo>
                  <a:close/>
                </a:path>
                <a:path w="294004" h="83820">
                  <a:moveTo>
                    <a:pt x="238252" y="0"/>
                  </a:moveTo>
                  <a:lnTo>
                    <a:pt x="205105" y="0"/>
                  </a:lnTo>
                  <a:lnTo>
                    <a:pt x="200914" y="8000"/>
                  </a:lnTo>
                  <a:lnTo>
                    <a:pt x="197485" y="8000"/>
                  </a:lnTo>
                  <a:lnTo>
                    <a:pt x="194691" y="19812"/>
                  </a:lnTo>
                  <a:lnTo>
                    <a:pt x="193294" y="31750"/>
                  </a:lnTo>
                  <a:lnTo>
                    <a:pt x="189230" y="35687"/>
                  </a:lnTo>
                  <a:lnTo>
                    <a:pt x="240919" y="35687"/>
                  </a:lnTo>
                  <a:lnTo>
                    <a:pt x="239522" y="23875"/>
                  </a:lnTo>
                  <a:lnTo>
                    <a:pt x="239522" y="11937"/>
                  </a:lnTo>
                  <a:lnTo>
                    <a:pt x="238252" y="0"/>
                  </a:lnTo>
                  <a:close/>
                </a:path>
              </a:pathLst>
            </a:custGeom>
            <a:solidFill>
              <a:srgbClr val="FF0000"/>
            </a:solidFill>
          </p:spPr>
          <p:txBody>
            <a:bodyPr wrap="square" lIns="0" tIns="0" rIns="0" bIns="0" rtlCol="0"/>
            <a:lstStyle/>
            <a:p>
              <a:endParaRPr/>
            </a:p>
          </p:txBody>
        </p:sp>
        <p:sp>
          <p:nvSpPr>
            <p:cNvPr id="64" name="object 64"/>
            <p:cNvSpPr/>
            <p:nvPr/>
          </p:nvSpPr>
          <p:spPr>
            <a:xfrm>
              <a:off x="6993636" y="3505200"/>
              <a:ext cx="294005" cy="83820"/>
            </a:xfrm>
            <a:custGeom>
              <a:avLst/>
              <a:gdLst/>
              <a:ahLst/>
              <a:cxnLst/>
              <a:rect l="l" t="t" r="r" b="b"/>
              <a:pathLst>
                <a:path w="294004" h="83820">
                  <a:moveTo>
                    <a:pt x="292100" y="83312"/>
                  </a:moveTo>
                  <a:lnTo>
                    <a:pt x="0" y="83312"/>
                  </a:lnTo>
                  <a:lnTo>
                    <a:pt x="0" y="79375"/>
                  </a:lnTo>
                  <a:lnTo>
                    <a:pt x="0" y="67437"/>
                  </a:lnTo>
                  <a:lnTo>
                    <a:pt x="0" y="55625"/>
                  </a:lnTo>
                  <a:lnTo>
                    <a:pt x="0" y="43687"/>
                  </a:lnTo>
                  <a:lnTo>
                    <a:pt x="4191" y="47625"/>
                  </a:lnTo>
                  <a:lnTo>
                    <a:pt x="8255" y="43687"/>
                  </a:lnTo>
                  <a:lnTo>
                    <a:pt x="9652" y="55625"/>
                  </a:lnTo>
                  <a:lnTo>
                    <a:pt x="11684" y="67437"/>
                  </a:lnTo>
                  <a:lnTo>
                    <a:pt x="15875" y="67437"/>
                  </a:lnTo>
                  <a:lnTo>
                    <a:pt x="20066" y="67437"/>
                  </a:lnTo>
                  <a:lnTo>
                    <a:pt x="34544" y="55625"/>
                  </a:lnTo>
                  <a:lnTo>
                    <a:pt x="38608" y="55625"/>
                  </a:lnTo>
                  <a:lnTo>
                    <a:pt x="44831" y="47625"/>
                  </a:lnTo>
                  <a:lnTo>
                    <a:pt x="48387" y="47625"/>
                  </a:lnTo>
                  <a:lnTo>
                    <a:pt x="117348" y="47625"/>
                  </a:lnTo>
                  <a:lnTo>
                    <a:pt x="121539" y="43687"/>
                  </a:lnTo>
                  <a:lnTo>
                    <a:pt x="125603" y="43687"/>
                  </a:lnTo>
                  <a:lnTo>
                    <a:pt x="129159" y="35687"/>
                  </a:lnTo>
                  <a:lnTo>
                    <a:pt x="133223" y="35687"/>
                  </a:lnTo>
                  <a:lnTo>
                    <a:pt x="189230" y="35687"/>
                  </a:lnTo>
                  <a:lnTo>
                    <a:pt x="193294" y="31750"/>
                  </a:lnTo>
                  <a:lnTo>
                    <a:pt x="194691" y="19812"/>
                  </a:lnTo>
                  <a:lnTo>
                    <a:pt x="197485" y="8000"/>
                  </a:lnTo>
                  <a:lnTo>
                    <a:pt x="200914" y="8000"/>
                  </a:lnTo>
                  <a:lnTo>
                    <a:pt x="205105" y="0"/>
                  </a:lnTo>
                  <a:lnTo>
                    <a:pt x="238252" y="0"/>
                  </a:lnTo>
                  <a:lnTo>
                    <a:pt x="239522" y="11937"/>
                  </a:lnTo>
                  <a:lnTo>
                    <a:pt x="239522" y="23875"/>
                  </a:lnTo>
                  <a:lnTo>
                    <a:pt x="240919" y="35687"/>
                  </a:lnTo>
                  <a:lnTo>
                    <a:pt x="245110" y="35687"/>
                  </a:lnTo>
                  <a:lnTo>
                    <a:pt x="248539" y="35687"/>
                  </a:lnTo>
                  <a:lnTo>
                    <a:pt x="268605" y="35687"/>
                  </a:lnTo>
                  <a:lnTo>
                    <a:pt x="280289" y="43687"/>
                  </a:lnTo>
                  <a:lnTo>
                    <a:pt x="283718" y="47625"/>
                  </a:lnTo>
                  <a:lnTo>
                    <a:pt x="289306" y="67437"/>
                  </a:lnTo>
                  <a:lnTo>
                    <a:pt x="293497" y="83312"/>
                  </a:lnTo>
                  <a:lnTo>
                    <a:pt x="287909" y="55625"/>
                  </a:lnTo>
                  <a:lnTo>
                    <a:pt x="289306" y="67437"/>
                  </a:lnTo>
                  <a:lnTo>
                    <a:pt x="292100" y="83312"/>
                  </a:lnTo>
                </a:path>
              </a:pathLst>
            </a:custGeom>
            <a:ln w="12192">
              <a:solidFill>
                <a:srgbClr val="000000"/>
              </a:solidFill>
            </a:ln>
          </p:spPr>
          <p:txBody>
            <a:bodyPr wrap="square" lIns="0" tIns="0" rIns="0" bIns="0" rtlCol="0"/>
            <a:lstStyle/>
            <a:p>
              <a:endParaRPr/>
            </a:p>
          </p:txBody>
        </p:sp>
        <p:sp>
          <p:nvSpPr>
            <p:cNvPr id="65" name="object 65"/>
            <p:cNvSpPr/>
            <p:nvPr/>
          </p:nvSpPr>
          <p:spPr>
            <a:xfrm>
              <a:off x="8310372" y="2708148"/>
              <a:ext cx="294005" cy="83820"/>
            </a:xfrm>
            <a:custGeom>
              <a:avLst/>
              <a:gdLst/>
              <a:ahLst/>
              <a:cxnLst/>
              <a:rect l="l" t="t" r="r" b="b"/>
              <a:pathLst>
                <a:path w="294004" h="83819">
                  <a:moveTo>
                    <a:pt x="0" y="43687"/>
                  </a:moveTo>
                  <a:lnTo>
                    <a:pt x="0" y="83312"/>
                  </a:lnTo>
                  <a:lnTo>
                    <a:pt x="292100" y="83312"/>
                  </a:lnTo>
                  <a:lnTo>
                    <a:pt x="289305" y="67437"/>
                  </a:lnTo>
                  <a:lnTo>
                    <a:pt x="11683" y="67437"/>
                  </a:lnTo>
                  <a:lnTo>
                    <a:pt x="9651" y="55625"/>
                  </a:lnTo>
                  <a:lnTo>
                    <a:pt x="8715" y="47625"/>
                  </a:lnTo>
                  <a:lnTo>
                    <a:pt x="4191" y="47625"/>
                  </a:lnTo>
                  <a:lnTo>
                    <a:pt x="0" y="43687"/>
                  </a:lnTo>
                  <a:close/>
                </a:path>
                <a:path w="294004" h="83819">
                  <a:moveTo>
                    <a:pt x="287908" y="55625"/>
                  </a:moveTo>
                  <a:lnTo>
                    <a:pt x="289305" y="67437"/>
                  </a:lnTo>
                  <a:lnTo>
                    <a:pt x="293497" y="83312"/>
                  </a:lnTo>
                  <a:lnTo>
                    <a:pt x="287908" y="55625"/>
                  </a:lnTo>
                  <a:close/>
                </a:path>
                <a:path w="294004" h="83819">
                  <a:moveTo>
                    <a:pt x="268604" y="35687"/>
                  </a:moveTo>
                  <a:lnTo>
                    <a:pt x="129158" y="35687"/>
                  </a:lnTo>
                  <a:lnTo>
                    <a:pt x="125602" y="43687"/>
                  </a:lnTo>
                  <a:lnTo>
                    <a:pt x="121538" y="43687"/>
                  </a:lnTo>
                  <a:lnTo>
                    <a:pt x="117348" y="47625"/>
                  </a:lnTo>
                  <a:lnTo>
                    <a:pt x="44830" y="47625"/>
                  </a:lnTo>
                  <a:lnTo>
                    <a:pt x="38607" y="55625"/>
                  </a:lnTo>
                  <a:lnTo>
                    <a:pt x="34544" y="55625"/>
                  </a:lnTo>
                  <a:lnTo>
                    <a:pt x="20066" y="67437"/>
                  </a:lnTo>
                  <a:lnTo>
                    <a:pt x="289305" y="67437"/>
                  </a:lnTo>
                  <a:lnTo>
                    <a:pt x="283718" y="47625"/>
                  </a:lnTo>
                  <a:lnTo>
                    <a:pt x="280288" y="43687"/>
                  </a:lnTo>
                  <a:lnTo>
                    <a:pt x="268604" y="35687"/>
                  </a:lnTo>
                  <a:close/>
                </a:path>
                <a:path w="294004" h="83819">
                  <a:moveTo>
                    <a:pt x="8254" y="43687"/>
                  </a:moveTo>
                  <a:lnTo>
                    <a:pt x="4191" y="47625"/>
                  </a:lnTo>
                  <a:lnTo>
                    <a:pt x="8715" y="47625"/>
                  </a:lnTo>
                  <a:lnTo>
                    <a:pt x="8254" y="43687"/>
                  </a:lnTo>
                  <a:close/>
                </a:path>
                <a:path w="294004" h="83819">
                  <a:moveTo>
                    <a:pt x="238251" y="0"/>
                  </a:moveTo>
                  <a:lnTo>
                    <a:pt x="205104" y="0"/>
                  </a:lnTo>
                  <a:lnTo>
                    <a:pt x="200913" y="8000"/>
                  </a:lnTo>
                  <a:lnTo>
                    <a:pt x="197484" y="8000"/>
                  </a:lnTo>
                  <a:lnTo>
                    <a:pt x="194691" y="19812"/>
                  </a:lnTo>
                  <a:lnTo>
                    <a:pt x="193294" y="31750"/>
                  </a:lnTo>
                  <a:lnTo>
                    <a:pt x="189229" y="35687"/>
                  </a:lnTo>
                  <a:lnTo>
                    <a:pt x="240919" y="35687"/>
                  </a:lnTo>
                  <a:lnTo>
                    <a:pt x="239649" y="23875"/>
                  </a:lnTo>
                  <a:lnTo>
                    <a:pt x="239649" y="11937"/>
                  </a:lnTo>
                  <a:lnTo>
                    <a:pt x="238251" y="0"/>
                  </a:lnTo>
                  <a:close/>
                </a:path>
              </a:pathLst>
            </a:custGeom>
            <a:solidFill>
              <a:srgbClr val="FF0000"/>
            </a:solidFill>
          </p:spPr>
          <p:txBody>
            <a:bodyPr wrap="square" lIns="0" tIns="0" rIns="0" bIns="0" rtlCol="0"/>
            <a:lstStyle/>
            <a:p>
              <a:endParaRPr/>
            </a:p>
          </p:txBody>
        </p:sp>
        <p:sp>
          <p:nvSpPr>
            <p:cNvPr id="66" name="object 66"/>
            <p:cNvSpPr/>
            <p:nvPr/>
          </p:nvSpPr>
          <p:spPr>
            <a:xfrm>
              <a:off x="8310372" y="2708148"/>
              <a:ext cx="294005" cy="83820"/>
            </a:xfrm>
            <a:custGeom>
              <a:avLst/>
              <a:gdLst/>
              <a:ahLst/>
              <a:cxnLst/>
              <a:rect l="l" t="t" r="r" b="b"/>
              <a:pathLst>
                <a:path w="294004" h="83819">
                  <a:moveTo>
                    <a:pt x="292100" y="83312"/>
                  </a:moveTo>
                  <a:lnTo>
                    <a:pt x="0" y="83312"/>
                  </a:lnTo>
                  <a:lnTo>
                    <a:pt x="0" y="79375"/>
                  </a:lnTo>
                  <a:lnTo>
                    <a:pt x="0" y="67437"/>
                  </a:lnTo>
                  <a:lnTo>
                    <a:pt x="0" y="55625"/>
                  </a:lnTo>
                  <a:lnTo>
                    <a:pt x="0" y="43687"/>
                  </a:lnTo>
                  <a:lnTo>
                    <a:pt x="4191" y="47625"/>
                  </a:lnTo>
                  <a:lnTo>
                    <a:pt x="8254" y="43687"/>
                  </a:lnTo>
                  <a:lnTo>
                    <a:pt x="9651" y="55625"/>
                  </a:lnTo>
                  <a:lnTo>
                    <a:pt x="11683" y="67437"/>
                  </a:lnTo>
                  <a:lnTo>
                    <a:pt x="15875" y="67437"/>
                  </a:lnTo>
                  <a:lnTo>
                    <a:pt x="20066" y="67437"/>
                  </a:lnTo>
                  <a:lnTo>
                    <a:pt x="34544" y="55625"/>
                  </a:lnTo>
                  <a:lnTo>
                    <a:pt x="38607" y="55625"/>
                  </a:lnTo>
                  <a:lnTo>
                    <a:pt x="44830" y="47625"/>
                  </a:lnTo>
                  <a:lnTo>
                    <a:pt x="48386" y="47625"/>
                  </a:lnTo>
                  <a:lnTo>
                    <a:pt x="117348" y="47625"/>
                  </a:lnTo>
                  <a:lnTo>
                    <a:pt x="121538" y="43687"/>
                  </a:lnTo>
                  <a:lnTo>
                    <a:pt x="125602" y="43687"/>
                  </a:lnTo>
                  <a:lnTo>
                    <a:pt x="129158" y="35687"/>
                  </a:lnTo>
                  <a:lnTo>
                    <a:pt x="133223" y="35687"/>
                  </a:lnTo>
                  <a:lnTo>
                    <a:pt x="189229" y="35687"/>
                  </a:lnTo>
                  <a:lnTo>
                    <a:pt x="193294" y="31750"/>
                  </a:lnTo>
                  <a:lnTo>
                    <a:pt x="194691" y="19812"/>
                  </a:lnTo>
                  <a:lnTo>
                    <a:pt x="197484" y="8000"/>
                  </a:lnTo>
                  <a:lnTo>
                    <a:pt x="200913" y="8000"/>
                  </a:lnTo>
                  <a:lnTo>
                    <a:pt x="205104" y="0"/>
                  </a:lnTo>
                  <a:lnTo>
                    <a:pt x="238251" y="0"/>
                  </a:lnTo>
                  <a:lnTo>
                    <a:pt x="239649" y="11937"/>
                  </a:lnTo>
                  <a:lnTo>
                    <a:pt x="239649" y="23875"/>
                  </a:lnTo>
                  <a:lnTo>
                    <a:pt x="240919" y="35687"/>
                  </a:lnTo>
                  <a:lnTo>
                    <a:pt x="245109" y="35687"/>
                  </a:lnTo>
                  <a:lnTo>
                    <a:pt x="248538" y="35687"/>
                  </a:lnTo>
                  <a:lnTo>
                    <a:pt x="268604" y="35687"/>
                  </a:lnTo>
                  <a:lnTo>
                    <a:pt x="280288" y="43687"/>
                  </a:lnTo>
                  <a:lnTo>
                    <a:pt x="283718" y="47625"/>
                  </a:lnTo>
                  <a:lnTo>
                    <a:pt x="289305" y="67437"/>
                  </a:lnTo>
                  <a:lnTo>
                    <a:pt x="293497" y="83312"/>
                  </a:lnTo>
                  <a:lnTo>
                    <a:pt x="287908" y="55625"/>
                  </a:lnTo>
                  <a:lnTo>
                    <a:pt x="289305" y="67437"/>
                  </a:lnTo>
                  <a:lnTo>
                    <a:pt x="292100" y="83312"/>
                  </a:lnTo>
                </a:path>
              </a:pathLst>
            </a:custGeom>
            <a:ln w="12192">
              <a:solidFill>
                <a:srgbClr val="000000"/>
              </a:solidFill>
            </a:ln>
          </p:spPr>
          <p:txBody>
            <a:bodyPr wrap="square" lIns="0" tIns="0" rIns="0" bIns="0" rtlCol="0"/>
            <a:lstStyle/>
            <a:p>
              <a:endParaRPr/>
            </a:p>
          </p:txBody>
        </p:sp>
        <p:pic>
          <p:nvPicPr>
            <p:cNvPr id="67" name="object 67"/>
            <p:cNvPicPr/>
            <p:nvPr/>
          </p:nvPicPr>
          <p:blipFill>
            <a:blip r:embed="rId24" cstate="print"/>
            <a:stretch>
              <a:fillRect/>
            </a:stretch>
          </p:blipFill>
          <p:spPr>
            <a:xfrm>
              <a:off x="5193791" y="1909559"/>
              <a:ext cx="520458" cy="433590"/>
            </a:xfrm>
            <a:prstGeom prst="rect">
              <a:avLst/>
            </a:prstGeom>
          </p:spPr>
        </p:pic>
        <p:sp>
          <p:nvSpPr>
            <p:cNvPr id="68" name="object 68"/>
            <p:cNvSpPr/>
            <p:nvPr/>
          </p:nvSpPr>
          <p:spPr>
            <a:xfrm>
              <a:off x="1423415" y="600455"/>
              <a:ext cx="3451860" cy="307975"/>
            </a:xfrm>
            <a:custGeom>
              <a:avLst/>
              <a:gdLst/>
              <a:ahLst/>
              <a:cxnLst/>
              <a:rect l="l" t="t" r="r" b="b"/>
              <a:pathLst>
                <a:path w="3451860" h="307975">
                  <a:moveTo>
                    <a:pt x="3451860" y="0"/>
                  </a:moveTo>
                  <a:lnTo>
                    <a:pt x="0" y="0"/>
                  </a:lnTo>
                  <a:lnTo>
                    <a:pt x="0" y="307848"/>
                  </a:lnTo>
                  <a:lnTo>
                    <a:pt x="3451860" y="307848"/>
                  </a:lnTo>
                  <a:lnTo>
                    <a:pt x="3451860" y="0"/>
                  </a:lnTo>
                  <a:close/>
                </a:path>
              </a:pathLst>
            </a:custGeom>
            <a:solidFill>
              <a:srgbClr val="FFFFFF"/>
            </a:solidFill>
          </p:spPr>
          <p:txBody>
            <a:bodyPr wrap="square" lIns="0" tIns="0" rIns="0" bIns="0" rtlCol="0"/>
            <a:lstStyle/>
            <a:p>
              <a:endParaRPr/>
            </a:p>
          </p:txBody>
        </p:sp>
      </p:grpSp>
      <p:sp>
        <p:nvSpPr>
          <p:cNvPr id="69" name="object 69"/>
          <p:cNvSpPr txBox="1"/>
          <p:nvPr/>
        </p:nvSpPr>
        <p:spPr>
          <a:xfrm>
            <a:off x="1502155" y="628269"/>
            <a:ext cx="3261360" cy="239395"/>
          </a:xfrm>
          <a:prstGeom prst="rect">
            <a:avLst/>
          </a:prstGeom>
        </p:spPr>
        <p:txBody>
          <a:bodyPr vert="horz" wrap="square" lIns="0" tIns="13335" rIns="0" bIns="0" rtlCol="0">
            <a:spAutoFit/>
          </a:bodyPr>
          <a:lstStyle/>
          <a:p>
            <a:pPr marL="12700">
              <a:lnSpc>
                <a:spcPct val="100000"/>
              </a:lnSpc>
              <a:spcBef>
                <a:spcPts val="105"/>
              </a:spcBef>
            </a:pPr>
            <a:r>
              <a:rPr sz="1400" b="1" i="1" dirty="0">
                <a:latin typeface="Arial"/>
                <a:cs typeface="Arial"/>
              </a:rPr>
              <a:t>Strategic</a:t>
            </a:r>
            <a:r>
              <a:rPr sz="1400" b="1" i="1" spc="-60" dirty="0">
                <a:latin typeface="Arial"/>
                <a:cs typeface="Arial"/>
              </a:rPr>
              <a:t> </a:t>
            </a:r>
            <a:r>
              <a:rPr sz="1400" b="1" i="1" dirty="0">
                <a:latin typeface="Arial"/>
                <a:cs typeface="Arial"/>
              </a:rPr>
              <a:t>&amp;</a:t>
            </a:r>
            <a:r>
              <a:rPr sz="1400" b="1" i="1" spc="-15" dirty="0">
                <a:latin typeface="Arial"/>
                <a:cs typeface="Arial"/>
              </a:rPr>
              <a:t> </a:t>
            </a:r>
            <a:r>
              <a:rPr sz="1400" b="1" i="1" spc="-5" dirty="0">
                <a:latin typeface="Arial"/>
                <a:cs typeface="Arial"/>
              </a:rPr>
              <a:t>Operational</a:t>
            </a:r>
            <a:r>
              <a:rPr sz="1400" b="1" i="1" spc="-50" dirty="0">
                <a:latin typeface="Arial"/>
                <a:cs typeface="Arial"/>
              </a:rPr>
              <a:t> </a:t>
            </a:r>
            <a:r>
              <a:rPr sz="1400" b="1" i="1" spc="-5" dirty="0">
                <a:latin typeface="Arial"/>
                <a:cs typeface="Arial"/>
              </a:rPr>
              <a:t>Support</a:t>
            </a:r>
            <a:r>
              <a:rPr sz="1400" b="1" i="1" spc="-75" dirty="0">
                <a:latin typeface="Arial"/>
                <a:cs typeface="Arial"/>
              </a:rPr>
              <a:t> </a:t>
            </a:r>
            <a:r>
              <a:rPr sz="1400" b="1" i="1" dirty="0">
                <a:latin typeface="Arial"/>
                <a:cs typeface="Arial"/>
              </a:rPr>
              <a:t>Areas</a:t>
            </a:r>
            <a:endParaRPr sz="1400">
              <a:latin typeface="Arial"/>
              <a:cs typeface="Arial"/>
            </a:endParaRPr>
          </a:p>
        </p:txBody>
      </p:sp>
      <p:grpSp>
        <p:nvGrpSpPr>
          <p:cNvPr id="70" name="object 70"/>
          <p:cNvGrpSpPr/>
          <p:nvPr/>
        </p:nvGrpSpPr>
        <p:grpSpPr>
          <a:xfrm>
            <a:off x="3297935" y="950912"/>
            <a:ext cx="5835650" cy="3698875"/>
            <a:chOff x="3297935" y="950912"/>
            <a:chExt cx="5835650" cy="3698875"/>
          </a:xfrm>
        </p:grpSpPr>
        <p:pic>
          <p:nvPicPr>
            <p:cNvPr id="71" name="object 71"/>
            <p:cNvPicPr/>
            <p:nvPr/>
          </p:nvPicPr>
          <p:blipFill>
            <a:blip r:embed="rId24" cstate="print"/>
            <a:stretch>
              <a:fillRect/>
            </a:stretch>
          </p:blipFill>
          <p:spPr>
            <a:xfrm>
              <a:off x="3297935" y="2174735"/>
              <a:ext cx="521982" cy="433590"/>
            </a:xfrm>
            <a:prstGeom prst="rect">
              <a:avLst/>
            </a:prstGeom>
          </p:spPr>
        </p:pic>
        <p:pic>
          <p:nvPicPr>
            <p:cNvPr id="72" name="object 72"/>
            <p:cNvPicPr/>
            <p:nvPr/>
          </p:nvPicPr>
          <p:blipFill>
            <a:blip r:embed="rId25" cstate="print"/>
            <a:stretch>
              <a:fillRect/>
            </a:stretch>
          </p:blipFill>
          <p:spPr>
            <a:xfrm>
              <a:off x="8129015" y="3000698"/>
              <a:ext cx="127228" cy="49460"/>
            </a:xfrm>
            <a:prstGeom prst="rect">
              <a:avLst/>
            </a:prstGeom>
          </p:spPr>
        </p:pic>
        <p:sp>
          <p:nvSpPr>
            <p:cNvPr id="73" name="object 73"/>
            <p:cNvSpPr/>
            <p:nvPr/>
          </p:nvSpPr>
          <p:spPr>
            <a:xfrm>
              <a:off x="8148827" y="2996183"/>
              <a:ext cx="115570" cy="36830"/>
            </a:xfrm>
            <a:custGeom>
              <a:avLst/>
              <a:gdLst/>
              <a:ahLst/>
              <a:cxnLst/>
              <a:rect l="l" t="t" r="r" b="b"/>
              <a:pathLst>
                <a:path w="115570" h="36830">
                  <a:moveTo>
                    <a:pt x="82676" y="0"/>
                  </a:moveTo>
                  <a:lnTo>
                    <a:pt x="50292" y="0"/>
                  </a:lnTo>
                  <a:lnTo>
                    <a:pt x="50292" y="18287"/>
                  </a:lnTo>
                  <a:lnTo>
                    <a:pt x="635" y="18287"/>
                  </a:lnTo>
                  <a:lnTo>
                    <a:pt x="0" y="29590"/>
                  </a:lnTo>
                  <a:lnTo>
                    <a:pt x="115189" y="36702"/>
                  </a:lnTo>
                  <a:lnTo>
                    <a:pt x="115189" y="24002"/>
                  </a:lnTo>
                  <a:lnTo>
                    <a:pt x="82676" y="24002"/>
                  </a:lnTo>
                  <a:lnTo>
                    <a:pt x="82676" y="0"/>
                  </a:lnTo>
                  <a:close/>
                </a:path>
              </a:pathLst>
            </a:custGeom>
            <a:solidFill>
              <a:srgbClr val="FB0028"/>
            </a:solidFill>
          </p:spPr>
          <p:txBody>
            <a:bodyPr wrap="square" lIns="0" tIns="0" rIns="0" bIns="0" rtlCol="0"/>
            <a:lstStyle/>
            <a:p>
              <a:endParaRPr/>
            </a:p>
          </p:txBody>
        </p:sp>
        <p:sp>
          <p:nvSpPr>
            <p:cNvPr id="74" name="object 74"/>
            <p:cNvSpPr/>
            <p:nvPr/>
          </p:nvSpPr>
          <p:spPr>
            <a:xfrm>
              <a:off x="8148827" y="2996183"/>
              <a:ext cx="115570" cy="36830"/>
            </a:xfrm>
            <a:custGeom>
              <a:avLst/>
              <a:gdLst/>
              <a:ahLst/>
              <a:cxnLst/>
              <a:rect l="l" t="t" r="r" b="b"/>
              <a:pathLst>
                <a:path w="115570" h="36830">
                  <a:moveTo>
                    <a:pt x="115189" y="36702"/>
                  </a:moveTo>
                  <a:lnTo>
                    <a:pt x="115189" y="24002"/>
                  </a:lnTo>
                  <a:lnTo>
                    <a:pt x="82676" y="24002"/>
                  </a:lnTo>
                  <a:lnTo>
                    <a:pt x="82676" y="0"/>
                  </a:lnTo>
                  <a:lnTo>
                    <a:pt x="50292" y="0"/>
                  </a:lnTo>
                  <a:lnTo>
                    <a:pt x="50292" y="18287"/>
                  </a:lnTo>
                  <a:lnTo>
                    <a:pt x="635" y="18287"/>
                  </a:lnTo>
                  <a:lnTo>
                    <a:pt x="0" y="29590"/>
                  </a:lnTo>
                  <a:lnTo>
                    <a:pt x="115189" y="36702"/>
                  </a:lnTo>
                </a:path>
              </a:pathLst>
            </a:custGeom>
            <a:ln w="12192">
              <a:solidFill>
                <a:srgbClr val="000000"/>
              </a:solidFill>
            </a:ln>
          </p:spPr>
          <p:txBody>
            <a:bodyPr wrap="square" lIns="0" tIns="0" rIns="0" bIns="0" rtlCol="0"/>
            <a:lstStyle/>
            <a:p>
              <a:endParaRPr/>
            </a:p>
          </p:txBody>
        </p:sp>
        <p:pic>
          <p:nvPicPr>
            <p:cNvPr id="75" name="object 75"/>
            <p:cNvPicPr/>
            <p:nvPr/>
          </p:nvPicPr>
          <p:blipFill>
            <a:blip r:embed="rId26" cstate="print"/>
            <a:stretch>
              <a:fillRect/>
            </a:stretch>
          </p:blipFill>
          <p:spPr>
            <a:xfrm>
              <a:off x="8051291" y="2986976"/>
              <a:ext cx="73958" cy="51117"/>
            </a:xfrm>
            <a:prstGeom prst="rect">
              <a:avLst/>
            </a:prstGeom>
          </p:spPr>
        </p:pic>
        <p:pic>
          <p:nvPicPr>
            <p:cNvPr id="76" name="object 76"/>
            <p:cNvPicPr/>
            <p:nvPr/>
          </p:nvPicPr>
          <p:blipFill>
            <a:blip r:embed="rId27" cstate="print"/>
            <a:stretch>
              <a:fillRect/>
            </a:stretch>
          </p:blipFill>
          <p:spPr>
            <a:xfrm>
              <a:off x="8065007" y="2923061"/>
              <a:ext cx="76962" cy="118080"/>
            </a:xfrm>
            <a:prstGeom prst="rect">
              <a:avLst/>
            </a:prstGeom>
          </p:spPr>
        </p:pic>
        <p:sp>
          <p:nvSpPr>
            <p:cNvPr id="77" name="object 77"/>
            <p:cNvSpPr/>
            <p:nvPr/>
          </p:nvSpPr>
          <p:spPr>
            <a:xfrm>
              <a:off x="8132064" y="2918460"/>
              <a:ext cx="17780" cy="105410"/>
            </a:xfrm>
            <a:custGeom>
              <a:avLst/>
              <a:gdLst/>
              <a:ahLst/>
              <a:cxnLst/>
              <a:rect l="l" t="t" r="r" b="b"/>
              <a:pathLst>
                <a:path w="17779" h="105410">
                  <a:moveTo>
                    <a:pt x="14350" y="0"/>
                  </a:moveTo>
                  <a:lnTo>
                    <a:pt x="11810" y="32257"/>
                  </a:lnTo>
                  <a:lnTo>
                    <a:pt x="634" y="32257"/>
                  </a:lnTo>
                  <a:lnTo>
                    <a:pt x="0" y="53339"/>
                  </a:lnTo>
                  <a:lnTo>
                    <a:pt x="1269" y="53339"/>
                  </a:lnTo>
                  <a:lnTo>
                    <a:pt x="1269" y="105282"/>
                  </a:lnTo>
                  <a:lnTo>
                    <a:pt x="17652" y="105282"/>
                  </a:lnTo>
                  <a:lnTo>
                    <a:pt x="14350" y="0"/>
                  </a:lnTo>
                  <a:close/>
                </a:path>
              </a:pathLst>
            </a:custGeom>
            <a:solidFill>
              <a:srgbClr val="FB0028"/>
            </a:solidFill>
          </p:spPr>
          <p:txBody>
            <a:bodyPr wrap="square" lIns="0" tIns="0" rIns="0" bIns="0" rtlCol="0"/>
            <a:lstStyle/>
            <a:p>
              <a:endParaRPr/>
            </a:p>
          </p:txBody>
        </p:sp>
        <p:sp>
          <p:nvSpPr>
            <p:cNvPr id="78" name="object 78"/>
            <p:cNvSpPr/>
            <p:nvPr/>
          </p:nvSpPr>
          <p:spPr>
            <a:xfrm>
              <a:off x="8132064" y="2918460"/>
              <a:ext cx="17780" cy="105410"/>
            </a:xfrm>
            <a:custGeom>
              <a:avLst/>
              <a:gdLst/>
              <a:ahLst/>
              <a:cxnLst/>
              <a:rect l="l" t="t" r="r" b="b"/>
              <a:pathLst>
                <a:path w="17779" h="105410">
                  <a:moveTo>
                    <a:pt x="17652" y="105282"/>
                  </a:moveTo>
                  <a:lnTo>
                    <a:pt x="14350" y="0"/>
                  </a:lnTo>
                  <a:lnTo>
                    <a:pt x="13715" y="6985"/>
                  </a:lnTo>
                  <a:lnTo>
                    <a:pt x="11810" y="32257"/>
                  </a:lnTo>
                  <a:lnTo>
                    <a:pt x="634" y="32257"/>
                  </a:lnTo>
                  <a:lnTo>
                    <a:pt x="0" y="53339"/>
                  </a:lnTo>
                  <a:lnTo>
                    <a:pt x="1269" y="53339"/>
                  </a:lnTo>
                  <a:lnTo>
                    <a:pt x="1269" y="105282"/>
                  </a:lnTo>
                  <a:lnTo>
                    <a:pt x="17652" y="105282"/>
                  </a:lnTo>
                </a:path>
              </a:pathLst>
            </a:custGeom>
            <a:ln w="12192">
              <a:solidFill>
                <a:srgbClr val="000000"/>
              </a:solidFill>
            </a:ln>
          </p:spPr>
          <p:txBody>
            <a:bodyPr wrap="square" lIns="0" tIns="0" rIns="0" bIns="0" rtlCol="0"/>
            <a:lstStyle/>
            <a:p>
              <a:endParaRPr/>
            </a:p>
          </p:txBody>
        </p:sp>
        <p:pic>
          <p:nvPicPr>
            <p:cNvPr id="79" name="object 79"/>
            <p:cNvPicPr/>
            <p:nvPr/>
          </p:nvPicPr>
          <p:blipFill>
            <a:blip r:embed="rId13" cstate="print"/>
            <a:stretch>
              <a:fillRect/>
            </a:stretch>
          </p:blipFill>
          <p:spPr>
            <a:xfrm>
              <a:off x="8074151" y="2950406"/>
              <a:ext cx="14668" cy="49460"/>
            </a:xfrm>
            <a:prstGeom prst="rect">
              <a:avLst/>
            </a:prstGeom>
          </p:spPr>
        </p:pic>
        <p:sp>
          <p:nvSpPr>
            <p:cNvPr id="80" name="object 80"/>
            <p:cNvSpPr/>
            <p:nvPr/>
          </p:nvSpPr>
          <p:spPr>
            <a:xfrm>
              <a:off x="8093964" y="2945892"/>
              <a:ext cx="2540" cy="36830"/>
            </a:xfrm>
            <a:custGeom>
              <a:avLst/>
              <a:gdLst/>
              <a:ahLst/>
              <a:cxnLst/>
              <a:rect l="l" t="t" r="r" b="b"/>
              <a:pathLst>
                <a:path w="2540" h="36830">
                  <a:moveTo>
                    <a:pt x="1269" y="0"/>
                  </a:moveTo>
                  <a:lnTo>
                    <a:pt x="0" y="7112"/>
                  </a:lnTo>
                  <a:lnTo>
                    <a:pt x="1269" y="9906"/>
                  </a:lnTo>
                  <a:lnTo>
                    <a:pt x="0" y="36703"/>
                  </a:lnTo>
                  <a:lnTo>
                    <a:pt x="2412" y="36703"/>
                  </a:lnTo>
                  <a:lnTo>
                    <a:pt x="1777" y="14097"/>
                  </a:lnTo>
                  <a:lnTo>
                    <a:pt x="2412" y="7112"/>
                  </a:lnTo>
                  <a:lnTo>
                    <a:pt x="1269" y="0"/>
                  </a:lnTo>
                  <a:close/>
                </a:path>
              </a:pathLst>
            </a:custGeom>
            <a:solidFill>
              <a:srgbClr val="FB0028"/>
            </a:solidFill>
          </p:spPr>
          <p:txBody>
            <a:bodyPr wrap="square" lIns="0" tIns="0" rIns="0" bIns="0" rtlCol="0"/>
            <a:lstStyle/>
            <a:p>
              <a:endParaRPr/>
            </a:p>
          </p:txBody>
        </p:sp>
        <p:sp>
          <p:nvSpPr>
            <p:cNvPr id="81" name="object 81"/>
            <p:cNvSpPr/>
            <p:nvPr/>
          </p:nvSpPr>
          <p:spPr>
            <a:xfrm>
              <a:off x="8093964" y="2945892"/>
              <a:ext cx="2540" cy="36830"/>
            </a:xfrm>
            <a:custGeom>
              <a:avLst/>
              <a:gdLst/>
              <a:ahLst/>
              <a:cxnLst/>
              <a:rect l="l" t="t" r="r" b="b"/>
              <a:pathLst>
                <a:path w="2540" h="36830">
                  <a:moveTo>
                    <a:pt x="0" y="36703"/>
                  </a:moveTo>
                  <a:lnTo>
                    <a:pt x="1269" y="9906"/>
                  </a:lnTo>
                  <a:lnTo>
                    <a:pt x="0" y="7112"/>
                  </a:lnTo>
                  <a:lnTo>
                    <a:pt x="1269" y="0"/>
                  </a:lnTo>
                  <a:lnTo>
                    <a:pt x="2412" y="7112"/>
                  </a:lnTo>
                  <a:lnTo>
                    <a:pt x="1777" y="14097"/>
                  </a:lnTo>
                  <a:lnTo>
                    <a:pt x="2412" y="36703"/>
                  </a:lnTo>
                  <a:lnTo>
                    <a:pt x="0" y="36703"/>
                  </a:lnTo>
                </a:path>
              </a:pathLst>
            </a:custGeom>
            <a:ln w="12192">
              <a:solidFill>
                <a:srgbClr val="000000"/>
              </a:solidFill>
            </a:ln>
          </p:spPr>
          <p:txBody>
            <a:bodyPr wrap="square" lIns="0" tIns="0" rIns="0" bIns="0" rtlCol="0"/>
            <a:lstStyle/>
            <a:p>
              <a:endParaRPr/>
            </a:p>
          </p:txBody>
        </p:sp>
        <p:pic>
          <p:nvPicPr>
            <p:cNvPr id="82" name="object 82"/>
            <p:cNvPicPr/>
            <p:nvPr/>
          </p:nvPicPr>
          <p:blipFill>
            <a:blip r:embed="rId28" cstate="print"/>
            <a:stretch>
              <a:fillRect/>
            </a:stretch>
          </p:blipFill>
          <p:spPr>
            <a:xfrm>
              <a:off x="7990332" y="3000787"/>
              <a:ext cx="29718" cy="32861"/>
            </a:xfrm>
            <a:prstGeom prst="rect">
              <a:avLst/>
            </a:prstGeom>
          </p:spPr>
        </p:pic>
        <p:pic>
          <p:nvPicPr>
            <p:cNvPr id="83" name="object 83"/>
            <p:cNvPicPr/>
            <p:nvPr/>
          </p:nvPicPr>
          <p:blipFill>
            <a:blip r:embed="rId29" cstate="print"/>
            <a:stretch>
              <a:fillRect/>
            </a:stretch>
          </p:blipFill>
          <p:spPr>
            <a:xfrm>
              <a:off x="8004047" y="2990088"/>
              <a:ext cx="52704" cy="43561"/>
            </a:xfrm>
            <a:prstGeom prst="rect">
              <a:avLst/>
            </a:prstGeom>
          </p:spPr>
        </p:pic>
        <p:sp>
          <p:nvSpPr>
            <p:cNvPr id="84" name="object 84"/>
            <p:cNvSpPr/>
            <p:nvPr/>
          </p:nvSpPr>
          <p:spPr>
            <a:xfrm>
              <a:off x="8052815" y="3000755"/>
              <a:ext cx="12065" cy="15875"/>
            </a:xfrm>
            <a:custGeom>
              <a:avLst/>
              <a:gdLst/>
              <a:ahLst/>
              <a:cxnLst/>
              <a:rect l="l" t="t" r="r" b="b"/>
              <a:pathLst>
                <a:path w="12065" h="15875">
                  <a:moveTo>
                    <a:pt x="11556" y="0"/>
                  </a:moveTo>
                  <a:lnTo>
                    <a:pt x="0" y="0"/>
                  </a:lnTo>
                  <a:lnTo>
                    <a:pt x="0" y="9779"/>
                  </a:lnTo>
                  <a:lnTo>
                    <a:pt x="3428" y="9779"/>
                  </a:lnTo>
                  <a:lnTo>
                    <a:pt x="4063" y="15367"/>
                  </a:lnTo>
                  <a:lnTo>
                    <a:pt x="7492" y="15367"/>
                  </a:lnTo>
                  <a:lnTo>
                    <a:pt x="9525" y="9779"/>
                  </a:lnTo>
                  <a:lnTo>
                    <a:pt x="11556" y="9779"/>
                  </a:lnTo>
                  <a:lnTo>
                    <a:pt x="11556" y="0"/>
                  </a:lnTo>
                  <a:close/>
                </a:path>
              </a:pathLst>
            </a:custGeom>
            <a:solidFill>
              <a:srgbClr val="FB0028"/>
            </a:solidFill>
          </p:spPr>
          <p:txBody>
            <a:bodyPr wrap="square" lIns="0" tIns="0" rIns="0" bIns="0" rtlCol="0"/>
            <a:lstStyle/>
            <a:p>
              <a:endParaRPr/>
            </a:p>
          </p:txBody>
        </p:sp>
        <p:sp>
          <p:nvSpPr>
            <p:cNvPr id="85" name="object 85"/>
            <p:cNvSpPr/>
            <p:nvPr/>
          </p:nvSpPr>
          <p:spPr>
            <a:xfrm>
              <a:off x="8052815" y="3000755"/>
              <a:ext cx="12065" cy="15875"/>
            </a:xfrm>
            <a:custGeom>
              <a:avLst/>
              <a:gdLst/>
              <a:ahLst/>
              <a:cxnLst/>
              <a:rect l="l" t="t" r="r" b="b"/>
              <a:pathLst>
                <a:path w="12065" h="15875">
                  <a:moveTo>
                    <a:pt x="7492" y="15367"/>
                  </a:moveTo>
                  <a:lnTo>
                    <a:pt x="9525" y="9779"/>
                  </a:lnTo>
                  <a:lnTo>
                    <a:pt x="11556" y="9779"/>
                  </a:lnTo>
                  <a:lnTo>
                    <a:pt x="11556" y="0"/>
                  </a:lnTo>
                  <a:lnTo>
                    <a:pt x="0" y="0"/>
                  </a:lnTo>
                  <a:lnTo>
                    <a:pt x="0" y="9779"/>
                  </a:lnTo>
                  <a:lnTo>
                    <a:pt x="3428" y="9779"/>
                  </a:lnTo>
                  <a:lnTo>
                    <a:pt x="4063" y="15367"/>
                  </a:lnTo>
                  <a:lnTo>
                    <a:pt x="7492" y="15367"/>
                  </a:lnTo>
                </a:path>
              </a:pathLst>
            </a:custGeom>
            <a:ln w="12192">
              <a:solidFill>
                <a:srgbClr val="000000"/>
              </a:solidFill>
            </a:ln>
          </p:spPr>
          <p:txBody>
            <a:bodyPr wrap="square" lIns="0" tIns="0" rIns="0" bIns="0" rtlCol="0"/>
            <a:lstStyle/>
            <a:p>
              <a:endParaRPr/>
            </a:p>
          </p:txBody>
        </p:sp>
        <p:pic>
          <p:nvPicPr>
            <p:cNvPr id="86" name="object 86"/>
            <p:cNvPicPr/>
            <p:nvPr/>
          </p:nvPicPr>
          <p:blipFill>
            <a:blip r:embed="rId16" cstate="print"/>
            <a:stretch>
              <a:fillRect/>
            </a:stretch>
          </p:blipFill>
          <p:spPr>
            <a:xfrm>
              <a:off x="8122920" y="2897092"/>
              <a:ext cx="19202" cy="35718"/>
            </a:xfrm>
            <a:prstGeom prst="rect">
              <a:avLst/>
            </a:prstGeom>
          </p:spPr>
        </p:pic>
        <p:sp>
          <p:nvSpPr>
            <p:cNvPr id="87" name="object 87"/>
            <p:cNvSpPr/>
            <p:nvPr/>
          </p:nvSpPr>
          <p:spPr>
            <a:xfrm>
              <a:off x="8146541" y="2892551"/>
              <a:ext cx="3175" cy="23495"/>
            </a:xfrm>
            <a:custGeom>
              <a:avLst/>
              <a:gdLst/>
              <a:ahLst/>
              <a:cxnLst/>
              <a:rect l="l" t="t" r="r" b="b"/>
              <a:pathLst>
                <a:path w="3175" h="23494">
                  <a:moveTo>
                    <a:pt x="634" y="0"/>
                  </a:moveTo>
                  <a:lnTo>
                    <a:pt x="0" y="14350"/>
                  </a:lnTo>
                  <a:lnTo>
                    <a:pt x="0" y="22987"/>
                  </a:lnTo>
                  <a:lnTo>
                    <a:pt x="634" y="14350"/>
                  </a:lnTo>
                  <a:lnTo>
                    <a:pt x="3175" y="14350"/>
                  </a:lnTo>
                  <a:lnTo>
                    <a:pt x="634" y="11430"/>
                  </a:lnTo>
                  <a:lnTo>
                    <a:pt x="634" y="0"/>
                  </a:lnTo>
                  <a:close/>
                </a:path>
              </a:pathLst>
            </a:custGeom>
            <a:solidFill>
              <a:srgbClr val="FB0028"/>
            </a:solidFill>
          </p:spPr>
          <p:txBody>
            <a:bodyPr wrap="square" lIns="0" tIns="0" rIns="0" bIns="0" rtlCol="0"/>
            <a:lstStyle/>
            <a:p>
              <a:endParaRPr/>
            </a:p>
          </p:txBody>
        </p:sp>
        <p:sp>
          <p:nvSpPr>
            <p:cNvPr id="88" name="object 88"/>
            <p:cNvSpPr/>
            <p:nvPr/>
          </p:nvSpPr>
          <p:spPr>
            <a:xfrm>
              <a:off x="8142732" y="2892551"/>
              <a:ext cx="6985" cy="23495"/>
            </a:xfrm>
            <a:custGeom>
              <a:avLst/>
              <a:gdLst/>
              <a:ahLst/>
              <a:cxnLst/>
              <a:rect l="l" t="t" r="r" b="b"/>
              <a:pathLst>
                <a:path w="6984" h="23494">
                  <a:moveTo>
                    <a:pt x="0" y="14350"/>
                  </a:moveTo>
                  <a:lnTo>
                    <a:pt x="3810" y="14350"/>
                  </a:lnTo>
                  <a:lnTo>
                    <a:pt x="3810" y="22987"/>
                  </a:lnTo>
                  <a:lnTo>
                    <a:pt x="4445" y="14350"/>
                  </a:lnTo>
                  <a:lnTo>
                    <a:pt x="6985" y="14350"/>
                  </a:lnTo>
                  <a:lnTo>
                    <a:pt x="4445" y="11430"/>
                  </a:lnTo>
                  <a:lnTo>
                    <a:pt x="4445" y="0"/>
                  </a:lnTo>
                  <a:lnTo>
                    <a:pt x="3810" y="14350"/>
                  </a:lnTo>
                  <a:lnTo>
                    <a:pt x="0" y="14350"/>
                  </a:lnTo>
                </a:path>
              </a:pathLst>
            </a:custGeom>
            <a:ln w="12192">
              <a:solidFill>
                <a:srgbClr val="000000"/>
              </a:solidFill>
            </a:ln>
          </p:spPr>
          <p:txBody>
            <a:bodyPr wrap="square" lIns="0" tIns="0" rIns="0" bIns="0" rtlCol="0"/>
            <a:lstStyle/>
            <a:p>
              <a:endParaRPr/>
            </a:p>
          </p:txBody>
        </p:sp>
        <p:pic>
          <p:nvPicPr>
            <p:cNvPr id="89" name="object 89"/>
            <p:cNvPicPr/>
            <p:nvPr/>
          </p:nvPicPr>
          <p:blipFill>
            <a:blip r:embed="rId30" cstate="print"/>
            <a:stretch>
              <a:fillRect/>
            </a:stretch>
          </p:blipFill>
          <p:spPr>
            <a:xfrm>
              <a:off x="8171688" y="2982404"/>
              <a:ext cx="14668" cy="51117"/>
            </a:xfrm>
            <a:prstGeom prst="rect">
              <a:avLst/>
            </a:prstGeom>
          </p:spPr>
        </p:pic>
        <p:sp>
          <p:nvSpPr>
            <p:cNvPr id="90" name="object 90"/>
            <p:cNvSpPr/>
            <p:nvPr/>
          </p:nvSpPr>
          <p:spPr>
            <a:xfrm>
              <a:off x="8191500" y="2977895"/>
              <a:ext cx="2540" cy="38735"/>
            </a:xfrm>
            <a:custGeom>
              <a:avLst/>
              <a:gdLst/>
              <a:ahLst/>
              <a:cxnLst/>
              <a:rect l="l" t="t" r="r" b="b"/>
              <a:pathLst>
                <a:path w="2540" h="38735">
                  <a:moveTo>
                    <a:pt x="2413" y="0"/>
                  </a:moveTo>
                  <a:lnTo>
                    <a:pt x="0" y="0"/>
                  </a:lnTo>
                  <a:lnTo>
                    <a:pt x="0" y="38226"/>
                  </a:lnTo>
                  <a:lnTo>
                    <a:pt x="2413" y="38226"/>
                  </a:lnTo>
                  <a:lnTo>
                    <a:pt x="2413" y="0"/>
                  </a:lnTo>
                  <a:close/>
                </a:path>
              </a:pathLst>
            </a:custGeom>
            <a:solidFill>
              <a:srgbClr val="FB0028"/>
            </a:solidFill>
          </p:spPr>
          <p:txBody>
            <a:bodyPr wrap="square" lIns="0" tIns="0" rIns="0" bIns="0" rtlCol="0"/>
            <a:lstStyle/>
            <a:p>
              <a:endParaRPr/>
            </a:p>
          </p:txBody>
        </p:sp>
        <p:sp>
          <p:nvSpPr>
            <p:cNvPr id="91" name="object 91"/>
            <p:cNvSpPr/>
            <p:nvPr/>
          </p:nvSpPr>
          <p:spPr>
            <a:xfrm>
              <a:off x="8191500" y="2977895"/>
              <a:ext cx="2540" cy="38735"/>
            </a:xfrm>
            <a:custGeom>
              <a:avLst/>
              <a:gdLst/>
              <a:ahLst/>
              <a:cxnLst/>
              <a:rect l="l" t="t" r="r" b="b"/>
              <a:pathLst>
                <a:path w="2540" h="38735">
                  <a:moveTo>
                    <a:pt x="2413" y="38226"/>
                  </a:moveTo>
                  <a:lnTo>
                    <a:pt x="2413" y="0"/>
                  </a:lnTo>
                  <a:lnTo>
                    <a:pt x="0" y="0"/>
                  </a:lnTo>
                  <a:lnTo>
                    <a:pt x="0" y="38226"/>
                  </a:lnTo>
                  <a:lnTo>
                    <a:pt x="2413" y="38226"/>
                  </a:lnTo>
                </a:path>
              </a:pathLst>
            </a:custGeom>
            <a:ln w="12192">
              <a:solidFill>
                <a:srgbClr val="000000"/>
              </a:solidFill>
            </a:ln>
          </p:spPr>
          <p:txBody>
            <a:bodyPr wrap="square" lIns="0" tIns="0" rIns="0" bIns="0" rtlCol="0"/>
            <a:lstStyle/>
            <a:p>
              <a:endParaRPr/>
            </a:p>
          </p:txBody>
        </p:sp>
        <p:pic>
          <p:nvPicPr>
            <p:cNvPr id="92" name="object 92"/>
            <p:cNvPicPr/>
            <p:nvPr/>
          </p:nvPicPr>
          <p:blipFill>
            <a:blip r:embed="rId31" cstate="print"/>
            <a:stretch>
              <a:fillRect/>
            </a:stretch>
          </p:blipFill>
          <p:spPr>
            <a:xfrm>
              <a:off x="8051291" y="2967227"/>
              <a:ext cx="37591" cy="32893"/>
            </a:xfrm>
            <a:prstGeom prst="rect">
              <a:avLst/>
            </a:prstGeom>
          </p:spPr>
        </p:pic>
        <p:sp>
          <p:nvSpPr>
            <p:cNvPr id="93" name="object 93"/>
            <p:cNvSpPr/>
            <p:nvPr/>
          </p:nvSpPr>
          <p:spPr>
            <a:xfrm>
              <a:off x="8087867" y="2967227"/>
              <a:ext cx="1270" cy="15875"/>
            </a:xfrm>
            <a:custGeom>
              <a:avLst/>
              <a:gdLst/>
              <a:ahLst/>
              <a:cxnLst/>
              <a:rect l="l" t="t" r="r" b="b"/>
              <a:pathLst>
                <a:path w="1270" h="15875">
                  <a:moveTo>
                    <a:pt x="507" y="15367"/>
                  </a:moveTo>
                  <a:lnTo>
                    <a:pt x="507" y="8382"/>
                  </a:lnTo>
                  <a:lnTo>
                    <a:pt x="1015" y="8382"/>
                  </a:lnTo>
                  <a:lnTo>
                    <a:pt x="1015" y="2794"/>
                  </a:lnTo>
                  <a:lnTo>
                    <a:pt x="507" y="2794"/>
                  </a:lnTo>
                  <a:lnTo>
                    <a:pt x="507" y="0"/>
                  </a:lnTo>
                  <a:lnTo>
                    <a:pt x="0" y="2794"/>
                  </a:lnTo>
                  <a:lnTo>
                    <a:pt x="0" y="6985"/>
                  </a:lnTo>
                  <a:lnTo>
                    <a:pt x="0" y="12573"/>
                  </a:lnTo>
                  <a:lnTo>
                    <a:pt x="507" y="15367"/>
                  </a:lnTo>
                </a:path>
              </a:pathLst>
            </a:custGeom>
            <a:ln w="12192">
              <a:solidFill>
                <a:srgbClr val="000000"/>
              </a:solidFill>
            </a:ln>
          </p:spPr>
          <p:txBody>
            <a:bodyPr wrap="square" lIns="0" tIns="0" rIns="0" bIns="0" rtlCol="0"/>
            <a:lstStyle/>
            <a:p>
              <a:endParaRPr/>
            </a:p>
          </p:txBody>
        </p:sp>
        <p:sp>
          <p:nvSpPr>
            <p:cNvPr id="94" name="object 94"/>
            <p:cNvSpPr/>
            <p:nvPr/>
          </p:nvSpPr>
          <p:spPr>
            <a:xfrm>
              <a:off x="8073770" y="2964179"/>
              <a:ext cx="1270" cy="18415"/>
            </a:xfrm>
            <a:custGeom>
              <a:avLst/>
              <a:gdLst/>
              <a:ahLst/>
              <a:cxnLst/>
              <a:rect l="l" t="t" r="r" b="b"/>
              <a:pathLst>
                <a:path w="1270" h="18414">
                  <a:moveTo>
                    <a:pt x="1270" y="0"/>
                  </a:moveTo>
                  <a:lnTo>
                    <a:pt x="634" y="0"/>
                  </a:lnTo>
                  <a:lnTo>
                    <a:pt x="0" y="11303"/>
                  </a:lnTo>
                  <a:lnTo>
                    <a:pt x="0" y="18415"/>
                  </a:lnTo>
                  <a:lnTo>
                    <a:pt x="1270" y="15621"/>
                  </a:lnTo>
                  <a:lnTo>
                    <a:pt x="1270" y="0"/>
                  </a:lnTo>
                  <a:close/>
                </a:path>
              </a:pathLst>
            </a:custGeom>
            <a:solidFill>
              <a:srgbClr val="FB0028"/>
            </a:solidFill>
          </p:spPr>
          <p:txBody>
            <a:bodyPr wrap="square" lIns="0" tIns="0" rIns="0" bIns="0" rtlCol="0"/>
            <a:lstStyle/>
            <a:p>
              <a:endParaRPr/>
            </a:p>
          </p:txBody>
        </p:sp>
        <p:sp>
          <p:nvSpPr>
            <p:cNvPr id="95" name="object 95"/>
            <p:cNvSpPr/>
            <p:nvPr/>
          </p:nvSpPr>
          <p:spPr>
            <a:xfrm>
              <a:off x="8071103" y="2955035"/>
              <a:ext cx="40005" cy="27940"/>
            </a:xfrm>
            <a:custGeom>
              <a:avLst/>
              <a:gdLst/>
              <a:ahLst/>
              <a:cxnLst/>
              <a:rect l="l" t="t" r="r" b="b"/>
              <a:pathLst>
                <a:path w="40004" h="27939">
                  <a:moveTo>
                    <a:pt x="3937" y="24764"/>
                  </a:moveTo>
                  <a:lnTo>
                    <a:pt x="3937" y="9143"/>
                  </a:lnTo>
                  <a:lnTo>
                    <a:pt x="3301" y="9143"/>
                  </a:lnTo>
                  <a:lnTo>
                    <a:pt x="2667" y="20447"/>
                  </a:lnTo>
                  <a:lnTo>
                    <a:pt x="0" y="20447"/>
                  </a:lnTo>
                  <a:lnTo>
                    <a:pt x="2667" y="20447"/>
                  </a:lnTo>
                  <a:lnTo>
                    <a:pt x="2667" y="27559"/>
                  </a:lnTo>
                  <a:lnTo>
                    <a:pt x="3937" y="24764"/>
                  </a:lnTo>
                </a:path>
                <a:path w="40004" h="27939">
                  <a:moveTo>
                    <a:pt x="39624" y="27559"/>
                  </a:moveTo>
                  <a:lnTo>
                    <a:pt x="39624" y="0"/>
                  </a:lnTo>
                  <a:lnTo>
                    <a:pt x="39624" y="27559"/>
                  </a:lnTo>
                </a:path>
              </a:pathLst>
            </a:custGeom>
            <a:ln w="12192">
              <a:solidFill>
                <a:srgbClr val="000000"/>
              </a:solidFill>
            </a:ln>
          </p:spPr>
          <p:txBody>
            <a:bodyPr wrap="square" lIns="0" tIns="0" rIns="0" bIns="0" rtlCol="0"/>
            <a:lstStyle/>
            <a:p>
              <a:endParaRPr/>
            </a:p>
          </p:txBody>
        </p:sp>
        <p:pic>
          <p:nvPicPr>
            <p:cNvPr id="96" name="object 96"/>
            <p:cNvPicPr/>
            <p:nvPr/>
          </p:nvPicPr>
          <p:blipFill>
            <a:blip r:embed="rId32" cstate="print"/>
            <a:stretch>
              <a:fillRect/>
            </a:stretch>
          </p:blipFill>
          <p:spPr>
            <a:xfrm>
              <a:off x="8249411" y="3015995"/>
              <a:ext cx="20574" cy="34289"/>
            </a:xfrm>
            <a:prstGeom prst="rect">
              <a:avLst/>
            </a:prstGeom>
          </p:spPr>
        </p:pic>
        <p:sp>
          <p:nvSpPr>
            <p:cNvPr id="97" name="object 97"/>
            <p:cNvSpPr/>
            <p:nvPr/>
          </p:nvSpPr>
          <p:spPr>
            <a:xfrm>
              <a:off x="8269223" y="3011423"/>
              <a:ext cx="8890" cy="21590"/>
            </a:xfrm>
            <a:custGeom>
              <a:avLst/>
              <a:gdLst/>
              <a:ahLst/>
              <a:cxnLst/>
              <a:rect l="l" t="t" r="r" b="b"/>
              <a:pathLst>
                <a:path w="8890" h="21589">
                  <a:moveTo>
                    <a:pt x="5206" y="0"/>
                  </a:moveTo>
                  <a:lnTo>
                    <a:pt x="2667" y="0"/>
                  </a:lnTo>
                  <a:lnTo>
                    <a:pt x="1904" y="4063"/>
                  </a:lnTo>
                  <a:lnTo>
                    <a:pt x="0" y="8127"/>
                  </a:lnTo>
                  <a:lnTo>
                    <a:pt x="0" y="21462"/>
                  </a:lnTo>
                  <a:lnTo>
                    <a:pt x="8508" y="21462"/>
                  </a:lnTo>
                  <a:lnTo>
                    <a:pt x="8508" y="8127"/>
                  </a:lnTo>
                  <a:lnTo>
                    <a:pt x="6476" y="4063"/>
                  </a:lnTo>
                  <a:lnTo>
                    <a:pt x="5206" y="0"/>
                  </a:lnTo>
                  <a:close/>
                </a:path>
              </a:pathLst>
            </a:custGeom>
            <a:solidFill>
              <a:srgbClr val="FB0028"/>
            </a:solidFill>
          </p:spPr>
          <p:txBody>
            <a:bodyPr wrap="square" lIns="0" tIns="0" rIns="0" bIns="0" rtlCol="0"/>
            <a:lstStyle/>
            <a:p>
              <a:endParaRPr/>
            </a:p>
          </p:txBody>
        </p:sp>
        <p:sp>
          <p:nvSpPr>
            <p:cNvPr id="98" name="object 98"/>
            <p:cNvSpPr/>
            <p:nvPr/>
          </p:nvSpPr>
          <p:spPr>
            <a:xfrm>
              <a:off x="8269223" y="3011423"/>
              <a:ext cx="8890" cy="21590"/>
            </a:xfrm>
            <a:custGeom>
              <a:avLst/>
              <a:gdLst/>
              <a:ahLst/>
              <a:cxnLst/>
              <a:rect l="l" t="t" r="r" b="b"/>
              <a:pathLst>
                <a:path w="8890" h="21589">
                  <a:moveTo>
                    <a:pt x="0" y="21462"/>
                  </a:moveTo>
                  <a:lnTo>
                    <a:pt x="0" y="8127"/>
                  </a:lnTo>
                  <a:lnTo>
                    <a:pt x="1904" y="4063"/>
                  </a:lnTo>
                  <a:lnTo>
                    <a:pt x="2667" y="0"/>
                  </a:lnTo>
                  <a:lnTo>
                    <a:pt x="5206" y="0"/>
                  </a:lnTo>
                  <a:lnTo>
                    <a:pt x="6476" y="4063"/>
                  </a:lnTo>
                  <a:lnTo>
                    <a:pt x="8508" y="8127"/>
                  </a:lnTo>
                  <a:lnTo>
                    <a:pt x="8508" y="21462"/>
                  </a:lnTo>
                  <a:lnTo>
                    <a:pt x="0" y="21462"/>
                  </a:lnTo>
                </a:path>
              </a:pathLst>
            </a:custGeom>
            <a:ln w="12192">
              <a:solidFill>
                <a:srgbClr val="000000"/>
              </a:solidFill>
            </a:ln>
          </p:spPr>
          <p:txBody>
            <a:bodyPr wrap="square" lIns="0" tIns="0" rIns="0" bIns="0" rtlCol="0"/>
            <a:lstStyle/>
            <a:p>
              <a:endParaRPr/>
            </a:p>
          </p:txBody>
        </p:sp>
        <p:pic>
          <p:nvPicPr>
            <p:cNvPr id="99" name="object 99"/>
            <p:cNvPicPr/>
            <p:nvPr/>
          </p:nvPicPr>
          <p:blipFill>
            <a:blip r:embed="rId20" cstate="print"/>
            <a:stretch>
              <a:fillRect/>
            </a:stretch>
          </p:blipFill>
          <p:spPr>
            <a:xfrm>
              <a:off x="7959851" y="2959566"/>
              <a:ext cx="328409" cy="115103"/>
            </a:xfrm>
            <a:prstGeom prst="rect">
              <a:avLst/>
            </a:prstGeom>
          </p:spPr>
        </p:pic>
        <p:pic>
          <p:nvPicPr>
            <p:cNvPr id="100" name="object 100"/>
            <p:cNvPicPr/>
            <p:nvPr/>
          </p:nvPicPr>
          <p:blipFill>
            <a:blip r:embed="rId33" cstate="print"/>
            <a:stretch>
              <a:fillRect/>
            </a:stretch>
          </p:blipFill>
          <p:spPr>
            <a:xfrm>
              <a:off x="7973567" y="3008376"/>
              <a:ext cx="328549" cy="92201"/>
            </a:xfrm>
            <a:prstGeom prst="rect">
              <a:avLst/>
            </a:prstGeom>
          </p:spPr>
        </p:pic>
        <p:pic>
          <p:nvPicPr>
            <p:cNvPr id="101" name="object 101"/>
            <p:cNvPicPr/>
            <p:nvPr/>
          </p:nvPicPr>
          <p:blipFill>
            <a:blip r:embed="rId22" cstate="print"/>
            <a:stretch>
              <a:fillRect/>
            </a:stretch>
          </p:blipFill>
          <p:spPr>
            <a:xfrm>
              <a:off x="8112251" y="2942844"/>
              <a:ext cx="20574" cy="20574"/>
            </a:xfrm>
            <a:prstGeom prst="rect">
              <a:avLst/>
            </a:prstGeom>
          </p:spPr>
        </p:pic>
        <p:sp>
          <p:nvSpPr>
            <p:cNvPr id="102" name="object 102"/>
            <p:cNvSpPr/>
            <p:nvPr/>
          </p:nvSpPr>
          <p:spPr>
            <a:xfrm>
              <a:off x="8132064" y="2938272"/>
              <a:ext cx="8890" cy="8255"/>
            </a:xfrm>
            <a:custGeom>
              <a:avLst/>
              <a:gdLst/>
              <a:ahLst/>
              <a:cxnLst/>
              <a:rect l="l" t="t" r="r" b="b"/>
              <a:pathLst>
                <a:path w="8890" h="8255">
                  <a:moveTo>
                    <a:pt x="8508" y="0"/>
                  </a:moveTo>
                  <a:lnTo>
                    <a:pt x="0" y="0"/>
                  </a:lnTo>
                  <a:lnTo>
                    <a:pt x="0" y="2666"/>
                  </a:lnTo>
                  <a:lnTo>
                    <a:pt x="3047" y="2666"/>
                  </a:lnTo>
                  <a:lnTo>
                    <a:pt x="4317" y="7874"/>
                  </a:lnTo>
                  <a:lnTo>
                    <a:pt x="4317" y="2666"/>
                  </a:lnTo>
                  <a:lnTo>
                    <a:pt x="8508" y="2666"/>
                  </a:lnTo>
                  <a:lnTo>
                    <a:pt x="8508" y="0"/>
                  </a:lnTo>
                  <a:close/>
                </a:path>
              </a:pathLst>
            </a:custGeom>
            <a:solidFill>
              <a:srgbClr val="FB0028"/>
            </a:solidFill>
          </p:spPr>
          <p:txBody>
            <a:bodyPr wrap="square" lIns="0" tIns="0" rIns="0" bIns="0" rtlCol="0"/>
            <a:lstStyle/>
            <a:p>
              <a:endParaRPr/>
            </a:p>
          </p:txBody>
        </p:sp>
        <p:sp>
          <p:nvSpPr>
            <p:cNvPr id="103" name="object 103"/>
            <p:cNvSpPr/>
            <p:nvPr/>
          </p:nvSpPr>
          <p:spPr>
            <a:xfrm>
              <a:off x="8132064" y="2938272"/>
              <a:ext cx="8890" cy="8255"/>
            </a:xfrm>
            <a:custGeom>
              <a:avLst/>
              <a:gdLst/>
              <a:ahLst/>
              <a:cxnLst/>
              <a:rect l="l" t="t" r="r" b="b"/>
              <a:pathLst>
                <a:path w="8890" h="8255">
                  <a:moveTo>
                    <a:pt x="4317" y="7874"/>
                  </a:moveTo>
                  <a:lnTo>
                    <a:pt x="4317" y="2666"/>
                  </a:lnTo>
                  <a:lnTo>
                    <a:pt x="8508" y="2666"/>
                  </a:lnTo>
                  <a:lnTo>
                    <a:pt x="8508" y="0"/>
                  </a:lnTo>
                  <a:lnTo>
                    <a:pt x="0" y="0"/>
                  </a:lnTo>
                  <a:lnTo>
                    <a:pt x="0" y="2666"/>
                  </a:lnTo>
                  <a:lnTo>
                    <a:pt x="3047" y="2666"/>
                  </a:lnTo>
                  <a:lnTo>
                    <a:pt x="4317" y="7874"/>
                  </a:lnTo>
                </a:path>
              </a:pathLst>
            </a:custGeom>
            <a:ln w="12191">
              <a:solidFill>
                <a:srgbClr val="000000"/>
              </a:solidFill>
            </a:ln>
          </p:spPr>
          <p:txBody>
            <a:bodyPr wrap="square" lIns="0" tIns="0" rIns="0" bIns="0" rtlCol="0"/>
            <a:lstStyle/>
            <a:p>
              <a:endParaRPr/>
            </a:p>
          </p:txBody>
        </p:sp>
        <p:sp>
          <p:nvSpPr>
            <p:cNvPr id="104" name="object 104"/>
            <p:cNvSpPr/>
            <p:nvPr/>
          </p:nvSpPr>
          <p:spPr>
            <a:xfrm>
              <a:off x="7996427" y="3057144"/>
              <a:ext cx="298450" cy="26034"/>
            </a:xfrm>
            <a:custGeom>
              <a:avLst/>
              <a:gdLst/>
              <a:ahLst/>
              <a:cxnLst/>
              <a:rect l="l" t="t" r="r" b="b"/>
              <a:pathLst>
                <a:path w="298450" h="26035">
                  <a:moveTo>
                    <a:pt x="298069" y="0"/>
                  </a:moveTo>
                  <a:lnTo>
                    <a:pt x="3810" y="0"/>
                  </a:lnTo>
                  <a:lnTo>
                    <a:pt x="5715" y="2920"/>
                  </a:lnTo>
                  <a:lnTo>
                    <a:pt x="3810" y="7238"/>
                  </a:lnTo>
                  <a:lnTo>
                    <a:pt x="1270" y="10159"/>
                  </a:lnTo>
                  <a:lnTo>
                    <a:pt x="0" y="12953"/>
                  </a:lnTo>
                  <a:lnTo>
                    <a:pt x="1270" y="20192"/>
                  </a:lnTo>
                  <a:lnTo>
                    <a:pt x="5715" y="26034"/>
                  </a:lnTo>
                  <a:lnTo>
                    <a:pt x="8890" y="26034"/>
                  </a:lnTo>
                  <a:lnTo>
                    <a:pt x="16382" y="23113"/>
                  </a:lnTo>
                  <a:lnTo>
                    <a:pt x="21463" y="20192"/>
                  </a:lnTo>
                  <a:lnTo>
                    <a:pt x="46100" y="15875"/>
                  </a:lnTo>
                  <a:lnTo>
                    <a:pt x="294894" y="12953"/>
                  </a:lnTo>
                  <a:lnTo>
                    <a:pt x="296799" y="2920"/>
                  </a:lnTo>
                  <a:lnTo>
                    <a:pt x="298069" y="0"/>
                  </a:lnTo>
                  <a:close/>
                </a:path>
              </a:pathLst>
            </a:custGeom>
            <a:solidFill>
              <a:srgbClr val="FB0028"/>
            </a:solidFill>
          </p:spPr>
          <p:txBody>
            <a:bodyPr wrap="square" lIns="0" tIns="0" rIns="0" bIns="0" rtlCol="0"/>
            <a:lstStyle/>
            <a:p>
              <a:endParaRPr/>
            </a:p>
          </p:txBody>
        </p:sp>
        <p:sp>
          <p:nvSpPr>
            <p:cNvPr id="105" name="object 105"/>
            <p:cNvSpPr/>
            <p:nvPr/>
          </p:nvSpPr>
          <p:spPr>
            <a:xfrm>
              <a:off x="7996427" y="3057144"/>
              <a:ext cx="298450" cy="26034"/>
            </a:xfrm>
            <a:custGeom>
              <a:avLst/>
              <a:gdLst/>
              <a:ahLst/>
              <a:cxnLst/>
              <a:rect l="l" t="t" r="r" b="b"/>
              <a:pathLst>
                <a:path w="298450" h="26035">
                  <a:moveTo>
                    <a:pt x="3810" y="0"/>
                  </a:moveTo>
                  <a:lnTo>
                    <a:pt x="5715" y="2920"/>
                  </a:lnTo>
                  <a:lnTo>
                    <a:pt x="3810" y="7238"/>
                  </a:lnTo>
                  <a:lnTo>
                    <a:pt x="1270" y="10159"/>
                  </a:lnTo>
                  <a:lnTo>
                    <a:pt x="0" y="12953"/>
                  </a:lnTo>
                  <a:lnTo>
                    <a:pt x="635" y="15875"/>
                  </a:lnTo>
                  <a:lnTo>
                    <a:pt x="1270" y="20192"/>
                  </a:lnTo>
                  <a:lnTo>
                    <a:pt x="5715" y="26034"/>
                  </a:lnTo>
                  <a:lnTo>
                    <a:pt x="8890" y="26034"/>
                  </a:lnTo>
                  <a:lnTo>
                    <a:pt x="16382" y="23113"/>
                  </a:lnTo>
                  <a:lnTo>
                    <a:pt x="21463" y="20192"/>
                  </a:lnTo>
                  <a:lnTo>
                    <a:pt x="46100" y="15875"/>
                  </a:lnTo>
                  <a:lnTo>
                    <a:pt x="294894" y="12953"/>
                  </a:lnTo>
                  <a:lnTo>
                    <a:pt x="296799" y="2920"/>
                  </a:lnTo>
                  <a:lnTo>
                    <a:pt x="298069" y="0"/>
                  </a:lnTo>
                  <a:lnTo>
                    <a:pt x="3810" y="0"/>
                  </a:lnTo>
                </a:path>
              </a:pathLst>
            </a:custGeom>
            <a:ln w="12192">
              <a:solidFill>
                <a:srgbClr val="000000"/>
              </a:solidFill>
            </a:ln>
          </p:spPr>
          <p:txBody>
            <a:bodyPr wrap="square" lIns="0" tIns="0" rIns="0" bIns="0" rtlCol="0"/>
            <a:lstStyle/>
            <a:p>
              <a:endParaRPr/>
            </a:p>
          </p:txBody>
        </p:sp>
        <p:pic>
          <p:nvPicPr>
            <p:cNvPr id="106" name="object 106"/>
            <p:cNvPicPr/>
            <p:nvPr/>
          </p:nvPicPr>
          <p:blipFill>
            <a:blip r:embed="rId34" cstate="print"/>
            <a:stretch>
              <a:fillRect/>
            </a:stretch>
          </p:blipFill>
          <p:spPr>
            <a:xfrm>
              <a:off x="8129015" y="2996166"/>
              <a:ext cx="19202" cy="31132"/>
            </a:xfrm>
            <a:prstGeom prst="rect">
              <a:avLst/>
            </a:prstGeom>
          </p:spPr>
        </p:pic>
        <p:sp>
          <p:nvSpPr>
            <p:cNvPr id="107" name="object 107"/>
            <p:cNvSpPr/>
            <p:nvPr/>
          </p:nvSpPr>
          <p:spPr>
            <a:xfrm>
              <a:off x="8148827" y="2991611"/>
              <a:ext cx="6985" cy="18415"/>
            </a:xfrm>
            <a:custGeom>
              <a:avLst/>
              <a:gdLst/>
              <a:ahLst/>
              <a:cxnLst/>
              <a:rect l="l" t="t" r="r" b="b"/>
              <a:pathLst>
                <a:path w="6984" h="18414">
                  <a:moveTo>
                    <a:pt x="0" y="0"/>
                  </a:moveTo>
                  <a:lnTo>
                    <a:pt x="0" y="18414"/>
                  </a:lnTo>
                  <a:lnTo>
                    <a:pt x="6985" y="18414"/>
                  </a:lnTo>
                  <a:lnTo>
                    <a:pt x="6985" y="11302"/>
                  </a:lnTo>
                  <a:lnTo>
                    <a:pt x="5079" y="7112"/>
                  </a:lnTo>
                  <a:lnTo>
                    <a:pt x="2540" y="2793"/>
                  </a:lnTo>
                  <a:lnTo>
                    <a:pt x="0" y="0"/>
                  </a:lnTo>
                  <a:close/>
                </a:path>
              </a:pathLst>
            </a:custGeom>
            <a:solidFill>
              <a:srgbClr val="FB0028"/>
            </a:solidFill>
          </p:spPr>
          <p:txBody>
            <a:bodyPr wrap="square" lIns="0" tIns="0" rIns="0" bIns="0" rtlCol="0"/>
            <a:lstStyle/>
            <a:p>
              <a:endParaRPr/>
            </a:p>
          </p:txBody>
        </p:sp>
        <p:sp>
          <p:nvSpPr>
            <p:cNvPr id="108" name="object 108"/>
            <p:cNvSpPr/>
            <p:nvPr/>
          </p:nvSpPr>
          <p:spPr>
            <a:xfrm>
              <a:off x="8148827" y="2991611"/>
              <a:ext cx="6985" cy="18415"/>
            </a:xfrm>
            <a:custGeom>
              <a:avLst/>
              <a:gdLst/>
              <a:ahLst/>
              <a:cxnLst/>
              <a:rect l="l" t="t" r="r" b="b"/>
              <a:pathLst>
                <a:path w="6984" h="18414">
                  <a:moveTo>
                    <a:pt x="0" y="0"/>
                  </a:moveTo>
                  <a:lnTo>
                    <a:pt x="2540" y="2793"/>
                  </a:lnTo>
                  <a:lnTo>
                    <a:pt x="5079" y="7112"/>
                  </a:lnTo>
                  <a:lnTo>
                    <a:pt x="6985" y="11302"/>
                  </a:lnTo>
                  <a:lnTo>
                    <a:pt x="6985" y="18414"/>
                  </a:lnTo>
                  <a:lnTo>
                    <a:pt x="0" y="18414"/>
                  </a:lnTo>
                  <a:lnTo>
                    <a:pt x="0" y="0"/>
                  </a:lnTo>
                </a:path>
              </a:pathLst>
            </a:custGeom>
            <a:ln w="12192">
              <a:solidFill>
                <a:srgbClr val="000000"/>
              </a:solidFill>
            </a:ln>
          </p:spPr>
          <p:txBody>
            <a:bodyPr wrap="square" lIns="0" tIns="0" rIns="0" bIns="0" rtlCol="0"/>
            <a:lstStyle/>
            <a:p>
              <a:endParaRPr/>
            </a:p>
          </p:txBody>
        </p:sp>
        <p:pic>
          <p:nvPicPr>
            <p:cNvPr id="109" name="object 109"/>
            <p:cNvPicPr/>
            <p:nvPr/>
          </p:nvPicPr>
          <p:blipFill>
            <a:blip r:embed="rId24" cstate="print"/>
            <a:stretch>
              <a:fillRect/>
            </a:stretch>
          </p:blipFill>
          <p:spPr>
            <a:xfrm>
              <a:off x="6196583" y="2442959"/>
              <a:ext cx="521969" cy="433590"/>
            </a:xfrm>
            <a:prstGeom prst="rect">
              <a:avLst/>
            </a:prstGeom>
          </p:spPr>
        </p:pic>
        <p:sp>
          <p:nvSpPr>
            <p:cNvPr id="110" name="object 110"/>
            <p:cNvSpPr/>
            <p:nvPr/>
          </p:nvSpPr>
          <p:spPr>
            <a:xfrm>
              <a:off x="3710177" y="963929"/>
              <a:ext cx="5410200" cy="3672840"/>
            </a:xfrm>
            <a:custGeom>
              <a:avLst/>
              <a:gdLst/>
              <a:ahLst/>
              <a:cxnLst/>
              <a:rect l="l" t="t" r="r" b="b"/>
              <a:pathLst>
                <a:path w="5410200" h="3672840">
                  <a:moveTo>
                    <a:pt x="0" y="1836420"/>
                  </a:moveTo>
                  <a:lnTo>
                    <a:pt x="595" y="1797507"/>
                  </a:lnTo>
                  <a:lnTo>
                    <a:pt x="2373" y="1758792"/>
                  </a:lnTo>
                  <a:lnTo>
                    <a:pt x="5321" y="1720282"/>
                  </a:lnTo>
                  <a:lnTo>
                    <a:pt x="9429" y="1681985"/>
                  </a:lnTo>
                  <a:lnTo>
                    <a:pt x="14684" y="1643910"/>
                  </a:lnTo>
                  <a:lnTo>
                    <a:pt x="21075" y="1606064"/>
                  </a:lnTo>
                  <a:lnTo>
                    <a:pt x="28590" y="1568455"/>
                  </a:lnTo>
                  <a:lnTo>
                    <a:pt x="37217" y="1531091"/>
                  </a:lnTo>
                  <a:lnTo>
                    <a:pt x="46945" y="1493980"/>
                  </a:lnTo>
                  <a:lnTo>
                    <a:pt x="57761" y="1457131"/>
                  </a:lnTo>
                  <a:lnTo>
                    <a:pt x="69655" y="1420550"/>
                  </a:lnTo>
                  <a:lnTo>
                    <a:pt x="82613" y="1384247"/>
                  </a:lnTo>
                  <a:lnTo>
                    <a:pt x="96625" y="1348228"/>
                  </a:lnTo>
                  <a:lnTo>
                    <a:pt x="111679" y="1312502"/>
                  </a:lnTo>
                  <a:lnTo>
                    <a:pt x="127763" y="1277078"/>
                  </a:lnTo>
                  <a:lnTo>
                    <a:pt x="144866" y="1241962"/>
                  </a:lnTo>
                  <a:lnTo>
                    <a:pt x="162975" y="1207163"/>
                  </a:lnTo>
                  <a:lnTo>
                    <a:pt x="182078" y="1172689"/>
                  </a:lnTo>
                  <a:lnTo>
                    <a:pt x="202165" y="1138547"/>
                  </a:lnTo>
                  <a:lnTo>
                    <a:pt x="223224" y="1104747"/>
                  </a:lnTo>
                  <a:lnTo>
                    <a:pt x="245242" y="1071295"/>
                  </a:lnTo>
                  <a:lnTo>
                    <a:pt x="268207" y="1038200"/>
                  </a:lnTo>
                  <a:lnTo>
                    <a:pt x="292109" y="1005469"/>
                  </a:lnTo>
                  <a:lnTo>
                    <a:pt x="316936" y="973111"/>
                  </a:lnTo>
                  <a:lnTo>
                    <a:pt x="342675" y="941134"/>
                  </a:lnTo>
                  <a:lnTo>
                    <a:pt x="369316" y="909545"/>
                  </a:lnTo>
                  <a:lnTo>
                    <a:pt x="396845" y="878353"/>
                  </a:lnTo>
                  <a:lnTo>
                    <a:pt x="425252" y="847565"/>
                  </a:lnTo>
                  <a:lnTo>
                    <a:pt x="454525" y="817190"/>
                  </a:lnTo>
                  <a:lnTo>
                    <a:pt x="484652" y="787235"/>
                  </a:lnTo>
                  <a:lnTo>
                    <a:pt x="515621" y="757709"/>
                  </a:lnTo>
                  <a:lnTo>
                    <a:pt x="547420" y="728619"/>
                  </a:lnTo>
                  <a:lnTo>
                    <a:pt x="580039" y="699973"/>
                  </a:lnTo>
                  <a:lnTo>
                    <a:pt x="613465" y="671780"/>
                  </a:lnTo>
                  <a:lnTo>
                    <a:pt x="647686" y="644047"/>
                  </a:lnTo>
                  <a:lnTo>
                    <a:pt x="682690" y="616782"/>
                  </a:lnTo>
                  <a:lnTo>
                    <a:pt x="718467" y="589993"/>
                  </a:lnTo>
                  <a:lnTo>
                    <a:pt x="755004" y="563689"/>
                  </a:lnTo>
                  <a:lnTo>
                    <a:pt x="792289" y="537876"/>
                  </a:lnTo>
                  <a:lnTo>
                    <a:pt x="830311" y="512564"/>
                  </a:lnTo>
                  <a:lnTo>
                    <a:pt x="869058" y="487760"/>
                  </a:lnTo>
                  <a:lnTo>
                    <a:pt x="908518" y="463472"/>
                  </a:lnTo>
                  <a:lnTo>
                    <a:pt x="948679" y="439708"/>
                  </a:lnTo>
                  <a:lnTo>
                    <a:pt x="989531" y="416475"/>
                  </a:lnTo>
                  <a:lnTo>
                    <a:pt x="1031060" y="393783"/>
                  </a:lnTo>
                  <a:lnTo>
                    <a:pt x="1073256" y="371639"/>
                  </a:lnTo>
                  <a:lnTo>
                    <a:pt x="1116106" y="350051"/>
                  </a:lnTo>
                  <a:lnTo>
                    <a:pt x="1159599" y="329026"/>
                  </a:lnTo>
                  <a:lnTo>
                    <a:pt x="1203723" y="308573"/>
                  </a:lnTo>
                  <a:lnTo>
                    <a:pt x="1248467" y="288700"/>
                  </a:lnTo>
                  <a:lnTo>
                    <a:pt x="1293818" y="269415"/>
                  </a:lnTo>
                  <a:lnTo>
                    <a:pt x="1339765" y="250726"/>
                  </a:lnTo>
                  <a:lnTo>
                    <a:pt x="1386296" y="232640"/>
                  </a:lnTo>
                  <a:lnTo>
                    <a:pt x="1433400" y="215166"/>
                  </a:lnTo>
                  <a:lnTo>
                    <a:pt x="1481064" y="198311"/>
                  </a:lnTo>
                  <a:lnTo>
                    <a:pt x="1529277" y="182084"/>
                  </a:lnTo>
                  <a:lnTo>
                    <a:pt x="1578027" y="166493"/>
                  </a:lnTo>
                  <a:lnTo>
                    <a:pt x="1627303" y="151545"/>
                  </a:lnTo>
                  <a:lnTo>
                    <a:pt x="1677093" y="137249"/>
                  </a:lnTo>
                  <a:lnTo>
                    <a:pt x="1727384" y="123612"/>
                  </a:lnTo>
                  <a:lnTo>
                    <a:pt x="1778166" y="110643"/>
                  </a:lnTo>
                  <a:lnTo>
                    <a:pt x="1829427" y="98349"/>
                  </a:lnTo>
                  <a:lnTo>
                    <a:pt x="1881154" y="86738"/>
                  </a:lnTo>
                  <a:lnTo>
                    <a:pt x="1933336" y="75819"/>
                  </a:lnTo>
                  <a:lnTo>
                    <a:pt x="1985962" y="65599"/>
                  </a:lnTo>
                  <a:lnTo>
                    <a:pt x="2039019" y="56086"/>
                  </a:lnTo>
                  <a:lnTo>
                    <a:pt x="2092496" y="47288"/>
                  </a:lnTo>
                  <a:lnTo>
                    <a:pt x="2146382" y="39214"/>
                  </a:lnTo>
                  <a:lnTo>
                    <a:pt x="2200663" y="31871"/>
                  </a:lnTo>
                  <a:lnTo>
                    <a:pt x="2255330" y="25267"/>
                  </a:lnTo>
                  <a:lnTo>
                    <a:pt x="2310369" y="19410"/>
                  </a:lnTo>
                  <a:lnTo>
                    <a:pt x="2365769" y="14308"/>
                  </a:lnTo>
                  <a:lnTo>
                    <a:pt x="2421519" y="9969"/>
                  </a:lnTo>
                  <a:lnTo>
                    <a:pt x="2477607" y="6401"/>
                  </a:lnTo>
                  <a:lnTo>
                    <a:pt x="2534020" y="3612"/>
                  </a:lnTo>
                  <a:lnTo>
                    <a:pt x="2590748" y="1611"/>
                  </a:lnTo>
                  <a:lnTo>
                    <a:pt x="2647778" y="404"/>
                  </a:lnTo>
                  <a:lnTo>
                    <a:pt x="2705100" y="0"/>
                  </a:lnTo>
                  <a:lnTo>
                    <a:pt x="2762421" y="404"/>
                  </a:lnTo>
                  <a:lnTo>
                    <a:pt x="2819451" y="1611"/>
                  </a:lnTo>
                  <a:lnTo>
                    <a:pt x="2876179" y="3612"/>
                  </a:lnTo>
                  <a:lnTo>
                    <a:pt x="2932592" y="6401"/>
                  </a:lnTo>
                  <a:lnTo>
                    <a:pt x="2988680" y="9969"/>
                  </a:lnTo>
                  <a:lnTo>
                    <a:pt x="3044430" y="14308"/>
                  </a:lnTo>
                  <a:lnTo>
                    <a:pt x="3099830" y="19410"/>
                  </a:lnTo>
                  <a:lnTo>
                    <a:pt x="3154869" y="25267"/>
                  </a:lnTo>
                  <a:lnTo>
                    <a:pt x="3209536" y="31871"/>
                  </a:lnTo>
                  <a:lnTo>
                    <a:pt x="3263817" y="39214"/>
                  </a:lnTo>
                  <a:lnTo>
                    <a:pt x="3317703" y="47288"/>
                  </a:lnTo>
                  <a:lnTo>
                    <a:pt x="3371180" y="56086"/>
                  </a:lnTo>
                  <a:lnTo>
                    <a:pt x="3424237" y="65599"/>
                  </a:lnTo>
                  <a:lnTo>
                    <a:pt x="3476863" y="75819"/>
                  </a:lnTo>
                  <a:lnTo>
                    <a:pt x="3529045" y="86738"/>
                  </a:lnTo>
                  <a:lnTo>
                    <a:pt x="3580772" y="98349"/>
                  </a:lnTo>
                  <a:lnTo>
                    <a:pt x="3632033" y="110643"/>
                  </a:lnTo>
                  <a:lnTo>
                    <a:pt x="3682815" y="123612"/>
                  </a:lnTo>
                  <a:lnTo>
                    <a:pt x="3733106" y="137249"/>
                  </a:lnTo>
                  <a:lnTo>
                    <a:pt x="3782896" y="151545"/>
                  </a:lnTo>
                  <a:lnTo>
                    <a:pt x="3832172" y="166493"/>
                  </a:lnTo>
                  <a:lnTo>
                    <a:pt x="3880922" y="182084"/>
                  </a:lnTo>
                  <a:lnTo>
                    <a:pt x="3929135" y="198311"/>
                  </a:lnTo>
                  <a:lnTo>
                    <a:pt x="3976799" y="215166"/>
                  </a:lnTo>
                  <a:lnTo>
                    <a:pt x="4023903" y="232640"/>
                  </a:lnTo>
                  <a:lnTo>
                    <a:pt x="4070434" y="250726"/>
                  </a:lnTo>
                  <a:lnTo>
                    <a:pt x="4116381" y="269415"/>
                  </a:lnTo>
                  <a:lnTo>
                    <a:pt x="4161732" y="288700"/>
                  </a:lnTo>
                  <a:lnTo>
                    <a:pt x="4206476" y="308573"/>
                  </a:lnTo>
                  <a:lnTo>
                    <a:pt x="4250600" y="329026"/>
                  </a:lnTo>
                  <a:lnTo>
                    <a:pt x="4294093" y="350051"/>
                  </a:lnTo>
                  <a:lnTo>
                    <a:pt x="4336943" y="371639"/>
                  </a:lnTo>
                  <a:lnTo>
                    <a:pt x="4379139" y="393783"/>
                  </a:lnTo>
                  <a:lnTo>
                    <a:pt x="4420668" y="416475"/>
                  </a:lnTo>
                  <a:lnTo>
                    <a:pt x="4461520" y="439708"/>
                  </a:lnTo>
                  <a:lnTo>
                    <a:pt x="4501681" y="463472"/>
                  </a:lnTo>
                  <a:lnTo>
                    <a:pt x="4541141" y="487760"/>
                  </a:lnTo>
                  <a:lnTo>
                    <a:pt x="4579888" y="512564"/>
                  </a:lnTo>
                  <a:lnTo>
                    <a:pt x="4617910" y="537876"/>
                  </a:lnTo>
                  <a:lnTo>
                    <a:pt x="4655195" y="563689"/>
                  </a:lnTo>
                  <a:lnTo>
                    <a:pt x="4691732" y="589993"/>
                  </a:lnTo>
                  <a:lnTo>
                    <a:pt x="4727509" y="616782"/>
                  </a:lnTo>
                  <a:lnTo>
                    <a:pt x="4762513" y="644047"/>
                  </a:lnTo>
                  <a:lnTo>
                    <a:pt x="4796734" y="671780"/>
                  </a:lnTo>
                  <a:lnTo>
                    <a:pt x="4830160" y="699973"/>
                  </a:lnTo>
                  <a:lnTo>
                    <a:pt x="4862779" y="728619"/>
                  </a:lnTo>
                  <a:lnTo>
                    <a:pt x="4894578" y="757709"/>
                  </a:lnTo>
                  <a:lnTo>
                    <a:pt x="4925547" y="787235"/>
                  </a:lnTo>
                  <a:lnTo>
                    <a:pt x="4955674" y="817190"/>
                  </a:lnTo>
                  <a:lnTo>
                    <a:pt x="4984947" y="847565"/>
                  </a:lnTo>
                  <a:lnTo>
                    <a:pt x="5013354" y="878353"/>
                  </a:lnTo>
                  <a:lnTo>
                    <a:pt x="5040883" y="909545"/>
                  </a:lnTo>
                  <a:lnTo>
                    <a:pt x="5067524" y="941134"/>
                  </a:lnTo>
                  <a:lnTo>
                    <a:pt x="5093263" y="973111"/>
                  </a:lnTo>
                  <a:lnTo>
                    <a:pt x="5118090" y="1005469"/>
                  </a:lnTo>
                  <a:lnTo>
                    <a:pt x="5141992" y="1038200"/>
                  </a:lnTo>
                  <a:lnTo>
                    <a:pt x="5164957" y="1071295"/>
                  </a:lnTo>
                  <a:lnTo>
                    <a:pt x="5186975" y="1104747"/>
                  </a:lnTo>
                  <a:lnTo>
                    <a:pt x="5208034" y="1138547"/>
                  </a:lnTo>
                  <a:lnTo>
                    <a:pt x="5228121" y="1172689"/>
                  </a:lnTo>
                  <a:lnTo>
                    <a:pt x="5247224" y="1207163"/>
                  </a:lnTo>
                  <a:lnTo>
                    <a:pt x="5265333" y="1241962"/>
                  </a:lnTo>
                  <a:lnTo>
                    <a:pt x="5282436" y="1277078"/>
                  </a:lnTo>
                  <a:lnTo>
                    <a:pt x="5298520" y="1312502"/>
                  </a:lnTo>
                  <a:lnTo>
                    <a:pt x="5313574" y="1348228"/>
                  </a:lnTo>
                  <a:lnTo>
                    <a:pt x="5327586" y="1384247"/>
                  </a:lnTo>
                  <a:lnTo>
                    <a:pt x="5340544" y="1420550"/>
                  </a:lnTo>
                  <a:lnTo>
                    <a:pt x="5352438" y="1457131"/>
                  </a:lnTo>
                  <a:lnTo>
                    <a:pt x="5363254" y="1493980"/>
                  </a:lnTo>
                  <a:lnTo>
                    <a:pt x="5372982" y="1531091"/>
                  </a:lnTo>
                  <a:lnTo>
                    <a:pt x="5381609" y="1568455"/>
                  </a:lnTo>
                  <a:lnTo>
                    <a:pt x="5389124" y="1606064"/>
                  </a:lnTo>
                  <a:lnTo>
                    <a:pt x="5395515" y="1643910"/>
                  </a:lnTo>
                  <a:lnTo>
                    <a:pt x="5400770" y="1681985"/>
                  </a:lnTo>
                  <a:lnTo>
                    <a:pt x="5404878" y="1720282"/>
                  </a:lnTo>
                  <a:lnTo>
                    <a:pt x="5407826" y="1758792"/>
                  </a:lnTo>
                  <a:lnTo>
                    <a:pt x="5409604" y="1797507"/>
                  </a:lnTo>
                  <a:lnTo>
                    <a:pt x="5410200" y="1836420"/>
                  </a:lnTo>
                  <a:lnTo>
                    <a:pt x="5409604" y="1875332"/>
                  </a:lnTo>
                  <a:lnTo>
                    <a:pt x="5407826" y="1914047"/>
                  </a:lnTo>
                  <a:lnTo>
                    <a:pt x="5404878" y="1952557"/>
                  </a:lnTo>
                  <a:lnTo>
                    <a:pt x="5400770" y="1990854"/>
                  </a:lnTo>
                  <a:lnTo>
                    <a:pt x="5395515" y="2028929"/>
                  </a:lnTo>
                  <a:lnTo>
                    <a:pt x="5389124" y="2066775"/>
                  </a:lnTo>
                  <a:lnTo>
                    <a:pt x="5381609" y="2104384"/>
                  </a:lnTo>
                  <a:lnTo>
                    <a:pt x="5372982" y="2141748"/>
                  </a:lnTo>
                  <a:lnTo>
                    <a:pt x="5363254" y="2178859"/>
                  </a:lnTo>
                  <a:lnTo>
                    <a:pt x="5352438" y="2215708"/>
                  </a:lnTo>
                  <a:lnTo>
                    <a:pt x="5340544" y="2252289"/>
                  </a:lnTo>
                  <a:lnTo>
                    <a:pt x="5327586" y="2288592"/>
                  </a:lnTo>
                  <a:lnTo>
                    <a:pt x="5313574" y="2324611"/>
                  </a:lnTo>
                  <a:lnTo>
                    <a:pt x="5298520" y="2360337"/>
                  </a:lnTo>
                  <a:lnTo>
                    <a:pt x="5282436" y="2395761"/>
                  </a:lnTo>
                  <a:lnTo>
                    <a:pt x="5265333" y="2430877"/>
                  </a:lnTo>
                  <a:lnTo>
                    <a:pt x="5247224" y="2465676"/>
                  </a:lnTo>
                  <a:lnTo>
                    <a:pt x="5228121" y="2500150"/>
                  </a:lnTo>
                  <a:lnTo>
                    <a:pt x="5208034" y="2534292"/>
                  </a:lnTo>
                  <a:lnTo>
                    <a:pt x="5186975" y="2568092"/>
                  </a:lnTo>
                  <a:lnTo>
                    <a:pt x="5164957" y="2601544"/>
                  </a:lnTo>
                  <a:lnTo>
                    <a:pt x="5141992" y="2634639"/>
                  </a:lnTo>
                  <a:lnTo>
                    <a:pt x="5118090" y="2667370"/>
                  </a:lnTo>
                  <a:lnTo>
                    <a:pt x="5093263" y="2699728"/>
                  </a:lnTo>
                  <a:lnTo>
                    <a:pt x="5067524" y="2731705"/>
                  </a:lnTo>
                  <a:lnTo>
                    <a:pt x="5040883" y="2763294"/>
                  </a:lnTo>
                  <a:lnTo>
                    <a:pt x="5013354" y="2794486"/>
                  </a:lnTo>
                  <a:lnTo>
                    <a:pt x="4984947" y="2825274"/>
                  </a:lnTo>
                  <a:lnTo>
                    <a:pt x="4955674" y="2855649"/>
                  </a:lnTo>
                  <a:lnTo>
                    <a:pt x="4925547" y="2885604"/>
                  </a:lnTo>
                  <a:lnTo>
                    <a:pt x="4894578" y="2915130"/>
                  </a:lnTo>
                  <a:lnTo>
                    <a:pt x="4862779" y="2944220"/>
                  </a:lnTo>
                  <a:lnTo>
                    <a:pt x="4830160" y="2972866"/>
                  </a:lnTo>
                  <a:lnTo>
                    <a:pt x="4796734" y="3001059"/>
                  </a:lnTo>
                  <a:lnTo>
                    <a:pt x="4762513" y="3028792"/>
                  </a:lnTo>
                  <a:lnTo>
                    <a:pt x="4727509" y="3056057"/>
                  </a:lnTo>
                  <a:lnTo>
                    <a:pt x="4691732" y="3082846"/>
                  </a:lnTo>
                  <a:lnTo>
                    <a:pt x="4655195" y="3109150"/>
                  </a:lnTo>
                  <a:lnTo>
                    <a:pt x="4617910" y="3134963"/>
                  </a:lnTo>
                  <a:lnTo>
                    <a:pt x="4579888" y="3160275"/>
                  </a:lnTo>
                  <a:lnTo>
                    <a:pt x="4541141" y="3185079"/>
                  </a:lnTo>
                  <a:lnTo>
                    <a:pt x="4501681" y="3209367"/>
                  </a:lnTo>
                  <a:lnTo>
                    <a:pt x="4461520" y="3233131"/>
                  </a:lnTo>
                  <a:lnTo>
                    <a:pt x="4420668" y="3256364"/>
                  </a:lnTo>
                  <a:lnTo>
                    <a:pt x="4379139" y="3279056"/>
                  </a:lnTo>
                  <a:lnTo>
                    <a:pt x="4336943" y="3301200"/>
                  </a:lnTo>
                  <a:lnTo>
                    <a:pt x="4294093" y="3322788"/>
                  </a:lnTo>
                  <a:lnTo>
                    <a:pt x="4250600" y="3343813"/>
                  </a:lnTo>
                  <a:lnTo>
                    <a:pt x="4206476" y="3364266"/>
                  </a:lnTo>
                  <a:lnTo>
                    <a:pt x="4161732" y="3384139"/>
                  </a:lnTo>
                  <a:lnTo>
                    <a:pt x="4116381" y="3403424"/>
                  </a:lnTo>
                  <a:lnTo>
                    <a:pt x="4070434" y="3422113"/>
                  </a:lnTo>
                  <a:lnTo>
                    <a:pt x="4023903" y="3440199"/>
                  </a:lnTo>
                  <a:lnTo>
                    <a:pt x="3976799" y="3457673"/>
                  </a:lnTo>
                  <a:lnTo>
                    <a:pt x="3929135" y="3474528"/>
                  </a:lnTo>
                  <a:lnTo>
                    <a:pt x="3880922" y="3490755"/>
                  </a:lnTo>
                  <a:lnTo>
                    <a:pt x="3832172" y="3506346"/>
                  </a:lnTo>
                  <a:lnTo>
                    <a:pt x="3782896" y="3521294"/>
                  </a:lnTo>
                  <a:lnTo>
                    <a:pt x="3733106" y="3535590"/>
                  </a:lnTo>
                  <a:lnTo>
                    <a:pt x="3682815" y="3549227"/>
                  </a:lnTo>
                  <a:lnTo>
                    <a:pt x="3632033" y="3562196"/>
                  </a:lnTo>
                  <a:lnTo>
                    <a:pt x="3580772" y="3574490"/>
                  </a:lnTo>
                  <a:lnTo>
                    <a:pt x="3529045" y="3586101"/>
                  </a:lnTo>
                  <a:lnTo>
                    <a:pt x="3476863" y="3597020"/>
                  </a:lnTo>
                  <a:lnTo>
                    <a:pt x="3424237" y="3607240"/>
                  </a:lnTo>
                  <a:lnTo>
                    <a:pt x="3371180" y="3616753"/>
                  </a:lnTo>
                  <a:lnTo>
                    <a:pt x="3317703" y="3625551"/>
                  </a:lnTo>
                  <a:lnTo>
                    <a:pt x="3263817" y="3633625"/>
                  </a:lnTo>
                  <a:lnTo>
                    <a:pt x="3209536" y="3640968"/>
                  </a:lnTo>
                  <a:lnTo>
                    <a:pt x="3154869" y="3647572"/>
                  </a:lnTo>
                  <a:lnTo>
                    <a:pt x="3099830" y="3653429"/>
                  </a:lnTo>
                  <a:lnTo>
                    <a:pt x="3044430" y="3658531"/>
                  </a:lnTo>
                  <a:lnTo>
                    <a:pt x="2988680" y="3662870"/>
                  </a:lnTo>
                  <a:lnTo>
                    <a:pt x="2932592" y="3666438"/>
                  </a:lnTo>
                  <a:lnTo>
                    <a:pt x="2876179" y="3669227"/>
                  </a:lnTo>
                  <a:lnTo>
                    <a:pt x="2819451" y="3671228"/>
                  </a:lnTo>
                  <a:lnTo>
                    <a:pt x="2762421" y="3672435"/>
                  </a:lnTo>
                  <a:lnTo>
                    <a:pt x="2705100" y="3672840"/>
                  </a:lnTo>
                  <a:lnTo>
                    <a:pt x="2647778" y="3672435"/>
                  </a:lnTo>
                  <a:lnTo>
                    <a:pt x="2590748" y="3671228"/>
                  </a:lnTo>
                  <a:lnTo>
                    <a:pt x="2534020" y="3669227"/>
                  </a:lnTo>
                  <a:lnTo>
                    <a:pt x="2477607" y="3666438"/>
                  </a:lnTo>
                  <a:lnTo>
                    <a:pt x="2421519" y="3662870"/>
                  </a:lnTo>
                  <a:lnTo>
                    <a:pt x="2365769" y="3658531"/>
                  </a:lnTo>
                  <a:lnTo>
                    <a:pt x="2310369" y="3653429"/>
                  </a:lnTo>
                  <a:lnTo>
                    <a:pt x="2255330" y="3647572"/>
                  </a:lnTo>
                  <a:lnTo>
                    <a:pt x="2200663" y="3640968"/>
                  </a:lnTo>
                  <a:lnTo>
                    <a:pt x="2146382" y="3633625"/>
                  </a:lnTo>
                  <a:lnTo>
                    <a:pt x="2092496" y="3625551"/>
                  </a:lnTo>
                  <a:lnTo>
                    <a:pt x="2039019" y="3616753"/>
                  </a:lnTo>
                  <a:lnTo>
                    <a:pt x="1985962" y="3607240"/>
                  </a:lnTo>
                  <a:lnTo>
                    <a:pt x="1933336" y="3597020"/>
                  </a:lnTo>
                  <a:lnTo>
                    <a:pt x="1881154" y="3586101"/>
                  </a:lnTo>
                  <a:lnTo>
                    <a:pt x="1829427" y="3574490"/>
                  </a:lnTo>
                  <a:lnTo>
                    <a:pt x="1778166" y="3562196"/>
                  </a:lnTo>
                  <a:lnTo>
                    <a:pt x="1727384" y="3549227"/>
                  </a:lnTo>
                  <a:lnTo>
                    <a:pt x="1677093" y="3535590"/>
                  </a:lnTo>
                  <a:lnTo>
                    <a:pt x="1627303" y="3521294"/>
                  </a:lnTo>
                  <a:lnTo>
                    <a:pt x="1578027" y="3506346"/>
                  </a:lnTo>
                  <a:lnTo>
                    <a:pt x="1529277" y="3490755"/>
                  </a:lnTo>
                  <a:lnTo>
                    <a:pt x="1481064" y="3474528"/>
                  </a:lnTo>
                  <a:lnTo>
                    <a:pt x="1433400" y="3457673"/>
                  </a:lnTo>
                  <a:lnTo>
                    <a:pt x="1386296" y="3440199"/>
                  </a:lnTo>
                  <a:lnTo>
                    <a:pt x="1339765" y="3422113"/>
                  </a:lnTo>
                  <a:lnTo>
                    <a:pt x="1293818" y="3403424"/>
                  </a:lnTo>
                  <a:lnTo>
                    <a:pt x="1248467" y="3384139"/>
                  </a:lnTo>
                  <a:lnTo>
                    <a:pt x="1203723" y="3364266"/>
                  </a:lnTo>
                  <a:lnTo>
                    <a:pt x="1159599" y="3343813"/>
                  </a:lnTo>
                  <a:lnTo>
                    <a:pt x="1116106" y="3322788"/>
                  </a:lnTo>
                  <a:lnTo>
                    <a:pt x="1073256" y="3301200"/>
                  </a:lnTo>
                  <a:lnTo>
                    <a:pt x="1031060" y="3279056"/>
                  </a:lnTo>
                  <a:lnTo>
                    <a:pt x="989531" y="3256364"/>
                  </a:lnTo>
                  <a:lnTo>
                    <a:pt x="948679" y="3233131"/>
                  </a:lnTo>
                  <a:lnTo>
                    <a:pt x="908518" y="3209367"/>
                  </a:lnTo>
                  <a:lnTo>
                    <a:pt x="869058" y="3185079"/>
                  </a:lnTo>
                  <a:lnTo>
                    <a:pt x="830311" y="3160275"/>
                  </a:lnTo>
                  <a:lnTo>
                    <a:pt x="792289" y="3134963"/>
                  </a:lnTo>
                  <a:lnTo>
                    <a:pt x="755004" y="3109150"/>
                  </a:lnTo>
                  <a:lnTo>
                    <a:pt x="718467" y="3082846"/>
                  </a:lnTo>
                  <a:lnTo>
                    <a:pt x="682690" y="3056057"/>
                  </a:lnTo>
                  <a:lnTo>
                    <a:pt x="647686" y="3028792"/>
                  </a:lnTo>
                  <a:lnTo>
                    <a:pt x="613465" y="3001059"/>
                  </a:lnTo>
                  <a:lnTo>
                    <a:pt x="580039" y="2972866"/>
                  </a:lnTo>
                  <a:lnTo>
                    <a:pt x="547420" y="2944220"/>
                  </a:lnTo>
                  <a:lnTo>
                    <a:pt x="515621" y="2915130"/>
                  </a:lnTo>
                  <a:lnTo>
                    <a:pt x="484652" y="2885604"/>
                  </a:lnTo>
                  <a:lnTo>
                    <a:pt x="454525" y="2855649"/>
                  </a:lnTo>
                  <a:lnTo>
                    <a:pt x="425252" y="2825274"/>
                  </a:lnTo>
                  <a:lnTo>
                    <a:pt x="396845" y="2794486"/>
                  </a:lnTo>
                  <a:lnTo>
                    <a:pt x="369315" y="2763294"/>
                  </a:lnTo>
                  <a:lnTo>
                    <a:pt x="342675" y="2731705"/>
                  </a:lnTo>
                  <a:lnTo>
                    <a:pt x="316936" y="2699728"/>
                  </a:lnTo>
                  <a:lnTo>
                    <a:pt x="292109" y="2667370"/>
                  </a:lnTo>
                  <a:lnTo>
                    <a:pt x="268207" y="2634639"/>
                  </a:lnTo>
                  <a:lnTo>
                    <a:pt x="245242" y="2601544"/>
                  </a:lnTo>
                  <a:lnTo>
                    <a:pt x="223224" y="2568092"/>
                  </a:lnTo>
                  <a:lnTo>
                    <a:pt x="202165" y="2534292"/>
                  </a:lnTo>
                  <a:lnTo>
                    <a:pt x="182078" y="2500150"/>
                  </a:lnTo>
                  <a:lnTo>
                    <a:pt x="162975" y="2465676"/>
                  </a:lnTo>
                  <a:lnTo>
                    <a:pt x="144866" y="2430877"/>
                  </a:lnTo>
                  <a:lnTo>
                    <a:pt x="127763" y="2395761"/>
                  </a:lnTo>
                  <a:lnTo>
                    <a:pt x="111679" y="2360337"/>
                  </a:lnTo>
                  <a:lnTo>
                    <a:pt x="96625" y="2324611"/>
                  </a:lnTo>
                  <a:lnTo>
                    <a:pt x="82613" y="2288592"/>
                  </a:lnTo>
                  <a:lnTo>
                    <a:pt x="69655" y="2252289"/>
                  </a:lnTo>
                  <a:lnTo>
                    <a:pt x="57761" y="2215708"/>
                  </a:lnTo>
                  <a:lnTo>
                    <a:pt x="46945" y="2178859"/>
                  </a:lnTo>
                  <a:lnTo>
                    <a:pt x="37217" y="2141748"/>
                  </a:lnTo>
                  <a:lnTo>
                    <a:pt x="28590" y="2104384"/>
                  </a:lnTo>
                  <a:lnTo>
                    <a:pt x="21075" y="2066775"/>
                  </a:lnTo>
                  <a:lnTo>
                    <a:pt x="14684" y="2028929"/>
                  </a:lnTo>
                  <a:lnTo>
                    <a:pt x="9429" y="1990854"/>
                  </a:lnTo>
                  <a:lnTo>
                    <a:pt x="5321" y="1952557"/>
                  </a:lnTo>
                  <a:lnTo>
                    <a:pt x="2373" y="1914047"/>
                  </a:lnTo>
                  <a:lnTo>
                    <a:pt x="595" y="1875332"/>
                  </a:lnTo>
                  <a:lnTo>
                    <a:pt x="0" y="1836420"/>
                  </a:lnTo>
                  <a:close/>
                </a:path>
              </a:pathLst>
            </a:custGeom>
            <a:ln w="25908">
              <a:solidFill>
                <a:srgbClr val="008000"/>
              </a:solidFill>
            </a:ln>
          </p:spPr>
          <p:txBody>
            <a:bodyPr wrap="square" lIns="0" tIns="0" rIns="0" bIns="0" rtlCol="0"/>
            <a:lstStyle/>
            <a:p>
              <a:endParaRPr/>
            </a:p>
          </p:txBody>
        </p:sp>
      </p:grpSp>
      <p:sp>
        <p:nvSpPr>
          <p:cNvPr id="111" name="object 111"/>
          <p:cNvSpPr txBox="1"/>
          <p:nvPr/>
        </p:nvSpPr>
        <p:spPr>
          <a:xfrm>
            <a:off x="5835522" y="4619625"/>
            <a:ext cx="11379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008000"/>
                </a:solidFill>
                <a:latin typeface="Arial Narrow"/>
                <a:cs typeface="Arial Narrow"/>
              </a:rPr>
              <a:t>DF-41</a:t>
            </a:r>
            <a:r>
              <a:rPr sz="1200" b="1" spc="229" dirty="0">
                <a:solidFill>
                  <a:srgbClr val="008000"/>
                </a:solidFill>
                <a:latin typeface="Arial Narrow"/>
                <a:cs typeface="Arial Narrow"/>
              </a:rPr>
              <a:t> </a:t>
            </a:r>
            <a:r>
              <a:rPr sz="1200" b="1" dirty="0">
                <a:solidFill>
                  <a:srgbClr val="008000"/>
                </a:solidFill>
                <a:latin typeface="Arial Narrow"/>
                <a:cs typeface="Arial Narrow"/>
              </a:rPr>
              <a:t>(12,000</a:t>
            </a:r>
            <a:r>
              <a:rPr sz="1200" b="1" spc="-30" dirty="0">
                <a:solidFill>
                  <a:srgbClr val="008000"/>
                </a:solidFill>
                <a:latin typeface="Arial Narrow"/>
                <a:cs typeface="Arial Narrow"/>
              </a:rPr>
              <a:t> </a:t>
            </a:r>
            <a:r>
              <a:rPr sz="1200" b="1" spc="-5" dirty="0">
                <a:solidFill>
                  <a:srgbClr val="008000"/>
                </a:solidFill>
                <a:latin typeface="Arial Narrow"/>
                <a:cs typeface="Arial Narrow"/>
              </a:rPr>
              <a:t>KM)</a:t>
            </a:r>
            <a:endParaRPr sz="1200">
              <a:latin typeface="Arial Narrow"/>
              <a:cs typeface="Arial Narrow"/>
            </a:endParaRPr>
          </a:p>
        </p:txBody>
      </p:sp>
      <p:sp>
        <p:nvSpPr>
          <p:cNvPr id="112" name="object 112"/>
          <p:cNvSpPr/>
          <p:nvPr/>
        </p:nvSpPr>
        <p:spPr>
          <a:xfrm>
            <a:off x="6835140" y="3634740"/>
            <a:ext cx="1643380" cy="276225"/>
          </a:xfrm>
          <a:custGeom>
            <a:avLst/>
            <a:gdLst/>
            <a:ahLst/>
            <a:cxnLst/>
            <a:rect l="l" t="t" r="r" b="b"/>
            <a:pathLst>
              <a:path w="1643379" h="276225">
                <a:moveTo>
                  <a:pt x="1642872" y="0"/>
                </a:moveTo>
                <a:lnTo>
                  <a:pt x="0" y="0"/>
                </a:lnTo>
                <a:lnTo>
                  <a:pt x="0" y="275844"/>
                </a:lnTo>
                <a:lnTo>
                  <a:pt x="1642872" y="275844"/>
                </a:lnTo>
                <a:lnTo>
                  <a:pt x="1642872" y="0"/>
                </a:lnTo>
                <a:close/>
              </a:path>
            </a:pathLst>
          </a:custGeom>
          <a:solidFill>
            <a:srgbClr val="FFFFFF"/>
          </a:solidFill>
        </p:spPr>
        <p:txBody>
          <a:bodyPr wrap="square" lIns="0" tIns="0" rIns="0" bIns="0" rtlCol="0"/>
          <a:lstStyle/>
          <a:p>
            <a:endParaRPr/>
          </a:p>
        </p:txBody>
      </p:sp>
      <p:sp>
        <p:nvSpPr>
          <p:cNvPr id="113" name="object 113"/>
          <p:cNvSpPr txBox="1"/>
          <p:nvPr/>
        </p:nvSpPr>
        <p:spPr>
          <a:xfrm>
            <a:off x="6944614" y="3664966"/>
            <a:ext cx="142430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33CC33"/>
                </a:solidFill>
                <a:latin typeface="Arial Narrow"/>
                <a:cs typeface="Arial Narrow"/>
              </a:rPr>
              <a:t>DF-26</a:t>
            </a:r>
            <a:r>
              <a:rPr sz="1200" b="1" spc="-15" dirty="0">
                <a:solidFill>
                  <a:srgbClr val="33CC33"/>
                </a:solidFill>
                <a:latin typeface="Arial Narrow"/>
                <a:cs typeface="Arial Narrow"/>
              </a:rPr>
              <a:t> </a:t>
            </a:r>
            <a:r>
              <a:rPr sz="1200" b="1" spc="-5" dirty="0">
                <a:solidFill>
                  <a:srgbClr val="33CC33"/>
                </a:solidFill>
                <a:latin typeface="Arial Narrow"/>
                <a:cs typeface="Arial Narrow"/>
              </a:rPr>
              <a:t>IRBM</a:t>
            </a:r>
            <a:r>
              <a:rPr sz="1200" b="1" spc="250" dirty="0">
                <a:solidFill>
                  <a:srgbClr val="33CC33"/>
                </a:solidFill>
                <a:latin typeface="Arial Narrow"/>
                <a:cs typeface="Arial Narrow"/>
              </a:rPr>
              <a:t> </a:t>
            </a:r>
            <a:r>
              <a:rPr sz="1200" b="1" dirty="0">
                <a:solidFill>
                  <a:srgbClr val="33CC33"/>
                </a:solidFill>
                <a:latin typeface="Arial Narrow"/>
                <a:cs typeface="Arial Narrow"/>
              </a:rPr>
              <a:t>(4,000</a:t>
            </a:r>
            <a:r>
              <a:rPr sz="1200" b="1" spc="-10" dirty="0">
                <a:solidFill>
                  <a:srgbClr val="33CC33"/>
                </a:solidFill>
                <a:latin typeface="Arial Narrow"/>
                <a:cs typeface="Arial Narrow"/>
              </a:rPr>
              <a:t> </a:t>
            </a:r>
            <a:r>
              <a:rPr sz="1200" b="1" spc="-5" dirty="0">
                <a:solidFill>
                  <a:srgbClr val="33CC33"/>
                </a:solidFill>
                <a:latin typeface="Arial Narrow"/>
                <a:cs typeface="Arial Narrow"/>
              </a:rPr>
              <a:t>KM)</a:t>
            </a:r>
            <a:endParaRPr sz="1200">
              <a:latin typeface="Arial Narrow"/>
              <a:cs typeface="Arial Narrow"/>
            </a:endParaRPr>
          </a:p>
        </p:txBody>
      </p:sp>
      <p:grpSp>
        <p:nvGrpSpPr>
          <p:cNvPr id="114" name="object 114"/>
          <p:cNvGrpSpPr/>
          <p:nvPr/>
        </p:nvGrpSpPr>
        <p:grpSpPr>
          <a:xfrm>
            <a:off x="-6095" y="1453896"/>
            <a:ext cx="9130665" cy="4890770"/>
            <a:chOff x="-6095" y="1453896"/>
            <a:chExt cx="9130665" cy="4890770"/>
          </a:xfrm>
        </p:grpSpPr>
        <p:sp>
          <p:nvSpPr>
            <p:cNvPr id="115" name="object 115"/>
            <p:cNvSpPr/>
            <p:nvPr/>
          </p:nvSpPr>
          <p:spPr>
            <a:xfrm>
              <a:off x="6140957" y="1466850"/>
              <a:ext cx="2802890" cy="2226945"/>
            </a:xfrm>
            <a:custGeom>
              <a:avLst/>
              <a:gdLst/>
              <a:ahLst/>
              <a:cxnLst/>
              <a:rect l="l" t="t" r="r" b="b"/>
              <a:pathLst>
                <a:path w="2802890" h="2226945">
                  <a:moveTo>
                    <a:pt x="0" y="1113282"/>
                  </a:moveTo>
                  <a:lnTo>
                    <a:pt x="1011" y="1070582"/>
                  </a:lnTo>
                  <a:lnTo>
                    <a:pt x="4023" y="1028288"/>
                  </a:lnTo>
                  <a:lnTo>
                    <a:pt x="8998" y="986429"/>
                  </a:lnTo>
                  <a:lnTo>
                    <a:pt x="15899" y="945035"/>
                  </a:lnTo>
                  <a:lnTo>
                    <a:pt x="24692" y="904133"/>
                  </a:lnTo>
                  <a:lnTo>
                    <a:pt x="35338" y="863754"/>
                  </a:lnTo>
                  <a:lnTo>
                    <a:pt x="47803" y="823924"/>
                  </a:lnTo>
                  <a:lnTo>
                    <a:pt x="62050" y="784674"/>
                  </a:lnTo>
                  <a:lnTo>
                    <a:pt x="78043" y="746032"/>
                  </a:lnTo>
                  <a:lnTo>
                    <a:pt x="95744" y="708028"/>
                  </a:lnTo>
                  <a:lnTo>
                    <a:pt x="115119" y="670689"/>
                  </a:lnTo>
                  <a:lnTo>
                    <a:pt x="136130" y="634045"/>
                  </a:lnTo>
                  <a:lnTo>
                    <a:pt x="158742" y="598124"/>
                  </a:lnTo>
                  <a:lnTo>
                    <a:pt x="182918" y="562956"/>
                  </a:lnTo>
                  <a:lnTo>
                    <a:pt x="208622" y="528569"/>
                  </a:lnTo>
                  <a:lnTo>
                    <a:pt x="235817" y="494992"/>
                  </a:lnTo>
                  <a:lnTo>
                    <a:pt x="264468" y="462254"/>
                  </a:lnTo>
                  <a:lnTo>
                    <a:pt x="294537" y="430384"/>
                  </a:lnTo>
                  <a:lnTo>
                    <a:pt x="325990" y="399410"/>
                  </a:lnTo>
                  <a:lnTo>
                    <a:pt x="358788" y="369362"/>
                  </a:lnTo>
                  <a:lnTo>
                    <a:pt x="392897" y="340268"/>
                  </a:lnTo>
                  <a:lnTo>
                    <a:pt x="428280" y="312157"/>
                  </a:lnTo>
                  <a:lnTo>
                    <a:pt x="464900" y="285058"/>
                  </a:lnTo>
                  <a:lnTo>
                    <a:pt x="502722" y="259000"/>
                  </a:lnTo>
                  <a:lnTo>
                    <a:pt x="541709" y="234012"/>
                  </a:lnTo>
                  <a:lnTo>
                    <a:pt x="581824" y="210122"/>
                  </a:lnTo>
                  <a:lnTo>
                    <a:pt x="623032" y="187359"/>
                  </a:lnTo>
                  <a:lnTo>
                    <a:pt x="665296" y="165752"/>
                  </a:lnTo>
                  <a:lnTo>
                    <a:pt x="708579" y="145331"/>
                  </a:lnTo>
                  <a:lnTo>
                    <a:pt x="752847" y="126123"/>
                  </a:lnTo>
                  <a:lnTo>
                    <a:pt x="798061" y="108158"/>
                  </a:lnTo>
                  <a:lnTo>
                    <a:pt x="844187" y="91464"/>
                  </a:lnTo>
                  <a:lnTo>
                    <a:pt x="891187" y="76071"/>
                  </a:lnTo>
                  <a:lnTo>
                    <a:pt x="939026" y="62006"/>
                  </a:lnTo>
                  <a:lnTo>
                    <a:pt x="987667" y="49300"/>
                  </a:lnTo>
                  <a:lnTo>
                    <a:pt x="1037074" y="37981"/>
                  </a:lnTo>
                  <a:lnTo>
                    <a:pt x="1087210" y="28077"/>
                  </a:lnTo>
                  <a:lnTo>
                    <a:pt x="1138040" y="19618"/>
                  </a:lnTo>
                  <a:lnTo>
                    <a:pt x="1189526" y="12632"/>
                  </a:lnTo>
                  <a:lnTo>
                    <a:pt x="1241634" y="7149"/>
                  </a:lnTo>
                  <a:lnTo>
                    <a:pt x="1294326" y="3196"/>
                  </a:lnTo>
                  <a:lnTo>
                    <a:pt x="1347566" y="803"/>
                  </a:lnTo>
                  <a:lnTo>
                    <a:pt x="1401317" y="0"/>
                  </a:lnTo>
                  <a:lnTo>
                    <a:pt x="1455069" y="803"/>
                  </a:lnTo>
                  <a:lnTo>
                    <a:pt x="1508309" y="3196"/>
                  </a:lnTo>
                  <a:lnTo>
                    <a:pt x="1561001" y="7149"/>
                  </a:lnTo>
                  <a:lnTo>
                    <a:pt x="1613109" y="12632"/>
                  </a:lnTo>
                  <a:lnTo>
                    <a:pt x="1664595" y="19618"/>
                  </a:lnTo>
                  <a:lnTo>
                    <a:pt x="1715425" y="28077"/>
                  </a:lnTo>
                  <a:lnTo>
                    <a:pt x="1765561" y="37981"/>
                  </a:lnTo>
                  <a:lnTo>
                    <a:pt x="1814968" y="49300"/>
                  </a:lnTo>
                  <a:lnTo>
                    <a:pt x="1863609" y="62006"/>
                  </a:lnTo>
                  <a:lnTo>
                    <a:pt x="1911448" y="76071"/>
                  </a:lnTo>
                  <a:lnTo>
                    <a:pt x="1958448" y="91464"/>
                  </a:lnTo>
                  <a:lnTo>
                    <a:pt x="2004574" y="108158"/>
                  </a:lnTo>
                  <a:lnTo>
                    <a:pt x="2049788" y="126123"/>
                  </a:lnTo>
                  <a:lnTo>
                    <a:pt x="2094056" y="145331"/>
                  </a:lnTo>
                  <a:lnTo>
                    <a:pt x="2137339" y="165752"/>
                  </a:lnTo>
                  <a:lnTo>
                    <a:pt x="2179603" y="187359"/>
                  </a:lnTo>
                  <a:lnTo>
                    <a:pt x="2220811" y="210122"/>
                  </a:lnTo>
                  <a:lnTo>
                    <a:pt x="2260926" y="234012"/>
                  </a:lnTo>
                  <a:lnTo>
                    <a:pt x="2299913" y="259000"/>
                  </a:lnTo>
                  <a:lnTo>
                    <a:pt x="2337735" y="285058"/>
                  </a:lnTo>
                  <a:lnTo>
                    <a:pt x="2374355" y="312157"/>
                  </a:lnTo>
                  <a:lnTo>
                    <a:pt x="2409738" y="340268"/>
                  </a:lnTo>
                  <a:lnTo>
                    <a:pt x="2443847" y="369362"/>
                  </a:lnTo>
                  <a:lnTo>
                    <a:pt x="2476645" y="399410"/>
                  </a:lnTo>
                  <a:lnTo>
                    <a:pt x="2508098" y="430384"/>
                  </a:lnTo>
                  <a:lnTo>
                    <a:pt x="2538167" y="462254"/>
                  </a:lnTo>
                  <a:lnTo>
                    <a:pt x="2566818" y="494992"/>
                  </a:lnTo>
                  <a:lnTo>
                    <a:pt x="2594013" y="528569"/>
                  </a:lnTo>
                  <a:lnTo>
                    <a:pt x="2619717" y="562956"/>
                  </a:lnTo>
                  <a:lnTo>
                    <a:pt x="2643893" y="598124"/>
                  </a:lnTo>
                  <a:lnTo>
                    <a:pt x="2666505" y="634045"/>
                  </a:lnTo>
                  <a:lnTo>
                    <a:pt x="2687516" y="670689"/>
                  </a:lnTo>
                  <a:lnTo>
                    <a:pt x="2706891" y="708028"/>
                  </a:lnTo>
                  <a:lnTo>
                    <a:pt x="2724592" y="746032"/>
                  </a:lnTo>
                  <a:lnTo>
                    <a:pt x="2740585" y="784674"/>
                  </a:lnTo>
                  <a:lnTo>
                    <a:pt x="2754832" y="823924"/>
                  </a:lnTo>
                  <a:lnTo>
                    <a:pt x="2767297" y="863754"/>
                  </a:lnTo>
                  <a:lnTo>
                    <a:pt x="2777943" y="904133"/>
                  </a:lnTo>
                  <a:lnTo>
                    <a:pt x="2786736" y="945035"/>
                  </a:lnTo>
                  <a:lnTo>
                    <a:pt x="2793637" y="986429"/>
                  </a:lnTo>
                  <a:lnTo>
                    <a:pt x="2798612" y="1028288"/>
                  </a:lnTo>
                  <a:lnTo>
                    <a:pt x="2801624" y="1070582"/>
                  </a:lnTo>
                  <a:lnTo>
                    <a:pt x="2802636" y="1113282"/>
                  </a:lnTo>
                  <a:lnTo>
                    <a:pt x="2801624" y="1155981"/>
                  </a:lnTo>
                  <a:lnTo>
                    <a:pt x="2798612" y="1198275"/>
                  </a:lnTo>
                  <a:lnTo>
                    <a:pt x="2793637" y="1240134"/>
                  </a:lnTo>
                  <a:lnTo>
                    <a:pt x="2786736" y="1281528"/>
                  </a:lnTo>
                  <a:lnTo>
                    <a:pt x="2777943" y="1322430"/>
                  </a:lnTo>
                  <a:lnTo>
                    <a:pt x="2767297" y="1362809"/>
                  </a:lnTo>
                  <a:lnTo>
                    <a:pt x="2754832" y="1402639"/>
                  </a:lnTo>
                  <a:lnTo>
                    <a:pt x="2740585" y="1441889"/>
                  </a:lnTo>
                  <a:lnTo>
                    <a:pt x="2724592" y="1480531"/>
                  </a:lnTo>
                  <a:lnTo>
                    <a:pt x="2706891" y="1518535"/>
                  </a:lnTo>
                  <a:lnTo>
                    <a:pt x="2687516" y="1555874"/>
                  </a:lnTo>
                  <a:lnTo>
                    <a:pt x="2666505" y="1592518"/>
                  </a:lnTo>
                  <a:lnTo>
                    <a:pt x="2643893" y="1628439"/>
                  </a:lnTo>
                  <a:lnTo>
                    <a:pt x="2619717" y="1663607"/>
                  </a:lnTo>
                  <a:lnTo>
                    <a:pt x="2594013" y="1697994"/>
                  </a:lnTo>
                  <a:lnTo>
                    <a:pt x="2566818" y="1731571"/>
                  </a:lnTo>
                  <a:lnTo>
                    <a:pt x="2538167" y="1764309"/>
                  </a:lnTo>
                  <a:lnTo>
                    <a:pt x="2508098" y="1796179"/>
                  </a:lnTo>
                  <a:lnTo>
                    <a:pt x="2476645" y="1827153"/>
                  </a:lnTo>
                  <a:lnTo>
                    <a:pt x="2443847" y="1857201"/>
                  </a:lnTo>
                  <a:lnTo>
                    <a:pt x="2409738" y="1886295"/>
                  </a:lnTo>
                  <a:lnTo>
                    <a:pt x="2374355" y="1914406"/>
                  </a:lnTo>
                  <a:lnTo>
                    <a:pt x="2337735" y="1941505"/>
                  </a:lnTo>
                  <a:lnTo>
                    <a:pt x="2299913" y="1967563"/>
                  </a:lnTo>
                  <a:lnTo>
                    <a:pt x="2260926" y="1992551"/>
                  </a:lnTo>
                  <a:lnTo>
                    <a:pt x="2220811" y="2016441"/>
                  </a:lnTo>
                  <a:lnTo>
                    <a:pt x="2179603" y="2039204"/>
                  </a:lnTo>
                  <a:lnTo>
                    <a:pt x="2137339" y="2060811"/>
                  </a:lnTo>
                  <a:lnTo>
                    <a:pt x="2094056" y="2081232"/>
                  </a:lnTo>
                  <a:lnTo>
                    <a:pt x="2049788" y="2100440"/>
                  </a:lnTo>
                  <a:lnTo>
                    <a:pt x="2004574" y="2118405"/>
                  </a:lnTo>
                  <a:lnTo>
                    <a:pt x="1958448" y="2135099"/>
                  </a:lnTo>
                  <a:lnTo>
                    <a:pt x="1911448" y="2150492"/>
                  </a:lnTo>
                  <a:lnTo>
                    <a:pt x="1863609" y="2164557"/>
                  </a:lnTo>
                  <a:lnTo>
                    <a:pt x="1814968" y="2177263"/>
                  </a:lnTo>
                  <a:lnTo>
                    <a:pt x="1765561" y="2188582"/>
                  </a:lnTo>
                  <a:lnTo>
                    <a:pt x="1715425" y="2198486"/>
                  </a:lnTo>
                  <a:lnTo>
                    <a:pt x="1664595" y="2206945"/>
                  </a:lnTo>
                  <a:lnTo>
                    <a:pt x="1613109" y="2213931"/>
                  </a:lnTo>
                  <a:lnTo>
                    <a:pt x="1561001" y="2219414"/>
                  </a:lnTo>
                  <a:lnTo>
                    <a:pt x="1508309" y="2223367"/>
                  </a:lnTo>
                  <a:lnTo>
                    <a:pt x="1455069" y="2225760"/>
                  </a:lnTo>
                  <a:lnTo>
                    <a:pt x="1401317" y="2226564"/>
                  </a:lnTo>
                  <a:lnTo>
                    <a:pt x="1347566" y="2225760"/>
                  </a:lnTo>
                  <a:lnTo>
                    <a:pt x="1294326" y="2223367"/>
                  </a:lnTo>
                  <a:lnTo>
                    <a:pt x="1241634" y="2219414"/>
                  </a:lnTo>
                  <a:lnTo>
                    <a:pt x="1189526" y="2213931"/>
                  </a:lnTo>
                  <a:lnTo>
                    <a:pt x="1138040" y="2206945"/>
                  </a:lnTo>
                  <a:lnTo>
                    <a:pt x="1087210" y="2198486"/>
                  </a:lnTo>
                  <a:lnTo>
                    <a:pt x="1037074" y="2188582"/>
                  </a:lnTo>
                  <a:lnTo>
                    <a:pt x="987667" y="2177263"/>
                  </a:lnTo>
                  <a:lnTo>
                    <a:pt x="939026" y="2164557"/>
                  </a:lnTo>
                  <a:lnTo>
                    <a:pt x="891187" y="2150492"/>
                  </a:lnTo>
                  <a:lnTo>
                    <a:pt x="844187" y="2135099"/>
                  </a:lnTo>
                  <a:lnTo>
                    <a:pt x="798061" y="2118405"/>
                  </a:lnTo>
                  <a:lnTo>
                    <a:pt x="752847" y="2100440"/>
                  </a:lnTo>
                  <a:lnTo>
                    <a:pt x="708579" y="2081232"/>
                  </a:lnTo>
                  <a:lnTo>
                    <a:pt x="665296" y="2060811"/>
                  </a:lnTo>
                  <a:lnTo>
                    <a:pt x="623032" y="2039204"/>
                  </a:lnTo>
                  <a:lnTo>
                    <a:pt x="581824" y="2016441"/>
                  </a:lnTo>
                  <a:lnTo>
                    <a:pt x="541709" y="1992551"/>
                  </a:lnTo>
                  <a:lnTo>
                    <a:pt x="502722" y="1967563"/>
                  </a:lnTo>
                  <a:lnTo>
                    <a:pt x="464900" y="1941505"/>
                  </a:lnTo>
                  <a:lnTo>
                    <a:pt x="428280" y="1914406"/>
                  </a:lnTo>
                  <a:lnTo>
                    <a:pt x="392897" y="1886295"/>
                  </a:lnTo>
                  <a:lnTo>
                    <a:pt x="358788" y="1857201"/>
                  </a:lnTo>
                  <a:lnTo>
                    <a:pt x="325990" y="1827153"/>
                  </a:lnTo>
                  <a:lnTo>
                    <a:pt x="294537" y="1796179"/>
                  </a:lnTo>
                  <a:lnTo>
                    <a:pt x="264468" y="1764309"/>
                  </a:lnTo>
                  <a:lnTo>
                    <a:pt x="235817" y="1731571"/>
                  </a:lnTo>
                  <a:lnTo>
                    <a:pt x="208622" y="1697994"/>
                  </a:lnTo>
                  <a:lnTo>
                    <a:pt x="182918" y="1663607"/>
                  </a:lnTo>
                  <a:lnTo>
                    <a:pt x="158742" y="1628439"/>
                  </a:lnTo>
                  <a:lnTo>
                    <a:pt x="136130" y="1592518"/>
                  </a:lnTo>
                  <a:lnTo>
                    <a:pt x="115119" y="1555874"/>
                  </a:lnTo>
                  <a:lnTo>
                    <a:pt x="95744" y="1518535"/>
                  </a:lnTo>
                  <a:lnTo>
                    <a:pt x="78043" y="1480531"/>
                  </a:lnTo>
                  <a:lnTo>
                    <a:pt x="62050" y="1441889"/>
                  </a:lnTo>
                  <a:lnTo>
                    <a:pt x="47803" y="1402639"/>
                  </a:lnTo>
                  <a:lnTo>
                    <a:pt x="35338" y="1362809"/>
                  </a:lnTo>
                  <a:lnTo>
                    <a:pt x="24692" y="1322430"/>
                  </a:lnTo>
                  <a:lnTo>
                    <a:pt x="15899" y="1281528"/>
                  </a:lnTo>
                  <a:lnTo>
                    <a:pt x="8998" y="1240134"/>
                  </a:lnTo>
                  <a:lnTo>
                    <a:pt x="4023" y="1198275"/>
                  </a:lnTo>
                  <a:lnTo>
                    <a:pt x="1011" y="1155981"/>
                  </a:lnTo>
                  <a:lnTo>
                    <a:pt x="0" y="1113282"/>
                  </a:lnTo>
                  <a:close/>
                </a:path>
              </a:pathLst>
            </a:custGeom>
            <a:ln w="25907">
              <a:solidFill>
                <a:srgbClr val="33CC33"/>
              </a:solidFill>
            </a:ln>
          </p:spPr>
          <p:txBody>
            <a:bodyPr wrap="square" lIns="0" tIns="0" rIns="0" bIns="0" rtlCol="0"/>
            <a:lstStyle/>
            <a:p>
              <a:endParaRPr/>
            </a:p>
          </p:txBody>
        </p:sp>
        <p:sp>
          <p:nvSpPr>
            <p:cNvPr id="116" name="object 116"/>
            <p:cNvSpPr/>
            <p:nvPr/>
          </p:nvSpPr>
          <p:spPr>
            <a:xfrm>
              <a:off x="8447532" y="3153156"/>
              <a:ext cx="294005" cy="83820"/>
            </a:xfrm>
            <a:custGeom>
              <a:avLst/>
              <a:gdLst/>
              <a:ahLst/>
              <a:cxnLst/>
              <a:rect l="l" t="t" r="r" b="b"/>
              <a:pathLst>
                <a:path w="294004" h="83819">
                  <a:moveTo>
                    <a:pt x="0" y="43688"/>
                  </a:moveTo>
                  <a:lnTo>
                    <a:pt x="0" y="83312"/>
                  </a:lnTo>
                  <a:lnTo>
                    <a:pt x="292100" y="83312"/>
                  </a:lnTo>
                  <a:lnTo>
                    <a:pt x="289306" y="67437"/>
                  </a:lnTo>
                  <a:lnTo>
                    <a:pt x="11684" y="67437"/>
                  </a:lnTo>
                  <a:lnTo>
                    <a:pt x="9651" y="55626"/>
                  </a:lnTo>
                  <a:lnTo>
                    <a:pt x="8715" y="47625"/>
                  </a:lnTo>
                  <a:lnTo>
                    <a:pt x="4191" y="47625"/>
                  </a:lnTo>
                  <a:lnTo>
                    <a:pt x="0" y="43688"/>
                  </a:lnTo>
                  <a:close/>
                </a:path>
                <a:path w="294004" h="83819">
                  <a:moveTo>
                    <a:pt x="287909" y="55626"/>
                  </a:moveTo>
                  <a:lnTo>
                    <a:pt x="289306" y="67437"/>
                  </a:lnTo>
                  <a:lnTo>
                    <a:pt x="293497" y="83312"/>
                  </a:lnTo>
                  <a:lnTo>
                    <a:pt x="287909" y="55626"/>
                  </a:lnTo>
                  <a:close/>
                </a:path>
                <a:path w="294004" h="83819">
                  <a:moveTo>
                    <a:pt x="268604" y="35687"/>
                  </a:moveTo>
                  <a:lnTo>
                    <a:pt x="129159" y="35687"/>
                  </a:lnTo>
                  <a:lnTo>
                    <a:pt x="125602" y="43688"/>
                  </a:lnTo>
                  <a:lnTo>
                    <a:pt x="121539" y="43688"/>
                  </a:lnTo>
                  <a:lnTo>
                    <a:pt x="117348" y="47625"/>
                  </a:lnTo>
                  <a:lnTo>
                    <a:pt x="44831" y="47625"/>
                  </a:lnTo>
                  <a:lnTo>
                    <a:pt x="38608" y="55626"/>
                  </a:lnTo>
                  <a:lnTo>
                    <a:pt x="34544" y="55626"/>
                  </a:lnTo>
                  <a:lnTo>
                    <a:pt x="20066" y="67437"/>
                  </a:lnTo>
                  <a:lnTo>
                    <a:pt x="289306" y="67437"/>
                  </a:lnTo>
                  <a:lnTo>
                    <a:pt x="283718" y="47625"/>
                  </a:lnTo>
                  <a:lnTo>
                    <a:pt x="280289" y="43688"/>
                  </a:lnTo>
                  <a:lnTo>
                    <a:pt x="268604" y="35687"/>
                  </a:lnTo>
                  <a:close/>
                </a:path>
                <a:path w="294004" h="83819">
                  <a:moveTo>
                    <a:pt x="8254" y="43688"/>
                  </a:moveTo>
                  <a:lnTo>
                    <a:pt x="4191" y="47625"/>
                  </a:lnTo>
                  <a:lnTo>
                    <a:pt x="8715" y="47625"/>
                  </a:lnTo>
                  <a:lnTo>
                    <a:pt x="8254" y="43688"/>
                  </a:lnTo>
                  <a:close/>
                </a:path>
                <a:path w="294004" h="83819">
                  <a:moveTo>
                    <a:pt x="238251" y="0"/>
                  </a:moveTo>
                  <a:lnTo>
                    <a:pt x="205104" y="0"/>
                  </a:lnTo>
                  <a:lnTo>
                    <a:pt x="200914" y="8001"/>
                  </a:lnTo>
                  <a:lnTo>
                    <a:pt x="197485" y="8001"/>
                  </a:lnTo>
                  <a:lnTo>
                    <a:pt x="194691" y="19812"/>
                  </a:lnTo>
                  <a:lnTo>
                    <a:pt x="193294" y="31750"/>
                  </a:lnTo>
                  <a:lnTo>
                    <a:pt x="189229" y="35687"/>
                  </a:lnTo>
                  <a:lnTo>
                    <a:pt x="240919" y="35687"/>
                  </a:lnTo>
                  <a:lnTo>
                    <a:pt x="239649" y="23876"/>
                  </a:lnTo>
                  <a:lnTo>
                    <a:pt x="239649" y="11938"/>
                  </a:lnTo>
                  <a:lnTo>
                    <a:pt x="238251" y="0"/>
                  </a:lnTo>
                  <a:close/>
                </a:path>
              </a:pathLst>
            </a:custGeom>
            <a:solidFill>
              <a:srgbClr val="FF0000"/>
            </a:solidFill>
          </p:spPr>
          <p:txBody>
            <a:bodyPr wrap="square" lIns="0" tIns="0" rIns="0" bIns="0" rtlCol="0"/>
            <a:lstStyle/>
            <a:p>
              <a:endParaRPr/>
            </a:p>
          </p:txBody>
        </p:sp>
        <p:sp>
          <p:nvSpPr>
            <p:cNvPr id="117" name="object 117"/>
            <p:cNvSpPr/>
            <p:nvPr/>
          </p:nvSpPr>
          <p:spPr>
            <a:xfrm>
              <a:off x="8447532" y="3153156"/>
              <a:ext cx="294005" cy="83820"/>
            </a:xfrm>
            <a:custGeom>
              <a:avLst/>
              <a:gdLst/>
              <a:ahLst/>
              <a:cxnLst/>
              <a:rect l="l" t="t" r="r" b="b"/>
              <a:pathLst>
                <a:path w="294004" h="83819">
                  <a:moveTo>
                    <a:pt x="292100" y="83312"/>
                  </a:moveTo>
                  <a:lnTo>
                    <a:pt x="0" y="83312"/>
                  </a:lnTo>
                  <a:lnTo>
                    <a:pt x="0" y="79375"/>
                  </a:lnTo>
                  <a:lnTo>
                    <a:pt x="0" y="67437"/>
                  </a:lnTo>
                  <a:lnTo>
                    <a:pt x="0" y="55626"/>
                  </a:lnTo>
                  <a:lnTo>
                    <a:pt x="0" y="43688"/>
                  </a:lnTo>
                  <a:lnTo>
                    <a:pt x="4191" y="47625"/>
                  </a:lnTo>
                  <a:lnTo>
                    <a:pt x="8254" y="43688"/>
                  </a:lnTo>
                  <a:lnTo>
                    <a:pt x="9651" y="55626"/>
                  </a:lnTo>
                  <a:lnTo>
                    <a:pt x="11684" y="67437"/>
                  </a:lnTo>
                  <a:lnTo>
                    <a:pt x="15875" y="67437"/>
                  </a:lnTo>
                  <a:lnTo>
                    <a:pt x="20066" y="67437"/>
                  </a:lnTo>
                  <a:lnTo>
                    <a:pt x="34544" y="55626"/>
                  </a:lnTo>
                  <a:lnTo>
                    <a:pt x="38608" y="55626"/>
                  </a:lnTo>
                  <a:lnTo>
                    <a:pt x="44831" y="47625"/>
                  </a:lnTo>
                  <a:lnTo>
                    <a:pt x="48387" y="47625"/>
                  </a:lnTo>
                  <a:lnTo>
                    <a:pt x="117348" y="47625"/>
                  </a:lnTo>
                  <a:lnTo>
                    <a:pt x="121539" y="43688"/>
                  </a:lnTo>
                  <a:lnTo>
                    <a:pt x="125602" y="43688"/>
                  </a:lnTo>
                  <a:lnTo>
                    <a:pt x="129159" y="35687"/>
                  </a:lnTo>
                  <a:lnTo>
                    <a:pt x="133223" y="35687"/>
                  </a:lnTo>
                  <a:lnTo>
                    <a:pt x="189229" y="35687"/>
                  </a:lnTo>
                  <a:lnTo>
                    <a:pt x="193294" y="31750"/>
                  </a:lnTo>
                  <a:lnTo>
                    <a:pt x="194691" y="19812"/>
                  </a:lnTo>
                  <a:lnTo>
                    <a:pt x="197485" y="8001"/>
                  </a:lnTo>
                  <a:lnTo>
                    <a:pt x="200914" y="8001"/>
                  </a:lnTo>
                  <a:lnTo>
                    <a:pt x="205104" y="0"/>
                  </a:lnTo>
                  <a:lnTo>
                    <a:pt x="238251" y="0"/>
                  </a:lnTo>
                  <a:lnTo>
                    <a:pt x="239649" y="11938"/>
                  </a:lnTo>
                  <a:lnTo>
                    <a:pt x="239649" y="23876"/>
                  </a:lnTo>
                  <a:lnTo>
                    <a:pt x="240919" y="35687"/>
                  </a:lnTo>
                  <a:lnTo>
                    <a:pt x="245110" y="35687"/>
                  </a:lnTo>
                  <a:lnTo>
                    <a:pt x="248539" y="35687"/>
                  </a:lnTo>
                  <a:lnTo>
                    <a:pt x="268604" y="35687"/>
                  </a:lnTo>
                  <a:lnTo>
                    <a:pt x="280289" y="43688"/>
                  </a:lnTo>
                  <a:lnTo>
                    <a:pt x="283718" y="47625"/>
                  </a:lnTo>
                  <a:lnTo>
                    <a:pt x="289306" y="67437"/>
                  </a:lnTo>
                  <a:lnTo>
                    <a:pt x="293497" y="83312"/>
                  </a:lnTo>
                  <a:lnTo>
                    <a:pt x="287909" y="55626"/>
                  </a:lnTo>
                  <a:lnTo>
                    <a:pt x="289306" y="67437"/>
                  </a:lnTo>
                  <a:lnTo>
                    <a:pt x="292100" y="83312"/>
                  </a:lnTo>
                </a:path>
              </a:pathLst>
            </a:custGeom>
            <a:ln w="12192">
              <a:solidFill>
                <a:srgbClr val="000000"/>
              </a:solidFill>
            </a:ln>
          </p:spPr>
          <p:txBody>
            <a:bodyPr wrap="square" lIns="0" tIns="0" rIns="0" bIns="0" rtlCol="0"/>
            <a:lstStyle/>
            <a:p>
              <a:endParaRPr/>
            </a:p>
          </p:txBody>
        </p:sp>
        <p:sp>
          <p:nvSpPr>
            <p:cNvPr id="118" name="object 118"/>
            <p:cNvSpPr/>
            <p:nvPr/>
          </p:nvSpPr>
          <p:spPr>
            <a:xfrm>
              <a:off x="0" y="5859780"/>
              <a:ext cx="9118600" cy="478790"/>
            </a:xfrm>
            <a:custGeom>
              <a:avLst/>
              <a:gdLst/>
              <a:ahLst/>
              <a:cxnLst/>
              <a:rect l="l" t="t" r="r" b="b"/>
              <a:pathLst>
                <a:path w="9118600" h="478789">
                  <a:moveTo>
                    <a:pt x="9118091" y="0"/>
                  </a:moveTo>
                  <a:lnTo>
                    <a:pt x="0" y="0"/>
                  </a:lnTo>
                  <a:lnTo>
                    <a:pt x="0" y="478536"/>
                  </a:lnTo>
                  <a:lnTo>
                    <a:pt x="9118091" y="478536"/>
                  </a:lnTo>
                  <a:lnTo>
                    <a:pt x="9118091" y="0"/>
                  </a:lnTo>
                  <a:close/>
                </a:path>
              </a:pathLst>
            </a:custGeom>
            <a:solidFill>
              <a:srgbClr val="FFC000"/>
            </a:solidFill>
          </p:spPr>
          <p:txBody>
            <a:bodyPr wrap="square" lIns="0" tIns="0" rIns="0" bIns="0" rtlCol="0"/>
            <a:lstStyle/>
            <a:p>
              <a:endParaRPr/>
            </a:p>
          </p:txBody>
        </p:sp>
        <p:sp>
          <p:nvSpPr>
            <p:cNvPr id="119" name="object 119"/>
            <p:cNvSpPr/>
            <p:nvPr/>
          </p:nvSpPr>
          <p:spPr>
            <a:xfrm>
              <a:off x="0" y="5859780"/>
              <a:ext cx="9118600" cy="478790"/>
            </a:xfrm>
            <a:custGeom>
              <a:avLst/>
              <a:gdLst/>
              <a:ahLst/>
              <a:cxnLst/>
              <a:rect l="l" t="t" r="r" b="b"/>
              <a:pathLst>
                <a:path w="9118600" h="478789">
                  <a:moveTo>
                    <a:pt x="0" y="478536"/>
                  </a:moveTo>
                  <a:lnTo>
                    <a:pt x="9118091" y="478536"/>
                  </a:lnTo>
                  <a:lnTo>
                    <a:pt x="9118091" y="0"/>
                  </a:lnTo>
                  <a:lnTo>
                    <a:pt x="0" y="0"/>
                  </a:lnTo>
                </a:path>
              </a:pathLst>
            </a:custGeom>
            <a:ln w="12192">
              <a:solidFill>
                <a:srgbClr val="000000"/>
              </a:solidFill>
            </a:ln>
          </p:spPr>
          <p:txBody>
            <a:bodyPr wrap="square" lIns="0" tIns="0" rIns="0" bIns="0" rtlCol="0"/>
            <a:lstStyle/>
            <a:p>
              <a:endParaRPr/>
            </a:p>
          </p:txBody>
        </p:sp>
      </p:grpSp>
      <p:sp>
        <p:nvSpPr>
          <p:cNvPr id="120" name="object 120"/>
          <p:cNvSpPr txBox="1"/>
          <p:nvPr/>
        </p:nvSpPr>
        <p:spPr>
          <a:xfrm>
            <a:off x="0" y="5868720"/>
            <a:ext cx="9112250" cy="452755"/>
          </a:xfrm>
          <a:prstGeom prst="rect">
            <a:avLst/>
          </a:prstGeom>
        </p:spPr>
        <p:txBody>
          <a:bodyPr vert="horz" wrap="square" lIns="0" tIns="12700" rIns="0" bIns="0" rtlCol="0">
            <a:spAutoFit/>
          </a:bodyPr>
          <a:lstStyle/>
          <a:p>
            <a:pPr marL="3615054" marR="110489" indent="-3505835">
              <a:lnSpc>
                <a:spcPct val="100000"/>
              </a:lnSpc>
              <a:spcBef>
                <a:spcPts val="100"/>
              </a:spcBef>
            </a:pPr>
            <a:r>
              <a:rPr sz="1400" b="1" i="1" spc="-5" dirty="0">
                <a:latin typeface="Arial"/>
                <a:cs typeface="Arial"/>
              </a:rPr>
              <a:t>China</a:t>
            </a:r>
            <a:r>
              <a:rPr sz="1400" b="1" i="1" spc="-15" dirty="0">
                <a:latin typeface="Arial"/>
                <a:cs typeface="Arial"/>
              </a:rPr>
              <a:t> </a:t>
            </a:r>
            <a:r>
              <a:rPr sz="1400" b="1" i="1" spc="-5" dirty="0">
                <a:latin typeface="Arial"/>
                <a:cs typeface="Arial"/>
              </a:rPr>
              <a:t>capable</a:t>
            </a:r>
            <a:r>
              <a:rPr sz="1400" b="1" i="1" spc="-25" dirty="0">
                <a:latin typeface="Arial"/>
                <a:cs typeface="Arial"/>
              </a:rPr>
              <a:t> </a:t>
            </a:r>
            <a:r>
              <a:rPr sz="1400" b="1" i="1" spc="-5" dirty="0">
                <a:latin typeface="Arial"/>
                <a:cs typeface="Arial"/>
              </a:rPr>
              <a:t>of</a:t>
            </a:r>
            <a:r>
              <a:rPr sz="1400" b="1" i="1" spc="-10" dirty="0">
                <a:latin typeface="Arial"/>
                <a:cs typeface="Arial"/>
              </a:rPr>
              <a:t> </a:t>
            </a:r>
            <a:r>
              <a:rPr sz="1400" b="1" i="1" dirty="0">
                <a:latin typeface="Arial"/>
                <a:cs typeface="Arial"/>
              </a:rPr>
              <a:t>multi-domain</a:t>
            </a:r>
            <a:r>
              <a:rPr sz="1400" b="1" i="1" spc="-45" dirty="0">
                <a:latin typeface="Arial"/>
                <a:cs typeface="Arial"/>
              </a:rPr>
              <a:t> </a:t>
            </a:r>
            <a:r>
              <a:rPr sz="1400" b="1" i="1" dirty="0">
                <a:latin typeface="Arial"/>
                <a:cs typeface="Arial"/>
              </a:rPr>
              <a:t>attacks</a:t>
            </a:r>
            <a:r>
              <a:rPr sz="1400" b="1" i="1" spc="-40" dirty="0">
                <a:latin typeface="Arial"/>
                <a:cs typeface="Arial"/>
              </a:rPr>
              <a:t> </a:t>
            </a:r>
            <a:r>
              <a:rPr sz="1400" b="1" i="1" spc="-5" dirty="0">
                <a:latin typeface="Arial"/>
                <a:cs typeface="Arial"/>
              </a:rPr>
              <a:t>throughout</a:t>
            </a:r>
            <a:r>
              <a:rPr sz="1400" b="1" i="1" spc="-25" dirty="0">
                <a:latin typeface="Arial"/>
                <a:cs typeface="Arial"/>
              </a:rPr>
              <a:t> </a:t>
            </a:r>
            <a:r>
              <a:rPr sz="1400" b="1" i="1" spc="-5" dirty="0">
                <a:latin typeface="Arial"/>
                <a:cs typeface="Arial"/>
              </a:rPr>
              <a:t>depth</a:t>
            </a:r>
            <a:r>
              <a:rPr sz="1400" b="1" i="1" spc="-15" dirty="0">
                <a:latin typeface="Arial"/>
                <a:cs typeface="Arial"/>
              </a:rPr>
              <a:t> </a:t>
            </a:r>
            <a:r>
              <a:rPr sz="1400" b="1" i="1" spc="-5" dirty="0">
                <a:latin typeface="Arial"/>
                <a:cs typeface="Arial"/>
              </a:rPr>
              <a:t>of</a:t>
            </a:r>
            <a:r>
              <a:rPr sz="1400" b="1" i="1" dirty="0">
                <a:latin typeface="Arial"/>
                <a:cs typeface="Arial"/>
              </a:rPr>
              <a:t> </a:t>
            </a:r>
            <a:r>
              <a:rPr sz="1400" b="1" i="1" spc="-5" dirty="0">
                <a:latin typeface="Arial"/>
                <a:cs typeface="Arial"/>
              </a:rPr>
              <a:t>battlespace</a:t>
            </a:r>
            <a:r>
              <a:rPr sz="1400" b="1" i="1" spc="-40" dirty="0">
                <a:latin typeface="Arial"/>
                <a:cs typeface="Arial"/>
              </a:rPr>
              <a:t> </a:t>
            </a:r>
            <a:r>
              <a:rPr sz="1400" b="1" i="1" dirty="0">
                <a:latin typeface="Arial"/>
                <a:cs typeface="Arial"/>
              </a:rPr>
              <a:t>to</a:t>
            </a:r>
            <a:r>
              <a:rPr sz="1400" b="1" i="1" spc="-15" dirty="0">
                <a:latin typeface="Arial"/>
                <a:cs typeface="Arial"/>
              </a:rPr>
              <a:t> deter,</a:t>
            </a:r>
            <a:r>
              <a:rPr sz="1400" b="1" i="1" spc="-25" dirty="0">
                <a:latin typeface="Arial"/>
                <a:cs typeface="Arial"/>
              </a:rPr>
              <a:t> </a:t>
            </a:r>
            <a:r>
              <a:rPr sz="1400" b="1" i="1" dirty="0">
                <a:latin typeface="Arial"/>
                <a:cs typeface="Arial"/>
              </a:rPr>
              <a:t>delay</a:t>
            </a:r>
            <a:r>
              <a:rPr sz="1400" b="1" i="1" spc="-25" dirty="0">
                <a:latin typeface="Arial"/>
                <a:cs typeface="Arial"/>
              </a:rPr>
              <a:t> </a:t>
            </a:r>
            <a:r>
              <a:rPr sz="1400" b="1" i="1" spc="-5" dirty="0">
                <a:latin typeface="Arial"/>
                <a:cs typeface="Arial"/>
              </a:rPr>
              <a:t>and</a:t>
            </a:r>
            <a:r>
              <a:rPr sz="1400" b="1" i="1" dirty="0">
                <a:latin typeface="Arial"/>
                <a:cs typeface="Arial"/>
              </a:rPr>
              <a:t> attrite</a:t>
            </a:r>
            <a:r>
              <a:rPr sz="1400" b="1" i="1" spc="-40" dirty="0">
                <a:latin typeface="Arial"/>
                <a:cs typeface="Arial"/>
              </a:rPr>
              <a:t> </a:t>
            </a:r>
            <a:r>
              <a:rPr sz="1400" b="1" i="1" spc="-5" dirty="0">
                <a:latin typeface="Arial"/>
                <a:cs typeface="Arial"/>
              </a:rPr>
              <a:t>Friendly </a:t>
            </a:r>
            <a:r>
              <a:rPr sz="1400" b="1" i="1" spc="-375" dirty="0">
                <a:latin typeface="Arial"/>
                <a:cs typeface="Arial"/>
              </a:rPr>
              <a:t> </a:t>
            </a:r>
            <a:r>
              <a:rPr sz="1400" b="1" i="1" spc="-5" dirty="0">
                <a:latin typeface="Arial"/>
                <a:cs typeface="Arial"/>
              </a:rPr>
              <a:t>Forces</a:t>
            </a:r>
            <a:r>
              <a:rPr sz="1400" b="1" i="1" spc="-25" dirty="0">
                <a:latin typeface="Arial"/>
                <a:cs typeface="Arial"/>
              </a:rPr>
              <a:t> </a:t>
            </a:r>
            <a:r>
              <a:rPr sz="1400" b="1" i="1" spc="-5" dirty="0">
                <a:latin typeface="Arial"/>
                <a:cs typeface="Arial"/>
              </a:rPr>
              <a:t>combat</a:t>
            </a:r>
            <a:r>
              <a:rPr sz="1400" b="1" i="1" spc="-30" dirty="0">
                <a:latin typeface="Arial"/>
                <a:cs typeface="Arial"/>
              </a:rPr>
              <a:t> </a:t>
            </a:r>
            <a:r>
              <a:rPr sz="1400" b="1" i="1" spc="-15" dirty="0">
                <a:latin typeface="Arial"/>
                <a:cs typeface="Arial"/>
              </a:rPr>
              <a:t>power.</a:t>
            </a:r>
            <a:endParaRPr sz="1400">
              <a:latin typeface="Arial"/>
              <a:cs typeface="Arial"/>
            </a:endParaRPr>
          </a:p>
        </p:txBody>
      </p:sp>
    </p:spTree>
    <p:extLst>
      <p:ext uri="{BB962C8B-B14F-4D97-AF65-F5344CB8AC3E}">
        <p14:creationId xmlns:p14="http://schemas.microsoft.com/office/powerpoint/2010/main" val="2063322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4572" y="932688"/>
            <a:ext cx="9139555" cy="4935220"/>
            <a:chOff x="4572" y="932688"/>
            <a:chExt cx="9139555" cy="4935220"/>
          </a:xfrm>
        </p:grpSpPr>
        <p:pic>
          <p:nvPicPr>
            <p:cNvPr id="8" name="object 8"/>
            <p:cNvPicPr/>
            <p:nvPr/>
          </p:nvPicPr>
          <p:blipFill>
            <a:blip r:embed="rId2" cstate="print"/>
            <a:stretch>
              <a:fillRect/>
            </a:stretch>
          </p:blipFill>
          <p:spPr>
            <a:xfrm>
              <a:off x="4572" y="932688"/>
              <a:ext cx="9139427" cy="4934712"/>
            </a:xfrm>
            <a:prstGeom prst="rect">
              <a:avLst/>
            </a:prstGeom>
          </p:spPr>
        </p:pic>
        <p:pic>
          <p:nvPicPr>
            <p:cNvPr id="9" name="object 9"/>
            <p:cNvPicPr/>
            <p:nvPr/>
          </p:nvPicPr>
          <p:blipFill>
            <a:blip r:embed="rId3" cstate="print"/>
            <a:stretch>
              <a:fillRect/>
            </a:stretch>
          </p:blipFill>
          <p:spPr>
            <a:xfrm>
              <a:off x="4870704" y="1286256"/>
              <a:ext cx="2498598" cy="2632710"/>
            </a:xfrm>
            <a:prstGeom prst="rect">
              <a:avLst/>
            </a:prstGeom>
          </p:spPr>
        </p:pic>
        <p:pic>
          <p:nvPicPr>
            <p:cNvPr id="10" name="object 10"/>
            <p:cNvPicPr/>
            <p:nvPr/>
          </p:nvPicPr>
          <p:blipFill>
            <a:blip r:embed="rId4" cstate="print"/>
            <a:stretch>
              <a:fillRect/>
            </a:stretch>
          </p:blipFill>
          <p:spPr>
            <a:xfrm>
              <a:off x="5335397" y="1686433"/>
              <a:ext cx="1660905" cy="1764029"/>
            </a:xfrm>
            <a:prstGeom prst="rect">
              <a:avLst/>
            </a:prstGeom>
          </p:spPr>
        </p:pic>
        <p:sp>
          <p:nvSpPr>
            <p:cNvPr id="11" name="object 11"/>
            <p:cNvSpPr/>
            <p:nvPr/>
          </p:nvSpPr>
          <p:spPr>
            <a:xfrm>
              <a:off x="5953505" y="970026"/>
              <a:ext cx="2108200" cy="646430"/>
            </a:xfrm>
            <a:custGeom>
              <a:avLst/>
              <a:gdLst/>
              <a:ahLst/>
              <a:cxnLst/>
              <a:rect l="l" t="t" r="r" b="b"/>
              <a:pathLst>
                <a:path w="2108200" h="646430">
                  <a:moveTo>
                    <a:pt x="2107692" y="0"/>
                  </a:moveTo>
                  <a:lnTo>
                    <a:pt x="0" y="0"/>
                  </a:lnTo>
                  <a:lnTo>
                    <a:pt x="0" y="646176"/>
                  </a:lnTo>
                  <a:lnTo>
                    <a:pt x="2107692" y="646176"/>
                  </a:lnTo>
                  <a:lnTo>
                    <a:pt x="2107692" y="0"/>
                  </a:lnTo>
                  <a:close/>
                </a:path>
              </a:pathLst>
            </a:custGeom>
            <a:solidFill>
              <a:srgbClr val="E6DFEB"/>
            </a:solidFill>
          </p:spPr>
          <p:txBody>
            <a:bodyPr wrap="square" lIns="0" tIns="0" rIns="0" bIns="0" rtlCol="0"/>
            <a:lstStyle/>
            <a:p>
              <a:endParaRPr/>
            </a:p>
          </p:txBody>
        </p:sp>
        <p:pic>
          <p:nvPicPr>
            <p:cNvPr id="12" name="object 12"/>
            <p:cNvPicPr/>
            <p:nvPr/>
          </p:nvPicPr>
          <p:blipFill>
            <a:blip r:embed="rId5" cstate="print"/>
            <a:stretch>
              <a:fillRect/>
            </a:stretch>
          </p:blipFill>
          <p:spPr>
            <a:xfrm>
              <a:off x="6057899" y="1240536"/>
              <a:ext cx="332232" cy="332232"/>
            </a:xfrm>
            <a:prstGeom prst="rect">
              <a:avLst/>
            </a:prstGeom>
          </p:spPr>
        </p:pic>
        <p:pic>
          <p:nvPicPr>
            <p:cNvPr id="13" name="object 13"/>
            <p:cNvPicPr/>
            <p:nvPr/>
          </p:nvPicPr>
          <p:blipFill>
            <a:blip r:embed="rId6" cstate="print"/>
            <a:stretch>
              <a:fillRect/>
            </a:stretch>
          </p:blipFill>
          <p:spPr>
            <a:xfrm>
              <a:off x="7109460" y="1234440"/>
              <a:ext cx="342900" cy="342900"/>
            </a:xfrm>
            <a:prstGeom prst="rect">
              <a:avLst/>
            </a:prstGeom>
          </p:spPr>
        </p:pic>
      </p:grpSp>
      <p:sp>
        <p:nvSpPr>
          <p:cNvPr id="14" name="object 14"/>
          <p:cNvSpPr txBox="1">
            <a:spLocks noGrp="1"/>
          </p:cNvSpPr>
          <p:nvPr>
            <p:ph type="title"/>
          </p:nvPr>
        </p:nvSpPr>
        <p:spPr>
          <a:xfrm>
            <a:off x="2923794" y="108966"/>
            <a:ext cx="329501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…to</a:t>
            </a:r>
            <a:r>
              <a:rPr sz="2800" i="0" spc="-10" dirty="0">
                <a:latin typeface="Arial"/>
                <a:cs typeface="Arial"/>
              </a:rPr>
              <a:t> </a:t>
            </a:r>
            <a:r>
              <a:rPr sz="2800" i="0" spc="-5" dirty="0">
                <a:latin typeface="Arial"/>
                <a:cs typeface="Arial"/>
              </a:rPr>
              <a:t>the</a:t>
            </a:r>
            <a:r>
              <a:rPr sz="2800" i="0" spc="-20" dirty="0">
                <a:latin typeface="Arial"/>
                <a:cs typeface="Arial"/>
              </a:rPr>
              <a:t> </a:t>
            </a:r>
            <a:r>
              <a:rPr sz="2800" i="0" spc="-10" dirty="0">
                <a:latin typeface="Arial"/>
                <a:cs typeface="Arial"/>
              </a:rPr>
              <a:t>Close</a:t>
            </a:r>
            <a:r>
              <a:rPr sz="2800" i="0" spc="-80" dirty="0">
                <a:latin typeface="Arial"/>
                <a:cs typeface="Arial"/>
              </a:rPr>
              <a:t> </a:t>
            </a:r>
            <a:r>
              <a:rPr sz="2800" i="0" spc="-5" dirty="0">
                <a:latin typeface="Arial"/>
                <a:cs typeface="Arial"/>
              </a:rPr>
              <a:t>Area</a:t>
            </a:r>
            <a:endParaRPr sz="2800">
              <a:latin typeface="Arial"/>
              <a:cs typeface="Arial"/>
            </a:endParaRPr>
          </a:p>
        </p:txBody>
      </p:sp>
      <p:sp>
        <p:nvSpPr>
          <p:cNvPr id="15" name="object 15"/>
          <p:cNvSpPr txBox="1"/>
          <p:nvPr/>
        </p:nvSpPr>
        <p:spPr>
          <a:xfrm>
            <a:off x="5953505" y="970025"/>
            <a:ext cx="2108200" cy="646430"/>
          </a:xfrm>
          <a:prstGeom prst="rect">
            <a:avLst/>
          </a:prstGeom>
          <a:ln w="25907">
            <a:solidFill>
              <a:srgbClr val="1F487C"/>
            </a:solidFill>
          </a:ln>
        </p:spPr>
        <p:txBody>
          <a:bodyPr vert="horz" wrap="square" lIns="0" tIns="15875" rIns="0" bIns="0" rtlCol="0">
            <a:spAutoFit/>
          </a:bodyPr>
          <a:lstStyle/>
          <a:p>
            <a:pPr marL="187960">
              <a:lnSpc>
                <a:spcPct val="100000"/>
              </a:lnSpc>
              <a:spcBef>
                <a:spcPts val="125"/>
              </a:spcBef>
            </a:pPr>
            <a:r>
              <a:rPr sz="1000" b="1" spc="-5" dirty="0">
                <a:latin typeface="Arial"/>
                <a:cs typeface="Arial"/>
              </a:rPr>
              <a:t>Long-</a:t>
            </a:r>
            <a:r>
              <a:rPr sz="1000" b="1" spc="-10" dirty="0">
                <a:latin typeface="Arial"/>
                <a:cs typeface="Arial"/>
              </a:rPr>
              <a:t> </a:t>
            </a:r>
            <a:r>
              <a:rPr sz="1000" b="1" spc="-5" dirty="0">
                <a:latin typeface="Arial"/>
                <a:cs typeface="Arial"/>
              </a:rPr>
              <a:t>to</a:t>
            </a:r>
            <a:r>
              <a:rPr sz="1000" b="1" spc="-10" dirty="0">
                <a:latin typeface="Arial"/>
                <a:cs typeface="Arial"/>
              </a:rPr>
              <a:t> </a:t>
            </a:r>
            <a:r>
              <a:rPr sz="1000" b="1" dirty="0">
                <a:latin typeface="Arial"/>
                <a:cs typeface="Arial"/>
              </a:rPr>
              <a:t>Mid-Range</a:t>
            </a:r>
            <a:r>
              <a:rPr sz="1000" b="1" spc="-30" dirty="0">
                <a:latin typeface="Arial"/>
                <a:cs typeface="Arial"/>
              </a:rPr>
              <a:t> </a:t>
            </a:r>
            <a:r>
              <a:rPr sz="1000" b="1" spc="-10" dirty="0">
                <a:latin typeface="Arial"/>
                <a:cs typeface="Arial"/>
              </a:rPr>
              <a:t>Systems</a:t>
            </a:r>
            <a:endParaRPr sz="1000">
              <a:latin typeface="Arial"/>
              <a:cs typeface="Arial"/>
            </a:endParaRPr>
          </a:p>
        </p:txBody>
      </p:sp>
      <p:grpSp>
        <p:nvGrpSpPr>
          <p:cNvPr id="16" name="object 16"/>
          <p:cNvGrpSpPr/>
          <p:nvPr/>
        </p:nvGrpSpPr>
        <p:grpSpPr>
          <a:xfrm>
            <a:off x="246888" y="1232916"/>
            <a:ext cx="7706995" cy="4598670"/>
            <a:chOff x="246888" y="1232916"/>
            <a:chExt cx="7706995" cy="4598670"/>
          </a:xfrm>
        </p:grpSpPr>
        <p:pic>
          <p:nvPicPr>
            <p:cNvPr id="17" name="object 17"/>
            <p:cNvPicPr/>
            <p:nvPr/>
          </p:nvPicPr>
          <p:blipFill>
            <a:blip r:embed="rId7" cstate="print"/>
            <a:stretch>
              <a:fillRect/>
            </a:stretch>
          </p:blipFill>
          <p:spPr>
            <a:xfrm>
              <a:off x="7600188" y="1232916"/>
              <a:ext cx="353568" cy="347472"/>
            </a:xfrm>
            <a:prstGeom prst="rect">
              <a:avLst/>
            </a:prstGeom>
          </p:spPr>
        </p:pic>
        <p:pic>
          <p:nvPicPr>
            <p:cNvPr id="18" name="object 18"/>
            <p:cNvPicPr/>
            <p:nvPr/>
          </p:nvPicPr>
          <p:blipFill>
            <a:blip r:embed="rId8" cstate="print"/>
            <a:stretch>
              <a:fillRect/>
            </a:stretch>
          </p:blipFill>
          <p:spPr>
            <a:xfrm>
              <a:off x="6560820" y="1232916"/>
              <a:ext cx="323088" cy="323088"/>
            </a:xfrm>
            <a:prstGeom prst="rect">
              <a:avLst/>
            </a:prstGeom>
          </p:spPr>
        </p:pic>
        <p:pic>
          <p:nvPicPr>
            <p:cNvPr id="19" name="object 19"/>
            <p:cNvPicPr/>
            <p:nvPr/>
          </p:nvPicPr>
          <p:blipFill>
            <a:blip r:embed="rId9" cstate="print"/>
            <a:stretch>
              <a:fillRect/>
            </a:stretch>
          </p:blipFill>
          <p:spPr>
            <a:xfrm>
              <a:off x="246888" y="4887468"/>
              <a:ext cx="3387090" cy="944118"/>
            </a:xfrm>
            <a:prstGeom prst="rect">
              <a:avLst/>
            </a:prstGeom>
          </p:spPr>
        </p:pic>
      </p:grpSp>
      <p:sp>
        <p:nvSpPr>
          <p:cNvPr id="20" name="object 20"/>
          <p:cNvSpPr txBox="1"/>
          <p:nvPr/>
        </p:nvSpPr>
        <p:spPr>
          <a:xfrm>
            <a:off x="763930" y="5162550"/>
            <a:ext cx="2576830" cy="391160"/>
          </a:xfrm>
          <a:prstGeom prst="rect">
            <a:avLst/>
          </a:prstGeom>
        </p:spPr>
        <p:txBody>
          <a:bodyPr vert="horz" wrap="square" lIns="0" tIns="12700" rIns="0" bIns="0" rtlCol="0">
            <a:spAutoFit/>
          </a:bodyPr>
          <a:lstStyle/>
          <a:p>
            <a:pPr marL="911225" marR="5080" indent="-899160">
              <a:lnSpc>
                <a:spcPct val="100000"/>
              </a:lnSpc>
              <a:spcBef>
                <a:spcPts val="100"/>
              </a:spcBef>
            </a:pPr>
            <a:r>
              <a:rPr sz="1200" b="1" spc="-5" dirty="0">
                <a:solidFill>
                  <a:srgbClr val="FFFFFF"/>
                </a:solidFill>
                <a:latin typeface="Arial"/>
                <a:cs typeface="Arial"/>
              </a:rPr>
              <a:t>Challenge</a:t>
            </a:r>
            <a:r>
              <a:rPr sz="1200" b="1" spc="-65" dirty="0">
                <a:solidFill>
                  <a:srgbClr val="FFFFFF"/>
                </a:solidFill>
                <a:latin typeface="Arial"/>
                <a:cs typeface="Arial"/>
              </a:rPr>
              <a:t> </a:t>
            </a:r>
            <a:r>
              <a:rPr sz="1200" b="1" dirty="0">
                <a:solidFill>
                  <a:srgbClr val="FFFFFF"/>
                </a:solidFill>
                <a:latin typeface="Arial"/>
                <a:cs typeface="Arial"/>
              </a:rPr>
              <a:t>Sustainment/Complicate </a:t>
            </a:r>
            <a:r>
              <a:rPr sz="1200" b="1" spc="-320" dirty="0">
                <a:solidFill>
                  <a:srgbClr val="FFFFFF"/>
                </a:solidFill>
                <a:latin typeface="Arial"/>
                <a:cs typeface="Arial"/>
              </a:rPr>
              <a:t> </a:t>
            </a:r>
            <a:r>
              <a:rPr sz="1200" b="1" dirty="0">
                <a:solidFill>
                  <a:srgbClr val="FFFFFF"/>
                </a:solidFill>
                <a:latin typeface="Arial"/>
                <a:cs typeface="Arial"/>
              </a:rPr>
              <a:t>Protection</a:t>
            </a:r>
            <a:endParaRPr sz="1200">
              <a:latin typeface="Arial"/>
              <a:cs typeface="Arial"/>
            </a:endParaRPr>
          </a:p>
        </p:txBody>
      </p:sp>
      <p:grpSp>
        <p:nvGrpSpPr>
          <p:cNvPr id="21" name="object 21"/>
          <p:cNvGrpSpPr/>
          <p:nvPr/>
        </p:nvGrpSpPr>
        <p:grpSpPr>
          <a:xfrm>
            <a:off x="3609594" y="4365497"/>
            <a:ext cx="2108200" cy="1362710"/>
            <a:chOff x="3609594" y="4365497"/>
            <a:chExt cx="2108200" cy="1362710"/>
          </a:xfrm>
        </p:grpSpPr>
        <p:sp>
          <p:nvSpPr>
            <p:cNvPr id="22" name="object 22"/>
            <p:cNvSpPr/>
            <p:nvPr/>
          </p:nvSpPr>
          <p:spPr>
            <a:xfrm>
              <a:off x="3609594" y="4365497"/>
              <a:ext cx="2108200" cy="1344295"/>
            </a:xfrm>
            <a:custGeom>
              <a:avLst/>
              <a:gdLst/>
              <a:ahLst/>
              <a:cxnLst/>
              <a:rect l="l" t="t" r="r" b="b"/>
              <a:pathLst>
                <a:path w="2108200" h="1344295">
                  <a:moveTo>
                    <a:pt x="2107692" y="0"/>
                  </a:moveTo>
                  <a:lnTo>
                    <a:pt x="0" y="0"/>
                  </a:lnTo>
                  <a:lnTo>
                    <a:pt x="0" y="1344167"/>
                  </a:lnTo>
                  <a:lnTo>
                    <a:pt x="2107692" y="1344167"/>
                  </a:lnTo>
                  <a:lnTo>
                    <a:pt x="2107692" y="0"/>
                  </a:lnTo>
                  <a:close/>
                </a:path>
              </a:pathLst>
            </a:custGeom>
            <a:solidFill>
              <a:srgbClr val="E6DFEB"/>
            </a:solidFill>
          </p:spPr>
          <p:txBody>
            <a:bodyPr wrap="square" lIns="0" tIns="0" rIns="0" bIns="0" rtlCol="0"/>
            <a:lstStyle/>
            <a:p>
              <a:endParaRPr/>
            </a:p>
          </p:txBody>
        </p:sp>
        <p:pic>
          <p:nvPicPr>
            <p:cNvPr id="23" name="object 23"/>
            <p:cNvPicPr/>
            <p:nvPr/>
          </p:nvPicPr>
          <p:blipFill>
            <a:blip r:embed="rId10" cstate="print"/>
            <a:stretch>
              <a:fillRect/>
            </a:stretch>
          </p:blipFill>
          <p:spPr>
            <a:xfrm>
              <a:off x="4850891" y="5294375"/>
              <a:ext cx="521982" cy="433590"/>
            </a:xfrm>
            <a:prstGeom prst="rect">
              <a:avLst/>
            </a:prstGeom>
          </p:spPr>
        </p:pic>
        <p:pic>
          <p:nvPicPr>
            <p:cNvPr id="24" name="object 24"/>
            <p:cNvPicPr/>
            <p:nvPr/>
          </p:nvPicPr>
          <p:blipFill>
            <a:blip r:embed="rId11" cstate="print"/>
            <a:stretch>
              <a:fillRect/>
            </a:stretch>
          </p:blipFill>
          <p:spPr>
            <a:xfrm>
              <a:off x="4017263" y="5477201"/>
              <a:ext cx="265950" cy="60252"/>
            </a:xfrm>
            <a:prstGeom prst="rect">
              <a:avLst/>
            </a:prstGeom>
          </p:spPr>
        </p:pic>
        <p:sp>
          <p:nvSpPr>
            <p:cNvPr id="25" name="object 25"/>
            <p:cNvSpPr/>
            <p:nvPr/>
          </p:nvSpPr>
          <p:spPr>
            <a:xfrm>
              <a:off x="4037076" y="5472683"/>
              <a:ext cx="253365" cy="46990"/>
            </a:xfrm>
            <a:custGeom>
              <a:avLst/>
              <a:gdLst/>
              <a:ahLst/>
              <a:cxnLst/>
              <a:rect l="l" t="t" r="r" b="b"/>
              <a:pathLst>
                <a:path w="253364" h="46989">
                  <a:moveTo>
                    <a:pt x="181737" y="0"/>
                  </a:moveTo>
                  <a:lnTo>
                    <a:pt x="110489" y="0"/>
                  </a:lnTo>
                  <a:lnTo>
                    <a:pt x="110489" y="23494"/>
                  </a:lnTo>
                  <a:lnTo>
                    <a:pt x="1397" y="23494"/>
                  </a:lnTo>
                  <a:lnTo>
                    <a:pt x="0" y="37972"/>
                  </a:lnTo>
                  <a:lnTo>
                    <a:pt x="253111" y="46989"/>
                  </a:lnTo>
                  <a:lnTo>
                    <a:pt x="253111" y="30733"/>
                  </a:lnTo>
                  <a:lnTo>
                    <a:pt x="181737" y="30733"/>
                  </a:lnTo>
                  <a:lnTo>
                    <a:pt x="181737" y="0"/>
                  </a:lnTo>
                  <a:close/>
                </a:path>
              </a:pathLst>
            </a:custGeom>
            <a:solidFill>
              <a:srgbClr val="FB0028"/>
            </a:solidFill>
          </p:spPr>
          <p:txBody>
            <a:bodyPr wrap="square" lIns="0" tIns="0" rIns="0" bIns="0" rtlCol="0"/>
            <a:lstStyle/>
            <a:p>
              <a:endParaRPr/>
            </a:p>
          </p:txBody>
        </p:sp>
        <p:sp>
          <p:nvSpPr>
            <p:cNvPr id="26" name="object 26"/>
            <p:cNvSpPr/>
            <p:nvPr/>
          </p:nvSpPr>
          <p:spPr>
            <a:xfrm>
              <a:off x="4037076" y="5472683"/>
              <a:ext cx="253365" cy="46990"/>
            </a:xfrm>
            <a:custGeom>
              <a:avLst/>
              <a:gdLst/>
              <a:ahLst/>
              <a:cxnLst/>
              <a:rect l="l" t="t" r="r" b="b"/>
              <a:pathLst>
                <a:path w="253364" h="46989">
                  <a:moveTo>
                    <a:pt x="253111" y="46989"/>
                  </a:moveTo>
                  <a:lnTo>
                    <a:pt x="253111" y="30733"/>
                  </a:lnTo>
                  <a:lnTo>
                    <a:pt x="181737" y="30733"/>
                  </a:lnTo>
                  <a:lnTo>
                    <a:pt x="181737" y="0"/>
                  </a:lnTo>
                  <a:lnTo>
                    <a:pt x="110489" y="0"/>
                  </a:lnTo>
                  <a:lnTo>
                    <a:pt x="110489" y="23494"/>
                  </a:lnTo>
                  <a:lnTo>
                    <a:pt x="1397" y="23494"/>
                  </a:lnTo>
                  <a:lnTo>
                    <a:pt x="0" y="37972"/>
                  </a:lnTo>
                  <a:lnTo>
                    <a:pt x="253111" y="46989"/>
                  </a:lnTo>
                </a:path>
              </a:pathLst>
            </a:custGeom>
            <a:ln w="12192">
              <a:solidFill>
                <a:srgbClr val="000000"/>
              </a:solidFill>
            </a:ln>
          </p:spPr>
          <p:txBody>
            <a:bodyPr wrap="square" lIns="0" tIns="0" rIns="0" bIns="0" rtlCol="0"/>
            <a:lstStyle/>
            <a:p>
              <a:endParaRPr/>
            </a:p>
          </p:txBody>
        </p:sp>
        <p:pic>
          <p:nvPicPr>
            <p:cNvPr id="27" name="object 27"/>
            <p:cNvPicPr/>
            <p:nvPr/>
          </p:nvPicPr>
          <p:blipFill>
            <a:blip r:embed="rId12" cstate="print"/>
            <a:stretch>
              <a:fillRect/>
            </a:stretch>
          </p:blipFill>
          <p:spPr>
            <a:xfrm>
              <a:off x="3845052" y="5458967"/>
              <a:ext cx="147091" cy="61721"/>
            </a:xfrm>
            <a:prstGeom prst="rect">
              <a:avLst/>
            </a:prstGeom>
          </p:spPr>
        </p:pic>
        <p:sp>
          <p:nvSpPr>
            <p:cNvPr id="28" name="object 28"/>
            <p:cNvSpPr/>
            <p:nvPr/>
          </p:nvSpPr>
          <p:spPr>
            <a:xfrm>
              <a:off x="3864864" y="5454395"/>
              <a:ext cx="134620" cy="48895"/>
            </a:xfrm>
            <a:custGeom>
              <a:avLst/>
              <a:gdLst/>
              <a:ahLst/>
              <a:cxnLst/>
              <a:rect l="l" t="t" r="r" b="b"/>
              <a:pathLst>
                <a:path w="134620" h="48895">
                  <a:moveTo>
                    <a:pt x="96520" y="0"/>
                  </a:moveTo>
                  <a:lnTo>
                    <a:pt x="6985" y="0"/>
                  </a:lnTo>
                  <a:lnTo>
                    <a:pt x="4190" y="28701"/>
                  </a:lnTo>
                  <a:lnTo>
                    <a:pt x="2794" y="28701"/>
                  </a:lnTo>
                  <a:lnTo>
                    <a:pt x="2794" y="37718"/>
                  </a:lnTo>
                  <a:lnTo>
                    <a:pt x="0" y="37718"/>
                  </a:lnTo>
                  <a:lnTo>
                    <a:pt x="0" y="48513"/>
                  </a:lnTo>
                  <a:lnTo>
                    <a:pt x="110489" y="48513"/>
                  </a:lnTo>
                  <a:lnTo>
                    <a:pt x="106299" y="44957"/>
                  </a:lnTo>
                  <a:lnTo>
                    <a:pt x="132841" y="48513"/>
                  </a:lnTo>
                  <a:lnTo>
                    <a:pt x="134238" y="21589"/>
                  </a:lnTo>
                  <a:lnTo>
                    <a:pt x="113284" y="21589"/>
                  </a:lnTo>
                  <a:lnTo>
                    <a:pt x="121665" y="28701"/>
                  </a:lnTo>
                  <a:lnTo>
                    <a:pt x="106299" y="21589"/>
                  </a:lnTo>
                  <a:lnTo>
                    <a:pt x="96520" y="21589"/>
                  </a:lnTo>
                  <a:lnTo>
                    <a:pt x="96520" y="0"/>
                  </a:lnTo>
                  <a:close/>
                </a:path>
              </a:pathLst>
            </a:custGeom>
            <a:solidFill>
              <a:srgbClr val="FB0028"/>
            </a:solidFill>
          </p:spPr>
          <p:txBody>
            <a:bodyPr wrap="square" lIns="0" tIns="0" rIns="0" bIns="0" rtlCol="0"/>
            <a:lstStyle/>
            <a:p>
              <a:endParaRPr/>
            </a:p>
          </p:txBody>
        </p:sp>
        <p:sp>
          <p:nvSpPr>
            <p:cNvPr id="29" name="object 29"/>
            <p:cNvSpPr/>
            <p:nvPr/>
          </p:nvSpPr>
          <p:spPr>
            <a:xfrm>
              <a:off x="3864864" y="5454395"/>
              <a:ext cx="134620" cy="48895"/>
            </a:xfrm>
            <a:custGeom>
              <a:avLst/>
              <a:gdLst/>
              <a:ahLst/>
              <a:cxnLst/>
              <a:rect l="l" t="t" r="r" b="b"/>
              <a:pathLst>
                <a:path w="134620" h="48895">
                  <a:moveTo>
                    <a:pt x="0" y="48513"/>
                  </a:moveTo>
                  <a:lnTo>
                    <a:pt x="0" y="37718"/>
                  </a:lnTo>
                  <a:lnTo>
                    <a:pt x="2794" y="37718"/>
                  </a:lnTo>
                  <a:lnTo>
                    <a:pt x="2794" y="28701"/>
                  </a:lnTo>
                  <a:lnTo>
                    <a:pt x="4190" y="28701"/>
                  </a:lnTo>
                  <a:lnTo>
                    <a:pt x="6985" y="0"/>
                  </a:lnTo>
                  <a:lnTo>
                    <a:pt x="96520" y="0"/>
                  </a:lnTo>
                  <a:lnTo>
                    <a:pt x="96520" y="21589"/>
                  </a:lnTo>
                  <a:lnTo>
                    <a:pt x="106299" y="21589"/>
                  </a:lnTo>
                  <a:lnTo>
                    <a:pt x="121665" y="28701"/>
                  </a:lnTo>
                  <a:lnTo>
                    <a:pt x="113284" y="21589"/>
                  </a:lnTo>
                  <a:lnTo>
                    <a:pt x="134238" y="21589"/>
                  </a:lnTo>
                  <a:lnTo>
                    <a:pt x="132841" y="48513"/>
                  </a:lnTo>
                  <a:lnTo>
                    <a:pt x="106299" y="44957"/>
                  </a:lnTo>
                  <a:lnTo>
                    <a:pt x="110489" y="48513"/>
                  </a:lnTo>
                  <a:lnTo>
                    <a:pt x="0" y="48513"/>
                  </a:lnTo>
                </a:path>
              </a:pathLst>
            </a:custGeom>
            <a:ln w="12192">
              <a:solidFill>
                <a:srgbClr val="000000"/>
              </a:solidFill>
            </a:ln>
          </p:spPr>
          <p:txBody>
            <a:bodyPr wrap="square" lIns="0" tIns="0" rIns="0" bIns="0" rtlCol="0"/>
            <a:lstStyle/>
            <a:p>
              <a:endParaRPr/>
            </a:p>
          </p:txBody>
        </p:sp>
        <p:pic>
          <p:nvPicPr>
            <p:cNvPr id="30" name="object 30"/>
            <p:cNvPicPr/>
            <p:nvPr/>
          </p:nvPicPr>
          <p:blipFill>
            <a:blip r:embed="rId13" cstate="print"/>
            <a:stretch>
              <a:fillRect/>
            </a:stretch>
          </p:blipFill>
          <p:spPr>
            <a:xfrm>
              <a:off x="3979164" y="5375173"/>
              <a:ext cx="51117" cy="150088"/>
            </a:xfrm>
            <a:prstGeom prst="rect">
              <a:avLst/>
            </a:prstGeom>
          </p:spPr>
        </p:pic>
        <p:sp>
          <p:nvSpPr>
            <p:cNvPr id="31" name="object 31"/>
            <p:cNvSpPr/>
            <p:nvPr/>
          </p:nvSpPr>
          <p:spPr>
            <a:xfrm>
              <a:off x="3998976" y="5370575"/>
              <a:ext cx="38735" cy="137160"/>
            </a:xfrm>
            <a:custGeom>
              <a:avLst/>
              <a:gdLst/>
              <a:ahLst/>
              <a:cxnLst/>
              <a:rect l="l" t="t" r="r" b="b"/>
              <a:pathLst>
                <a:path w="38735" h="137160">
                  <a:moveTo>
                    <a:pt x="31114" y="0"/>
                  </a:moveTo>
                  <a:lnTo>
                    <a:pt x="29718" y="9143"/>
                  </a:lnTo>
                  <a:lnTo>
                    <a:pt x="25526" y="41910"/>
                  </a:lnTo>
                  <a:lnTo>
                    <a:pt x="1397" y="41910"/>
                  </a:lnTo>
                  <a:lnTo>
                    <a:pt x="0" y="69342"/>
                  </a:lnTo>
                  <a:lnTo>
                    <a:pt x="2794" y="69342"/>
                  </a:lnTo>
                  <a:lnTo>
                    <a:pt x="2794" y="136906"/>
                  </a:lnTo>
                  <a:lnTo>
                    <a:pt x="38226" y="136906"/>
                  </a:lnTo>
                  <a:lnTo>
                    <a:pt x="31114" y="0"/>
                  </a:lnTo>
                  <a:close/>
                </a:path>
              </a:pathLst>
            </a:custGeom>
            <a:solidFill>
              <a:srgbClr val="FB0028"/>
            </a:solidFill>
          </p:spPr>
          <p:txBody>
            <a:bodyPr wrap="square" lIns="0" tIns="0" rIns="0" bIns="0" rtlCol="0"/>
            <a:lstStyle/>
            <a:p>
              <a:endParaRPr/>
            </a:p>
          </p:txBody>
        </p:sp>
        <p:sp>
          <p:nvSpPr>
            <p:cNvPr id="32" name="object 32"/>
            <p:cNvSpPr/>
            <p:nvPr/>
          </p:nvSpPr>
          <p:spPr>
            <a:xfrm>
              <a:off x="3998976" y="5370575"/>
              <a:ext cx="38735" cy="137160"/>
            </a:xfrm>
            <a:custGeom>
              <a:avLst/>
              <a:gdLst/>
              <a:ahLst/>
              <a:cxnLst/>
              <a:rect l="l" t="t" r="r" b="b"/>
              <a:pathLst>
                <a:path w="38735" h="137160">
                  <a:moveTo>
                    <a:pt x="38226" y="136906"/>
                  </a:moveTo>
                  <a:lnTo>
                    <a:pt x="31114" y="0"/>
                  </a:lnTo>
                  <a:lnTo>
                    <a:pt x="29718" y="9143"/>
                  </a:lnTo>
                  <a:lnTo>
                    <a:pt x="25526" y="41910"/>
                  </a:lnTo>
                  <a:lnTo>
                    <a:pt x="1397" y="41910"/>
                  </a:lnTo>
                  <a:lnTo>
                    <a:pt x="0" y="69342"/>
                  </a:lnTo>
                  <a:lnTo>
                    <a:pt x="2794" y="69342"/>
                  </a:lnTo>
                  <a:lnTo>
                    <a:pt x="2794" y="136906"/>
                  </a:lnTo>
                  <a:lnTo>
                    <a:pt x="38226" y="136906"/>
                  </a:lnTo>
                </a:path>
              </a:pathLst>
            </a:custGeom>
            <a:ln w="12192">
              <a:solidFill>
                <a:srgbClr val="000000"/>
              </a:solidFill>
            </a:ln>
          </p:spPr>
          <p:txBody>
            <a:bodyPr wrap="square" lIns="0" tIns="0" rIns="0" bIns="0" rtlCol="0"/>
            <a:lstStyle/>
            <a:p>
              <a:endParaRPr/>
            </a:p>
          </p:txBody>
        </p:sp>
        <p:pic>
          <p:nvPicPr>
            <p:cNvPr id="33" name="object 33"/>
            <p:cNvPicPr/>
            <p:nvPr/>
          </p:nvPicPr>
          <p:blipFill>
            <a:blip r:embed="rId14" cstate="print"/>
            <a:stretch>
              <a:fillRect/>
            </a:stretch>
          </p:blipFill>
          <p:spPr>
            <a:xfrm>
              <a:off x="3893820" y="5411669"/>
              <a:ext cx="17335" cy="60252"/>
            </a:xfrm>
            <a:prstGeom prst="rect">
              <a:avLst/>
            </a:prstGeom>
          </p:spPr>
        </p:pic>
        <p:sp>
          <p:nvSpPr>
            <p:cNvPr id="34" name="object 34"/>
            <p:cNvSpPr/>
            <p:nvPr/>
          </p:nvSpPr>
          <p:spPr>
            <a:xfrm>
              <a:off x="3913632" y="5407151"/>
              <a:ext cx="5080" cy="46990"/>
            </a:xfrm>
            <a:custGeom>
              <a:avLst/>
              <a:gdLst/>
              <a:ahLst/>
              <a:cxnLst/>
              <a:rect l="l" t="t" r="r" b="b"/>
              <a:pathLst>
                <a:path w="5079" h="46989">
                  <a:moveTo>
                    <a:pt x="2412" y="0"/>
                  </a:moveTo>
                  <a:lnTo>
                    <a:pt x="0" y="9017"/>
                  </a:lnTo>
                  <a:lnTo>
                    <a:pt x="2412" y="12700"/>
                  </a:lnTo>
                  <a:lnTo>
                    <a:pt x="0" y="46990"/>
                  </a:lnTo>
                  <a:lnTo>
                    <a:pt x="4825" y="46990"/>
                  </a:lnTo>
                  <a:lnTo>
                    <a:pt x="3682" y="18034"/>
                  </a:lnTo>
                  <a:lnTo>
                    <a:pt x="4825" y="9017"/>
                  </a:lnTo>
                  <a:lnTo>
                    <a:pt x="2412" y="0"/>
                  </a:lnTo>
                  <a:close/>
                </a:path>
              </a:pathLst>
            </a:custGeom>
            <a:solidFill>
              <a:srgbClr val="FB0028"/>
            </a:solidFill>
          </p:spPr>
          <p:txBody>
            <a:bodyPr wrap="square" lIns="0" tIns="0" rIns="0" bIns="0" rtlCol="0"/>
            <a:lstStyle/>
            <a:p>
              <a:endParaRPr/>
            </a:p>
          </p:txBody>
        </p:sp>
        <p:sp>
          <p:nvSpPr>
            <p:cNvPr id="35" name="object 35"/>
            <p:cNvSpPr/>
            <p:nvPr/>
          </p:nvSpPr>
          <p:spPr>
            <a:xfrm>
              <a:off x="3913632" y="5407151"/>
              <a:ext cx="5080" cy="46990"/>
            </a:xfrm>
            <a:custGeom>
              <a:avLst/>
              <a:gdLst/>
              <a:ahLst/>
              <a:cxnLst/>
              <a:rect l="l" t="t" r="r" b="b"/>
              <a:pathLst>
                <a:path w="5079" h="46989">
                  <a:moveTo>
                    <a:pt x="0" y="46990"/>
                  </a:moveTo>
                  <a:lnTo>
                    <a:pt x="2412" y="12700"/>
                  </a:lnTo>
                  <a:lnTo>
                    <a:pt x="0" y="9017"/>
                  </a:lnTo>
                  <a:lnTo>
                    <a:pt x="2412" y="0"/>
                  </a:lnTo>
                  <a:lnTo>
                    <a:pt x="4825" y="9017"/>
                  </a:lnTo>
                  <a:lnTo>
                    <a:pt x="3682" y="18034"/>
                  </a:lnTo>
                  <a:lnTo>
                    <a:pt x="4825" y="46990"/>
                  </a:lnTo>
                  <a:lnTo>
                    <a:pt x="0" y="46990"/>
                  </a:lnTo>
                </a:path>
              </a:pathLst>
            </a:custGeom>
            <a:ln w="12191">
              <a:solidFill>
                <a:srgbClr val="000000"/>
              </a:solidFill>
            </a:ln>
          </p:spPr>
          <p:txBody>
            <a:bodyPr wrap="square" lIns="0" tIns="0" rIns="0" bIns="0" rtlCol="0"/>
            <a:lstStyle/>
            <a:p>
              <a:endParaRPr/>
            </a:p>
          </p:txBody>
        </p:sp>
        <p:pic>
          <p:nvPicPr>
            <p:cNvPr id="36" name="object 36"/>
            <p:cNvPicPr/>
            <p:nvPr/>
          </p:nvPicPr>
          <p:blipFill>
            <a:blip r:embed="rId15" cstate="print"/>
            <a:stretch>
              <a:fillRect/>
            </a:stretch>
          </p:blipFill>
          <p:spPr>
            <a:xfrm>
              <a:off x="3706368" y="5477255"/>
              <a:ext cx="54038" cy="38862"/>
            </a:xfrm>
            <a:prstGeom prst="rect">
              <a:avLst/>
            </a:prstGeom>
          </p:spPr>
        </p:pic>
        <p:sp>
          <p:nvSpPr>
            <p:cNvPr id="37" name="object 37"/>
            <p:cNvSpPr/>
            <p:nvPr/>
          </p:nvSpPr>
          <p:spPr>
            <a:xfrm>
              <a:off x="3744722" y="5472683"/>
              <a:ext cx="22860" cy="26034"/>
            </a:xfrm>
            <a:custGeom>
              <a:avLst/>
              <a:gdLst/>
              <a:ahLst/>
              <a:cxnLst/>
              <a:rect l="l" t="t" r="r" b="b"/>
              <a:pathLst>
                <a:path w="22860" h="26035">
                  <a:moveTo>
                    <a:pt x="11302" y="20065"/>
                  </a:moveTo>
                  <a:lnTo>
                    <a:pt x="9905" y="20065"/>
                  </a:lnTo>
                  <a:lnTo>
                    <a:pt x="5587" y="25653"/>
                  </a:lnTo>
                  <a:lnTo>
                    <a:pt x="11302" y="25653"/>
                  </a:lnTo>
                  <a:lnTo>
                    <a:pt x="11302" y="20065"/>
                  </a:lnTo>
                  <a:close/>
                </a:path>
                <a:path w="22860" h="26035">
                  <a:moveTo>
                    <a:pt x="21336" y="0"/>
                  </a:moveTo>
                  <a:lnTo>
                    <a:pt x="1397" y="0"/>
                  </a:lnTo>
                  <a:lnTo>
                    <a:pt x="0" y="9143"/>
                  </a:lnTo>
                  <a:lnTo>
                    <a:pt x="2793" y="20065"/>
                  </a:lnTo>
                  <a:lnTo>
                    <a:pt x="19812" y="20065"/>
                  </a:lnTo>
                  <a:lnTo>
                    <a:pt x="22732" y="12826"/>
                  </a:lnTo>
                  <a:lnTo>
                    <a:pt x="21336" y="0"/>
                  </a:lnTo>
                  <a:close/>
                </a:path>
              </a:pathLst>
            </a:custGeom>
            <a:solidFill>
              <a:srgbClr val="FB0028"/>
            </a:solidFill>
          </p:spPr>
          <p:txBody>
            <a:bodyPr wrap="square" lIns="0" tIns="0" rIns="0" bIns="0" rtlCol="0"/>
            <a:lstStyle/>
            <a:p>
              <a:endParaRPr/>
            </a:p>
          </p:txBody>
        </p:sp>
        <p:sp>
          <p:nvSpPr>
            <p:cNvPr id="38" name="object 38"/>
            <p:cNvSpPr/>
            <p:nvPr/>
          </p:nvSpPr>
          <p:spPr>
            <a:xfrm>
              <a:off x="3726180" y="5472683"/>
              <a:ext cx="41275" cy="26034"/>
            </a:xfrm>
            <a:custGeom>
              <a:avLst/>
              <a:gdLst/>
              <a:ahLst/>
              <a:cxnLst/>
              <a:rect l="l" t="t" r="r" b="b"/>
              <a:pathLst>
                <a:path w="41275" h="26035">
                  <a:moveTo>
                    <a:pt x="24130" y="25653"/>
                  </a:moveTo>
                  <a:lnTo>
                    <a:pt x="28448" y="20065"/>
                  </a:lnTo>
                  <a:lnTo>
                    <a:pt x="21336" y="20065"/>
                  </a:lnTo>
                  <a:lnTo>
                    <a:pt x="18542" y="9143"/>
                  </a:lnTo>
                  <a:lnTo>
                    <a:pt x="0" y="9143"/>
                  </a:lnTo>
                  <a:lnTo>
                    <a:pt x="18542" y="9143"/>
                  </a:lnTo>
                  <a:lnTo>
                    <a:pt x="19939" y="0"/>
                  </a:lnTo>
                  <a:lnTo>
                    <a:pt x="39878" y="0"/>
                  </a:lnTo>
                  <a:lnTo>
                    <a:pt x="41275" y="12826"/>
                  </a:lnTo>
                  <a:lnTo>
                    <a:pt x="38354" y="20065"/>
                  </a:lnTo>
                  <a:lnTo>
                    <a:pt x="29845" y="20065"/>
                  </a:lnTo>
                  <a:lnTo>
                    <a:pt x="29845" y="25653"/>
                  </a:lnTo>
                  <a:lnTo>
                    <a:pt x="24130" y="25653"/>
                  </a:lnTo>
                </a:path>
              </a:pathLst>
            </a:custGeom>
            <a:ln w="12192">
              <a:solidFill>
                <a:srgbClr val="000000"/>
              </a:solidFill>
            </a:ln>
          </p:spPr>
          <p:txBody>
            <a:bodyPr wrap="square" lIns="0" tIns="0" rIns="0" bIns="0" rtlCol="0"/>
            <a:lstStyle/>
            <a:p>
              <a:endParaRPr/>
            </a:p>
          </p:txBody>
        </p:sp>
        <p:pic>
          <p:nvPicPr>
            <p:cNvPr id="39" name="object 39"/>
            <p:cNvPicPr/>
            <p:nvPr/>
          </p:nvPicPr>
          <p:blipFill>
            <a:blip r:embed="rId16" cstate="print"/>
            <a:stretch>
              <a:fillRect/>
            </a:stretch>
          </p:blipFill>
          <p:spPr>
            <a:xfrm>
              <a:off x="3803904" y="5483383"/>
              <a:ext cx="35718" cy="32861"/>
            </a:xfrm>
            <a:prstGeom prst="rect">
              <a:avLst/>
            </a:prstGeom>
          </p:spPr>
        </p:pic>
        <p:pic>
          <p:nvPicPr>
            <p:cNvPr id="40" name="object 40"/>
            <p:cNvPicPr/>
            <p:nvPr/>
          </p:nvPicPr>
          <p:blipFill>
            <a:blip r:embed="rId17" cstate="print"/>
            <a:stretch>
              <a:fillRect/>
            </a:stretch>
          </p:blipFill>
          <p:spPr>
            <a:xfrm>
              <a:off x="4002024" y="5343194"/>
              <a:ext cx="28303" cy="41986"/>
            </a:xfrm>
            <a:prstGeom prst="rect">
              <a:avLst/>
            </a:prstGeom>
          </p:spPr>
        </p:pic>
        <p:sp>
          <p:nvSpPr>
            <p:cNvPr id="41" name="object 41"/>
            <p:cNvSpPr/>
            <p:nvPr/>
          </p:nvSpPr>
          <p:spPr>
            <a:xfrm>
              <a:off x="4030218" y="5338571"/>
              <a:ext cx="6985" cy="29209"/>
            </a:xfrm>
            <a:custGeom>
              <a:avLst/>
              <a:gdLst/>
              <a:ahLst/>
              <a:cxnLst/>
              <a:rect l="l" t="t" r="r" b="b"/>
              <a:pathLst>
                <a:path w="6985" h="29210">
                  <a:moveTo>
                    <a:pt x="1397" y="0"/>
                  </a:moveTo>
                  <a:lnTo>
                    <a:pt x="0" y="17906"/>
                  </a:lnTo>
                  <a:lnTo>
                    <a:pt x="0" y="28701"/>
                  </a:lnTo>
                  <a:lnTo>
                    <a:pt x="1397" y="17906"/>
                  </a:lnTo>
                  <a:lnTo>
                    <a:pt x="6985" y="17906"/>
                  </a:lnTo>
                  <a:lnTo>
                    <a:pt x="1397" y="14350"/>
                  </a:lnTo>
                  <a:lnTo>
                    <a:pt x="1397" y="0"/>
                  </a:lnTo>
                  <a:close/>
                </a:path>
              </a:pathLst>
            </a:custGeom>
            <a:solidFill>
              <a:srgbClr val="FB0028"/>
            </a:solidFill>
          </p:spPr>
          <p:txBody>
            <a:bodyPr wrap="square" lIns="0" tIns="0" rIns="0" bIns="0" rtlCol="0"/>
            <a:lstStyle/>
            <a:p>
              <a:endParaRPr/>
            </a:p>
          </p:txBody>
        </p:sp>
        <p:pic>
          <p:nvPicPr>
            <p:cNvPr id="42" name="object 42"/>
            <p:cNvPicPr/>
            <p:nvPr/>
          </p:nvPicPr>
          <p:blipFill>
            <a:blip r:embed="rId18" cstate="print"/>
            <a:stretch>
              <a:fillRect/>
            </a:stretch>
          </p:blipFill>
          <p:spPr>
            <a:xfrm>
              <a:off x="3817620" y="5439187"/>
              <a:ext cx="78486" cy="65246"/>
            </a:xfrm>
            <a:prstGeom prst="rect">
              <a:avLst/>
            </a:prstGeom>
          </p:spPr>
        </p:pic>
        <p:sp>
          <p:nvSpPr>
            <p:cNvPr id="43" name="object 43"/>
            <p:cNvSpPr/>
            <p:nvPr/>
          </p:nvSpPr>
          <p:spPr>
            <a:xfrm>
              <a:off x="4021836" y="5338571"/>
              <a:ext cx="15875" cy="29209"/>
            </a:xfrm>
            <a:custGeom>
              <a:avLst/>
              <a:gdLst/>
              <a:ahLst/>
              <a:cxnLst/>
              <a:rect l="l" t="t" r="r" b="b"/>
              <a:pathLst>
                <a:path w="15875" h="29210">
                  <a:moveTo>
                    <a:pt x="0" y="17906"/>
                  </a:moveTo>
                  <a:lnTo>
                    <a:pt x="8381" y="17906"/>
                  </a:lnTo>
                  <a:lnTo>
                    <a:pt x="8381" y="28701"/>
                  </a:lnTo>
                  <a:lnTo>
                    <a:pt x="9778" y="17906"/>
                  </a:lnTo>
                  <a:lnTo>
                    <a:pt x="15366" y="17906"/>
                  </a:lnTo>
                  <a:lnTo>
                    <a:pt x="9778" y="14350"/>
                  </a:lnTo>
                  <a:lnTo>
                    <a:pt x="9778" y="0"/>
                  </a:lnTo>
                  <a:lnTo>
                    <a:pt x="8381" y="17906"/>
                  </a:lnTo>
                  <a:lnTo>
                    <a:pt x="0" y="17906"/>
                  </a:lnTo>
                </a:path>
              </a:pathLst>
            </a:custGeom>
            <a:ln w="12192">
              <a:solidFill>
                <a:srgbClr val="000000"/>
              </a:solidFill>
            </a:ln>
          </p:spPr>
          <p:txBody>
            <a:bodyPr wrap="square" lIns="0" tIns="0" rIns="0" bIns="0" rtlCol="0"/>
            <a:lstStyle/>
            <a:p>
              <a:endParaRPr/>
            </a:p>
          </p:txBody>
        </p:sp>
        <p:pic>
          <p:nvPicPr>
            <p:cNvPr id="44" name="object 44"/>
            <p:cNvPicPr/>
            <p:nvPr/>
          </p:nvPicPr>
          <p:blipFill>
            <a:blip r:embed="rId19" cstate="print"/>
            <a:stretch>
              <a:fillRect/>
            </a:stretch>
          </p:blipFill>
          <p:spPr>
            <a:xfrm>
              <a:off x="4110227" y="5451297"/>
              <a:ext cx="19202" cy="64820"/>
            </a:xfrm>
            <a:prstGeom prst="rect">
              <a:avLst/>
            </a:prstGeom>
          </p:spPr>
        </p:pic>
        <p:sp>
          <p:nvSpPr>
            <p:cNvPr id="45" name="object 45"/>
            <p:cNvSpPr/>
            <p:nvPr/>
          </p:nvSpPr>
          <p:spPr>
            <a:xfrm>
              <a:off x="4130040" y="5446775"/>
              <a:ext cx="6350" cy="52069"/>
            </a:xfrm>
            <a:custGeom>
              <a:avLst/>
              <a:gdLst/>
              <a:ahLst/>
              <a:cxnLst/>
              <a:rect l="l" t="t" r="r" b="b"/>
              <a:pathLst>
                <a:path w="6350" h="52070">
                  <a:moveTo>
                    <a:pt x="6096" y="51562"/>
                  </a:moveTo>
                  <a:lnTo>
                    <a:pt x="6096" y="0"/>
                  </a:lnTo>
                  <a:lnTo>
                    <a:pt x="0" y="0"/>
                  </a:lnTo>
                  <a:lnTo>
                    <a:pt x="0" y="51562"/>
                  </a:lnTo>
                  <a:lnTo>
                    <a:pt x="6096" y="51562"/>
                  </a:lnTo>
                </a:path>
              </a:pathLst>
            </a:custGeom>
            <a:ln w="12192">
              <a:solidFill>
                <a:srgbClr val="000000"/>
              </a:solidFill>
            </a:ln>
          </p:spPr>
          <p:txBody>
            <a:bodyPr wrap="square" lIns="0" tIns="0" rIns="0" bIns="0" rtlCol="0"/>
            <a:lstStyle/>
            <a:p>
              <a:endParaRPr/>
            </a:p>
          </p:txBody>
        </p:sp>
        <p:pic>
          <p:nvPicPr>
            <p:cNvPr id="46" name="object 46"/>
            <p:cNvPicPr/>
            <p:nvPr/>
          </p:nvPicPr>
          <p:blipFill>
            <a:blip r:embed="rId20" cstate="print"/>
            <a:stretch>
              <a:fillRect/>
            </a:stretch>
          </p:blipFill>
          <p:spPr>
            <a:xfrm>
              <a:off x="3845052" y="5428487"/>
              <a:ext cx="64008" cy="43306"/>
            </a:xfrm>
            <a:prstGeom prst="rect">
              <a:avLst/>
            </a:prstGeom>
          </p:spPr>
        </p:pic>
        <p:sp>
          <p:nvSpPr>
            <p:cNvPr id="47" name="object 47"/>
            <p:cNvSpPr/>
            <p:nvPr/>
          </p:nvSpPr>
          <p:spPr>
            <a:xfrm>
              <a:off x="3870071" y="5431535"/>
              <a:ext cx="3175" cy="22860"/>
            </a:xfrm>
            <a:custGeom>
              <a:avLst/>
              <a:gdLst/>
              <a:ahLst/>
              <a:cxnLst/>
              <a:rect l="l" t="t" r="r" b="b"/>
              <a:pathLst>
                <a:path w="3175" h="22860">
                  <a:moveTo>
                    <a:pt x="2666" y="0"/>
                  </a:moveTo>
                  <a:lnTo>
                    <a:pt x="1269" y="0"/>
                  </a:lnTo>
                  <a:lnTo>
                    <a:pt x="0" y="13969"/>
                  </a:lnTo>
                  <a:lnTo>
                    <a:pt x="0" y="22605"/>
                  </a:lnTo>
                  <a:lnTo>
                    <a:pt x="2666" y="19176"/>
                  </a:lnTo>
                  <a:lnTo>
                    <a:pt x="2666" y="0"/>
                  </a:lnTo>
                  <a:close/>
                </a:path>
              </a:pathLst>
            </a:custGeom>
            <a:solidFill>
              <a:srgbClr val="FB0028"/>
            </a:solidFill>
          </p:spPr>
          <p:txBody>
            <a:bodyPr wrap="square" lIns="0" tIns="0" rIns="0" bIns="0" rtlCol="0"/>
            <a:lstStyle/>
            <a:p>
              <a:endParaRPr/>
            </a:p>
          </p:txBody>
        </p:sp>
        <p:sp>
          <p:nvSpPr>
            <p:cNvPr id="48" name="object 48"/>
            <p:cNvSpPr/>
            <p:nvPr/>
          </p:nvSpPr>
          <p:spPr>
            <a:xfrm>
              <a:off x="3864864" y="5431535"/>
              <a:ext cx="8255" cy="22860"/>
            </a:xfrm>
            <a:custGeom>
              <a:avLst/>
              <a:gdLst/>
              <a:ahLst/>
              <a:cxnLst/>
              <a:rect l="l" t="t" r="r" b="b"/>
              <a:pathLst>
                <a:path w="8254" h="22860">
                  <a:moveTo>
                    <a:pt x="7874" y="19176"/>
                  </a:moveTo>
                  <a:lnTo>
                    <a:pt x="7874" y="0"/>
                  </a:lnTo>
                  <a:lnTo>
                    <a:pt x="6476" y="0"/>
                  </a:lnTo>
                  <a:lnTo>
                    <a:pt x="5207" y="13969"/>
                  </a:lnTo>
                  <a:lnTo>
                    <a:pt x="0" y="13969"/>
                  </a:lnTo>
                  <a:lnTo>
                    <a:pt x="5207" y="13969"/>
                  </a:lnTo>
                  <a:lnTo>
                    <a:pt x="5207" y="22605"/>
                  </a:lnTo>
                  <a:lnTo>
                    <a:pt x="7874" y="19176"/>
                  </a:lnTo>
                </a:path>
              </a:pathLst>
            </a:custGeom>
            <a:ln w="12192">
              <a:solidFill>
                <a:srgbClr val="000000"/>
              </a:solidFill>
            </a:ln>
          </p:spPr>
          <p:txBody>
            <a:bodyPr wrap="square" lIns="0" tIns="0" rIns="0" bIns="0" rtlCol="0"/>
            <a:lstStyle/>
            <a:p>
              <a:endParaRPr/>
            </a:p>
          </p:txBody>
        </p:sp>
        <p:pic>
          <p:nvPicPr>
            <p:cNvPr id="49" name="object 49"/>
            <p:cNvPicPr/>
            <p:nvPr/>
          </p:nvPicPr>
          <p:blipFill>
            <a:blip r:embed="rId21" cstate="print"/>
            <a:stretch>
              <a:fillRect/>
            </a:stretch>
          </p:blipFill>
          <p:spPr>
            <a:xfrm>
              <a:off x="4282440" y="5495594"/>
              <a:ext cx="31132" cy="41986"/>
            </a:xfrm>
            <a:prstGeom prst="rect">
              <a:avLst/>
            </a:prstGeom>
          </p:spPr>
        </p:pic>
        <p:sp>
          <p:nvSpPr>
            <p:cNvPr id="50" name="object 50"/>
            <p:cNvSpPr/>
            <p:nvPr/>
          </p:nvSpPr>
          <p:spPr>
            <a:xfrm>
              <a:off x="4302252" y="5490971"/>
              <a:ext cx="18415" cy="29209"/>
            </a:xfrm>
            <a:custGeom>
              <a:avLst/>
              <a:gdLst/>
              <a:ahLst/>
              <a:cxnLst/>
              <a:rect l="l" t="t" r="r" b="b"/>
              <a:pathLst>
                <a:path w="18414" h="29210">
                  <a:moveTo>
                    <a:pt x="11302" y="0"/>
                  </a:moveTo>
                  <a:lnTo>
                    <a:pt x="5714" y="0"/>
                  </a:lnTo>
                  <a:lnTo>
                    <a:pt x="4190" y="5333"/>
                  </a:lnTo>
                  <a:lnTo>
                    <a:pt x="0" y="10794"/>
                  </a:lnTo>
                  <a:lnTo>
                    <a:pt x="0" y="28701"/>
                  </a:lnTo>
                  <a:lnTo>
                    <a:pt x="18414" y="28701"/>
                  </a:lnTo>
                  <a:lnTo>
                    <a:pt x="18414" y="10794"/>
                  </a:lnTo>
                  <a:lnTo>
                    <a:pt x="14097" y="5333"/>
                  </a:lnTo>
                  <a:lnTo>
                    <a:pt x="11302" y="0"/>
                  </a:lnTo>
                  <a:close/>
                </a:path>
              </a:pathLst>
            </a:custGeom>
            <a:solidFill>
              <a:srgbClr val="FB0028"/>
            </a:solidFill>
          </p:spPr>
          <p:txBody>
            <a:bodyPr wrap="square" lIns="0" tIns="0" rIns="0" bIns="0" rtlCol="0"/>
            <a:lstStyle/>
            <a:p>
              <a:endParaRPr/>
            </a:p>
          </p:txBody>
        </p:sp>
        <p:sp>
          <p:nvSpPr>
            <p:cNvPr id="51" name="object 51"/>
            <p:cNvSpPr/>
            <p:nvPr/>
          </p:nvSpPr>
          <p:spPr>
            <a:xfrm>
              <a:off x="4302252" y="5490971"/>
              <a:ext cx="18415" cy="29209"/>
            </a:xfrm>
            <a:custGeom>
              <a:avLst/>
              <a:gdLst/>
              <a:ahLst/>
              <a:cxnLst/>
              <a:rect l="l" t="t" r="r" b="b"/>
              <a:pathLst>
                <a:path w="18414" h="29210">
                  <a:moveTo>
                    <a:pt x="0" y="28701"/>
                  </a:moveTo>
                  <a:lnTo>
                    <a:pt x="0" y="10794"/>
                  </a:lnTo>
                  <a:lnTo>
                    <a:pt x="4190" y="5333"/>
                  </a:lnTo>
                  <a:lnTo>
                    <a:pt x="5714" y="0"/>
                  </a:lnTo>
                  <a:lnTo>
                    <a:pt x="11302" y="0"/>
                  </a:lnTo>
                  <a:lnTo>
                    <a:pt x="14097" y="5333"/>
                  </a:lnTo>
                  <a:lnTo>
                    <a:pt x="18414" y="10794"/>
                  </a:lnTo>
                  <a:lnTo>
                    <a:pt x="18414" y="28701"/>
                  </a:lnTo>
                  <a:lnTo>
                    <a:pt x="0" y="28701"/>
                  </a:lnTo>
                </a:path>
              </a:pathLst>
            </a:custGeom>
            <a:ln w="12192">
              <a:solidFill>
                <a:srgbClr val="000000"/>
              </a:solidFill>
            </a:ln>
          </p:spPr>
          <p:txBody>
            <a:bodyPr wrap="square" lIns="0" tIns="0" rIns="0" bIns="0" rtlCol="0"/>
            <a:lstStyle/>
            <a:p>
              <a:endParaRPr/>
            </a:p>
          </p:txBody>
        </p:sp>
        <p:pic>
          <p:nvPicPr>
            <p:cNvPr id="52" name="object 52"/>
            <p:cNvPicPr/>
            <p:nvPr/>
          </p:nvPicPr>
          <p:blipFill>
            <a:blip r:embed="rId22" cstate="print"/>
            <a:stretch>
              <a:fillRect/>
            </a:stretch>
          </p:blipFill>
          <p:spPr>
            <a:xfrm>
              <a:off x="3930396" y="5401055"/>
              <a:ext cx="81629" cy="70738"/>
            </a:xfrm>
            <a:prstGeom prst="rect">
              <a:avLst/>
            </a:prstGeom>
          </p:spPr>
        </p:pic>
        <p:pic>
          <p:nvPicPr>
            <p:cNvPr id="53" name="object 53"/>
            <p:cNvPicPr/>
            <p:nvPr/>
          </p:nvPicPr>
          <p:blipFill>
            <a:blip r:embed="rId23" cstate="print"/>
            <a:stretch>
              <a:fillRect/>
            </a:stretch>
          </p:blipFill>
          <p:spPr>
            <a:xfrm>
              <a:off x="3653028" y="5509310"/>
              <a:ext cx="715518" cy="67767"/>
            </a:xfrm>
            <a:prstGeom prst="rect">
              <a:avLst/>
            </a:prstGeom>
          </p:spPr>
        </p:pic>
        <p:pic>
          <p:nvPicPr>
            <p:cNvPr id="54" name="object 54"/>
            <p:cNvPicPr/>
            <p:nvPr/>
          </p:nvPicPr>
          <p:blipFill>
            <a:blip r:embed="rId24" cstate="print"/>
            <a:stretch>
              <a:fillRect/>
            </a:stretch>
          </p:blipFill>
          <p:spPr>
            <a:xfrm>
              <a:off x="3666744" y="5498591"/>
              <a:ext cx="714883" cy="102933"/>
            </a:xfrm>
            <a:prstGeom prst="rect">
              <a:avLst/>
            </a:prstGeom>
          </p:spPr>
        </p:pic>
        <p:sp>
          <p:nvSpPr>
            <p:cNvPr id="55" name="object 55"/>
            <p:cNvSpPr/>
            <p:nvPr/>
          </p:nvSpPr>
          <p:spPr>
            <a:xfrm>
              <a:off x="3998976" y="5396483"/>
              <a:ext cx="20320" cy="10795"/>
            </a:xfrm>
            <a:custGeom>
              <a:avLst/>
              <a:gdLst/>
              <a:ahLst/>
              <a:cxnLst/>
              <a:rect l="l" t="t" r="r" b="b"/>
              <a:pathLst>
                <a:path w="20320" h="10795">
                  <a:moveTo>
                    <a:pt x="19938" y="0"/>
                  </a:moveTo>
                  <a:lnTo>
                    <a:pt x="0" y="0"/>
                  </a:lnTo>
                  <a:lnTo>
                    <a:pt x="0" y="3428"/>
                  </a:lnTo>
                  <a:lnTo>
                    <a:pt x="7112" y="3428"/>
                  </a:lnTo>
                  <a:lnTo>
                    <a:pt x="9906" y="10413"/>
                  </a:lnTo>
                  <a:lnTo>
                    <a:pt x="9906" y="3428"/>
                  </a:lnTo>
                  <a:lnTo>
                    <a:pt x="19938" y="3428"/>
                  </a:lnTo>
                  <a:lnTo>
                    <a:pt x="19938" y="0"/>
                  </a:lnTo>
                  <a:close/>
                </a:path>
              </a:pathLst>
            </a:custGeom>
            <a:solidFill>
              <a:srgbClr val="FB0028"/>
            </a:solidFill>
          </p:spPr>
          <p:txBody>
            <a:bodyPr wrap="square" lIns="0" tIns="0" rIns="0" bIns="0" rtlCol="0"/>
            <a:lstStyle/>
            <a:p>
              <a:endParaRPr/>
            </a:p>
          </p:txBody>
        </p:sp>
        <p:sp>
          <p:nvSpPr>
            <p:cNvPr id="56" name="object 56"/>
            <p:cNvSpPr/>
            <p:nvPr/>
          </p:nvSpPr>
          <p:spPr>
            <a:xfrm>
              <a:off x="3998976" y="5396483"/>
              <a:ext cx="20320" cy="10795"/>
            </a:xfrm>
            <a:custGeom>
              <a:avLst/>
              <a:gdLst/>
              <a:ahLst/>
              <a:cxnLst/>
              <a:rect l="l" t="t" r="r" b="b"/>
              <a:pathLst>
                <a:path w="20320" h="10795">
                  <a:moveTo>
                    <a:pt x="9906" y="10413"/>
                  </a:moveTo>
                  <a:lnTo>
                    <a:pt x="9906" y="3428"/>
                  </a:lnTo>
                  <a:lnTo>
                    <a:pt x="19938" y="3428"/>
                  </a:lnTo>
                  <a:lnTo>
                    <a:pt x="19938" y="0"/>
                  </a:lnTo>
                  <a:lnTo>
                    <a:pt x="0" y="0"/>
                  </a:lnTo>
                  <a:lnTo>
                    <a:pt x="0" y="3428"/>
                  </a:lnTo>
                  <a:lnTo>
                    <a:pt x="7112" y="3428"/>
                  </a:lnTo>
                  <a:lnTo>
                    <a:pt x="9906" y="10413"/>
                  </a:lnTo>
                </a:path>
              </a:pathLst>
            </a:custGeom>
            <a:ln w="12191">
              <a:solidFill>
                <a:srgbClr val="000000"/>
              </a:solidFill>
            </a:ln>
          </p:spPr>
          <p:txBody>
            <a:bodyPr wrap="square" lIns="0" tIns="0" rIns="0" bIns="0" rtlCol="0"/>
            <a:lstStyle/>
            <a:p>
              <a:endParaRPr/>
            </a:p>
          </p:txBody>
        </p:sp>
        <p:sp>
          <p:nvSpPr>
            <p:cNvPr id="57" name="object 57"/>
            <p:cNvSpPr/>
            <p:nvPr/>
          </p:nvSpPr>
          <p:spPr>
            <a:xfrm>
              <a:off x="3695700" y="5550407"/>
              <a:ext cx="661670" cy="33655"/>
            </a:xfrm>
            <a:custGeom>
              <a:avLst/>
              <a:gdLst/>
              <a:ahLst/>
              <a:cxnLst/>
              <a:rect l="l" t="t" r="r" b="b"/>
              <a:pathLst>
                <a:path w="661670" h="33654">
                  <a:moveTo>
                    <a:pt x="661542" y="0"/>
                  </a:moveTo>
                  <a:lnTo>
                    <a:pt x="8382" y="0"/>
                  </a:lnTo>
                  <a:lnTo>
                    <a:pt x="12573" y="3682"/>
                  </a:lnTo>
                  <a:lnTo>
                    <a:pt x="8382" y="9270"/>
                  </a:lnTo>
                  <a:lnTo>
                    <a:pt x="2794" y="12953"/>
                  </a:lnTo>
                  <a:lnTo>
                    <a:pt x="0" y="16636"/>
                  </a:lnTo>
                  <a:lnTo>
                    <a:pt x="1397" y="20319"/>
                  </a:lnTo>
                  <a:lnTo>
                    <a:pt x="2794" y="25780"/>
                  </a:lnTo>
                  <a:lnTo>
                    <a:pt x="12573" y="33146"/>
                  </a:lnTo>
                  <a:lnTo>
                    <a:pt x="19685" y="33146"/>
                  </a:lnTo>
                  <a:lnTo>
                    <a:pt x="36449" y="29463"/>
                  </a:lnTo>
                  <a:lnTo>
                    <a:pt x="47625" y="25780"/>
                  </a:lnTo>
                  <a:lnTo>
                    <a:pt x="102362" y="20319"/>
                  </a:lnTo>
                  <a:lnTo>
                    <a:pt x="654558" y="16636"/>
                  </a:lnTo>
                  <a:lnTo>
                    <a:pt x="658749" y="3682"/>
                  </a:lnTo>
                  <a:lnTo>
                    <a:pt x="661542" y="0"/>
                  </a:lnTo>
                  <a:close/>
                </a:path>
              </a:pathLst>
            </a:custGeom>
            <a:solidFill>
              <a:srgbClr val="FB0028"/>
            </a:solidFill>
          </p:spPr>
          <p:txBody>
            <a:bodyPr wrap="square" lIns="0" tIns="0" rIns="0" bIns="0" rtlCol="0"/>
            <a:lstStyle/>
            <a:p>
              <a:endParaRPr/>
            </a:p>
          </p:txBody>
        </p:sp>
        <p:sp>
          <p:nvSpPr>
            <p:cNvPr id="58" name="object 58"/>
            <p:cNvSpPr/>
            <p:nvPr/>
          </p:nvSpPr>
          <p:spPr>
            <a:xfrm>
              <a:off x="3695700" y="5550407"/>
              <a:ext cx="661670" cy="33655"/>
            </a:xfrm>
            <a:custGeom>
              <a:avLst/>
              <a:gdLst/>
              <a:ahLst/>
              <a:cxnLst/>
              <a:rect l="l" t="t" r="r" b="b"/>
              <a:pathLst>
                <a:path w="661670" h="33654">
                  <a:moveTo>
                    <a:pt x="8382" y="0"/>
                  </a:moveTo>
                  <a:lnTo>
                    <a:pt x="12573" y="3682"/>
                  </a:lnTo>
                  <a:lnTo>
                    <a:pt x="8382" y="9270"/>
                  </a:lnTo>
                  <a:lnTo>
                    <a:pt x="2794" y="12953"/>
                  </a:lnTo>
                  <a:lnTo>
                    <a:pt x="0" y="16636"/>
                  </a:lnTo>
                  <a:lnTo>
                    <a:pt x="1397" y="20319"/>
                  </a:lnTo>
                  <a:lnTo>
                    <a:pt x="2794" y="25780"/>
                  </a:lnTo>
                  <a:lnTo>
                    <a:pt x="12573" y="33146"/>
                  </a:lnTo>
                  <a:lnTo>
                    <a:pt x="19685" y="33146"/>
                  </a:lnTo>
                  <a:lnTo>
                    <a:pt x="36449" y="29463"/>
                  </a:lnTo>
                  <a:lnTo>
                    <a:pt x="47625" y="25780"/>
                  </a:lnTo>
                  <a:lnTo>
                    <a:pt x="102362" y="20319"/>
                  </a:lnTo>
                  <a:lnTo>
                    <a:pt x="654558" y="16636"/>
                  </a:lnTo>
                  <a:lnTo>
                    <a:pt x="658749" y="3682"/>
                  </a:lnTo>
                  <a:lnTo>
                    <a:pt x="661542" y="0"/>
                  </a:lnTo>
                  <a:lnTo>
                    <a:pt x="8382" y="0"/>
                  </a:lnTo>
                </a:path>
              </a:pathLst>
            </a:custGeom>
            <a:ln w="12192">
              <a:solidFill>
                <a:srgbClr val="000000"/>
              </a:solidFill>
            </a:ln>
          </p:spPr>
          <p:txBody>
            <a:bodyPr wrap="square" lIns="0" tIns="0" rIns="0" bIns="0" rtlCol="0"/>
            <a:lstStyle/>
            <a:p>
              <a:endParaRPr/>
            </a:p>
          </p:txBody>
        </p:sp>
        <p:pic>
          <p:nvPicPr>
            <p:cNvPr id="59" name="object 59"/>
            <p:cNvPicPr/>
            <p:nvPr/>
          </p:nvPicPr>
          <p:blipFill>
            <a:blip r:embed="rId25" cstate="print"/>
            <a:stretch>
              <a:fillRect/>
            </a:stretch>
          </p:blipFill>
          <p:spPr>
            <a:xfrm>
              <a:off x="4017263" y="5469677"/>
              <a:ext cx="28303" cy="37423"/>
            </a:xfrm>
            <a:prstGeom prst="rect">
              <a:avLst/>
            </a:prstGeom>
          </p:spPr>
        </p:pic>
        <p:sp>
          <p:nvSpPr>
            <p:cNvPr id="60" name="object 60"/>
            <p:cNvSpPr/>
            <p:nvPr/>
          </p:nvSpPr>
          <p:spPr>
            <a:xfrm>
              <a:off x="4037076" y="5465063"/>
              <a:ext cx="15875" cy="24130"/>
            </a:xfrm>
            <a:custGeom>
              <a:avLst/>
              <a:gdLst/>
              <a:ahLst/>
              <a:cxnLst/>
              <a:rect l="l" t="t" r="r" b="b"/>
              <a:pathLst>
                <a:path w="15875" h="24129">
                  <a:moveTo>
                    <a:pt x="0" y="0"/>
                  </a:moveTo>
                  <a:lnTo>
                    <a:pt x="0" y="24003"/>
                  </a:lnTo>
                  <a:lnTo>
                    <a:pt x="15366" y="24003"/>
                  </a:lnTo>
                  <a:lnTo>
                    <a:pt x="15366" y="14859"/>
                  </a:lnTo>
                  <a:lnTo>
                    <a:pt x="11175" y="9271"/>
                  </a:lnTo>
                  <a:lnTo>
                    <a:pt x="5587" y="3683"/>
                  </a:lnTo>
                  <a:lnTo>
                    <a:pt x="0" y="0"/>
                  </a:lnTo>
                  <a:close/>
                </a:path>
              </a:pathLst>
            </a:custGeom>
            <a:solidFill>
              <a:srgbClr val="FB0028"/>
            </a:solidFill>
          </p:spPr>
          <p:txBody>
            <a:bodyPr wrap="square" lIns="0" tIns="0" rIns="0" bIns="0" rtlCol="0"/>
            <a:lstStyle/>
            <a:p>
              <a:endParaRPr/>
            </a:p>
          </p:txBody>
        </p:sp>
        <p:sp>
          <p:nvSpPr>
            <p:cNvPr id="61" name="object 61"/>
            <p:cNvSpPr/>
            <p:nvPr/>
          </p:nvSpPr>
          <p:spPr>
            <a:xfrm>
              <a:off x="4037076" y="5465063"/>
              <a:ext cx="15875" cy="24130"/>
            </a:xfrm>
            <a:custGeom>
              <a:avLst/>
              <a:gdLst/>
              <a:ahLst/>
              <a:cxnLst/>
              <a:rect l="l" t="t" r="r" b="b"/>
              <a:pathLst>
                <a:path w="15875" h="24129">
                  <a:moveTo>
                    <a:pt x="0" y="0"/>
                  </a:moveTo>
                  <a:lnTo>
                    <a:pt x="5587" y="3683"/>
                  </a:lnTo>
                  <a:lnTo>
                    <a:pt x="11175" y="9271"/>
                  </a:lnTo>
                  <a:lnTo>
                    <a:pt x="15366" y="14859"/>
                  </a:lnTo>
                  <a:lnTo>
                    <a:pt x="15366" y="24003"/>
                  </a:lnTo>
                  <a:lnTo>
                    <a:pt x="0" y="24003"/>
                  </a:lnTo>
                  <a:lnTo>
                    <a:pt x="0" y="0"/>
                  </a:lnTo>
                </a:path>
              </a:pathLst>
            </a:custGeom>
            <a:ln w="12192">
              <a:solidFill>
                <a:srgbClr val="000000"/>
              </a:solidFill>
            </a:ln>
          </p:spPr>
          <p:txBody>
            <a:bodyPr wrap="square" lIns="0" tIns="0" rIns="0" bIns="0" rtlCol="0"/>
            <a:lstStyle/>
            <a:p>
              <a:endParaRPr/>
            </a:p>
          </p:txBody>
        </p:sp>
        <p:pic>
          <p:nvPicPr>
            <p:cNvPr id="62" name="object 62"/>
            <p:cNvPicPr/>
            <p:nvPr/>
          </p:nvPicPr>
          <p:blipFill>
            <a:blip r:embed="rId8" cstate="print"/>
            <a:stretch>
              <a:fillRect/>
            </a:stretch>
          </p:blipFill>
          <p:spPr>
            <a:xfrm>
              <a:off x="4480560" y="5366003"/>
              <a:ext cx="323088" cy="324612"/>
            </a:xfrm>
            <a:prstGeom prst="rect">
              <a:avLst/>
            </a:prstGeom>
          </p:spPr>
        </p:pic>
        <p:pic>
          <p:nvPicPr>
            <p:cNvPr id="63" name="object 63"/>
            <p:cNvPicPr/>
            <p:nvPr/>
          </p:nvPicPr>
          <p:blipFill>
            <a:blip r:embed="rId26" cstate="print"/>
            <a:stretch>
              <a:fillRect/>
            </a:stretch>
          </p:blipFill>
          <p:spPr>
            <a:xfrm>
              <a:off x="5321808" y="5330951"/>
              <a:ext cx="355091" cy="350520"/>
            </a:xfrm>
            <a:prstGeom prst="rect">
              <a:avLst/>
            </a:prstGeom>
          </p:spPr>
        </p:pic>
        <p:pic>
          <p:nvPicPr>
            <p:cNvPr id="64" name="object 64"/>
            <p:cNvPicPr/>
            <p:nvPr/>
          </p:nvPicPr>
          <p:blipFill>
            <a:blip r:embed="rId27" cstate="print"/>
            <a:stretch>
              <a:fillRect/>
            </a:stretch>
          </p:blipFill>
          <p:spPr>
            <a:xfrm>
              <a:off x="3790188" y="4562855"/>
              <a:ext cx="361188" cy="359663"/>
            </a:xfrm>
            <a:prstGeom prst="rect">
              <a:avLst/>
            </a:prstGeom>
          </p:spPr>
        </p:pic>
        <p:pic>
          <p:nvPicPr>
            <p:cNvPr id="65" name="object 65"/>
            <p:cNvPicPr/>
            <p:nvPr/>
          </p:nvPicPr>
          <p:blipFill>
            <a:blip r:embed="rId28" cstate="print"/>
            <a:stretch>
              <a:fillRect/>
            </a:stretch>
          </p:blipFill>
          <p:spPr>
            <a:xfrm>
              <a:off x="4447032" y="4561331"/>
              <a:ext cx="353567" cy="353568"/>
            </a:xfrm>
            <a:prstGeom prst="rect">
              <a:avLst/>
            </a:prstGeom>
          </p:spPr>
        </p:pic>
      </p:grpSp>
      <p:sp>
        <p:nvSpPr>
          <p:cNvPr id="66" name="object 66"/>
          <p:cNvSpPr txBox="1"/>
          <p:nvPr/>
        </p:nvSpPr>
        <p:spPr>
          <a:xfrm>
            <a:off x="3609594" y="4365497"/>
            <a:ext cx="2108200" cy="1344295"/>
          </a:xfrm>
          <a:prstGeom prst="rect">
            <a:avLst/>
          </a:prstGeom>
          <a:ln w="25907">
            <a:solidFill>
              <a:srgbClr val="1F487C"/>
            </a:solidFill>
          </a:ln>
        </p:spPr>
        <p:txBody>
          <a:bodyPr vert="horz" wrap="square" lIns="0" tIns="7620" rIns="0" bIns="0" rtlCol="0">
            <a:spAutoFit/>
          </a:bodyPr>
          <a:lstStyle/>
          <a:p>
            <a:pPr marL="687070">
              <a:lnSpc>
                <a:spcPct val="100000"/>
              </a:lnSpc>
              <a:spcBef>
                <a:spcPts val="60"/>
              </a:spcBef>
            </a:pPr>
            <a:r>
              <a:rPr sz="1000" b="1" spc="-5" dirty="0">
                <a:latin typeface="Arial"/>
                <a:cs typeface="Arial"/>
              </a:rPr>
              <a:t>Competition</a:t>
            </a:r>
            <a:endParaRPr sz="1000">
              <a:latin typeface="Arial"/>
              <a:cs typeface="Arial"/>
            </a:endParaRPr>
          </a:p>
          <a:p>
            <a:pPr>
              <a:lnSpc>
                <a:spcPct val="100000"/>
              </a:lnSpc>
            </a:pPr>
            <a:endParaRPr sz="1100">
              <a:latin typeface="Arial"/>
              <a:cs typeface="Arial"/>
            </a:endParaRPr>
          </a:p>
          <a:p>
            <a:pPr>
              <a:lnSpc>
                <a:spcPct val="100000"/>
              </a:lnSpc>
            </a:pPr>
            <a:endParaRPr sz="1100">
              <a:latin typeface="Arial"/>
              <a:cs typeface="Arial"/>
            </a:endParaRPr>
          </a:p>
          <a:p>
            <a:pPr marL="109220">
              <a:lnSpc>
                <a:spcPct val="100000"/>
              </a:lnSpc>
              <a:spcBef>
                <a:spcPts val="750"/>
              </a:spcBef>
              <a:tabLst>
                <a:tab pos="1512570" algn="l"/>
              </a:tabLst>
            </a:pPr>
            <a:r>
              <a:rPr sz="800" b="1" spc="-5" dirty="0">
                <a:latin typeface="Arial"/>
                <a:cs typeface="Arial"/>
              </a:rPr>
              <a:t>Rec</a:t>
            </a:r>
            <a:r>
              <a:rPr sz="800" b="1" dirty="0">
                <a:latin typeface="Arial"/>
                <a:cs typeface="Arial"/>
              </a:rPr>
              <a:t>on/</a:t>
            </a:r>
            <a:r>
              <a:rPr sz="800" b="1" spc="-5" dirty="0">
                <a:latin typeface="Arial"/>
                <a:cs typeface="Arial"/>
              </a:rPr>
              <a:t>D</a:t>
            </a:r>
            <a:r>
              <a:rPr sz="800" b="1" dirty="0">
                <a:latin typeface="Arial"/>
                <a:cs typeface="Arial"/>
              </a:rPr>
              <a:t>A   </a:t>
            </a:r>
            <a:r>
              <a:rPr sz="800" b="1" spc="40" dirty="0">
                <a:latin typeface="Arial"/>
                <a:cs typeface="Arial"/>
              </a:rPr>
              <a:t> </a:t>
            </a:r>
            <a:r>
              <a:rPr sz="800" b="1" spc="-5" dirty="0">
                <a:latin typeface="Arial"/>
                <a:cs typeface="Arial"/>
              </a:rPr>
              <a:t>D</a:t>
            </a:r>
            <a:r>
              <a:rPr sz="800" b="1" dirty="0">
                <a:latin typeface="Arial"/>
                <a:cs typeface="Arial"/>
              </a:rPr>
              <a:t>i</a:t>
            </a:r>
            <a:r>
              <a:rPr sz="800" b="1" spc="-5" dirty="0">
                <a:latin typeface="Arial"/>
                <a:cs typeface="Arial"/>
              </a:rPr>
              <a:t>s</a:t>
            </a:r>
            <a:r>
              <a:rPr sz="800" b="1" dirty="0">
                <a:latin typeface="Arial"/>
                <a:cs typeface="Arial"/>
              </a:rPr>
              <a:t>rup</a:t>
            </a:r>
            <a:r>
              <a:rPr sz="800" b="1" spc="-5" dirty="0">
                <a:latin typeface="Arial"/>
                <a:cs typeface="Arial"/>
              </a:rPr>
              <a:t>t</a:t>
            </a:r>
            <a:r>
              <a:rPr sz="800" b="1" dirty="0">
                <a:latin typeface="Arial"/>
                <a:cs typeface="Arial"/>
              </a:rPr>
              <a:t>/In</a:t>
            </a:r>
            <a:r>
              <a:rPr sz="800" b="1" spc="-5" dirty="0">
                <a:latin typeface="Arial"/>
                <a:cs typeface="Arial"/>
              </a:rPr>
              <a:t>te</a:t>
            </a:r>
            <a:r>
              <a:rPr sz="800" b="1" dirty="0">
                <a:latin typeface="Arial"/>
                <a:cs typeface="Arial"/>
              </a:rPr>
              <a:t>l	</a:t>
            </a:r>
            <a:r>
              <a:rPr sz="800" b="1" spc="-5" dirty="0">
                <a:latin typeface="Arial"/>
                <a:cs typeface="Arial"/>
              </a:rPr>
              <a:t>C</a:t>
            </a:r>
            <a:r>
              <a:rPr sz="800" b="1" dirty="0">
                <a:latin typeface="Arial"/>
                <a:cs typeface="Arial"/>
              </a:rPr>
              <a:t>ont</a:t>
            </a:r>
            <a:r>
              <a:rPr sz="800" b="1" spc="-5" dirty="0">
                <a:latin typeface="Arial"/>
                <a:cs typeface="Arial"/>
              </a:rPr>
              <a:t>r</a:t>
            </a:r>
            <a:r>
              <a:rPr sz="800" b="1" dirty="0">
                <a:latin typeface="Arial"/>
                <a:cs typeface="Arial"/>
              </a:rPr>
              <a:t>ol</a:t>
            </a:r>
            <a:r>
              <a:rPr sz="800" b="1" spc="-15" dirty="0">
                <a:latin typeface="Arial"/>
                <a:cs typeface="Arial"/>
              </a:rPr>
              <a:t> </a:t>
            </a:r>
            <a:r>
              <a:rPr sz="800" b="1" dirty="0">
                <a:latin typeface="Arial"/>
                <a:cs typeface="Arial"/>
              </a:rPr>
              <a:t>In</a:t>
            </a:r>
            <a:r>
              <a:rPr sz="800" b="1" spc="-5" dirty="0">
                <a:latin typeface="Arial"/>
                <a:cs typeface="Arial"/>
              </a:rPr>
              <a:t>f</a:t>
            </a:r>
            <a:r>
              <a:rPr sz="800" b="1" dirty="0">
                <a:latin typeface="Arial"/>
                <a:cs typeface="Arial"/>
              </a:rPr>
              <a:t>o</a:t>
            </a:r>
            <a:endParaRPr sz="800">
              <a:latin typeface="Arial"/>
              <a:cs typeface="Arial"/>
            </a:endParaRPr>
          </a:p>
          <a:p>
            <a:pPr>
              <a:lnSpc>
                <a:spcPct val="100000"/>
              </a:lnSpc>
              <a:spcBef>
                <a:spcPts val="5"/>
              </a:spcBef>
            </a:pPr>
            <a:endParaRPr sz="700">
              <a:latin typeface="Arial"/>
              <a:cs typeface="Arial"/>
            </a:endParaRPr>
          </a:p>
          <a:p>
            <a:pPr marR="71120" algn="ctr">
              <a:lnSpc>
                <a:spcPct val="100000"/>
              </a:lnSpc>
            </a:pPr>
            <a:r>
              <a:rPr sz="1000" b="1" spc="-5" dirty="0">
                <a:latin typeface="Arial"/>
                <a:cs typeface="Arial"/>
              </a:rPr>
              <a:t>Conflict</a:t>
            </a:r>
            <a:endParaRPr sz="1000">
              <a:latin typeface="Arial"/>
              <a:cs typeface="Arial"/>
            </a:endParaRPr>
          </a:p>
        </p:txBody>
      </p:sp>
      <p:grpSp>
        <p:nvGrpSpPr>
          <p:cNvPr id="67" name="object 67"/>
          <p:cNvGrpSpPr/>
          <p:nvPr/>
        </p:nvGrpSpPr>
        <p:grpSpPr>
          <a:xfrm>
            <a:off x="1085850" y="1985010"/>
            <a:ext cx="4513580" cy="2925445"/>
            <a:chOff x="1085850" y="1985010"/>
            <a:chExt cx="4513580" cy="2925445"/>
          </a:xfrm>
        </p:grpSpPr>
        <p:sp>
          <p:nvSpPr>
            <p:cNvPr id="68" name="object 68"/>
            <p:cNvSpPr/>
            <p:nvPr/>
          </p:nvSpPr>
          <p:spPr>
            <a:xfrm>
              <a:off x="5225796" y="4535424"/>
              <a:ext cx="373380" cy="375285"/>
            </a:xfrm>
            <a:custGeom>
              <a:avLst/>
              <a:gdLst/>
              <a:ahLst/>
              <a:cxnLst/>
              <a:rect l="l" t="t" r="r" b="b"/>
              <a:pathLst>
                <a:path w="373379" h="375285">
                  <a:moveTo>
                    <a:pt x="184530" y="0"/>
                  </a:moveTo>
                  <a:lnTo>
                    <a:pt x="0" y="188594"/>
                  </a:lnTo>
                  <a:lnTo>
                    <a:pt x="188849" y="374903"/>
                  </a:lnTo>
                  <a:lnTo>
                    <a:pt x="373379" y="184150"/>
                  </a:lnTo>
                  <a:lnTo>
                    <a:pt x="184530" y="0"/>
                  </a:lnTo>
                  <a:close/>
                </a:path>
              </a:pathLst>
            </a:custGeom>
            <a:solidFill>
              <a:srgbClr val="FF0000"/>
            </a:solidFill>
          </p:spPr>
          <p:txBody>
            <a:bodyPr wrap="square" lIns="0" tIns="0" rIns="0" bIns="0" rtlCol="0"/>
            <a:lstStyle/>
            <a:p>
              <a:endParaRPr/>
            </a:p>
          </p:txBody>
        </p:sp>
        <p:sp>
          <p:nvSpPr>
            <p:cNvPr id="69" name="object 69"/>
            <p:cNvSpPr/>
            <p:nvPr/>
          </p:nvSpPr>
          <p:spPr>
            <a:xfrm>
              <a:off x="5212079" y="4529327"/>
              <a:ext cx="373380" cy="375285"/>
            </a:xfrm>
            <a:custGeom>
              <a:avLst/>
              <a:gdLst/>
              <a:ahLst/>
              <a:cxnLst/>
              <a:rect l="l" t="t" r="r" b="b"/>
              <a:pathLst>
                <a:path w="373379" h="375285">
                  <a:moveTo>
                    <a:pt x="188849" y="374904"/>
                  </a:moveTo>
                  <a:lnTo>
                    <a:pt x="0" y="188595"/>
                  </a:lnTo>
                  <a:lnTo>
                    <a:pt x="184531" y="0"/>
                  </a:lnTo>
                  <a:lnTo>
                    <a:pt x="373380" y="184150"/>
                  </a:lnTo>
                  <a:lnTo>
                    <a:pt x="188849" y="374904"/>
                  </a:lnTo>
                  <a:close/>
                </a:path>
              </a:pathLst>
            </a:custGeom>
            <a:ln w="12192">
              <a:solidFill>
                <a:srgbClr val="000000"/>
              </a:solidFill>
            </a:ln>
          </p:spPr>
          <p:txBody>
            <a:bodyPr wrap="square" lIns="0" tIns="0" rIns="0" bIns="0" rtlCol="0"/>
            <a:lstStyle/>
            <a:p>
              <a:endParaRPr/>
            </a:p>
          </p:txBody>
        </p:sp>
        <p:pic>
          <p:nvPicPr>
            <p:cNvPr id="70" name="object 70"/>
            <p:cNvPicPr/>
            <p:nvPr/>
          </p:nvPicPr>
          <p:blipFill>
            <a:blip r:embed="rId29" cstate="print"/>
            <a:stretch>
              <a:fillRect/>
            </a:stretch>
          </p:blipFill>
          <p:spPr>
            <a:xfrm>
              <a:off x="5288279" y="4648200"/>
              <a:ext cx="190500" cy="135635"/>
            </a:xfrm>
            <a:prstGeom prst="rect">
              <a:avLst/>
            </a:prstGeom>
          </p:spPr>
        </p:pic>
        <p:pic>
          <p:nvPicPr>
            <p:cNvPr id="71" name="object 71"/>
            <p:cNvPicPr/>
            <p:nvPr/>
          </p:nvPicPr>
          <p:blipFill>
            <a:blip r:embed="rId30" cstate="print"/>
            <a:stretch>
              <a:fillRect/>
            </a:stretch>
          </p:blipFill>
          <p:spPr>
            <a:xfrm>
              <a:off x="2895600" y="2231136"/>
              <a:ext cx="2015489" cy="1515618"/>
            </a:xfrm>
            <a:prstGeom prst="rect">
              <a:avLst/>
            </a:prstGeom>
          </p:spPr>
        </p:pic>
        <p:pic>
          <p:nvPicPr>
            <p:cNvPr id="72" name="object 72"/>
            <p:cNvPicPr/>
            <p:nvPr/>
          </p:nvPicPr>
          <p:blipFill>
            <a:blip r:embed="rId31" cstate="print"/>
            <a:stretch>
              <a:fillRect/>
            </a:stretch>
          </p:blipFill>
          <p:spPr>
            <a:xfrm>
              <a:off x="3259201" y="2640965"/>
              <a:ext cx="1158239" cy="647319"/>
            </a:xfrm>
            <a:prstGeom prst="rect">
              <a:avLst/>
            </a:prstGeom>
          </p:spPr>
        </p:pic>
        <p:sp>
          <p:nvSpPr>
            <p:cNvPr id="73" name="object 73"/>
            <p:cNvSpPr/>
            <p:nvPr/>
          </p:nvSpPr>
          <p:spPr>
            <a:xfrm>
              <a:off x="1085850" y="1985010"/>
              <a:ext cx="2108200" cy="725805"/>
            </a:xfrm>
            <a:custGeom>
              <a:avLst/>
              <a:gdLst/>
              <a:ahLst/>
              <a:cxnLst/>
              <a:rect l="l" t="t" r="r" b="b"/>
              <a:pathLst>
                <a:path w="2108200" h="725805">
                  <a:moveTo>
                    <a:pt x="2107692" y="0"/>
                  </a:moveTo>
                  <a:lnTo>
                    <a:pt x="0" y="0"/>
                  </a:lnTo>
                  <a:lnTo>
                    <a:pt x="0" y="725424"/>
                  </a:lnTo>
                  <a:lnTo>
                    <a:pt x="2107692" y="725424"/>
                  </a:lnTo>
                  <a:lnTo>
                    <a:pt x="2107692" y="0"/>
                  </a:lnTo>
                  <a:close/>
                </a:path>
              </a:pathLst>
            </a:custGeom>
            <a:solidFill>
              <a:srgbClr val="E6DFEB"/>
            </a:solidFill>
          </p:spPr>
          <p:txBody>
            <a:bodyPr wrap="square" lIns="0" tIns="0" rIns="0" bIns="0" rtlCol="0"/>
            <a:lstStyle/>
            <a:p>
              <a:endParaRPr/>
            </a:p>
          </p:txBody>
        </p:sp>
        <p:pic>
          <p:nvPicPr>
            <p:cNvPr id="74" name="object 74"/>
            <p:cNvPicPr/>
            <p:nvPr/>
          </p:nvPicPr>
          <p:blipFill>
            <a:blip r:embed="rId26" cstate="print"/>
            <a:stretch>
              <a:fillRect/>
            </a:stretch>
          </p:blipFill>
          <p:spPr>
            <a:xfrm>
              <a:off x="2721864" y="2276856"/>
              <a:ext cx="365760" cy="359663"/>
            </a:xfrm>
            <a:prstGeom prst="rect">
              <a:avLst/>
            </a:prstGeom>
          </p:spPr>
        </p:pic>
        <p:pic>
          <p:nvPicPr>
            <p:cNvPr id="75" name="object 75"/>
            <p:cNvPicPr/>
            <p:nvPr/>
          </p:nvPicPr>
          <p:blipFill>
            <a:blip r:embed="rId32" cstate="print"/>
            <a:stretch>
              <a:fillRect/>
            </a:stretch>
          </p:blipFill>
          <p:spPr>
            <a:xfrm>
              <a:off x="2211324" y="2301240"/>
              <a:ext cx="339851" cy="336803"/>
            </a:xfrm>
            <a:prstGeom prst="rect">
              <a:avLst/>
            </a:prstGeom>
          </p:spPr>
        </p:pic>
        <p:pic>
          <p:nvPicPr>
            <p:cNvPr id="76" name="object 76"/>
            <p:cNvPicPr/>
            <p:nvPr/>
          </p:nvPicPr>
          <p:blipFill>
            <a:blip r:embed="rId33" cstate="print"/>
            <a:stretch>
              <a:fillRect/>
            </a:stretch>
          </p:blipFill>
          <p:spPr>
            <a:xfrm>
              <a:off x="1196339" y="2295144"/>
              <a:ext cx="339852" cy="341375"/>
            </a:xfrm>
            <a:prstGeom prst="rect">
              <a:avLst/>
            </a:prstGeom>
          </p:spPr>
        </p:pic>
        <p:pic>
          <p:nvPicPr>
            <p:cNvPr id="77" name="object 77"/>
            <p:cNvPicPr/>
            <p:nvPr/>
          </p:nvPicPr>
          <p:blipFill>
            <a:blip r:embed="rId34" cstate="print"/>
            <a:stretch>
              <a:fillRect/>
            </a:stretch>
          </p:blipFill>
          <p:spPr>
            <a:xfrm>
              <a:off x="1694687" y="2302764"/>
              <a:ext cx="358139" cy="359663"/>
            </a:xfrm>
            <a:prstGeom prst="rect">
              <a:avLst/>
            </a:prstGeom>
          </p:spPr>
        </p:pic>
      </p:grpSp>
      <p:sp>
        <p:nvSpPr>
          <p:cNvPr id="78" name="object 78"/>
          <p:cNvSpPr txBox="1"/>
          <p:nvPr/>
        </p:nvSpPr>
        <p:spPr>
          <a:xfrm>
            <a:off x="77723" y="5896355"/>
            <a:ext cx="8997950" cy="497205"/>
          </a:xfrm>
          <a:prstGeom prst="rect">
            <a:avLst/>
          </a:prstGeom>
          <a:solidFill>
            <a:srgbClr val="FFC000"/>
          </a:solidFill>
          <a:ln w="12192">
            <a:solidFill>
              <a:srgbClr val="000000"/>
            </a:solidFill>
          </a:ln>
        </p:spPr>
        <p:txBody>
          <a:bodyPr vert="horz" wrap="square" lIns="0" tIns="31114" rIns="0" bIns="0" rtlCol="0">
            <a:spAutoFit/>
          </a:bodyPr>
          <a:lstStyle/>
          <a:p>
            <a:pPr marL="635" algn="ctr">
              <a:lnSpc>
                <a:spcPct val="100000"/>
              </a:lnSpc>
              <a:spcBef>
                <a:spcPts val="244"/>
              </a:spcBef>
            </a:pPr>
            <a:r>
              <a:rPr sz="1400" b="1" i="1" spc="-5" dirty="0">
                <a:latin typeface="Arial"/>
                <a:cs typeface="Arial"/>
              </a:rPr>
              <a:t>Combined</a:t>
            </a:r>
            <a:r>
              <a:rPr sz="1400" b="1" i="1" spc="-75" dirty="0">
                <a:latin typeface="Arial"/>
                <a:cs typeface="Arial"/>
              </a:rPr>
              <a:t> </a:t>
            </a:r>
            <a:r>
              <a:rPr sz="1400" b="1" i="1" dirty="0">
                <a:latin typeface="Arial"/>
                <a:cs typeface="Arial"/>
              </a:rPr>
              <a:t>Arms</a:t>
            </a:r>
            <a:r>
              <a:rPr sz="1400" b="1" i="1" spc="-55" dirty="0">
                <a:latin typeface="Arial"/>
                <a:cs typeface="Arial"/>
              </a:rPr>
              <a:t> </a:t>
            </a:r>
            <a:r>
              <a:rPr sz="1400" b="1" i="1" dirty="0">
                <a:latin typeface="Arial"/>
                <a:cs typeface="Arial"/>
              </a:rPr>
              <a:t>Armies</a:t>
            </a:r>
            <a:r>
              <a:rPr sz="1400" b="1" i="1" spc="-10" dirty="0">
                <a:latin typeface="Arial"/>
                <a:cs typeface="Arial"/>
              </a:rPr>
              <a:t> </a:t>
            </a:r>
            <a:r>
              <a:rPr sz="1400" b="1" i="1" dirty="0">
                <a:latin typeface="Arial"/>
                <a:cs typeface="Arial"/>
              </a:rPr>
              <a:t>and</a:t>
            </a:r>
            <a:r>
              <a:rPr sz="1400" b="1" i="1" spc="-15" dirty="0">
                <a:latin typeface="Arial"/>
                <a:cs typeface="Arial"/>
              </a:rPr>
              <a:t> </a:t>
            </a:r>
            <a:r>
              <a:rPr sz="1400" b="1" i="1" dirty="0">
                <a:latin typeface="Arial"/>
                <a:cs typeface="Arial"/>
              </a:rPr>
              <a:t>Group</a:t>
            </a:r>
            <a:r>
              <a:rPr sz="1400" b="1" i="1" spc="-70" dirty="0">
                <a:latin typeface="Arial"/>
                <a:cs typeface="Arial"/>
              </a:rPr>
              <a:t> </a:t>
            </a:r>
            <a:r>
              <a:rPr sz="1400" b="1" i="1" dirty="0">
                <a:latin typeface="Arial"/>
                <a:cs typeface="Arial"/>
              </a:rPr>
              <a:t>Armies</a:t>
            </a:r>
            <a:r>
              <a:rPr sz="1400" b="1" i="1" spc="-10" dirty="0">
                <a:latin typeface="Arial"/>
                <a:cs typeface="Arial"/>
              </a:rPr>
              <a:t> </a:t>
            </a:r>
            <a:r>
              <a:rPr sz="1400" b="1" i="1" spc="-5" dirty="0">
                <a:latin typeface="Arial"/>
                <a:cs typeface="Arial"/>
              </a:rPr>
              <a:t>employ</a:t>
            </a:r>
            <a:r>
              <a:rPr sz="1400" b="1" i="1" spc="-15" dirty="0">
                <a:latin typeface="Arial"/>
                <a:cs typeface="Arial"/>
              </a:rPr>
              <a:t> </a:t>
            </a:r>
            <a:r>
              <a:rPr sz="1400" b="1" i="1" spc="-5" dirty="0">
                <a:latin typeface="Arial"/>
                <a:cs typeface="Arial"/>
              </a:rPr>
              <a:t>organic</a:t>
            </a:r>
            <a:r>
              <a:rPr sz="1400" b="1" i="1" spc="-25" dirty="0">
                <a:latin typeface="Arial"/>
                <a:cs typeface="Arial"/>
              </a:rPr>
              <a:t> </a:t>
            </a:r>
            <a:r>
              <a:rPr sz="1400" b="1" i="1" spc="-5" dirty="0">
                <a:latin typeface="Arial"/>
                <a:cs typeface="Arial"/>
              </a:rPr>
              <a:t>long-,</a:t>
            </a:r>
            <a:r>
              <a:rPr sz="1400" b="1" i="1" spc="-15" dirty="0">
                <a:latin typeface="Arial"/>
                <a:cs typeface="Arial"/>
              </a:rPr>
              <a:t> </a:t>
            </a:r>
            <a:r>
              <a:rPr sz="1400" b="1" i="1" dirty="0">
                <a:latin typeface="Arial"/>
                <a:cs typeface="Arial"/>
              </a:rPr>
              <a:t>mid-,</a:t>
            </a:r>
            <a:r>
              <a:rPr sz="1400" b="1" i="1" spc="-20" dirty="0">
                <a:latin typeface="Arial"/>
                <a:cs typeface="Arial"/>
              </a:rPr>
              <a:t> </a:t>
            </a:r>
            <a:r>
              <a:rPr sz="1400" b="1" i="1" dirty="0">
                <a:latin typeface="Arial"/>
                <a:cs typeface="Arial"/>
              </a:rPr>
              <a:t>and</a:t>
            </a:r>
            <a:r>
              <a:rPr sz="1400" b="1" i="1" spc="-5" dirty="0">
                <a:latin typeface="Arial"/>
                <a:cs typeface="Arial"/>
              </a:rPr>
              <a:t> short-range</a:t>
            </a:r>
            <a:r>
              <a:rPr sz="1400" b="1" i="1" spc="-40" dirty="0">
                <a:latin typeface="Arial"/>
                <a:cs typeface="Arial"/>
              </a:rPr>
              <a:t> </a:t>
            </a:r>
            <a:r>
              <a:rPr sz="1400" b="1" i="1" dirty="0">
                <a:latin typeface="Arial"/>
                <a:cs typeface="Arial"/>
              </a:rPr>
              <a:t>systems</a:t>
            </a:r>
            <a:r>
              <a:rPr sz="1400" b="1" i="1" spc="-25" dirty="0">
                <a:latin typeface="Arial"/>
                <a:cs typeface="Arial"/>
              </a:rPr>
              <a:t> </a:t>
            </a:r>
            <a:r>
              <a:rPr sz="1400" b="1" i="1" dirty="0">
                <a:latin typeface="Arial"/>
                <a:cs typeface="Arial"/>
              </a:rPr>
              <a:t>to</a:t>
            </a:r>
            <a:endParaRPr sz="1400">
              <a:latin typeface="Arial"/>
              <a:cs typeface="Arial"/>
            </a:endParaRPr>
          </a:p>
          <a:p>
            <a:pPr marL="635" algn="ctr">
              <a:lnSpc>
                <a:spcPct val="100000"/>
              </a:lnSpc>
            </a:pPr>
            <a:r>
              <a:rPr sz="1400" b="1" i="1" dirty="0">
                <a:latin typeface="Arial"/>
                <a:cs typeface="Arial"/>
              </a:rPr>
              <a:t>create</a:t>
            </a:r>
            <a:r>
              <a:rPr sz="1400" b="1" i="1" spc="-25" dirty="0">
                <a:latin typeface="Arial"/>
                <a:cs typeface="Arial"/>
              </a:rPr>
              <a:t> </a:t>
            </a:r>
            <a:r>
              <a:rPr sz="1400" b="1" i="1" spc="-5" dirty="0">
                <a:latin typeface="Arial"/>
                <a:cs typeface="Arial"/>
              </a:rPr>
              <a:t>operational</a:t>
            </a:r>
            <a:r>
              <a:rPr sz="1400" b="1" i="1" spc="-35" dirty="0">
                <a:latin typeface="Arial"/>
                <a:cs typeface="Arial"/>
              </a:rPr>
              <a:t> </a:t>
            </a:r>
            <a:r>
              <a:rPr sz="1400" b="1" i="1" spc="-5" dirty="0">
                <a:latin typeface="Arial"/>
                <a:cs typeface="Arial"/>
              </a:rPr>
              <a:t>and</a:t>
            </a:r>
            <a:r>
              <a:rPr sz="1400" b="1" i="1" spc="5" dirty="0">
                <a:latin typeface="Arial"/>
                <a:cs typeface="Arial"/>
              </a:rPr>
              <a:t> </a:t>
            </a:r>
            <a:r>
              <a:rPr sz="1400" b="1" i="1" dirty="0">
                <a:latin typeface="Arial"/>
                <a:cs typeface="Arial"/>
              </a:rPr>
              <a:t>tactical</a:t>
            </a:r>
            <a:r>
              <a:rPr sz="1400" b="1" i="1" spc="-40" dirty="0">
                <a:latin typeface="Arial"/>
                <a:cs typeface="Arial"/>
              </a:rPr>
              <a:t> </a:t>
            </a:r>
            <a:r>
              <a:rPr sz="1400" b="1" i="1" spc="-5" dirty="0">
                <a:latin typeface="Arial"/>
                <a:cs typeface="Arial"/>
              </a:rPr>
              <a:t>stand-off</a:t>
            </a:r>
            <a:r>
              <a:rPr sz="1400" b="1" i="1" spc="-30" dirty="0">
                <a:latin typeface="Arial"/>
                <a:cs typeface="Arial"/>
              </a:rPr>
              <a:t> </a:t>
            </a:r>
            <a:r>
              <a:rPr sz="1400" b="1" i="1" spc="-5" dirty="0">
                <a:latin typeface="Arial"/>
                <a:cs typeface="Arial"/>
              </a:rPr>
              <a:t>that requires</a:t>
            </a:r>
            <a:r>
              <a:rPr sz="1400" b="1" i="1" spc="-15" dirty="0">
                <a:latin typeface="Arial"/>
                <a:cs typeface="Arial"/>
              </a:rPr>
              <a:t> </a:t>
            </a:r>
            <a:r>
              <a:rPr sz="1400" b="1" i="1" spc="-5" dirty="0">
                <a:latin typeface="Arial"/>
                <a:cs typeface="Arial"/>
              </a:rPr>
              <a:t>attacking</a:t>
            </a:r>
            <a:r>
              <a:rPr sz="1400" b="1" i="1" spc="-40" dirty="0">
                <a:latin typeface="Arial"/>
                <a:cs typeface="Arial"/>
              </a:rPr>
              <a:t> </a:t>
            </a:r>
            <a:r>
              <a:rPr sz="1400" b="1" i="1" spc="-5" dirty="0">
                <a:latin typeface="Arial"/>
                <a:cs typeface="Arial"/>
              </a:rPr>
              <a:t>functions</a:t>
            </a:r>
            <a:r>
              <a:rPr sz="1400" b="1" i="1" spc="-30" dirty="0">
                <a:latin typeface="Arial"/>
                <a:cs typeface="Arial"/>
              </a:rPr>
              <a:t> </a:t>
            </a:r>
            <a:r>
              <a:rPr sz="1400" b="1" i="1" dirty="0">
                <a:latin typeface="Arial"/>
                <a:cs typeface="Arial"/>
              </a:rPr>
              <a:t>rather </a:t>
            </a:r>
            <a:r>
              <a:rPr sz="1400" b="1" i="1" spc="-5" dirty="0">
                <a:latin typeface="Arial"/>
                <a:cs typeface="Arial"/>
              </a:rPr>
              <a:t>than</a:t>
            </a:r>
            <a:r>
              <a:rPr sz="1400" b="1" i="1" spc="5" dirty="0">
                <a:latin typeface="Arial"/>
                <a:cs typeface="Arial"/>
              </a:rPr>
              <a:t> </a:t>
            </a:r>
            <a:r>
              <a:rPr sz="1400" b="1" i="1" spc="-5" dirty="0">
                <a:latin typeface="Arial"/>
                <a:cs typeface="Arial"/>
              </a:rPr>
              <a:t>formations.</a:t>
            </a:r>
            <a:endParaRPr sz="1400">
              <a:latin typeface="Arial"/>
              <a:cs typeface="Arial"/>
            </a:endParaRPr>
          </a:p>
        </p:txBody>
      </p:sp>
      <p:sp>
        <p:nvSpPr>
          <p:cNvPr id="79" name="object 79"/>
          <p:cNvSpPr txBox="1"/>
          <p:nvPr/>
        </p:nvSpPr>
        <p:spPr>
          <a:xfrm>
            <a:off x="1085850" y="1985010"/>
            <a:ext cx="2108200" cy="725805"/>
          </a:xfrm>
          <a:prstGeom prst="rect">
            <a:avLst/>
          </a:prstGeom>
          <a:ln w="25908">
            <a:solidFill>
              <a:srgbClr val="1F487C"/>
            </a:solidFill>
          </a:ln>
        </p:spPr>
        <p:txBody>
          <a:bodyPr vert="horz" wrap="square" lIns="0" tIns="0" rIns="0" bIns="0" rtlCol="0">
            <a:spAutoFit/>
          </a:bodyPr>
          <a:lstStyle/>
          <a:p>
            <a:pPr marL="323850">
              <a:lnSpc>
                <a:spcPts val="1315"/>
              </a:lnSpc>
            </a:pPr>
            <a:r>
              <a:rPr sz="1100" b="1" spc="-5" dirty="0">
                <a:latin typeface="Arial"/>
                <a:cs typeface="Arial"/>
              </a:rPr>
              <a:t>Close-Range</a:t>
            </a:r>
            <a:r>
              <a:rPr sz="1100" b="1" spc="-30" dirty="0">
                <a:latin typeface="Arial"/>
                <a:cs typeface="Arial"/>
              </a:rPr>
              <a:t> </a:t>
            </a:r>
            <a:r>
              <a:rPr sz="1100" b="1" spc="-5" dirty="0">
                <a:latin typeface="Arial"/>
                <a:cs typeface="Arial"/>
              </a:rPr>
              <a:t>Systems</a:t>
            </a:r>
            <a:endParaRPr sz="1100">
              <a:latin typeface="Arial"/>
              <a:cs typeface="Arial"/>
            </a:endParaRPr>
          </a:p>
        </p:txBody>
      </p:sp>
    </p:spTree>
    <p:extLst>
      <p:ext uri="{BB962C8B-B14F-4D97-AF65-F5344CB8AC3E}">
        <p14:creationId xmlns:p14="http://schemas.microsoft.com/office/powerpoint/2010/main" val="486658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52796" y="1025200"/>
            <a:ext cx="6241415" cy="231474"/>
          </a:xfrm>
          <a:prstGeom prst="rect">
            <a:avLst/>
          </a:prstGeom>
        </p:spPr>
        <p:txBody>
          <a:bodyPr vert="horz" wrap="square" lIns="0" tIns="15875" rIns="0" bIns="0" rtlCol="0">
            <a:spAutoFit/>
          </a:bodyPr>
          <a:lstStyle/>
          <a:p>
            <a:pPr marL="12700">
              <a:lnSpc>
                <a:spcPct val="100000"/>
              </a:lnSpc>
              <a:spcBef>
                <a:spcPts val="125"/>
              </a:spcBef>
            </a:pPr>
            <a:r>
              <a:rPr sz="1400" b="1" spc="30" dirty="0">
                <a:latin typeface="Arial"/>
                <a:cs typeface="Arial"/>
              </a:rPr>
              <a:t>Chinese</a:t>
            </a:r>
            <a:r>
              <a:rPr sz="1400" b="1" spc="-135" dirty="0">
                <a:latin typeface="Arial"/>
                <a:cs typeface="Arial"/>
              </a:rPr>
              <a:t> </a:t>
            </a:r>
            <a:r>
              <a:rPr sz="1400" b="1" spc="10" dirty="0">
                <a:latin typeface="Arial"/>
                <a:cs typeface="Arial"/>
              </a:rPr>
              <a:t>PLAA</a:t>
            </a:r>
            <a:r>
              <a:rPr sz="1400" b="1" spc="-145" dirty="0">
                <a:latin typeface="Arial"/>
                <a:cs typeface="Arial"/>
              </a:rPr>
              <a:t> </a:t>
            </a:r>
            <a:r>
              <a:rPr sz="1400" b="1" spc="30" dirty="0">
                <a:latin typeface="Arial"/>
                <a:cs typeface="Arial"/>
              </a:rPr>
              <a:t>Combined</a:t>
            </a:r>
            <a:r>
              <a:rPr sz="1400" b="1" spc="-215" dirty="0">
                <a:latin typeface="Arial"/>
                <a:cs typeface="Arial"/>
              </a:rPr>
              <a:t> </a:t>
            </a:r>
            <a:r>
              <a:rPr sz="1400" b="1" spc="10" dirty="0">
                <a:latin typeface="Arial"/>
                <a:cs typeface="Arial"/>
              </a:rPr>
              <a:t>Arms</a:t>
            </a:r>
            <a:r>
              <a:rPr sz="1400" b="1" spc="-60" dirty="0">
                <a:latin typeface="Arial"/>
                <a:cs typeface="Arial"/>
              </a:rPr>
              <a:t> </a:t>
            </a:r>
            <a:r>
              <a:rPr sz="1400" b="1" spc="10" dirty="0">
                <a:latin typeface="Arial"/>
                <a:cs typeface="Arial"/>
              </a:rPr>
              <a:t>Battalion</a:t>
            </a:r>
            <a:r>
              <a:rPr sz="1400" b="1" spc="-135" dirty="0">
                <a:latin typeface="Arial"/>
                <a:cs typeface="Arial"/>
              </a:rPr>
              <a:t> </a:t>
            </a:r>
            <a:r>
              <a:rPr sz="1400" b="1" spc="5" dirty="0">
                <a:latin typeface="Arial"/>
                <a:cs typeface="Arial"/>
              </a:rPr>
              <a:t>(</a:t>
            </a:r>
            <a:r>
              <a:rPr sz="1400" b="1" spc="5" dirty="0" err="1">
                <a:latin typeface="Arial"/>
                <a:cs typeface="Arial"/>
              </a:rPr>
              <a:t>CA</a:t>
            </a:r>
            <a:r>
              <a:rPr lang="en-US" sz="1400" b="1" spc="5" dirty="0" err="1">
                <a:latin typeface="Arial"/>
                <a:cs typeface="Arial"/>
              </a:rPr>
              <a:t>b</a:t>
            </a:r>
            <a:r>
              <a:rPr sz="1400" b="1" spc="5" dirty="0">
                <a:latin typeface="Arial"/>
                <a:cs typeface="Arial"/>
              </a:rPr>
              <a:t>)</a:t>
            </a:r>
            <a:r>
              <a:rPr sz="1400" b="1" spc="40" dirty="0">
                <a:latin typeface="Arial"/>
                <a:cs typeface="Arial"/>
              </a:rPr>
              <a:t> </a:t>
            </a:r>
            <a:r>
              <a:rPr sz="1400" b="1" spc="30" dirty="0">
                <a:latin typeface="Arial"/>
                <a:cs typeface="Arial"/>
              </a:rPr>
              <a:t>Organic</a:t>
            </a:r>
            <a:r>
              <a:rPr sz="1400" b="1" spc="-135" dirty="0">
                <a:latin typeface="Arial"/>
                <a:cs typeface="Arial"/>
              </a:rPr>
              <a:t> </a:t>
            </a:r>
            <a:r>
              <a:rPr sz="1400" b="1" spc="20" dirty="0">
                <a:latin typeface="Arial"/>
                <a:cs typeface="Arial"/>
              </a:rPr>
              <a:t>Weapon</a:t>
            </a:r>
            <a:r>
              <a:rPr sz="1400" b="1" spc="-140" dirty="0">
                <a:latin typeface="Arial"/>
                <a:cs typeface="Arial"/>
              </a:rPr>
              <a:t> </a:t>
            </a:r>
            <a:r>
              <a:rPr sz="1400" b="1" spc="25" dirty="0">
                <a:latin typeface="Arial"/>
                <a:cs typeface="Arial"/>
              </a:rPr>
              <a:t>Ranges</a:t>
            </a:r>
            <a:endParaRPr sz="1400" dirty="0">
              <a:latin typeface="Arial"/>
              <a:cs typeface="Arial"/>
            </a:endParaRPr>
          </a:p>
        </p:txBody>
      </p:sp>
      <p:grpSp>
        <p:nvGrpSpPr>
          <p:cNvPr id="8" name="object 8"/>
          <p:cNvGrpSpPr/>
          <p:nvPr/>
        </p:nvGrpSpPr>
        <p:grpSpPr>
          <a:xfrm>
            <a:off x="847725" y="1528762"/>
            <a:ext cx="5567363" cy="4238625"/>
            <a:chOff x="847725" y="1528762"/>
            <a:chExt cx="5567363" cy="4238625"/>
          </a:xfrm>
        </p:grpSpPr>
        <p:sp>
          <p:nvSpPr>
            <p:cNvPr id="38" name="object 38"/>
            <p:cNvSpPr/>
            <p:nvPr/>
          </p:nvSpPr>
          <p:spPr>
            <a:xfrm>
              <a:off x="6415088" y="5457609"/>
              <a:ext cx="0" cy="43180"/>
            </a:xfrm>
            <a:custGeom>
              <a:avLst/>
              <a:gdLst/>
              <a:ahLst/>
              <a:cxnLst/>
              <a:rect l="l" t="t" r="r" b="b"/>
              <a:pathLst>
                <a:path h="43179">
                  <a:moveTo>
                    <a:pt x="0" y="0"/>
                  </a:moveTo>
                  <a:lnTo>
                    <a:pt x="0" y="43014"/>
                  </a:lnTo>
                </a:path>
              </a:pathLst>
            </a:custGeom>
            <a:ln w="9525">
              <a:solidFill>
                <a:srgbClr val="000000"/>
              </a:solidFill>
            </a:ln>
          </p:spPr>
          <p:txBody>
            <a:bodyPr wrap="square" lIns="0" tIns="0" rIns="0" bIns="0" rtlCol="0"/>
            <a:lstStyle/>
            <a:p>
              <a:endParaRPr/>
            </a:p>
          </p:txBody>
        </p:sp>
        <p:sp>
          <p:nvSpPr>
            <p:cNvPr id="39" name="object 39"/>
            <p:cNvSpPr/>
            <p:nvPr/>
          </p:nvSpPr>
          <p:spPr>
            <a:xfrm>
              <a:off x="6415087" y="3802546"/>
              <a:ext cx="0" cy="1620520"/>
            </a:xfrm>
            <a:custGeom>
              <a:avLst/>
              <a:gdLst/>
              <a:ahLst/>
              <a:cxnLst/>
              <a:rect l="l" t="t" r="r" b="b"/>
              <a:pathLst>
                <a:path h="1620520">
                  <a:moveTo>
                    <a:pt x="0" y="0"/>
                  </a:moveTo>
                  <a:lnTo>
                    <a:pt x="0" y="1620012"/>
                  </a:lnTo>
                </a:path>
              </a:pathLst>
            </a:custGeom>
            <a:ln w="9525">
              <a:solidFill>
                <a:srgbClr val="000000"/>
              </a:solidFill>
            </a:ln>
          </p:spPr>
          <p:txBody>
            <a:bodyPr wrap="square" lIns="0" tIns="0" rIns="0" bIns="0" rtlCol="0"/>
            <a:lstStyle/>
            <a:p>
              <a:endParaRPr/>
            </a:p>
          </p:txBody>
        </p:sp>
        <p:sp>
          <p:nvSpPr>
            <p:cNvPr id="40" name="object 40"/>
            <p:cNvSpPr/>
            <p:nvPr/>
          </p:nvSpPr>
          <p:spPr>
            <a:xfrm>
              <a:off x="6415087" y="3404781"/>
              <a:ext cx="0" cy="364490"/>
            </a:xfrm>
            <a:custGeom>
              <a:avLst/>
              <a:gdLst/>
              <a:ahLst/>
              <a:cxnLst/>
              <a:rect l="l" t="t" r="r" b="b"/>
              <a:pathLst>
                <a:path h="364489">
                  <a:moveTo>
                    <a:pt x="0" y="0"/>
                  </a:moveTo>
                  <a:lnTo>
                    <a:pt x="0" y="364236"/>
                  </a:lnTo>
                </a:path>
              </a:pathLst>
            </a:custGeom>
            <a:ln w="9525">
              <a:solidFill>
                <a:srgbClr val="000000"/>
              </a:solidFill>
            </a:ln>
          </p:spPr>
          <p:txBody>
            <a:bodyPr wrap="square" lIns="0" tIns="0" rIns="0" bIns="0" rtlCol="0"/>
            <a:lstStyle/>
            <a:p>
              <a:endParaRPr/>
            </a:p>
          </p:txBody>
        </p:sp>
        <p:sp>
          <p:nvSpPr>
            <p:cNvPr id="41" name="object 41"/>
            <p:cNvSpPr/>
            <p:nvPr/>
          </p:nvSpPr>
          <p:spPr>
            <a:xfrm>
              <a:off x="6415087" y="2981109"/>
              <a:ext cx="0" cy="388620"/>
            </a:xfrm>
            <a:custGeom>
              <a:avLst/>
              <a:gdLst/>
              <a:ahLst/>
              <a:cxnLst/>
              <a:rect l="l" t="t" r="r" b="b"/>
              <a:pathLst>
                <a:path h="388620">
                  <a:moveTo>
                    <a:pt x="0" y="0"/>
                  </a:moveTo>
                  <a:lnTo>
                    <a:pt x="0" y="388620"/>
                  </a:lnTo>
                </a:path>
              </a:pathLst>
            </a:custGeom>
            <a:ln w="9525">
              <a:solidFill>
                <a:srgbClr val="000000"/>
              </a:solidFill>
            </a:ln>
          </p:spPr>
          <p:txBody>
            <a:bodyPr wrap="square" lIns="0" tIns="0" rIns="0" bIns="0" rtlCol="0"/>
            <a:lstStyle/>
            <a:p>
              <a:endParaRPr/>
            </a:p>
          </p:txBody>
        </p:sp>
        <p:sp>
          <p:nvSpPr>
            <p:cNvPr id="42" name="object 42"/>
            <p:cNvSpPr/>
            <p:nvPr/>
          </p:nvSpPr>
          <p:spPr>
            <a:xfrm>
              <a:off x="6415086" y="2850046"/>
              <a:ext cx="0" cy="96520"/>
            </a:xfrm>
            <a:custGeom>
              <a:avLst/>
              <a:gdLst/>
              <a:ahLst/>
              <a:cxnLst/>
              <a:rect l="l" t="t" r="r" b="b"/>
              <a:pathLst>
                <a:path h="96519">
                  <a:moveTo>
                    <a:pt x="0" y="0"/>
                  </a:moveTo>
                  <a:lnTo>
                    <a:pt x="0" y="96012"/>
                  </a:lnTo>
                </a:path>
              </a:pathLst>
            </a:custGeom>
            <a:ln w="9525">
              <a:solidFill>
                <a:srgbClr val="000000"/>
              </a:solidFill>
            </a:ln>
          </p:spPr>
          <p:txBody>
            <a:bodyPr wrap="square" lIns="0" tIns="0" rIns="0" bIns="0" rtlCol="0"/>
            <a:lstStyle/>
            <a:p>
              <a:endParaRPr/>
            </a:p>
          </p:txBody>
        </p:sp>
        <p:sp>
          <p:nvSpPr>
            <p:cNvPr id="43" name="object 43"/>
            <p:cNvSpPr/>
            <p:nvPr/>
          </p:nvSpPr>
          <p:spPr>
            <a:xfrm>
              <a:off x="6415086" y="2714409"/>
              <a:ext cx="0" cy="102235"/>
            </a:xfrm>
            <a:custGeom>
              <a:avLst/>
              <a:gdLst/>
              <a:ahLst/>
              <a:cxnLst/>
              <a:rect l="l" t="t" r="r" b="b"/>
              <a:pathLst>
                <a:path h="102235">
                  <a:moveTo>
                    <a:pt x="0" y="0"/>
                  </a:moveTo>
                  <a:lnTo>
                    <a:pt x="0" y="102107"/>
                  </a:lnTo>
                </a:path>
              </a:pathLst>
            </a:custGeom>
            <a:ln w="9525">
              <a:solidFill>
                <a:srgbClr val="000000"/>
              </a:solidFill>
            </a:ln>
          </p:spPr>
          <p:txBody>
            <a:bodyPr wrap="square" lIns="0" tIns="0" rIns="0" bIns="0" rtlCol="0"/>
            <a:lstStyle/>
            <a:p>
              <a:endParaRPr/>
            </a:p>
          </p:txBody>
        </p:sp>
        <p:sp>
          <p:nvSpPr>
            <p:cNvPr id="44" name="object 44"/>
            <p:cNvSpPr/>
            <p:nvPr/>
          </p:nvSpPr>
          <p:spPr>
            <a:xfrm>
              <a:off x="6415086" y="2592490"/>
              <a:ext cx="0" cy="86995"/>
            </a:xfrm>
            <a:custGeom>
              <a:avLst/>
              <a:gdLst/>
              <a:ahLst/>
              <a:cxnLst/>
              <a:rect l="l" t="t" r="r" b="b"/>
              <a:pathLst>
                <a:path h="86994">
                  <a:moveTo>
                    <a:pt x="0" y="0"/>
                  </a:moveTo>
                  <a:lnTo>
                    <a:pt x="0" y="86868"/>
                  </a:lnTo>
                </a:path>
              </a:pathLst>
            </a:custGeom>
            <a:ln w="9525">
              <a:solidFill>
                <a:srgbClr val="000000"/>
              </a:solidFill>
            </a:ln>
          </p:spPr>
          <p:txBody>
            <a:bodyPr wrap="square" lIns="0" tIns="0" rIns="0" bIns="0" rtlCol="0"/>
            <a:lstStyle/>
            <a:p>
              <a:endParaRPr/>
            </a:p>
          </p:txBody>
        </p:sp>
        <p:sp>
          <p:nvSpPr>
            <p:cNvPr id="45" name="object 45"/>
            <p:cNvSpPr/>
            <p:nvPr/>
          </p:nvSpPr>
          <p:spPr>
            <a:xfrm>
              <a:off x="6415084" y="1528762"/>
              <a:ext cx="0" cy="1028700"/>
            </a:xfrm>
            <a:custGeom>
              <a:avLst/>
              <a:gdLst/>
              <a:ahLst/>
              <a:cxnLst/>
              <a:rect l="l" t="t" r="r" b="b"/>
              <a:pathLst>
                <a:path h="1028700">
                  <a:moveTo>
                    <a:pt x="0" y="0"/>
                  </a:moveTo>
                  <a:lnTo>
                    <a:pt x="0" y="1028674"/>
                  </a:lnTo>
                </a:path>
              </a:pathLst>
            </a:custGeom>
            <a:ln w="9525">
              <a:solidFill>
                <a:srgbClr val="000000"/>
              </a:solidFill>
            </a:ln>
          </p:spPr>
          <p:txBody>
            <a:bodyPr wrap="square" lIns="0" tIns="0" rIns="0" bIns="0" rtlCol="0"/>
            <a:lstStyle/>
            <a:p>
              <a:endParaRPr/>
            </a:p>
          </p:txBody>
        </p:sp>
        <p:sp>
          <p:nvSpPr>
            <p:cNvPr id="49" name="object 49"/>
            <p:cNvSpPr/>
            <p:nvPr/>
          </p:nvSpPr>
          <p:spPr>
            <a:xfrm>
              <a:off x="2038350" y="1857375"/>
              <a:ext cx="4352925" cy="28575"/>
            </a:xfrm>
            <a:custGeom>
              <a:avLst/>
              <a:gdLst/>
              <a:ahLst/>
              <a:cxnLst/>
              <a:rect l="l" t="t" r="r" b="b"/>
              <a:pathLst>
                <a:path w="4352925" h="28575">
                  <a:moveTo>
                    <a:pt x="4352671" y="0"/>
                  </a:moveTo>
                  <a:lnTo>
                    <a:pt x="0" y="0"/>
                  </a:lnTo>
                  <a:lnTo>
                    <a:pt x="0" y="28168"/>
                  </a:lnTo>
                  <a:lnTo>
                    <a:pt x="4352671" y="28168"/>
                  </a:lnTo>
                  <a:lnTo>
                    <a:pt x="4352671" y="0"/>
                  </a:lnTo>
                  <a:close/>
                </a:path>
              </a:pathLst>
            </a:custGeom>
            <a:solidFill>
              <a:srgbClr val="FF0000"/>
            </a:solidFill>
          </p:spPr>
          <p:txBody>
            <a:bodyPr wrap="square" lIns="0" tIns="0" rIns="0" bIns="0" rtlCol="0"/>
            <a:lstStyle/>
            <a:p>
              <a:endParaRPr/>
            </a:p>
          </p:txBody>
        </p:sp>
        <p:sp>
          <p:nvSpPr>
            <p:cNvPr id="50" name="object 50"/>
            <p:cNvSpPr/>
            <p:nvPr/>
          </p:nvSpPr>
          <p:spPr>
            <a:xfrm>
              <a:off x="2043112" y="1862137"/>
              <a:ext cx="4352925" cy="28575"/>
            </a:xfrm>
            <a:custGeom>
              <a:avLst/>
              <a:gdLst/>
              <a:ahLst/>
              <a:cxnLst/>
              <a:rect l="l" t="t" r="r" b="b"/>
              <a:pathLst>
                <a:path w="4352925" h="28575">
                  <a:moveTo>
                    <a:pt x="0" y="28168"/>
                  </a:moveTo>
                  <a:lnTo>
                    <a:pt x="4352671" y="28168"/>
                  </a:lnTo>
                  <a:lnTo>
                    <a:pt x="4352671" y="0"/>
                  </a:lnTo>
                  <a:lnTo>
                    <a:pt x="0" y="0"/>
                  </a:lnTo>
                  <a:lnTo>
                    <a:pt x="0" y="28168"/>
                  </a:lnTo>
                  <a:close/>
                </a:path>
              </a:pathLst>
            </a:custGeom>
            <a:ln w="9525">
              <a:solidFill>
                <a:srgbClr val="000000"/>
              </a:solidFill>
            </a:ln>
          </p:spPr>
          <p:txBody>
            <a:bodyPr wrap="square" lIns="0" tIns="0" rIns="0" bIns="0" rtlCol="0"/>
            <a:lstStyle/>
            <a:p>
              <a:endParaRPr/>
            </a:p>
          </p:txBody>
        </p:sp>
        <p:sp>
          <p:nvSpPr>
            <p:cNvPr id="51" name="object 51"/>
            <p:cNvSpPr/>
            <p:nvPr/>
          </p:nvSpPr>
          <p:spPr>
            <a:xfrm>
              <a:off x="847725" y="1695450"/>
              <a:ext cx="5562600" cy="38100"/>
            </a:xfrm>
            <a:custGeom>
              <a:avLst/>
              <a:gdLst/>
              <a:ahLst/>
              <a:cxnLst/>
              <a:rect l="l" t="t" r="r" b="b"/>
              <a:pathLst>
                <a:path w="5562600" h="38100">
                  <a:moveTo>
                    <a:pt x="5562346" y="0"/>
                  </a:moveTo>
                  <a:lnTo>
                    <a:pt x="0" y="0"/>
                  </a:lnTo>
                  <a:lnTo>
                    <a:pt x="0" y="37553"/>
                  </a:lnTo>
                  <a:lnTo>
                    <a:pt x="5562346" y="37553"/>
                  </a:lnTo>
                  <a:lnTo>
                    <a:pt x="5562346" y="0"/>
                  </a:lnTo>
                  <a:close/>
                </a:path>
              </a:pathLst>
            </a:custGeom>
            <a:solidFill>
              <a:srgbClr val="FF0000"/>
            </a:solidFill>
          </p:spPr>
          <p:txBody>
            <a:bodyPr wrap="square" lIns="0" tIns="0" rIns="0" bIns="0" rtlCol="0"/>
            <a:lstStyle/>
            <a:p>
              <a:endParaRPr/>
            </a:p>
          </p:txBody>
        </p:sp>
        <p:sp>
          <p:nvSpPr>
            <p:cNvPr id="52" name="object 52"/>
            <p:cNvSpPr/>
            <p:nvPr/>
          </p:nvSpPr>
          <p:spPr>
            <a:xfrm>
              <a:off x="852487" y="1700212"/>
              <a:ext cx="5562600" cy="38100"/>
            </a:xfrm>
            <a:custGeom>
              <a:avLst/>
              <a:gdLst/>
              <a:ahLst/>
              <a:cxnLst/>
              <a:rect l="l" t="t" r="r" b="b"/>
              <a:pathLst>
                <a:path w="5562600" h="38100">
                  <a:moveTo>
                    <a:pt x="0" y="37553"/>
                  </a:moveTo>
                  <a:lnTo>
                    <a:pt x="5562346" y="37553"/>
                  </a:lnTo>
                  <a:lnTo>
                    <a:pt x="5562346" y="0"/>
                  </a:lnTo>
                  <a:lnTo>
                    <a:pt x="0" y="0"/>
                  </a:lnTo>
                  <a:lnTo>
                    <a:pt x="0" y="37553"/>
                  </a:lnTo>
                  <a:close/>
                </a:path>
              </a:pathLst>
            </a:custGeom>
            <a:ln w="9525">
              <a:solidFill>
                <a:srgbClr val="000000"/>
              </a:solidFill>
            </a:ln>
          </p:spPr>
          <p:txBody>
            <a:bodyPr wrap="square" lIns="0" tIns="0" rIns="0" bIns="0" rtlCol="0"/>
            <a:lstStyle/>
            <a:p>
              <a:endParaRPr/>
            </a:p>
          </p:txBody>
        </p:sp>
        <p:sp>
          <p:nvSpPr>
            <p:cNvPr id="53" name="object 53"/>
            <p:cNvSpPr/>
            <p:nvPr/>
          </p:nvSpPr>
          <p:spPr>
            <a:xfrm>
              <a:off x="2809875" y="1981200"/>
              <a:ext cx="3590925" cy="38100"/>
            </a:xfrm>
            <a:custGeom>
              <a:avLst/>
              <a:gdLst/>
              <a:ahLst/>
              <a:cxnLst/>
              <a:rect l="l" t="t" r="r" b="b"/>
              <a:pathLst>
                <a:path w="3590925" h="38100">
                  <a:moveTo>
                    <a:pt x="3590416" y="0"/>
                  </a:moveTo>
                  <a:lnTo>
                    <a:pt x="0" y="0"/>
                  </a:lnTo>
                  <a:lnTo>
                    <a:pt x="0" y="37553"/>
                  </a:lnTo>
                  <a:lnTo>
                    <a:pt x="3590416" y="37553"/>
                  </a:lnTo>
                  <a:lnTo>
                    <a:pt x="3590416" y="0"/>
                  </a:lnTo>
                  <a:close/>
                </a:path>
              </a:pathLst>
            </a:custGeom>
            <a:solidFill>
              <a:srgbClr val="FF0000"/>
            </a:solidFill>
          </p:spPr>
          <p:txBody>
            <a:bodyPr wrap="square" lIns="0" tIns="0" rIns="0" bIns="0" rtlCol="0"/>
            <a:lstStyle/>
            <a:p>
              <a:endParaRPr/>
            </a:p>
          </p:txBody>
        </p:sp>
        <p:sp>
          <p:nvSpPr>
            <p:cNvPr id="54" name="object 54"/>
            <p:cNvSpPr/>
            <p:nvPr/>
          </p:nvSpPr>
          <p:spPr>
            <a:xfrm>
              <a:off x="2814637" y="1985962"/>
              <a:ext cx="3590925" cy="38100"/>
            </a:xfrm>
            <a:custGeom>
              <a:avLst/>
              <a:gdLst/>
              <a:ahLst/>
              <a:cxnLst/>
              <a:rect l="l" t="t" r="r" b="b"/>
              <a:pathLst>
                <a:path w="3590925" h="38100">
                  <a:moveTo>
                    <a:pt x="0" y="37553"/>
                  </a:moveTo>
                  <a:lnTo>
                    <a:pt x="3590416" y="37553"/>
                  </a:lnTo>
                  <a:lnTo>
                    <a:pt x="3590416" y="0"/>
                  </a:lnTo>
                  <a:lnTo>
                    <a:pt x="0" y="0"/>
                  </a:lnTo>
                  <a:lnTo>
                    <a:pt x="0" y="37553"/>
                  </a:lnTo>
                  <a:close/>
                </a:path>
              </a:pathLst>
            </a:custGeom>
            <a:ln w="9525">
              <a:solidFill>
                <a:srgbClr val="000000"/>
              </a:solidFill>
            </a:ln>
          </p:spPr>
          <p:txBody>
            <a:bodyPr wrap="square" lIns="0" tIns="0" rIns="0" bIns="0" rtlCol="0"/>
            <a:lstStyle/>
            <a:p>
              <a:endParaRPr/>
            </a:p>
          </p:txBody>
        </p:sp>
        <p:sp>
          <p:nvSpPr>
            <p:cNvPr id="55" name="object 55"/>
            <p:cNvSpPr/>
            <p:nvPr/>
          </p:nvSpPr>
          <p:spPr>
            <a:xfrm>
              <a:off x="3219450" y="2276475"/>
              <a:ext cx="3190875" cy="28575"/>
            </a:xfrm>
            <a:custGeom>
              <a:avLst/>
              <a:gdLst/>
              <a:ahLst/>
              <a:cxnLst/>
              <a:rect l="l" t="t" r="r" b="b"/>
              <a:pathLst>
                <a:path w="3190875" h="28575">
                  <a:moveTo>
                    <a:pt x="3190748" y="0"/>
                  </a:moveTo>
                  <a:lnTo>
                    <a:pt x="0" y="0"/>
                  </a:lnTo>
                  <a:lnTo>
                    <a:pt x="0" y="28460"/>
                  </a:lnTo>
                  <a:lnTo>
                    <a:pt x="3190748" y="28460"/>
                  </a:lnTo>
                  <a:lnTo>
                    <a:pt x="3190748" y="0"/>
                  </a:lnTo>
                  <a:close/>
                </a:path>
              </a:pathLst>
            </a:custGeom>
            <a:solidFill>
              <a:srgbClr val="FF0000"/>
            </a:solidFill>
          </p:spPr>
          <p:txBody>
            <a:bodyPr wrap="square" lIns="0" tIns="0" rIns="0" bIns="0" rtlCol="0"/>
            <a:lstStyle/>
            <a:p>
              <a:endParaRPr/>
            </a:p>
          </p:txBody>
        </p:sp>
        <p:sp>
          <p:nvSpPr>
            <p:cNvPr id="56" name="object 56"/>
            <p:cNvSpPr/>
            <p:nvPr/>
          </p:nvSpPr>
          <p:spPr>
            <a:xfrm>
              <a:off x="3224212" y="2281237"/>
              <a:ext cx="3190875" cy="28575"/>
            </a:xfrm>
            <a:custGeom>
              <a:avLst/>
              <a:gdLst/>
              <a:ahLst/>
              <a:cxnLst/>
              <a:rect l="l" t="t" r="r" b="b"/>
              <a:pathLst>
                <a:path w="3190875" h="28575">
                  <a:moveTo>
                    <a:pt x="0" y="28460"/>
                  </a:moveTo>
                  <a:lnTo>
                    <a:pt x="3190748" y="28460"/>
                  </a:lnTo>
                  <a:lnTo>
                    <a:pt x="3190748" y="0"/>
                  </a:lnTo>
                  <a:lnTo>
                    <a:pt x="0" y="0"/>
                  </a:lnTo>
                  <a:lnTo>
                    <a:pt x="0" y="28460"/>
                  </a:lnTo>
                  <a:close/>
                </a:path>
              </a:pathLst>
            </a:custGeom>
            <a:ln w="9525">
              <a:solidFill>
                <a:srgbClr val="000000"/>
              </a:solidFill>
            </a:ln>
          </p:spPr>
          <p:txBody>
            <a:bodyPr wrap="square" lIns="0" tIns="0" rIns="0" bIns="0" rtlCol="0"/>
            <a:lstStyle/>
            <a:p>
              <a:endParaRPr/>
            </a:p>
          </p:txBody>
        </p:sp>
        <p:pic>
          <p:nvPicPr>
            <p:cNvPr id="57" name="object 57"/>
            <p:cNvPicPr/>
            <p:nvPr/>
          </p:nvPicPr>
          <p:blipFill>
            <a:blip r:embed="rId4" cstate="print"/>
            <a:stretch>
              <a:fillRect/>
            </a:stretch>
          </p:blipFill>
          <p:spPr>
            <a:xfrm>
              <a:off x="3667125" y="2409825"/>
              <a:ext cx="2733674" cy="28574"/>
            </a:xfrm>
            <a:prstGeom prst="rect">
              <a:avLst/>
            </a:prstGeom>
          </p:spPr>
        </p:pic>
        <p:sp>
          <p:nvSpPr>
            <p:cNvPr id="58" name="object 58"/>
            <p:cNvSpPr/>
            <p:nvPr/>
          </p:nvSpPr>
          <p:spPr>
            <a:xfrm>
              <a:off x="3671887" y="2414587"/>
              <a:ext cx="2733675" cy="28575"/>
            </a:xfrm>
            <a:custGeom>
              <a:avLst/>
              <a:gdLst/>
              <a:ahLst/>
              <a:cxnLst/>
              <a:rect l="l" t="t" r="r" b="b"/>
              <a:pathLst>
                <a:path w="2733675" h="28575">
                  <a:moveTo>
                    <a:pt x="0" y="28460"/>
                  </a:moveTo>
                  <a:lnTo>
                    <a:pt x="2733548" y="28460"/>
                  </a:lnTo>
                  <a:lnTo>
                    <a:pt x="2733548" y="0"/>
                  </a:lnTo>
                  <a:lnTo>
                    <a:pt x="0" y="0"/>
                  </a:lnTo>
                  <a:lnTo>
                    <a:pt x="0" y="28460"/>
                  </a:lnTo>
                  <a:close/>
                </a:path>
              </a:pathLst>
            </a:custGeom>
            <a:ln w="9524">
              <a:solidFill>
                <a:srgbClr val="000000"/>
              </a:solidFill>
            </a:ln>
          </p:spPr>
          <p:txBody>
            <a:bodyPr wrap="square" lIns="0" tIns="0" rIns="0" bIns="0" rtlCol="0"/>
            <a:lstStyle/>
            <a:p>
              <a:endParaRPr/>
            </a:p>
          </p:txBody>
        </p:sp>
        <p:pic>
          <p:nvPicPr>
            <p:cNvPr id="59" name="object 59"/>
            <p:cNvPicPr/>
            <p:nvPr/>
          </p:nvPicPr>
          <p:blipFill>
            <a:blip r:embed="rId5" cstate="print"/>
            <a:stretch>
              <a:fillRect/>
            </a:stretch>
          </p:blipFill>
          <p:spPr>
            <a:xfrm>
              <a:off x="3819525" y="2552700"/>
              <a:ext cx="2590787" cy="38099"/>
            </a:xfrm>
            <a:prstGeom prst="rect">
              <a:avLst/>
            </a:prstGeom>
          </p:spPr>
        </p:pic>
        <p:sp>
          <p:nvSpPr>
            <p:cNvPr id="60" name="object 60"/>
            <p:cNvSpPr/>
            <p:nvPr/>
          </p:nvSpPr>
          <p:spPr>
            <a:xfrm>
              <a:off x="3824287" y="2557462"/>
              <a:ext cx="2590800" cy="38100"/>
            </a:xfrm>
            <a:custGeom>
              <a:avLst/>
              <a:gdLst/>
              <a:ahLst/>
              <a:cxnLst/>
              <a:rect l="l" t="t" r="r" b="b"/>
              <a:pathLst>
                <a:path w="2590800" h="38100">
                  <a:moveTo>
                    <a:pt x="0" y="37553"/>
                  </a:moveTo>
                  <a:lnTo>
                    <a:pt x="2590673" y="37553"/>
                  </a:lnTo>
                  <a:lnTo>
                    <a:pt x="2590673" y="0"/>
                  </a:lnTo>
                  <a:lnTo>
                    <a:pt x="0" y="0"/>
                  </a:lnTo>
                  <a:lnTo>
                    <a:pt x="0" y="37553"/>
                  </a:lnTo>
                  <a:close/>
                </a:path>
              </a:pathLst>
            </a:custGeom>
            <a:ln w="9525">
              <a:solidFill>
                <a:srgbClr val="000000"/>
              </a:solidFill>
            </a:ln>
          </p:spPr>
          <p:txBody>
            <a:bodyPr wrap="square" lIns="0" tIns="0" rIns="0" bIns="0" rtlCol="0"/>
            <a:lstStyle/>
            <a:p>
              <a:endParaRPr/>
            </a:p>
          </p:txBody>
        </p:sp>
        <p:pic>
          <p:nvPicPr>
            <p:cNvPr id="61" name="object 61"/>
            <p:cNvPicPr/>
            <p:nvPr/>
          </p:nvPicPr>
          <p:blipFill>
            <a:blip r:embed="rId6" cstate="print"/>
            <a:stretch>
              <a:fillRect/>
            </a:stretch>
          </p:blipFill>
          <p:spPr>
            <a:xfrm>
              <a:off x="4095750" y="2676525"/>
              <a:ext cx="2314574" cy="38100"/>
            </a:xfrm>
            <a:prstGeom prst="rect">
              <a:avLst/>
            </a:prstGeom>
          </p:spPr>
        </p:pic>
        <p:sp>
          <p:nvSpPr>
            <p:cNvPr id="62" name="object 62"/>
            <p:cNvSpPr/>
            <p:nvPr/>
          </p:nvSpPr>
          <p:spPr>
            <a:xfrm>
              <a:off x="4100512" y="2681287"/>
              <a:ext cx="2314575" cy="38100"/>
            </a:xfrm>
            <a:custGeom>
              <a:avLst/>
              <a:gdLst/>
              <a:ahLst/>
              <a:cxnLst/>
              <a:rect l="l" t="t" r="r" b="b"/>
              <a:pathLst>
                <a:path w="2314575" h="38100">
                  <a:moveTo>
                    <a:pt x="0" y="37553"/>
                  </a:moveTo>
                  <a:lnTo>
                    <a:pt x="2314575" y="37553"/>
                  </a:lnTo>
                  <a:lnTo>
                    <a:pt x="2314575" y="0"/>
                  </a:lnTo>
                  <a:lnTo>
                    <a:pt x="0" y="0"/>
                  </a:lnTo>
                  <a:lnTo>
                    <a:pt x="0" y="37553"/>
                  </a:lnTo>
                  <a:close/>
                </a:path>
              </a:pathLst>
            </a:custGeom>
            <a:ln w="9525">
              <a:solidFill>
                <a:srgbClr val="000000"/>
              </a:solidFill>
            </a:ln>
          </p:spPr>
          <p:txBody>
            <a:bodyPr wrap="square" lIns="0" tIns="0" rIns="0" bIns="0" rtlCol="0"/>
            <a:lstStyle/>
            <a:p>
              <a:endParaRPr/>
            </a:p>
          </p:txBody>
        </p:sp>
        <p:pic>
          <p:nvPicPr>
            <p:cNvPr id="63" name="object 63"/>
            <p:cNvPicPr/>
            <p:nvPr/>
          </p:nvPicPr>
          <p:blipFill>
            <a:blip r:embed="rId7" cstate="print"/>
            <a:stretch>
              <a:fillRect/>
            </a:stretch>
          </p:blipFill>
          <p:spPr>
            <a:xfrm>
              <a:off x="4191000" y="2819400"/>
              <a:ext cx="2219312" cy="28562"/>
            </a:xfrm>
            <a:prstGeom prst="rect">
              <a:avLst/>
            </a:prstGeom>
          </p:spPr>
        </p:pic>
        <p:sp>
          <p:nvSpPr>
            <p:cNvPr id="64" name="object 64"/>
            <p:cNvSpPr/>
            <p:nvPr/>
          </p:nvSpPr>
          <p:spPr>
            <a:xfrm>
              <a:off x="4195762" y="2824175"/>
              <a:ext cx="2219325" cy="28575"/>
            </a:xfrm>
            <a:custGeom>
              <a:avLst/>
              <a:gdLst/>
              <a:ahLst/>
              <a:cxnLst/>
              <a:rect l="l" t="t" r="r" b="b"/>
              <a:pathLst>
                <a:path w="2219325" h="28575">
                  <a:moveTo>
                    <a:pt x="0" y="28460"/>
                  </a:moveTo>
                  <a:lnTo>
                    <a:pt x="2219325" y="28460"/>
                  </a:lnTo>
                  <a:lnTo>
                    <a:pt x="2219325" y="0"/>
                  </a:lnTo>
                  <a:lnTo>
                    <a:pt x="0" y="0"/>
                  </a:lnTo>
                  <a:lnTo>
                    <a:pt x="0" y="28460"/>
                  </a:lnTo>
                  <a:close/>
                </a:path>
              </a:pathLst>
            </a:custGeom>
            <a:ln w="9525">
              <a:solidFill>
                <a:srgbClr val="000000"/>
              </a:solidFill>
            </a:ln>
          </p:spPr>
          <p:txBody>
            <a:bodyPr wrap="square" lIns="0" tIns="0" rIns="0" bIns="0" rtlCol="0"/>
            <a:lstStyle/>
            <a:p>
              <a:endParaRPr/>
            </a:p>
          </p:txBody>
        </p:sp>
        <p:pic>
          <p:nvPicPr>
            <p:cNvPr id="65" name="object 65"/>
            <p:cNvPicPr/>
            <p:nvPr/>
          </p:nvPicPr>
          <p:blipFill>
            <a:blip r:embed="rId8" cstate="print"/>
            <a:stretch>
              <a:fillRect/>
            </a:stretch>
          </p:blipFill>
          <p:spPr>
            <a:xfrm>
              <a:off x="4267200" y="2943225"/>
              <a:ext cx="2143125" cy="38100"/>
            </a:xfrm>
            <a:prstGeom prst="rect">
              <a:avLst/>
            </a:prstGeom>
          </p:spPr>
        </p:pic>
        <p:sp>
          <p:nvSpPr>
            <p:cNvPr id="66" name="object 66"/>
            <p:cNvSpPr/>
            <p:nvPr/>
          </p:nvSpPr>
          <p:spPr>
            <a:xfrm>
              <a:off x="4271962" y="2947987"/>
              <a:ext cx="2143125" cy="38100"/>
            </a:xfrm>
            <a:custGeom>
              <a:avLst/>
              <a:gdLst/>
              <a:ahLst/>
              <a:cxnLst/>
              <a:rect l="l" t="t" r="r" b="b"/>
              <a:pathLst>
                <a:path w="2143125" h="38100">
                  <a:moveTo>
                    <a:pt x="0" y="37553"/>
                  </a:moveTo>
                  <a:lnTo>
                    <a:pt x="2142744" y="37553"/>
                  </a:lnTo>
                  <a:lnTo>
                    <a:pt x="2142744" y="0"/>
                  </a:lnTo>
                  <a:lnTo>
                    <a:pt x="0" y="0"/>
                  </a:lnTo>
                  <a:lnTo>
                    <a:pt x="0" y="37553"/>
                  </a:lnTo>
                  <a:close/>
                </a:path>
              </a:pathLst>
            </a:custGeom>
            <a:ln w="9525">
              <a:solidFill>
                <a:srgbClr val="000000"/>
              </a:solidFill>
            </a:ln>
          </p:spPr>
          <p:txBody>
            <a:bodyPr wrap="square" lIns="0" tIns="0" rIns="0" bIns="0" rtlCol="0"/>
            <a:lstStyle/>
            <a:p>
              <a:endParaRPr/>
            </a:p>
          </p:txBody>
        </p:sp>
        <p:pic>
          <p:nvPicPr>
            <p:cNvPr id="67" name="object 67"/>
            <p:cNvPicPr/>
            <p:nvPr/>
          </p:nvPicPr>
          <p:blipFill>
            <a:blip r:embed="rId9" cstate="print"/>
            <a:stretch>
              <a:fillRect/>
            </a:stretch>
          </p:blipFill>
          <p:spPr>
            <a:xfrm>
              <a:off x="4391025" y="3086100"/>
              <a:ext cx="2009775" cy="38099"/>
            </a:xfrm>
            <a:prstGeom prst="rect">
              <a:avLst/>
            </a:prstGeom>
          </p:spPr>
        </p:pic>
        <p:sp>
          <p:nvSpPr>
            <p:cNvPr id="68" name="object 68"/>
            <p:cNvSpPr/>
            <p:nvPr/>
          </p:nvSpPr>
          <p:spPr>
            <a:xfrm>
              <a:off x="4395787" y="3090862"/>
              <a:ext cx="2009775" cy="38100"/>
            </a:xfrm>
            <a:custGeom>
              <a:avLst/>
              <a:gdLst/>
              <a:ahLst/>
              <a:cxnLst/>
              <a:rect l="l" t="t" r="r" b="b"/>
              <a:pathLst>
                <a:path w="2009775" h="38100">
                  <a:moveTo>
                    <a:pt x="0" y="37553"/>
                  </a:moveTo>
                  <a:lnTo>
                    <a:pt x="2009521" y="37553"/>
                  </a:lnTo>
                  <a:lnTo>
                    <a:pt x="2009521" y="0"/>
                  </a:lnTo>
                  <a:lnTo>
                    <a:pt x="0" y="0"/>
                  </a:lnTo>
                  <a:lnTo>
                    <a:pt x="0" y="37553"/>
                  </a:lnTo>
                  <a:close/>
                </a:path>
              </a:pathLst>
            </a:custGeom>
            <a:ln w="9525">
              <a:solidFill>
                <a:srgbClr val="000000"/>
              </a:solidFill>
            </a:ln>
          </p:spPr>
          <p:txBody>
            <a:bodyPr wrap="square" lIns="0" tIns="0" rIns="0" bIns="0" rtlCol="0"/>
            <a:lstStyle/>
            <a:p>
              <a:endParaRPr/>
            </a:p>
          </p:txBody>
        </p:sp>
        <p:pic>
          <p:nvPicPr>
            <p:cNvPr id="69" name="object 69"/>
            <p:cNvPicPr/>
            <p:nvPr/>
          </p:nvPicPr>
          <p:blipFill>
            <a:blip r:embed="rId10" cstate="print"/>
            <a:stretch>
              <a:fillRect/>
            </a:stretch>
          </p:blipFill>
          <p:spPr>
            <a:xfrm>
              <a:off x="4391025" y="3228975"/>
              <a:ext cx="2009762" cy="38100"/>
            </a:xfrm>
            <a:prstGeom prst="rect">
              <a:avLst/>
            </a:prstGeom>
          </p:spPr>
        </p:pic>
        <p:sp>
          <p:nvSpPr>
            <p:cNvPr id="70" name="object 70"/>
            <p:cNvSpPr/>
            <p:nvPr/>
          </p:nvSpPr>
          <p:spPr>
            <a:xfrm>
              <a:off x="4395787" y="3233750"/>
              <a:ext cx="2009775" cy="38100"/>
            </a:xfrm>
            <a:custGeom>
              <a:avLst/>
              <a:gdLst/>
              <a:ahLst/>
              <a:cxnLst/>
              <a:rect l="l" t="t" r="r" b="b"/>
              <a:pathLst>
                <a:path w="2009775" h="38100">
                  <a:moveTo>
                    <a:pt x="0" y="37731"/>
                  </a:moveTo>
                  <a:lnTo>
                    <a:pt x="2009267" y="37731"/>
                  </a:lnTo>
                  <a:lnTo>
                    <a:pt x="2009267" y="0"/>
                  </a:lnTo>
                  <a:lnTo>
                    <a:pt x="0" y="0"/>
                  </a:lnTo>
                  <a:lnTo>
                    <a:pt x="0" y="37731"/>
                  </a:lnTo>
                  <a:close/>
                </a:path>
              </a:pathLst>
            </a:custGeom>
            <a:ln w="9525">
              <a:solidFill>
                <a:srgbClr val="000000"/>
              </a:solidFill>
            </a:ln>
          </p:spPr>
          <p:txBody>
            <a:bodyPr wrap="square" lIns="0" tIns="0" rIns="0" bIns="0" rtlCol="0"/>
            <a:lstStyle/>
            <a:p>
              <a:endParaRPr/>
            </a:p>
          </p:txBody>
        </p:sp>
        <p:pic>
          <p:nvPicPr>
            <p:cNvPr id="71" name="object 71"/>
            <p:cNvPicPr/>
            <p:nvPr/>
          </p:nvPicPr>
          <p:blipFill>
            <a:blip r:embed="rId11" cstate="print"/>
            <a:stretch>
              <a:fillRect/>
            </a:stretch>
          </p:blipFill>
          <p:spPr>
            <a:xfrm>
              <a:off x="4457700" y="3371850"/>
              <a:ext cx="1952624" cy="28574"/>
            </a:xfrm>
            <a:prstGeom prst="rect">
              <a:avLst/>
            </a:prstGeom>
          </p:spPr>
        </p:pic>
        <p:sp>
          <p:nvSpPr>
            <p:cNvPr id="72" name="object 72"/>
            <p:cNvSpPr/>
            <p:nvPr/>
          </p:nvSpPr>
          <p:spPr>
            <a:xfrm>
              <a:off x="4462462" y="3376612"/>
              <a:ext cx="1952625" cy="28575"/>
            </a:xfrm>
            <a:custGeom>
              <a:avLst/>
              <a:gdLst/>
              <a:ahLst/>
              <a:cxnLst/>
              <a:rect l="l" t="t" r="r" b="b"/>
              <a:pathLst>
                <a:path w="1952625" h="28575">
                  <a:moveTo>
                    <a:pt x="0" y="28168"/>
                  </a:moveTo>
                  <a:lnTo>
                    <a:pt x="1952498" y="28168"/>
                  </a:lnTo>
                  <a:lnTo>
                    <a:pt x="1952498" y="0"/>
                  </a:lnTo>
                  <a:lnTo>
                    <a:pt x="0" y="0"/>
                  </a:lnTo>
                  <a:lnTo>
                    <a:pt x="0" y="28168"/>
                  </a:lnTo>
                  <a:close/>
                </a:path>
              </a:pathLst>
            </a:custGeom>
            <a:ln w="9525">
              <a:solidFill>
                <a:srgbClr val="000000"/>
              </a:solidFill>
            </a:ln>
          </p:spPr>
          <p:txBody>
            <a:bodyPr wrap="square" lIns="0" tIns="0" rIns="0" bIns="0" rtlCol="0"/>
            <a:lstStyle/>
            <a:p>
              <a:endParaRPr/>
            </a:p>
          </p:txBody>
        </p:sp>
        <p:pic>
          <p:nvPicPr>
            <p:cNvPr id="73" name="object 73"/>
            <p:cNvPicPr/>
            <p:nvPr/>
          </p:nvPicPr>
          <p:blipFill>
            <a:blip r:embed="rId12" cstate="print"/>
            <a:stretch>
              <a:fillRect/>
            </a:stretch>
          </p:blipFill>
          <p:spPr>
            <a:xfrm>
              <a:off x="4543425" y="3505200"/>
              <a:ext cx="1857375" cy="38099"/>
            </a:xfrm>
            <a:prstGeom prst="rect">
              <a:avLst/>
            </a:prstGeom>
          </p:spPr>
        </p:pic>
        <p:sp>
          <p:nvSpPr>
            <p:cNvPr id="74" name="object 74"/>
            <p:cNvSpPr/>
            <p:nvPr/>
          </p:nvSpPr>
          <p:spPr>
            <a:xfrm>
              <a:off x="4548187" y="3509962"/>
              <a:ext cx="1857375" cy="38100"/>
            </a:xfrm>
            <a:custGeom>
              <a:avLst/>
              <a:gdLst/>
              <a:ahLst/>
              <a:cxnLst/>
              <a:rect l="l" t="t" r="r" b="b"/>
              <a:pathLst>
                <a:path w="1857375" h="38100">
                  <a:moveTo>
                    <a:pt x="0" y="37553"/>
                  </a:moveTo>
                  <a:lnTo>
                    <a:pt x="1857121" y="37553"/>
                  </a:lnTo>
                  <a:lnTo>
                    <a:pt x="1857121" y="0"/>
                  </a:lnTo>
                  <a:lnTo>
                    <a:pt x="0" y="0"/>
                  </a:lnTo>
                  <a:lnTo>
                    <a:pt x="0" y="37553"/>
                  </a:lnTo>
                  <a:close/>
                </a:path>
              </a:pathLst>
            </a:custGeom>
            <a:ln w="9525">
              <a:solidFill>
                <a:srgbClr val="000000"/>
              </a:solidFill>
            </a:ln>
          </p:spPr>
          <p:txBody>
            <a:bodyPr wrap="square" lIns="0" tIns="0" rIns="0" bIns="0" rtlCol="0"/>
            <a:lstStyle/>
            <a:p>
              <a:endParaRPr/>
            </a:p>
          </p:txBody>
        </p:sp>
        <p:pic>
          <p:nvPicPr>
            <p:cNvPr id="75" name="object 75"/>
            <p:cNvPicPr/>
            <p:nvPr/>
          </p:nvPicPr>
          <p:blipFill>
            <a:blip r:embed="rId13" cstate="print"/>
            <a:stretch>
              <a:fillRect/>
            </a:stretch>
          </p:blipFill>
          <p:spPr>
            <a:xfrm>
              <a:off x="4829175" y="4038600"/>
              <a:ext cx="1571624" cy="28562"/>
            </a:xfrm>
            <a:prstGeom prst="rect">
              <a:avLst/>
            </a:prstGeom>
          </p:spPr>
        </p:pic>
        <p:sp>
          <p:nvSpPr>
            <p:cNvPr id="76" name="object 76"/>
            <p:cNvSpPr/>
            <p:nvPr/>
          </p:nvSpPr>
          <p:spPr>
            <a:xfrm>
              <a:off x="4833937" y="4043362"/>
              <a:ext cx="1571625" cy="28575"/>
            </a:xfrm>
            <a:custGeom>
              <a:avLst/>
              <a:gdLst/>
              <a:ahLst/>
              <a:cxnLst/>
              <a:rect l="l" t="t" r="r" b="b"/>
              <a:pathLst>
                <a:path w="1571625" h="28575">
                  <a:moveTo>
                    <a:pt x="0" y="28473"/>
                  </a:moveTo>
                  <a:lnTo>
                    <a:pt x="1571244" y="28473"/>
                  </a:lnTo>
                  <a:lnTo>
                    <a:pt x="1571244" y="0"/>
                  </a:lnTo>
                  <a:lnTo>
                    <a:pt x="0" y="0"/>
                  </a:lnTo>
                  <a:lnTo>
                    <a:pt x="0" y="28473"/>
                  </a:lnTo>
                  <a:close/>
                </a:path>
              </a:pathLst>
            </a:custGeom>
            <a:ln w="9525">
              <a:solidFill>
                <a:srgbClr val="000000"/>
              </a:solidFill>
            </a:ln>
          </p:spPr>
          <p:txBody>
            <a:bodyPr wrap="square" lIns="0" tIns="0" rIns="0" bIns="0" rtlCol="0"/>
            <a:lstStyle/>
            <a:p>
              <a:endParaRPr/>
            </a:p>
          </p:txBody>
        </p:sp>
        <p:sp>
          <p:nvSpPr>
            <p:cNvPr id="77" name="object 77"/>
            <p:cNvSpPr/>
            <p:nvPr/>
          </p:nvSpPr>
          <p:spPr>
            <a:xfrm>
              <a:off x="4543425" y="3638550"/>
              <a:ext cx="1866900" cy="38100"/>
            </a:xfrm>
            <a:custGeom>
              <a:avLst/>
              <a:gdLst/>
              <a:ahLst/>
              <a:cxnLst/>
              <a:rect l="l" t="t" r="r" b="b"/>
              <a:pathLst>
                <a:path w="1866900" h="38100">
                  <a:moveTo>
                    <a:pt x="1866773" y="0"/>
                  </a:moveTo>
                  <a:lnTo>
                    <a:pt x="0" y="0"/>
                  </a:lnTo>
                  <a:lnTo>
                    <a:pt x="0" y="37960"/>
                  </a:lnTo>
                  <a:lnTo>
                    <a:pt x="1866773" y="37960"/>
                  </a:lnTo>
                  <a:lnTo>
                    <a:pt x="1866773" y="0"/>
                  </a:lnTo>
                  <a:close/>
                </a:path>
              </a:pathLst>
            </a:custGeom>
            <a:solidFill>
              <a:srgbClr val="FF0000"/>
            </a:solidFill>
          </p:spPr>
          <p:txBody>
            <a:bodyPr wrap="square" lIns="0" tIns="0" rIns="0" bIns="0" rtlCol="0"/>
            <a:lstStyle/>
            <a:p>
              <a:endParaRPr/>
            </a:p>
          </p:txBody>
        </p:sp>
        <p:sp>
          <p:nvSpPr>
            <p:cNvPr id="78" name="object 78"/>
            <p:cNvSpPr/>
            <p:nvPr/>
          </p:nvSpPr>
          <p:spPr>
            <a:xfrm>
              <a:off x="4548187" y="3643312"/>
              <a:ext cx="1866900" cy="38100"/>
            </a:xfrm>
            <a:custGeom>
              <a:avLst/>
              <a:gdLst/>
              <a:ahLst/>
              <a:cxnLst/>
              <a:rect l="l" t="t" r="r" b="b"/>
              <a:pathLst>
                <a:path w="1866900" h="38100">
                  <a:moveTo>
                    <a:pt x="0" y="37960"/>
                  </a:moveTo>
                  <a:lnTo>
                    <a:pt x="1866773" y="37960"/>
                  </a:lnTo>
                  <a:lnTo>
                    <a:pt x="1866773" y="0"/>
                  </a:lnTo>
                  <a:lnTo>
                    <a:pt x="0" y="0"/>
                  </a:lnTo>
                  <a:lnTo>
                    <a:pt x="0" y="37960"/>
                  </a:lnTo>
                  <a:close/>
                </a:path>
              </a:pathLst>
            </a:custGeom>
            <a:ln w="9525">
              <a:solidFill>
                <a:srgbClr val="000000"/>
              </a:solidFill>
            </a:ln>
          </p:spPr>
          <p:txBody>
            <a:bodyPr wrap="square" lIns="0" tIns="0" rIns="0" bIns="0" rtlCol="0"/>
            <a:lstStyle/>
            <a:p>
              <a:endParaRPr/>
            </a:p>
          </p:txBody>
        </p:sp>
        <p:sp>
          <p:nvSpPr>
            <p:cNvPr id="79" name="object 79"/>
            <p:cNvSpPr/>
            <p:nvPr/>
          </p:nvSpPr>
          <p:spPr>
            <a:xfrm>
              <a:off x="2905125" y="2133600"/>
              <a:ext cx="3486150" cy="38100"/>
            </a:xfrm>
            <a:custGeom>
              <a:avLst/>
              <a:gdLst/>
              <a:ahLst/>
              <a:cxnLst/>
              <a:rect l="l" t="t" r="r" b="b"/>
              <a:pathLst>
                <a:path w="3486150" h="38100">
                  <a:moveTo>
                    <a:pt x="3485769" y="0"/>
                  </a:moveTo>
                  <a:lnTo>
                    <a:pt x="0" y="0"/>
                  </a:lnTo>
                  <a:lnTo>
                    <a:pt x="0" y="38100"/>
                  </a:lnTo>
                  <a:lnTo>
                    <a:pt x="3485769" y="38100"/>
                  </a:lnTo>
                  <a:lnTo>
                    <a:pt x="3485769" y="0"/>
                  </a:lnTo>
                  <a:close/>
                </a:path>
              </a:pathLst>
            </a:custGeom>
            <a:solidFill>
              <a:srgbClr val="FF0000"/>
            </a:solidFill>
          </p:spPr>
          <p:txBody>
            <a:bodyPr wrap="square" lIns="0" tIns="0" rIns="0" bIns="0" rtlCol="0"/>
            <a:lstStyle/>
            <a:p>
              <a:endParaRPr/>
            </a:p>
          </p:txBody>
        </p:sp>
        <p:sp>
          <p:nvSpPr>
            <p:cNvPr id="80" name="object 80"/>
            <p:cNvSpPr/>
            <p:nvPr/>
          </p:nvSpPr>
          <p:spPr>
            <a:xfrm>
              <a:off x="2905125" y="2138361"/>
              <a:ext cx="3490912" cy="45719"/>
            </a:xfrm>
            <a:custGeom>
              <a:avLst/>
              <a:gdLst/>
              <a:ahLst/>
              <a:cxnLst/>
              <a:rect l="l" t="t" r="r" b="b"/>
              <a:pathLst>
                <a:path w="3486150" h="38100">
                  <a:moveTo>
                    <a:pt x="0" y="38100"/>
                  </a:moveTo>
                  <a:lnTo>
                    <a:pt x="3485769" y="38100"/>
                  </a:lnTo>
                  <a:lnTo>
                    <a:pt x="3485769" y="0"/>
                  </a:lnTo>
                  <a:lnTo>
                    <a:pt x="0" y="0"/>
                  </a:lnTo>
                  <a:lnTo>
                    <a:pt x="0" y="38100"/>
                  </a:lnTo>
                  <a:close/>
                </a:path>
              </a:pathLst>
            </a:custGeom>
            <a:ln w="9525">
              <a:solidFill>
                <a:srgbClr val="000000"/>
              </a:solidFill>
            </a:ln>
          </p:spPr>
          <p:txBody>
            <a:bodyPr wrap="square" lIns="0" tIns="0" rIns="0" bIns="0" rtlCol="0"/>
            <a:lstStyle/>
            <a:p>
              <a:endParaRPr/>
            </a:p>
          </p:txBody>
        </p:sp>
        <p:pic>
          <p:nvPicPr>
            <p:cNvPr id="81" name="object 81"/>
            <p:cNvPicPr/>
            <p:nvPr/>
          </p:nvPicPr>
          <p:blipFill>
            <a:blip r:embed="rId14" cstate="print"/>
            <a:stretch>
              <a:fillRect/>
            </a:stretch>
          </p:blipFill>
          <p:spPr>
            <a:xfrm>
              <a:off x="4543425" y="3771900"/>
              <a:ext cx="1866899" cy="28574"/>
            </a:xfrm>
            <a:prstGeom prst="rect">
              <a:avLst/>
            </a:prstGeom>
          </p:spPr>
        </p:pic>
        <p:sp>
          <p:nvSpPr>
            <p:cNvPr id="82" name="object 82"/>
            <p:cNvSpPr/>
            <p:nvPr/>
          </p:nvSpPr>
          <p:spPr>
            <a:xfrm>
              <a:off x="4548187" y="3776662"/>
              <a:ext cx="1866900" cy="28575"/>
            </a:xfrm>
            <a:custGeom>
              <a:avLst/>
              <a:gdLst/>
              <a:ahLst/>
              <a:cxnLst/>
              <a:rect l="l" t="t" r="r" b="b"/>
              <a:pathLst>
                <a:path w="1866900" h="28575">
                  <a:moveTo>
                    <a:pt x="0" y="28473"/>
                  </a:moveTo>
                  <a:lnTo>
                    <a:pt x="1866773" y="28473"/>
                  </a:lnTo>
                  <a:lnTo>
                    <a:pt x="1866773" y="0"/>
                  </a:lnTo>
                  <a:lnTo>
                    <a:pt x="0" y="0"/>
                  </a:lnTo>
                  <a:lnTo>
                    <a:pt x="0" y="28473"/>
                  </a:lnTo>
                  <a:close/>
                </a:path>
              </a:pathLst>
            </a:custGeom>
            <a:ln w="9525">
              <a:solidFill>
                <a:srgbClr val="000000"/>
              </a:solidFill>
            </a:ln>
          </p:spPr>
          <p:txBody>
            <a:bodyPr wrap="square" lIns="0" tIns="0" rIns="0" bIns="0" rtlCol="0"/>
            <a:lstStyle/>
            <a:p>
              <a:endParaRPr/>
            </a:p>
          </p:txBody>
        </p:sp>
        <p:pic>
          <p:nvPicPr>
            <p:cNvPr id="83" name="object 83"/>
            <p:cNvPicPr/>
            <p:nvPr/>
          </p:nvPicPr>
          <p:blipFill>
            <a:blip r:embed="rId15" cstate="print"/>
            <a:stretch>
              <a:fillRect/>
            </a:stretch>
          </p:blipFill>
          <p:spPr>
            <a:xfrm>
              <a:off x="4686300" y="3886200"/>
              <a:ext cx="1714499" cy="38100"/>
            </a:xfrm>
            <a:prstGeom prst="rect">
              <a:avLst/>
            </a:prstGeom>
          </p:spPr>
        </p:pic>
        <p:sp>
          <p:nvSpPr>
            <p:cNvPr id="84" name="object 84"/>
            <p:cNvSpPr/>
            <p:nvPr/>
          </p:nvSpPr>
          <p:spPr>
            <a:xfrm>
              <a:off x="4691062" y="3890962"/>
              <a:ext cx="1714500" cy="38100"/>
            </a:xfrm>
            <a:custGeom>
              <a:avLst/>
              <a:gdLst/>
              <a:ahLst/>
              <a:cxnLst/>
              <a:rect l="l" t="t" r="r" b="b"/>
              <a:pathLst>
                <a:path w="1714500" h="38100">
                  <a:moveTo>
                    <a:pt x="0" y="37553"/>
                  </a:moveTo>
                  <a:lnTo>
                    <a:pt x="1713992" y="37553"/>
                  </a:lnTo>
                  <a:lnTo>
                    <a:pt x="1713992" y="0"/>
                  </a:lnTo>
                  <a:lnTo>
                    <a:pt x="0" y="0"/>
                  </a:lnTo>
                  <a:lnTo>
                    <a:pt x="0" y="37553"/>
                  </a:lnTo>
                  <a:close/>
                </a:path>
              </a:pathLst>
            </a:custGeom>
            <a:ln w="9525">
              <a:solidFill>
                <a:srgbClr val="000000"/>
              </a:solidFill>
            </a:ln>
          </p:spPr>
          <p:txBody>
            <a:bodyPr wrap="square" lIns="0" tIns="0" rIns="0" bIns="0" rtlCol="0"/>
            <a:lstStyle/>
            <a:p>
              <a:endParaRPr/>
            </a:p>
          </p:txBody>
        </p:sp>
        <p:pic>
          <p:nvPicPr>
            <p:cNvPr id="85" name="object 85"/>
            <p:cNvPicPr/>
            <p:nvPr/>
          </p:nvPicPr>
          <p:blipFill>
            <a:blip r:embed="rId16" cstate="print"/>
            <a:stretch>
              <a:fillRect/>
            </a:stretch>
          </p:blipFill>
          <p:spPr>
            <a:xfrm>
              <a:off x="4962525" y="4181475"/>
              <a:ext cx="1438275" cy="38100"/>
            </a:xfrm>
            <a:prstGeom prst="rect">
              <a:avLst/>
            </a:prstGeom>
          </p:spPr>
        </p:pic>
        <p:sp>
          <p:nvSpPr>
            <p:cNvPr id="86" name="object 86"/>
            <p:cNvSpPr/>
            <p:nvPr/>
          </p:nvSpPr>
          <p:spPr>
            <a:xfrm>
              <a:off x="4967287" y="4186237"/>
              <a:ext cx="1438275" cy="38100"/>
            </a:xfrm>
            <a:custGeom>
              <a:avLst/>
              <a:gdLst/>
              <a:ahLst/>
              <a:cxnLst/>
              <a:rect l="l" t="t" r="r" b="b"/>
              <a:pathLst>
                <a:path w="1438275" h="38100">
                  <a:moveTo>
                    <a:pt x="0" y="37553"/>
                  </a:moveTo>
                  <a:lnTo>
                    <a:pt x="1437766" y="37553"/>
                  </a:lnTo>
                  <a:lnTo>
                    <a:pt x="1437766" y="0"/>
                  </a:lnTo>
                  <a:lnTo>
                    <a:pt x="0" y="0"/>
                  </a:lnTo>
                  <a:lnTo>
                    <a:pt x="0" y="37553"/>
                  </a:lnTo>
                  <a:close/>
                </a:path>
              </a:pathLst>
            </a:custGeom>
            <a:ln w="9525">
              <a:solidFill>
                <a:srgbClr val="000000"/>
              </a:solidFill>
            </a:ln>
          </p:spPr>
          <p:txBody>
            <a:bodyPr wrap="square" lIns="0" tIns="0" rIns="0" bIns="0" rtlCol="0"/>
            <a:lstStyle/>
            <a:p>
              <a:endParaRPr/>
            </a:p>
          </p:txBody>
        </p:sp>
        <p:pic>
          <p:nvPicPr>
            <p:cNvPr id="87" name="object 87"/>
            <p:cNvPicPr/>
            <p:nvPr/>
          </p:nvPicPr>
          <p:blipFill>
            <a:blip r:embed="rId17" cstate="print"/>
            <a:stretch>
              <a:fillRect/>
            </a:stretch>
          </p:blipFill>
          <p:spPr>
            <a:xfrm>
              <a:off x="5010150" y="4314825"/>
              <a:ext cx="1390649" cy="28574"/>
            </a:xfrm>
            <a:prstGeom prst="rect">
              <a:avLst/>
            </a:prstGeom>
          </p:spPr>
        </p:pic>
        <p:sp>
          <p:nvSpPr>
            <p:cNvPr id="88" name="object 88"/>
            <p:cNvSpPr/>
            <p:nvPr/>
          </p:nvSpPr>
          <p:spPr>
            <a:xfrm>
              <a:off x="5014912" y="4319587"/>
              <a:ext cx="1390650" cy="28575"/>
            </a:xfrm>
            <a:custGeom>
              <a:avLst/>
              <a:gdLst/>
              <a:ahLst/>
              <a:cxnLst/>
              <a:rect l="l" t="t" r="r" b="b"/>
              <a:pathLst>
                <a:path w="1390650" h="28575">
                  <a:moveTo>
                    <a:pt x="0" y="28473"/>
                  </a:moveTo>
                  <a:lnTo>
                    <a:pt x="1390269" y="28473"/>
                  </a:lnTo>
                  <a:lnTo>
                    <a:pt x="1390269" y="0"/>
                  </a:lnTo>
                  <a:lnTo>
                    <a:pt x="0" y="0"/>
                  </a:lnTo>
                  <a:lnTo>
                    <a:pt x="0" y="28473"/>
                  </a:lnTo>
                  <a:close/>
                </a:path>
              </a:pathLst>
            </a:custGeom>
            <a:ln w="9525">
              <a:solidFill>
                <a:srgbClr val="000000"/>
              </a:solidFill>
            </a:ln>
          </p:spPr>
          <p:txBody>
            <a:bodyPr wrap="square" lIns="0" tIns="0" rIns="0" bIns="0" rtlCol="0"/>
            <a:lstStyle/>
            <a:p>
              <a:endParaRPr/>
            </a:p>
          </p:txBody>
        </p:sp>
        <p:sp>
          <p:nvSpPr>
            <p:cNvPr id="89" name="object 89"/>
            <p:cNvSpPr/>
            <p:nvPr/>
          </p:nvSpPr>
          <p:spPr>
            <a:xfrm>
              <a:off x="5010150" y="4448175"/>
              <a:ext cx="1390650" cy="38100"/>
            </a:xfrm>
            <a:custGeom>
              <a:avLst/>
              <a:gdLst/>
              <a:ahLst/>
              <a:cxnLst/>
              <a:rect l="l" t="t" r="r" b="b"/>
              <a:pathLst>
                <a:path w="1390650" h="38100">
                  <a:moveTo>
                    <a:pt x="1390269" y="0"/>
                  </a:moveTo>
                  <a:lnTo>
                    <a:pt x="0" y="0"/>
                  </a:lnTo>
                  <a:lnTo>
                    <a:pt x="0" y="37553"/>
                  </a:lnTo>
                  <a:lnTo>
                    <a:pt x="1390269" y="37553"/>
                  </a:lnTo>
                  <a:lnTo>
                    <a:pt x="1390269" y="0"/>
                  </a:lnTo>
                  <a:close/>
                </a:path>
              </a:pathLst>
            </a:custGeom>
            <a:solidFill>
              <a:srgbClr val="FF0000"/>
            </a:solidFill>
          </p:spPr>
          <p:txBody>
            <a:bodyPr wrap="square" lIns="0" tIns="0" rIns="0" bIns="0" rtlCol="0"/>
            <a:lstStyle/>
            <a:p>
              <a:endParaRPr/>
            </a:p>
          </p:txBody>
        </p:sp>
        <p:sp>
          <p:nvSpPr>
            <p:cNvPr id="90" name="object 90"/>
            <p:cNvSpPr/>
            <p:nvPr/>
          </p:nvSpPr>
          <p:spPr>
            <a:xfrm>
              <a:off x="5014912" y="4452937"/>
              <a:ext cx="1390650" cy="38100"/>
            </a:xfrm>
            <a:custGeom>
              <a:avLst/>
              <a:gdLst/>
              <a:ahLst/>
              <a:cxnLst/>
              <a:rect l="l" t="t" r="r" b="b"/>
              <a:pathLst>
                <a:path w="1390650" h="38100">
                  <a:moveTo>
                    <a:pt x="0" y="37553"/>
                  </a:moveTo>
                  <a:lnTo>
                    <a:pt x="1390269" y="37553"/>
                  </a:lnTo>
                  <a:lnTo>
                    <a:pt x="1390269" y="0"/>
                  </a:lnTo>
                  <a:lnTo>
                    <a:pt x="0" y="0"/>
                  </a:lnTo>
                  <a:lnTo>
                    <a:pt x="0" y="37553"/>
                  </a:lnTo>
                  <a:close/>
                </a:path>
              </a:pathLst>
            </a:custGeom>
            <a:ln w="9525">
              <a:solidFill>
                <a:srgbClr val="000000"/>
              </a:solidFill>
            </a:ln>
          </p:spPr>
          <p:txBody>
            <a:bodyPr wrap="square" lIns="0" tIns="0" rIns="0" bIns="0" rtlCol="0"/>
            <a:lstStyle/>
            <a:p>
              <a:endParaRPr/>
            </a:p>
          </p:txBody>
        </p:sp>
        <p:pic>
          <p:nvPicPr>
            <p:cNvPr id="91" name="object 91"/>
            <p:cNvPicPr/>
            <p:nvPr/>
          </p:nvPicPr>
          <p:blipFill>
            <a:blip r:embed="rId18" cstate="print"/>
            <a:stretch>
              <a:fillRect/>
            </a:stretch>
          </p:blipFill>
          <p:spPr>
            <a:xfrm>
              <a:off x="5067300" y="4733925"/>
              <a:ext cx="1333499" cy="28574"/>
            </a:xfrm>
            <a:prstGeom prst="rect">
              <a:avLst/>
            </a:prstGeom>
          </p:spPr>
        </p:pic>
        <p:sp>
          <p:nvSpPr>
            <p:cNvPr id="92" name="object 92"/>
            <p:cNvSpPr/>
            <p:nvPr/>
          </p:nvSpPr>
          <p:spPr>
            <a:xfrm>
              <a:off x="5072062" y="4738687"/>
              <a:ext cx="1333500" cy="28575"/>
            </a:xfrm>
            <a:custGeom>
              <a:avLst/>
              <a:gdLst/>
              <a:ahLst/>
              <a:cxnLst/>
              <a:rect l="l" t="t" r="r" b="b"/>
              <a:pathLst>
                <a:path w="1333500" h="28575">
                  <a:moveTo>
                    <a:pt x="0" y="28473"/>
                  </a:moveTo>
                  <a:lnTo>
                    <a:pt x="1332991" y="28473"/>
                  </a:lnTo>
                  <a:lnTo>
                    <a:pt x="1332991" y="0"/>
                  </a:lnTo>
                  <a:lnTo>
                    <a:pt x="0" y="0"/>
                  </a:lnTo>
                  <a:lnTo>
                    <a:pt x="0" y="28473"/>
                  </a:lnTo>
                  <a:close/>
                </a:path>
              </a:pathLst>
            </a:custGeom>
            <a:ln w="9525">
              <a:solidFill>
                <a:srgbClr val="000000"/>
              </a:solidFill>
            </a:ln>
          </p:spPr>
          <p:txBody>
            <a:bodyPr wrap="square" lIns="0" tIns="0" rIns="0" bIns="0" rtlCol="0"/>
            <a:lstStyle/>
            <a:p>
              <a:endParaRPr/>
            </a:p>
          </p:txBody>
        </p:sp>
        <p:pic>
          <p:nvPicPr>
            <p:cNvPr id="93" name="object 93"/>
            <p:cNvPicPr/>
            <p:nvPr/>
          </p:nvPicPr>
          <p:blipFill>
            <a:blip r:embed="rId19" cstate="print"/>
            <a:stretch>
              <a:fillRect/>
            </a:stretch>
          </p:blipFill>
          <p:spPr>
            <a:xfrm>
              <a:off x="5114925" y="4867275"/>
              <a:ext cx="1285874" cy="38099"/>
            </a:xfrm>
            <a:prstGeom prst="rect">
              <a:avLst/>
            </a:prstGeom>
          </p:spPr>
        </p:pic>
        <p:sp>
          <p:nvSpPr>
            <p:cNvPr id="94" name="object 94"/>
            <p:cNvSpPr/>
            <p:nvPr/>
          </p:nvSpPr>
          <p:spPr>
            <a:xfrm>
              <a:off x="5119687" y="4872037"/>
              <a:ext cx="1285875" cy="38100"/>
            </a:xfrm>
            <a:custGeom>
              <a:avLst/>
              <a:gdLst/>
              <a:ahLst/>
              <a:cxnLst/>
              <a:rect l="l" t="t" r="r" b="b"/>
              <a:pathLst>
                <a:path w="1285875" h="38100">
                  <a:moveTo>
                    <a:pt x="0" y="37553"/>
                  </a:moveTo>
                  <a:lnTo>
                    <a:pt x="1285494" y="37553"/>
                  </a:lnTo>
                  <a:lnTo>
                    <a:pt x="1285494" y="0"/>
                  </a:lnTo>
                  <a:lnTo>
                    <a:pt x="0" y="0"/>
                  </a:lnTo>
                  <a:lnTo>
                    <a:pt x="0" y="37553"/>
                  </a:lnTo>
                  <a:close/>
                </a:path>
              </a:pathLst>
            </a:custGeom>
            <a:ln w="9525">
              <a:solidFill>
                <a:srgbClr val="000000"/>
              </a:solidFill>
            </a:ln>
          </p:spPr>
          <p:txBody>
            <a:bodyPr wrap="square" lIns="0" tIns="0" rIns="0" bIns="0" rtlCol="0"/>
            <a:lstStyle/>
            <a:p>
              <a:endParaRPr/>
            </a:p>
          </p:txBody>
        </p:sp>
        <p:pic>
          <p:nvPicPr>
            <p:cNvPr id="95" name="object 95"/>
            <p:cNvPicPr/>
            <p:nvPr/>
          </p:nvPicPr>
          <p:blipFill>
            <a:blip r:embed="rId20" cstate="print"/>
            <a:stretch>
              <a:fillRect/>
            </a:stretch>
          </p:blipFill>
          <p:spPr>
            <a:xfrm>
              <a:off x="5124450" y="5010150"/>
              <a:ext cx="1276349" cy="38100"/>
            </a:xfrm>
            <a:prstGeom prst="rect">
              <a:avLst/>
            </a:prstGeom>
          </p:spPr>
        </p:pic>
        <p:sp>
          <p:nvSpPr>
            <p:cNvPr id="96" name="object 96"/>
            <p:cNvSpPr/>
            <p:nvPr/>
          </p:nvSpPr>
          <p:spPr>
            <a:xfrm>
              <a:off x="5129212" y="5014912"/>
              <a:ext cx="1276350" cy="38100"/>
            </a:xfrm>
            <a:custGeom>
              <a:avLst/>
              <a:gdLst/>
              <a:ahLst/>
              <a:cxnLst/>
              <a:rect l="l" t="t" r="r" b="b"/>
              <a:pathLst>
                <a:path w="1276350" h="38100">
                  <a:moveTo>
                    <a:pt x="0" y="37553"/>
                  </a:moveTo>
                  <a:lnTo>
                    <a:pt x="1275969" y="37553"/>
                  </a:lnTo>
                  <a:lnTo>
                    <a:pt x="1275969" y="0"/>
                  </a:lnTo>
                  <a:lnTo>
                    <a:pt x="0" y="0"/>
                  </a:lnTo>
                  <a:lnTo>
                    <a:pt x="0" y="37553"/>
                  </a:lnTo>
                  <a:close/>
                </a:path>
              </a:pathLst>
            </a:custGeom>
            <a:ln w="9525">
              <a:solidFill>
                <a:srgbClr val="000000"/>
              </a:solidFill>
            </a:ln>
          </p:spPr>
          <p:txBody>
            <a:bodyPr wrap="square" lIns="0" tIns="0" rIns="0" bIns="0" rtlCol="0"/>
            <a:lstStyle/>
            <a:p>
              <a:endParaRPr/>
            </a:p>
          </p:txBody>
        </p:sp>
        <p:pic>
          <p:nvPicPr>
            <p:cNvPr id="97" name="object 97"/>
            <p:cNvPicPr/>
            <p:nvPr/>
          </p:nvPicPr>
          <p:blipFill>
            <a:blip r:embed="rId21" cstate="print"/>
            <a:stretch>
              <a:fillRect/>
            </a:stretch>
          </p:blipFill>
          <p:spPr>
            <a:xfrm>
              <a:off x="5353050" y="5143500"/>
              <a:ext cx="1047749" cy="28575"/>
            </a:xfrm>
            <a:prstGeom prst="rect">
              <a:avLst/>
            </a:prstGeom>
          </p:spPr>
        </p:pic>
        <p:sp>
          <p:nvSpPr>
            <p:cNvPr id="98" name="object 98"/>
            <p:cNvSpPr/>
            <p:nvPr/>
          </p:nvSpPr>
          <p:spPr>
            <a:xfrm>
              <a:off x="5357812" y="5148262"/>
              <a:ext cx="1047750" cy="28575"/>
            </a:xfrm>
            <a:custGeom>
              <a:avLst/>
              <a:gdLst/>
              <a:ahLst/>
              <a:cxnLst/>
              <a:rect l="l" t="t" r="r" b="b"/>
              <a:pathLst>
                <a:path w="1047750" h="28575">
                  <a:moveTo>
                    <a:pt x="0" y="28473"/>
                  </a:moveTo>
                  <a:lnTo>
                    <a:pt x="1047369" y="28473"/>
                  </a:lnTo>
                  <a:lnTo>
                    <a:pt x="1047369" y="0"/>
                  </a:lnTo>
                  <a:lnTo>
                    <a:pt x="0" y="0"/>
                  </a:lnTo>
                  <a:lnTo>
                    <a:pt x="0" y="28473"/>
                  </a:lnTo>
                  <a:close/>
                </a:path>
              </a:pathLst>
            </a:custGeom>
            <a:ln w="9525">
              <a:solidFill>
                <a:srgbClr val="000000"/>
              </a:solidFill>
            </a:ln>
          </p:spPr>
          <p:txBody>
            <a:bodyPr wrap="square" lIns="0" tIns="0" rIns="0" bIns="0" rtlCol="0"/>
            <a:lstStyle/>
            <a:p>
              <a:endParaRPr/>
            </a:p>
          </p:txBody>
        </p:sp>
        <p:pic>
          <p:nvPicPr>
            <p:cNvPr id="99" name="object 99"/>
            <p:cNvPicPr/>
            <p:nvPr/>
          </p:nvPicPr>
          <p:blipFill>
            <a:blip r:embed="rId22" cstate="print"/>
            <a:stretch>
              <a:fillRect/>
            </a:stretch>
          </p:blipFill>
          <p:spPr>
            <a:xfrm>
              <a:off x="5562600" y="5286375"/>
              <a:ext cx="838199" cy="38100"/>
            </a:xfrm>
            <a:prstGeom prst="rect">
              <a:avLst/>
            </a:prstGeom>
          </p:spPr>
        </p:pic>
        <p:sp>
          <p:nvSpPr>
            <p:cNvPr id="100" name="object 100"/>
            <p:cNvSpPr/>
            <p:nvPr/>
          </p:nvSpPr>
          <p:spPr>
            <a:xfrm>
              <a:off x="5567362" y="5291137"/>
              <a:ext cx="838200" cy="38100"/>
            </a:xfrm>
            <a:custGeom>
              <a:avLst/>
              <a:gdLst/>
              <a:ahLst/>
              <a:cxnLst/>
              <a:rect l="l" t="t" r="r" b="b"/>
              <a:pathLst>
                <a:path w="838200" h="38100">
                  <a:moveTo>
                    <a:pt x="0" y="37960"/>
                  </a:moveTo>
                  <a:lnTo>
                    <a:pt x="837691" y="37960"/>
                  </a:lnTo>
                  <a:lnTo>
                    <a:pt x="837691" y="0"/>
                  </a:lnTo>
                  <a:lnTo>
                    <a:pt x="0" y="0"/>
                  </a:lnTo>
                  <a:lnTo>
                    <a:pt x="0" y="37960"/>
                  </a:lnTo>
                  <a:close/>
                </a:path>
              </a:pathLst>
            </a:custGeom>
            <a:ln w="9525">
              <a:solidFill>
                <a:srgbClr val="000000"/>
              </a:solidFill>
            </a:ln>
          </p:spPr>
          <p:txBody>
            <a:bodyPr wrap="square" lIns="0" tIns="0" rIns="0" bIns="0" rtlCol="0"/>
            <a:lstStyle/>
            <a:p>
              <a:endParaRPr/>
            </a:p>
          </p:txBody>
        </p:sp>
        <p:sp>
          <p:nvSpPr>
            <p:cNvPr id="101" name="object 101"/>
            <p:cNvSpPr/>
            <p:nvPr/>
          </p:nvSpPr>
          <p:spPr>
            <a:xfrm>
              <a:off x="2038350" y="5734050"/>
              <a:ext cx="590550" cy="28575"/>
            </a:xfrm>
            <a:custGeom>
              <a:avLst/>
              <a:gdLst/>
              <a:ahLst/>
              <a:cxnLst/>
              <a:rect l="l" t="t" r="r" b="b"/>
              <a:pathLst>
                <a:path w="590550" h="28575">
                  <a:moveTo>
                    <a:pt x="590423" y="0"/>
                  </a:moveTo>
                  <a:lnTo>
                    <a:pt x="0" y="0"/>
                  </a:lnTo>
                  <a:lnTo>
                    <a:pt x="0" y="28054"/>
                  </a:lnTo>
                  <a:lnTo>
                    <a:pt x="590423" y="28054"/>
                  </a:lnTo>
                  <a:lnTo>
                    <a:pt x="590423" y="0"/>
                  </a:lnTo>
                  <a:close/>
                </a:path>
              </a:pathLst>
            </a:custGeom>
            <a:solidFill>
              <a:srgbClr val="000000"/>
            </a:solidFill>
          </p:spPr>
          <p:txBody>
            <a:bodyPr wrap="square" lIns="0" tIns="0" rIns="0" bIns="0" rtlCol="0"/>
            <a:lstStyle/>
            <a:p>
              <a:endParaRPr/>
            </a:p>
          </p:txBody>
        </p:sp>
        <p:sp>
          <p:nvSpPr>
            <p:cNvPr id="102" name="object 102"/>
            <p:cNvSpPr/>
            <p:nvPr/>
          </p:nvSpPr>
          <p:spPr>
            <a:xfrm>
              <a:off x="1452562" y="5738812"/>
              <a:ext cx="2971800" cy="28575"/>
            </a:xfrm>
            <a:custGeom>
              <a:avLst/>
              <a:gdLst/>
              <a:ahLst/>
              <a:cxnLst/>
              <a:rect l="l" t="t" r="r" b="b"/>
              <a:pathLst>
                <a:path w="2971800" h="28575">
                  <a:moveTo>
                    <a:pt x="590054" y="0"/>
                  </a:moveTo>
                  <a:lnTo>
                    <a:pt x="0" y="0"/>
                  </a:lnTo>
                  <a:lnTo>
                    <a:pt x="0" y="28054"/>
                  </a:lnTo>
                  <a:lnTo>
                    <a:pt x="590054" y="28054"/>
                  </a:lnTo>
                  <a:lnTo>
                    <a:pt x="590054" y="0"/>
                  </a:lnTo>
                  <a:close/>
                </a:path>
                <a:path w="2971800" h="28575">
                  <a:moveTo>
                    <a:pt x="1779282" y="0"/>
                  </a:moveTo>
                  <a:lnTo>
                    <a:pt x="1189227" y="0"/>
                  </a:lnTo>
                  <a:lnTo>
                    <a:pt x="1189227" y="28054"/>
                  </a:lnTo>
                  <a:lnTo>
                    <a:pt x="1779282" y="28054"/>
                  </a:lnTo>
                  <a:lnTo>
                    <a:pt x="1779282" y="0"/>
                  </a:lnTo>
                  <a:close/>
                </a:path>
                <a:path w="2971800" h="28575">
                  <a:moveTo>
                    <a:pt x="2971546" y="0"/>
                  </a:moveTo>
                  <a:lnTo>
                    <a:pt x="2381491" y="0"/>
                  </a:lnTo>
                  <a:lnTo>
                    <a:pt x="2381491" y="28054"/>
                  </a:lnTo>
                  <a:lnTo>
                    <a:pt x="2971546" y="28054"/>
                  </a:lnTo>
                  <a:lnTo>
                    <a:pt x="2971546" y="0"/>
                  </a:lnTo>
                  <a:close/>
                </a:path>
              </a:pathLst>
            </a:custGeom>
            <a:ln w="9525">
              <a:solidFill>
                <a:srgbClr val="000000"/>
              </a:solidFill>
            </a:ln>
          </p:spPr>
          <p:txBody>
            <a:bodyPr wrap="square" lIns="0" tIns="0" rIns="0" bIns="0" rtlCol="0"/>
            <a:lstStyle/>
            <a:p>
              <a:endParaRPr/>
            </a:p>
          </p:txBody>
        </p:sp>
        <p:sp>
          <p:nvSpPr>
            <p:cNvPr id="103" name="object 103"/>
            <p:cNvSpPr/>
            <p:nvPr/>
          </p:nvSpPr>
          <p:spPr>
            <a:xfrm>
              <a:off x="3228975" y="5734050"/>
              <a:ext cx="590550" cy="28575"/>
            </a:xfrm>
            <a:custGeom>
              <a:avLst/>
              <a:gdLst/>
              <a:ahLst/>
              <a:cxnLst/>
              <a:rect l="l" t="t" r="r" b="b"/>
              <a:pathLst>
                <a:path w="590550" h="28575">
                  <a:moveTo>
                    <a:pt x="590423" y="0"/>
                  </a:moveTo>
                  <a:lnTo>
                    <a:pt x="0" y="0"/>
                  </a:lnTo>
                  <a:lnTo>
                    <a:pt x="0" y="28054"/>
                  </a:lnTo>
                  <a:lnTo>
                    <a:pt x="590423" y="28054"/>
                  </a:lnTo>
                  <a:lnTo>
                    <a:pt x="590423" y="0"/>
                  </a:lnTo>
                  <a:close/>
                </a:path>
              </a:pathLst>
            </a:custGeom>
            <a:solidFill>
              <a:srgbClr val="000000"/>
            </a:solidFill>
          </p:spPr>
          <p:txBody>
            <a:bodyPr wrap="square" lIns="0" tIns="0" rIns="0" bIns="0" rtlCol="0"/>
            <a:lstStyle/>
            <a:p>
              <a:endParaRPr/>
            </a:p>
          </p:txBody>
        </p:sp>
        <p:sp>
          <p:nvSpPr>
            <p:cNvPr id="104" name="object 104"/>
            <p:cNvSpPr/>
            <p:nvPr/>
          </p:nvSpPr>
          <p:spPr>
            <a:xfrm>
              <a:off x="3224212" y="5700713"/>
              <a:ext cx="0" cy="57150"/>
            </a:xfrm>
            <a:custGeom>
              <a:avLst/>
              <a:gdLst/>
              <a:ahLst/>
              <a:cxnLst/>
              <a:rect l="l" t="t" r="r" b="b"/>
              <a:pathLst>
                <a:path h="57150">
                  <a:moveTo>
                    <a:pt x="0" y="0"/>
                  </a:moveTo>
                  <a:lnTo>
                    <a:pt x="0" y="56908"/>
                  </a:lnTo>
                </a:path>
              </a:pathLst>
            </a:custGeom>
            <a:ln w="9525">
              <a:solidFill>
                <a:srgbClr val="000000"/>
              </a:solidFill>
            </a:ln>
          </p:spPr>
          <p:txBody>
            <a:bodyPr wrap="square" lIns="0" tIns="0" rIns="0" bIns="0" rtlCol="0"/>
            <a:lstStyle/>
            <a:p>
              <a:endParaRPr/>
            </a:p>
          </p:txBody>
        </p:sp>
        <p:sp>
          <p:nvSpPr>
            <p:cNvPr id="105" name="object 105"/>
            <p:cNvSpPr/>
            <p:nvPr/>
          </p:nvSpPr>
          <p:spPr>
            <a:xfrm>
              <a:off x="4414838" y="5700713"/>
              <a:ext cx="0" cy="57150"/>
            </a:xfrm>
            <a:custGeom>
              <a:avLst/>
              <a:gdLst/>
              <a:ahLst/>
              <a:cxnLst/>
              <a:rect l="l" t="t" r="r" b="b"/>
              <a:pathLst>
                <a:path h="57150">
                  <a:moveTo>
                    <a:pt x="0" y="0"/>
                  </a:moveTo>
                  <a:lnTo>
                    <a:pt x="0" y="57035"/>
                  </a:lnTo>
                </a:path>
              </a:pathLst>
            </a:custGeom>
            <a:ln w="9525">
              <a:solidFill>
                <a:srgbClr val="000000"/>
              </a:solidFill>
            </a:ln>
          </p:spPr>
          <p:txBody>
            <a:bodyPr wrap="square" lIns="0" tIns="0" rIns="0" bIns="0" rtlCol="0"/>
            <a:lstStyle/>
            <a:p>
              <a:endParaRPr/>
            </a:p>
          </p:txBody>
        </p:sp>
        <p:sp>
          <p:nvSpPr>
            <p:cNvPr id="106" name="object 106"/>
            <p:cNvSpPr/>
            <p:nvPr/>
          </p:nvSpPr>
          <p:spPr>
            <a:xfrm>
              <a:off x="3833813" y="5662615"/>
              <a:ext cx="0" cy="85725"/>
            </a:xfrm>
            <a:custGeom>
              <a:avLst/>
              <a:gdLst/>
              <a:ahLst/>
              <a:cxnLst/>
              <a:rect l="l" t="t" r="r" b="b"/>
              <a:pathLst>
                <a:path h="85725">
                  <a:moveTo>
                    <a:pt x="0" y="85597"/>
                  </a:moveTo>
                  <a:lnTo>
                    <a:pt x="0" y="0"/>
                  </a:lnTo>
                </a:path>
              </a:pathLst>
            </a:custGeom>
            <a:ln w="9525">
              <a:solidFill>
                <a:srgbClr val="000000"/>
              </a:solidFill>
            </a:ln>
          </p:spPr>
          <p:txBody>
            <a:bodyPr wrap="square" lIns="0" tIns="0" rIns="0" bIns="0" rtlCol="0"/>
            <a:lstStyle/>
            <a:p>
              <a:endParaRPr/>
            </a:p>
          </p:txBody>
        </p:sp>
      </p:grpSp>
      <p:sp>
        <p:nvSpPr>
          <p:cNvPr id="107" name="object 107"/>
          <p:cNvSpPr txBox="1"/>
          <p:nvPr/>
        </p:nvSpPr>
        <p:spPr>
          <a:xfrm>
            <a:off x="4314310" y="5550033"/>
            <a:ext cx="1651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5</a:t>
            </a:r>
            <a:r>
              <a:rPr sz="600" spc="-5" dirty="0">
                <a:latin typeface="Arial"/>
                <a:cs typeface="Arial"/>
              </a:rPr>
              <a:t>k</a:t>
            </a:r>
            <a:r>
              <a:rPr sz="600" dirty="0">
                <a:latin typeface="Arial"/>
                <a:cs typeface="Arial"/>
              </a:rPr>
              <a:t>m</a:t>
            </a:r>
            <a:endParaRPr sz="600">
              <a:latin typeface="Arial"/>
              <a:cs typeface="Arial"/>
            </a:endParaRPr>
          </a:p>
        </p:txBody>
      </p:sp>
      <p:sp>
        <p:nvSpPr>
          <p:cNvPr id="108" name="object 108"/>
          <p:cNvSpPr txBox="1"/>
          <p:nvPr/>
        </p:nvSpPr>
        <p:spPr>
          <a:xfrm>
            <a:off x="3718807" y="5555977"/>
            <a:ext cx="2032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10</a:t>
            </a:r>
            <a:r>
              <a:rPr sz="600" dirty="0">
                <a:latin typeface="Arial"/>
                <a:cs typeface="Arial"/>
              </a:rPr>
              <a:t>km</a:t>
            </a:r>
            <a:endParaRPr sz="600">
              <a:latin typeface="Arial"/>
              <a:cs typeface="Arial"/>
            </a:endParaRPr>
          </a:p>
        </p:txBody>
      </p:sp>
      <p:sp>
        <p:nvSpPr>
          <p:cNvPr id="109" name="object 109"/>
          <p:cNvSpPr txBox="1"/>
          <p:nvPr/>
        </p:nvSpPr>
        <p:spPr>
          <a:xfrm>
            <a:off x="3101054" y="5551252"/>
            <a:ext cx="2032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20</a:t>
            </a:r>
            <a:r>
              <a:rPr sz="600" dirty="0">
                <a:latin typeface="Arial"/>
                <a:cs typeface="Arial"/>
              </a:rPr>
              <a:t>km</a:t>
            </a:r>
            <a:endParaRPr sz="600">
              <a:latin typeface="Arial"/>
              <a:cs typeface="Arial"/>
            </a:endParaRPr>
          </a:p>
        </p:txBody>
      </p:sp>
      <p:sp>
        <p:nvSpPr>
          <p:cNvPr id="110" name="object 110"/>
          <p:cNvSpPr txBox="1"/>
          <p:nvPr/>
        </p:nvSpPr>
        <p:spPr>
          <a:xfrm>
            <a:off x="2527115" y="5557196"/>
            <a:ext cx="2032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30</a:t>
            </a:r>
            <a:r>
              <a:rPr sz="600" dirty="0">
                <a:latin typeface="Arial"/>
                <a:cs typeface="Arial"/>
              </a:rPr>
              <a:t>km</a:t>
            </a:r>
            <a:endParaRPr sz="600">
              <a:latin typeface="Arial"/>
              <a:cs typeface="Arial"/>
            </a:endParaRPr>
          </a:p>
        </p:txBody>
      </p:sp>
      <p:sp>
        <p:nvSpPr>
          <p:cNvPr id="111" name="object 111"/>
          <p:cNvSpPr txBox="1"/>
          <p:nvPr/>
        </p:nvSpPr>
        <p:spPr>
          <a:xfrm>
            <a:off x="1926278" y="5539365"/>
            <a:ext cx="2032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40</a:t>
            </a:r>
            <a:r>
              <a:rPr sz="600" dirty="0">
                <a:latin typeface="Arial"/>
                <a:cs typeface="Arial"/>
              </a:rPr>
              <a:t>km</a:t>
            </a:r>
            <a:endParaRPr sz="600">
              <a:latin typeface="Arial"/>
              <a:cs typeface="Arial"/>
            </a:endParaRPr>
          </a:p>
        </p:txBody>
      </p:sp>
      <p:grpSp>
        <p:nvGrpSpPr>
          <p:cNvPr id="112" name="object 112"/>
          <p:cNvGrpSpPr/>
          <p:nvPr/>
        </p:nvGrpSpPr>
        <p:grpSpPr>
          <a:xfrm>
            <a:off x="1447800" y="5651990"/>
            <a:ext cx="1200150" cy="120650"/>
            <a:chOff x="1447800" y="5651990"/>
            <a:chExt cx="1200150" cy="120650"/>
          </a:xfrm>
        </p:grpSpPr>
        <p:sp>
          <p:nvSpPr>
            <p:cNvPr id="113" name="object 113"/>
            <p:cNvSpPr/>
            <p:nvPr/>
          </p:nvSpPr>
          <p:spPr>
            <a:xfrm>
              <a:off x="2643187" y="5672138"/>
              <a:ext cx="0" cy="85725"/>
            </a:xfrm>
            <a:custGeom>
              <a:avLst/>
              <a:gdLst/>
              <a:ahLst/>
              <a:cxnLst/>
              <a:rect l="l" t="t" r="r" b="b"/>
              <a:pathLst>
                <a:path h="85725">
                  <a:moveTo>
                    <a:pt x="0" y="85344"/>
                  </a:moveTo>
                  <a:lnTo>
                    <a:pt x="0" y="0"/>
                  </a:lnTo>
                </a:path>
              </a:pathLst>
            </a:custGeom>
            <a:ln w="9525">
              <a:solidFill>
                <a:srgbClr val="000000"/>
              </a:solidFill>
            </a:ln>
          </p:spPr>
          <p:txBody>
            <a:bodyPr wrap="square" lIns="0" tIns="0" rIns="0" bIns="0" rtlCol="0"/>
            <a:lstStyle/>
            <a:p>
              <a:endParaRPr/>
            </a:p>
          </p:txBody>
        </p:sp>
        <p:sp>
          <p:nvSpPr>
            <p:cNvPr id="114" name="object 114"/>
            <p:cNvSpPr/>
            <p:nvPr/>
          </p:nvSpPr>
          <p:spPr>
            <a:xfrm>
              <a:off x="2043112" y="5656752"/>
              <a:ext cx="0" cy="107314"/>
            </a:xfrm>
            <a:custGeom>
              <a:avLst/>
              <a:gdLst/>
              <a:ahLst/>
              <a:cxnLst/>
              <a:rect l="l" t="t" r="r" b="b"/>
              <a:pathLst>
                <a:path h="107314">
                  <a:moveTo>
                    <a:pt x="0" y="0"/>
                  </a:moveTo>
                  <a:lnTo>
                    <a:pt x="0" y="106972"/>
                  </a:lnTo>
                </a:path>
              </a:pathLst>
            </a:custGeom>
            <a:ln w="9525">
              <a:solidFill>
                <a:srgbClr val="000000"/>
              </a:solidFill>
            </a:ln>
          </p:spPr>
          <p:txBody>
            <a:bodyPr wrap="square" lIns="0" tIns="0" rIns="0" bIns="0" rtlCol="0"/>
            <a:lstStyle/>
            <a:p>
              <a:endParaRPr/>
            </a:p>
          </p:txBody>
        </p:sp>
        <p:sp>
          <p:nvSpPr>
            <p:cNvPr id="115" name="object 115"/>
            <p:cNvSpPr/>
            <p:nvPr/>
          </p:nvSpPr>
          <p:spPr>
            <a:xfrm>
              <a:off x="1452562" y="5700713"/>
              <a:ext cx="0" cy="66675"/>
            </a:xfrm>
            <a:custGeom>
              <a:avLst/>
              <a:gdLst/>
              <a:ahLst/>
              <a:cxnLst/>
              <a:rect l="l" t="t" r="r" b="b"/>
              <a:pathLst>
                <a:path h="66675">
                  <a:moveTo>
                    <a:pt x="0" y="0"/>
                  </a:moveTo>
                  <a:lnTo>
                    <a:pt x="0" y="66548"/>
                  </a:lnTo>
                </a:path>
              </a:pathLst>
            </a:custGeom>
            <a:ln w="9525">
              <a:solidFill>
                <a:srgbClr val="000000"/>
              </a:solidFill>
            </a:ln>
          </p:spPr>
          <p:txBody>
            <a:bodyPr wrap="square" lIns="0" tIns="0" rIns="0" bIns="0" rtlCol="0"/>
            <a:lstStyle/>
            <a:p>
              <a:endParaRPr/>
            </a:p>
          </p:txBody>
        </p:sp>
      </p:grpSp>
      <p:sp>
        <p:nvSpPr>
          <p:cNvPr id="116" name="object 116"/>
          <p:cNvSpPr txBox="1"/>
          <p:nvPr/>
        </p:nvSpPr>
        <p:spPr>
          <a:xfrm>
            <a:off x="1388003" y="5590249"/>
            <a:ext cx="206375" cy="85725"/>
          </a:xfrm>
          <a:prstGeom prst="rect">
            <a:avLst/>
          </a:prstGeom>
        </p:spPr>
        <p:txBody>
          <a:bodyPr vert="horz" wrap="square" lIns="0" tIns="0" rIns="0" bIns="0" rtlCol="0">
            <a:spAutoFit/>
          </a:bodyPr>
          <a:lstStyle/>
          <a:p>
            <a:pPr>
              <a:lnSpc>
                <a:spcPts val="665"/>
              </a:lnSpc>
            </a:pPr>
            <a:r>
              <a:rPr sz="600" spc="-35" dirty="0">
                <a:latin typeface="Arial"/>
                <a:cs typeface="Arial"/>
              </a:rPr>
              <a:t>5</a:t>
            </a:r>
            <a:r>
              <a:rPr sz="600" dirty="0">
                <a:latin typeface="Arial"/>
                <a:cs typeface="Arial"/>
              </a:rPr>
              <a:t>0</a:t>
            </a:r>
            <a:r>
              <a:rPr sz="600" spc="20" dirty="0">
                <a:latin typeface="Arial"/>
                <a:cs typeface="Arial"/>
              </a:rPr>
              <a:t> </a:t>
            </a:r>
            <a:r>
              <a:rPr sz="600" dirty="0">
                <a:latin typeface="Arial"/>
                <a:cs typeface="Arial"/>
              </a:rPr>
              <a:t>km</a:t>
            </a:r>
            <a:endParaRPr sz="600">
              <a:latin typeface="Arial"/>
              <a:cs typeface="Arial"/>
            </a:endParaRPr>
          </a:p>
        </p:txBody>
      </p:sp>
      <p:sp>
        <p:nvSpPr>
          <p:cNvPr id="117" name="object 117"/>
          <p:cNvSpPr/>
          <p:nvPr/>
        </p:nvSpPr>
        <p:spPr>
          <a:xfrm>
            <a:off x="4410075" y="5734050"/>
            <a:ext cx="352425" cy="38100"/>
          </a:xfrm>
          <a:custGeom>
            <a:avLst/>
            <a:gdLst/>
            <a:ahLst/>
            <a:cxnLst/>
            <a:rect l="l" t="t" r="r" b="b"/>
            <a:pathLst>
              <a:path w="352425" h="38100">
                <a:moveTo>
                  <a:pt x="351916" y="0"/>
                </a:moveTo>
                <a:lnTo>
                  <a:pt x="0" y="0"/>
                </a:lnTo>
                <a:lnTo>
                  <a:pt x="0" y="37553"/>
                </a:lnTo>
                <a:lnTo>
                  <a:pt x="351916" y="37553"/>
                </a:lnTo>
                <a:lnTo>
                  <a:pt x="351916" y="0"/>
                </a:lnTo>
                <a:close/>
              </a:path>
            </a:pathLst>
          </a:custGeom>
          <a:solidFill>
            <a:srgbClr val="000000"/>
          </a:solidFill>
        </p:spPr>
        <p:txBody>
          <a:bodyPr wrap="square" lIns="0" tIns="0" rIns="0" bIns="0" rtlCol="0"/>
          <a:lstStyle/>
          <a:p>
            <a:endParaRPr/>
          </a:p>
        </p:txBody>
      </p:sp>
      <p:sp>
        <p:nvSpPr>
          <p:cNvPr id="118" name="object 118"/>
          <p:cNvSpPr txBox="1"/>
          <p:nvPr/>
        </p:nvSpPr>
        <p:spPr>
          <a:xfrm>
            <a:off x="4647985" y="5553368"/>
            <a:ext cx="22225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2</a:t>
            </a:r>
            <a:r>
              <a:rPr sz="600" spc="-20" dirty="0">
                <a:latin typeface="Arial"/>
                <a:cs typeface="Arial"/>
              </a:rPr>
              <a:t>.</a:t>
            </a:r>
            <a:r>
              <a:rPr sz="600" spc="-35" dirty="0">
                <a:latin typeface="Arial"/>
                <a:cs typeface="Arial"/>
              </a:rPr>
              <a:t>5</a:t>
            </a:r>
            <a:r>
              <a:rPr sz="600" dirty="0">
                <a:latin typeface="Arial"/>
                <a:cs typeface="Arial"/>
              </a:rPr>
              <a:t>km</a:t>
            </a:r>
            <a:endParaRPr sz="600">
              <a:latin typeface="Arial"/>
              <a:cs typeface="Arial"/>
            </a:endParaRPr>
          </a:p>
        </p:txBody>
      </p:sp>
      <p:grpSp>
        <p:nvGrpSpPr>
          <p:cNvPr id="119" name="object 119"/>
          <p:cNvGrpSpPr/>
          <p:nvPr/>
        </p:nvGrpSpPr>
        <p:grpSpPr>
          <a:xfrm>
            <a:off x="4762500" y="5657851"/>
            <a:ext cx="1647825" cy="123825"/>
            <a:chOff x="4762500" y="5657851"/>
            <a:chExt cx="1647825" cy="123825"/>
          </a:xfrm>
        </p:grpSpPr>
        <p:sp>
          <p:nvSpPr>
            <p:cNvPr id="120" name="object 120"/>
            <p:cNvSpPr/>
            <p:nvPr/>
          </p:nvSpPr>
          <p:spPr>
            <a:xfrm>
              <a:off x="4767262" y="5738812"/>
              <a:ext cx="390525" cy="28575"/>
            </a:xfrm>
            <a:custGeom>
              <a:avLst/>
              <a:gdLst/>
              <a:ahLst/>
              <a:cxnLst/>
              <a:rect l="l" t="t" r="r" b="b"/>
              <a:pathLst>
                <a:path w="390525" h="28575">
                  <a:moveTo>
                    <a:pt x="390144" y="0"/>
                  </a:moveTo>
                  <a:lnTo>
                    <a:pt x="0" y="0"/>
                  </a:lnTo>
                  <a:lnTo>
                    <a:pt x="0" y="28473"/>
                  </a:lnTo>
                  <a:lnTo>
                    <a:pt x="390144" y="28473"/>
                  </a:lnTo>
                  <a:lnTo>
                    <a:pt x="390144" y="0"/>
                  </a:lnTo>
                  <a:close/>
                </a:path>
              </a:pathLst>
            </a:custGeom>
            <a:ln w="9525">
              <a:solidFill>
                <a:srgbClr val="000000"/>
              </a:solidFill>
            </a:ln>
          </p:spPr>
          <p:txBody>
            <a:bodyPr wrap="square" lIns="0" tIns="0" rIns="0" bIns="0" rtlCol="0"/>
            <a:lstStyle/>
            <a:p>
              <a:endParaRPr/>
            </a:p>
          </p:txBody>
        </p:sp>
        <p:sp>
          <p:nvSpPr>
            <p:cNvPr id="121" name="object 121"/>
            <p:cNvSpPr/>
            <p:nvPr/>
          </p:nvSpPr>
          <p:spPr>
            <a:xfrm>
              <a:off x="5153025" y="5734049"/>
              <a:ext cx="304800" cy="38100"/>
            </a:xfrm>
            <a:custGeom>
              <a:avLst/>
              <a:gdLst/>
              <a:ahLst/>
              <a:cxnLst/>
              <a:rect l="l" t="t" r="r" b="b"/>
              <a:pathLst>
                <a:path w="304800" h="38100">
                  <a:moveTo>
                    <a:pt x="304800" y="0"/>
                  </a:moveTo>
                  <a:lnTo>
                    <a:pt x="0" y="0"/>
                  </a:lnTo>
                  <a:lnTo>
                    <a:pt x="0" y="37553"/>
                  </a:lnTo>
                  <a:lnTo>
                    <a:pt x="304800" y="37553"/>
                  </a:lnTo>
                  <a:lnTo>
                    <a:pt x="304800" y="0"/>
                  </a:lnTo>
                  <a:close/>
                </a:path>
              </a:pathLst>
            </a:custGeom>
            <a:solidFill>
              <a:srgbClr val="000000"/>
            </a:solidFill>
          </p:spPr>
          <p:txBody>
            <a:bodyPr wrap="square" lIns="0" tIns="0" rIns="0" bIns="0" rtlCol="0"/>
            <a:lstStyle/>
            <a:p>
              <a:endParaRPr/>
            </a:p>
          </p:txBody>
        </p:sp>
        <p:sp>
          <p:nvSpPr>
            <p:cNvPr id="122" name="object 122"/>
            <p:cNvSpPr/>
            <p:nvPr/>
          </p:nvSpPr>
          <p:spPr>
            <a:xfrm>
              <a:off x="4767263" y="5662613"/>
              <a:ext cx="0" cy="85725"/>
            </a:xfrm>
            <a:custGeom>
              <a:avLst/>
              <a:gdLst/>
              <a:ahLst/>
              <a:cxnLst/>
              <a:rect l="l" t="t" r="r" b="b"/>
              <a:pathLst>
                <a:path h="85725">
                  <a:moveTo>
                    <a:pt x="0" y="85598"/>
                  </a:moveTo>
                  <a:lnTo>
                    <a:pt x="0" y="0"/>
                  </a:lnTo>
                </a:path>
              </a:pathLst>
            </a:custGeom>
            <a:ln w="9525">
              <a:solidFill>
                <a:srgbClr val="000000"/>
              </a:solidFill>
            </a:ln>
          </p:spPr>
          <p:txBody>
            <a:bodyPr wrap="square" lIns="0" tIns="0" rIns="0" bIns="0" rtlCol="0"/>
            <a:lstStyle/>
            <a:p>
              <a:endParaRPr/>
            </a:p>
          </p:txBody>
        </p:sp>
        <p:sp>
          <p:nvSpPr>
            <p:cNvPr id="123" name="object 123"/>
            <p:cNvSpPr/>
            <p:nvPr/>
          </p:nvSpPr>
          <p:spPr>
            <a:xfrm>
              <a:off x="5157788" y="5681664"/>
              <a:ext cx="0" cy="85725"/>
            </a:xfrm>
            <a:custGeom>
              <a:avLst/>
              <a:gdLst/>
              <a:ahLst/>
              <a:cxnLst/>
              <a:rect l="l" t="t" r="r" b="b"/>
              <a:pathLst>
                <a:path h="85725">
                  <a:moveTo>
                    <a:pt x="0" y="85597"/>
                  </a:moveTo>
                  <a:lnTo>
                    <a:pt x="0" y="0"/>
                  </a:lnTo>
                </a:path>
              </a:pathLst>
            </a:custGeom>
            <a:ln w="9525">
              <a:solidFill>
                <a:srgbClr val="000000"/>
              </a:solidFill>
            </a:ln>
          </p:spPr>
          <p:txBody>
            <a:bodyPr wrap="square" lIns="0" tIns="0" rIns="0" bIns="0" rtlCol="0"/>
            <a:lstStyle/>
            <a:p>
              <a:endParaRPr/>
            </a:p>
          </p:txBody>
        </p:sp>
        <p:sp>
          <p:nvSpPr>
            <p:cNvPr id="124" name="object 124"/>
            <p:cNvSpPr/>
            <p:nvPr/>
          </p:nvSpPr>
          <p:spPr>
            <a:xfrm>
              <a:off x="5472112" y="5738812"/>
              <a:ext cx="238125" cy="38100"/>
            </a:xfrm>
            <a:custGeom>
              <a:avLst/>
              <a:gdLst/>
              <a:ahLst/>
              <a:cxnLst/>
              <a:rect l="l" t="t" r="r" b="b"/>
              <a:pathLst>
                <a:path w="238125" h="38100">
                  <a:moveTo>
                    <a:pt x="237744" y="0"/>
                  </a:moveTo>
                  <a:lnTo>
                    <a:pt x="0" y="0"/>
                  </a:lnTo>
                  <a:lnTo>
                    <a:pt x="0" y="37553"/>
                  </a:lnTo>
                  <a:lnTo>
                    <a:pt x="237744" y="37553"/>
                  </a:lnTo>
                  <a:lnTo>
                    <a:pt x="237744" y="0"/>
                  </a:lnTo>
                  <a:close/>
                </a:path>
              </a:pathLst>
            </a:custGeom>
            <a:ln w="9525">
              <a:solidFill>
                <a:srgbClr val="000000"/>
              </a:solidFill>
            </a:ln>
          </p:spPr>
          <p:txBody>
            <a:bodyPr wrap="square" lIns="0" tIns="0" rIns="0" bIns="0" rtlCol="0"/>
            <a:lstStyle/>
            <a:p>
              <a:endParaRPr/>
            </a:p>
          </p:txBody>
        </p:sp>
        <p:sp>
          <p:nvSpPr>
            <p:cNvPr id="125" name="object 125"/>
            <p:cNvSpPr/>
            <p:nvPr/>
          </p:nvSpPr>
          <p:spPr>
            <a:xfrm>
              <a:off x="5695950" y="5734049"/>
              <a:ext cx="238125" cy="28575"/>
            </a:xfrm>
            <a:custGeom>
              <a:avLst/>
              <a:gdLst/>
              <a:ahLst/>
              <a:cxnLst/>
              <a:rect l="l" t="t" r="r" b="b"/>
              <a:pathLst>
                <a:path w="238125" h="28575">
                  <a:moveTo>
                    <a:pt x="237604" y="0"/>
                  </a:moveTo>
                  <a:lnTo>
                    <a:pt x="0" y="0"/>
                  </a:lnTo>
                  <a:lnTo>
                    <a:pt x="0" y="28168"/>
                  </a:lnTo>
                  <a:lnTo>
                    <a:pt x="237604" y="28168"/>
                  </a:lnTo>
                  <a:lnTo>
                    <a:pt x="237604" y="0"/>
                  </a:lnTo>
                  <a:close/>
                </a:path>
              </a:pathLst>
            </a:custGeom>
            <a:solidFill>
              <a:srgbClr val="000000"/>
            </a:solidFill>
          </p:spPr>
          <p:txBody>
            <a:bodyPr wrap="square" lIns="0" tIns="0" rIns="0" bIns="0" rtlCol="0"/>
            <a:lstStyle/>
            <a:p>
              <a:endParaRPr/>
            </a:p>
          </p:txBody>
        </p:sp>
        <p:sp>
          <p:nvSpPr>
            <p:cNvPr id="126" name="object 126"/>
            <p:cNvSpPr/>
            <p:nvPr/>
          </p:nvSpPr>
          <p:spPr>
            <a:xfrm>
              <a:off x="5472113" y="5672139"/>
              <a:ext cx="0" cy="85725"/>
            </a:xfrm>
            <a:custGeom>
              <a:avLst/>
              <a:gdLst/>
              <a:ahLst/>
              <a:cxnLst/>
              <a:rect l="l" t="t" r="r" b="b"/>
              <a:pathLst>
                <a:path h="85725">
                  <a:moveTo>
                    <a:pt x="0" y="85597"/>
                  </a:moveTo>
                  <a:lnTo>
                    <a:pt x="0" y="0"/>
                  </a:lnTo>
                </a:path>
              </a:pathLst>
            </a:custGeom>
            <a:ln w="9525">
              <a:solidFill>
                <a:srgbClr val="000000"/>
              </a:solidFill>
            </a:ln>
          </p:spPr>
          <p:txBody>
            <a:bodyPr wrap="square" lIns="0" tIns="0" rIns="0" bIns="0" rtlCol="0"/>
            <a:lstStyle/>
            <a:p>
              <a:endParaRPr/>
            </a:p>
          </p:txBody>
        </p:sp>
        <p:sp>
          <p:nvSpPr>
            <p:cNvPr id="127" name="object 127"/>
            <p:cNvSpPr/>
            <p:nvPr/>
          </p:nvSpPr>
          <p:spPr>
            <a:xfrm>
              <a:off x="6167438" y="5681663"/>
              <a:ext cx="0" cy="57150"/>
            </a:xfrm>
            <a:custGeom>
              <a:avLst/>
              <a:gdLst/>
              <a:ahLst/>
              <a:cxnLst/>
              <a:rect l="l" t="t" r="r" b="b"/>
              <a:pathLst>
                <a:path h="57150">
                  <a:moveTo>
                    <a:pt x="0" y="0"/>
                  </a:moveTo>
                  <a:lnTo>
                    <a:pt x="0" y="56870"/>
                  </a:lnTo>
                </a:path>
              </a:pathLst>
            </a:custGeom>
            <a:ln w="9525">
              <a:solidFill>
                <a:srgbClr val="000000"/>
              </a:solidFill>
            </a:ln>
          </p:spPr>
          <p:txBody>
            <a:bodyPr wrap="square" lIns="0" tIns="0" rIns="0" bIns="0" rtlCol="0"/>
            <a:lstStyle/>
            <a:p>
              <a:endParaRPr/>
            </a:p>
          </p:txBody>
        </p:sp>
        <p:sp>
          <p:nvSpPr>
            <p:cNvPr id="128" name="object 128"/>
            <p:cNvSpPr/>
            <p:nvPr/>
          </p:nvSpPr>
          <p:spPr>
            <a:xfrm>
              <a:off x="5948362" y="5738812"/>
              <a:ext cx="238125" cy="38100"/>
            </a:xfrm>
            <a:custGeom>
              <a:avLst/>
              <a:gdLst/>
              <a:ahLst/>
              <a:cxnLst/>
              <a:rect l="l" t="t" r="r" b="b"/>
              <a:pathLst>
                <a:path w="238125" h="38100">
                  <a:moveTo>
                    <a:pt x="237744" y="0"/>
                  </a:moveTo>
                  <a:lnTo>
                    <a:pt x="0" y="0"/>
                  </a:lnTo>
                  <a:lnTo>
                    <a:pt x="0" y="37553"/>
                  </a:lnTo>
                  <a:lnTo>
                    <a:pt x="237744" y="37553"/>
                  </a:lnTo>
                  <a:lnTo>
                    <a:pt x="237744" y="0"/>
                  </a:lnTo>
                  <a:close/>
                </a:path>
              </a:pathLst>
            </a:custGeom>
            <a:ln w="9525">
              <a:solidFill>
                <a:srgbClr val="000000"/>
              </a:solidFill>
            </a:ln>
          </p:spPr>
          <p:txBody>
            <a:bodyPr wrap="square" lIns="0" tIns="0" rIns="0" bIns="0" rtlCol="0"/>
            <a:lstStyle/>
            <a:p>
              <a:endParaRPr/>
            </a:p>
          </p:txBody>
        </p:sp>
        <p:sp>
          <p:nvSpPr>
            <p:cNvPr id="129" name="object 129"/>
            <p:cNvSpPr/>
            <p:nvPr/>
          </p:nvSpPr>
          <p:spPr>
            <a:xfrm>
              <a:off x="5938838" y="5681664"/>
              <a:ext cx="0" cy="85725"/>
            </a:xfrm>
            <a:custGeom>
              <a:avLst/>
              <a:gdLst/>
              <a:ahLst/>
              <a:cxnLst/>
              <a:rect l="l" t="t" r="r" b="b"/>
              <a:pathLst>
                <a:path h="85725">
                  <a:moveTo>
                    <a:pt x="0" y="85597"/>
                  </a:moveTo>
                  <a:lnTo>
                    <a:pt x="0" y="0"/>
                  </a:lnTo>
                </a:path>
              </a:pathLst>
            </a:custGeom>
            <a:ln w="9525">
              <a:solidFill>
                <a:srgbClr val="000000"/>
              </a:solidFill>
            </a:ln>
          </p:spPr>
          <p:txBody>
            <a:bodyPr wrap="square" lIns="0" tIns="0" rIns="0" bIns="0" rtlCol="0"/>
            <a:lstStyle/>
            <a:p>
              <a:endParaRPr/>
            </a:p>
          </p:txBody>
        </p:sp>
        <p:sp>
          <p:nvSpPr>
            <p:cNvPr id="130" name="object 130"/>
            <p:cNvSpPr/>
            <p:nvPr/>
          </p:nvSpPr>
          <p:spPr>
            <a:xfrm>
              <a:off x="5700713" y="5681664"/>
              <a:ext cx="0" cy="85725"/>
            </a:xfrm>
            <a:custGeom>
              <a:avLst/>
              <a:gdLst/>
              <a:ahLst/>
              <a:cxnLst/>
              <a:rect l="l" t="t" r="r" b="b"/>
              <a:pathLst>
                <a:path h="85725">
                  <a:moveTo>
                    <a:pt x="0" y="85597"/>
                  </a:moveTo>
                  <a:lnTo>
                    <a:pt x="0" y="0"/>
                  </a:lnTo>
                </a:path>
              </a:pathLst>
            </a:custGeom>
            <a:ln w="9525">
              <a:solidFill>
                <a:srgbClr val="000000"/>
              </a:solidFill>
            </a:ln>
          </p:spPr>
          <p:txBody>
            <a:bodyPr wrap="square" lIns="0" tIns="0" rIns="0" bIns="0" rtlCol="0"/>
            <a:lstStyle/>
            <a:p>
              <a:endParaRPr/>
            </a:p>
          </p:txBody>
        </p:sp>
        <p:sp>
          <p:nvSpPr>
            <p:cNvPr id="131" name="object 131"/>
            <p:cNvSpPr/>
            <p:nvPr/>
          </p:nvSpPr>
          <p:spPr>
            <a:xfrm>
              <a:off x="6405563" y="5691189"/>
              <a:ext cx="0" cy="85725"/>
            </a:xfrm>
            <a:custGeom>
              <a:avLst/>
              <a:gdLst/>
              <a:ahLst/>
              <a:cxnLst/>
              <a:rect l="l" t="t" r="r" b="b"/>
              <a:pathLst>
                <a:path h="85725">
                  <a:moveTo>
                    <a:pt x="0" y="85597"/>
                  </a:moveTo>
                  <a:lnTo>
                    <a:pt x="0" y="0"/>
                  </a:lnTo>
                </a:path>
              </a:pathLst>
            </a:custGeom>
            <a:ln w="9525">
              <a:solidFill>
                <a:srgbClr val="000000"/>
              </a:solidFill>
            </a:ln>
          </p:spPr>
          <p:txBody>
            <a:bodyPr wrap="square" lIns="0" tIns="0" rIns="0" bIns="0" rtlCol="0"/>
            <a:lstStyle/>
            <a:p>
              <a:endParaRPr/>
            </a:p>
          </p:txBody>
        </p:sp>
      </p:grpSp>
      <p:sp>
        <p:nvSpPr>
          <p:cNvPr id="132" name="object 132"/>
          <p:cNvSpPr txBox="1"/>
          <p:nvPr/>
        </p:nvSpPr>
        <p:spPr>
          <a:xfrm>
            <a:off x="5037342" y="5559618"/>
            <a:ext cx="1436370" cy="116839"/>
          </a:xfrm>
          <a:prstGeom prst="rect">
            <a:avLst/>
          </a:prstGeom>
        </p:spPr>
        <p:txBody>
          <a:bodyPr vert="horz" wrap="square" lIns="0" tIns="12700" rIns="0" bIns="0" rtlCol="0">
            <a:spAutoFit/>
          </a:bodyPr>
          <a:lstStyle/>
          <a:p>
            <a:pPr marL="38100">
              <a:lnSpc>
                <a:spcPct val="100000"/>
              </a:lnSpc>
              <a:spcBef>
                <a:spcPts val="100"/>
              </a:spcBef>
              <a:tabLst>
                <a:tab pos="323215" algn="l"/>
              </a:tabLst>
            </a:pPr>
            <a:r>
              <a:rPr sz="900" spc="-22" baseline="4629" dirty="0">
                <a:latin typeface="Arial"/>
                <a:cs typeface="Arial"/>
              </a:rPr>
              <a:t>1km	</a:t>
            </a:r>
            <a:r>
              <a:rPr sz="900" spc="-44" baseline="4629" dirty="0">
                <a:latin typeface="Arial"/>
                <a:cs typeface="Arial"/>
              </a:rPr>
              <a:t>500m</a:t>
            </a:r>
            <a:r>
              <a:rPr sz="900" spc="232" baseline="4629" dirty="0">
                <a:latin typeface="Arial"/>
                <a:cs typeface="Arial"/>
              </a:rPr>
              <a:t>  </a:t>
            </a:r>
            <a:r>
              <a:rPr sz="600" spc="-30" dirty="0">
                <a:latin typeface="Arial"/>
                <a:cs typeface="Arial"/>
              </a:rPr>
              <a:t>300m</a:t>
            </a:r>
            <a:r>
              <a:rPr sz="600" spc="114" dirty="0">
                <a:latin typeface="Arial"/>
                <a:cs typeface="Arial"/>
              </a:rPr>
              <a:t>  </a:t>
            </a:r>
            <a:r>
              <a:rPr sz="900" spc="-44" baseline="4629" dirty="0">
                <a:latin typeface="Arial"/>
                <a:cs typeface="Arial"/>
              </a:rPr>
              <a:t>200m</a:t>
            </a:r>
            <a:r>
              <a:rPr sz="900" spc="375" baseline="4629" dirty="0">
                <a:latin typeface="Arial"/>
                <a:cs typeface="Arial"/>
              </a:rPr>
              <a:t> </a:t>
            </a:r>
            <a:r>
              <a:rPr sz="600" spc="-30" dirty="0">
                <a:latin typeface="Arial"/>
                <a:cs typeface="Arial"/>
              </a:rPr>
              <a:t>100m</a:t>
            </a:r>
            <a:r>
              <a:rPr sz="600" spc="114" dirty="0">
                <a:latin typeface="Arial"/>
                <a:cs typeface="Arial"/>
              </a:rPr>
              <a:t>   </a:t>
            </a:r>
            <a:r>
              <a:rPr sz="900" baseline="4629" dirty="0">
                <a:latin typeface="Arial"/>
                <a:cs typeface="Arial"/>
              </a:rPr>
              <a:t>0</a:t>
            </a:r>
            <a:endParaRPr sz="900" baseline="4629">
              <a:latin typeface="Arial"/>
              <a:cs typeface="Arial"/>
            </a:endParaRPr>
          </a:p>
        </p:txBody>
      </p:sp>
      <p:grpSp>
        <p:nvGrpSpPr>
          <p:cNvPr id="133" name="object 133"/>
          <p:cNvGrpSpPr/>
          <p:nvPr/>
        </p:nvGrpSpPr>
        <p:grpSpPr>
          <a:xfrm>
            <a:off x="1452562" y="1528762"/>
            <a:ext cx="4962525" cy="4243388"/>
            <a:chOff x="1452562" y="1528762"/>
            <a:chExt cx="4962525" cy="4243388"/>
          </a:xfrm>
        </p:grpSpPr>
        <p:sp>
          <p:nvSpPr>
            <p:cNvPr id="134" name="object 134"/>
            <p:cNvSpPr/>
            <p:nvPr/>
          </p:nvSpPr>
          <p:spPr>
            <a:xfrm>
              <a:off x="1452562" y="1538287"/>
              <a:ext cx="0" cy="4000500"/>
            </a:xfrm>
            <a:custGeom>
              <a:avLst/>
              <a:gdLst/>
              <a:ahLst/>
              <a:cxnLst/>
              <a:rect l="l" t="t" r="r" b="b"/>
              <a:pathLst>
                <a:path h="4000500">
                  <a:moveTo>
                    <a:pt x="0" y="0"/>
                  </a:moveTo>
                  <a:lnTo>
                    <a:pt x="0" y="3999991"/>
                  </a:lnTo>
                </a:path>
              </a:pathLst>
            </a:custGeom>
            <a:ln w="9525">
              <a:solidFill>
                <a:srgbClr val="7D7D7D"/>
              </a:solidFill>
            </a:ln>
          </p:spPr>
          <p:txBody>
            <a:bodyPr wrap="square" lIns="0" tIns="0" rIns="0" bIns="0" rtlCol="0"/>
            <a:lstStyle/>
            <a:p>
              <a:endParaRPr/>
            </a:p>
          </p:txBody>
        </p:sp>
        <p:sp>
          <p:nvSpPr>
            <p:cNvPr id="135" name="object 135"/>
            <p:cNvSpPr/>
            <p:nvPr/>
          </p:nvSpPr>
          <p:spPr>
            <a:xfrm>
              <a:off x="2033587" y="3203538"/>
              <a:ext cx="0" cy="2392045"/>
            </a:xfrm>
            <a:custGeom>
              <a:avLst/>
              <a:gdLst/>
              <a:ahLst/>
              <a:cxnLst/>
              <a:rect l="l" t="t" r="r" b="b"/>
              <a:pathLst>
                <a:path h="2392045">
                  <a:moveTo>
                    <a:pt x="0" y="0"/>
                  </a:moveTo>
                  <a:lnTo>
                    <a:pt x="0" y="2392032"/>
                  </a:lnTo>
                </a:path>
              </a:pathLst>
            </a:custGeom>
            <a:ln w="9525">
              <a:solidFill>
                <a:srgbClr val="7D7D7D"/>
              </a:solidFill>
            </a:ln>
          </p:spPr>
          <p:txBody>
            <a:bodyPr wrap="square" lIns="0" tIns="0" rIns="0" bIns="0" rtlCol="0"/>
            <a:lstStyle/>
            <a:p>
              <a:endParaRPr/>
            </a:p>
          </p:txBody>
        </p:sp>
        <p:sp>
          <p:nvSpPr>
            <p:cNvPr id="136" name="object 136"/>
            <p:cNvSpPr/>
            <p:nvPr/>
          </p:nvSpPr>
          <p:spPr>
            <a:xfrm>
              <a:off x="2033587" y="1538287"/>
              <a:ext cx="0" cy="1410970"/>
            </a:xfrm>
            <a:custGeom>
              <a:avLst/>
              <a:gdLst/>
              <a:ahLst/>
              <a:cxnLst/>
              <a:rect l="l" t="t" r="r" b="b"/>
              <a:pathLst>
                <a:path h="1410970">
                  <a:moveTo>
                    <a:pt x="0" y="0"/>
                  </a:moveTo>
                  <a:lnTo>
                    <a:pt x="0" y="1410589"/>
                  </a:lnTo>
                </a:path>
              </a:pathLst>
            </a:custGeom>
            <a:ln w="9525">
              <a:solidFill>
                <a:srgbClr val="7D7D7D"/>
              </a:solidFill>
            </a:ln>
          </p:spPr>
          <p:txBody>
            <a:bodyPr wrap="square" lIns="0" tIns="0" rIns="0" bIns="0" rtlCol="0"/>
            <a:lstStyle/>
            <a:p>
              <a:endParaRPr/>
            </a:p>
          </p:txBody>
        </p:sp>
        <p:sp>
          <p:nvSpPr>
            <p:cNvPr id="137" name="object 137"/>
            <p:cNvSpPr/>
            <p:nvPr/>
          </p:nvSpPr>
          <p:spPr>
            <a:xfrm>
              <a:off x="2639585" y="3203538"/>
              <a:ext cx="0" cy="2392045"/>
            </a:xfrm>
            <a:custGeom>
              <a:avLst/>
              <a:gdLst/>
              <a:ahLst/>
              <a:cxnLst/>
              <a:rect l="l" t="t" r="r" b="b"/>
              <a:pathLst>
                <a:path h="2392045">
                  <a:moveTo>
                    <a:pt x="0" y="0"/>
                  </a:moveTo>
                  <a:lnTo>
                    <a:pt x="0" y="2392032"/>
                  </a:lnTo>
                </a:path>
              </a:pathLst>
            </a:custGeom>
            <a:ln w="9525">
              <a:solidFill>
                <a:srgbClr val="7D7D7D"/>
              </a:solidFill>
            </a:ln>
          </p:spPr>
          <p:txBody>
            <a:bodyPr wrap="square" lIns="0" tIns="0" rIns="0" bIns="0" rtlCol="0"/>
            <a:lstStyle/>
            <a:p>
              <a:endParaRPr/>
            </a:p>
          </p:txBody>
        </p:sp>
        <p:sp>
          <p:nvSpPr>
            <p:cNvPr id="138" name="object 138"/>
            <p:cNvSpPr/>
            <p:nvPr/>
          </p:nvSpPr>
          <p:spPr>
            <a:xfrm>
              <a:off x="2639585" y="1538287"/>
              <a:ext cx="0" cy="1410970"/>
            </a:xfrm>
            <a:custGeom>
              <a:avLst/>
              <a:gdLst/>
              <a:ahLst/>
              <a:cxnLst/>
              <a:rect l="l" t="t" r="r" b="b"/>
              <a:pathLst>
                <a:path h="1410970">
                  <a:moveTo>
                    <a:pt x="0" y="0"/>
                  </a:moveTo>
                  <a:lnTo>
                    <a:pt x="0" y="1410589"/>
                  </a:lnTo>
                </a:path>
              </a:pathLst>
            </a:custGeom>
            <a:ln w="9525">
              <a:solidFill>
                <a:srgbClr val="7D7D7D"/>
              </a:solidFill>
            </a:ln>
          </p:spPr>
          <p:txBody>
            <a:bodyPr wrap="square" lIns="0" tIns="0" rIns="0" bIns="0" rtlCol="0"/>
            <a:lstStyle/>
            <a:p>
              <a:endParaRPr/>
            </a:p>
          </p:txBody>
        </p:sp>
        <p:sp>
          <p:nvSpPr>
            <p:cNvPr id="139" name="object 139"/>
            <p:cNvSpPr/>
            <p:nvPr/>
          </p:nvSpPr>
          <p:spPr>
            <a:xfrm>
              <a:off x="3224212" y="3203538"/>
              <a:ext cx="0" cy="2392045"/>
            </a:xfrm>
            <a:custGeom>
              <a:avLst/>
              <a:gdLst/>
              <a:ahLst/>
              <a:cxnLst/>
              <a:rect l="l" t="t" r="r" b="b"/>
              <a:pathLst>
                <a:path h="2392045">
                  <a:moveTo>
                    <a:pt x="0" y="0"/>
                  </a:moveTo>
                  <a:lnTo>
                    <a:pt x="0" y="2392032"/>
                  </a:lnTo>
                </a:path>
              </a:pathLst>
            </a:custGeom>
            <a:ln w="9525">
              <a:solidFill>
                <a:srgbClr val="7D7D7D"/>
              </a:solidFill>
            </a:ln>
          </p:spPr>
          <p:txBody>
            <a:bodyPr wrap="square" lIns="0" tIns="0" rIns="0" bIns="0" rtlCol="0"/>
            <a:lstStyle/>
            <a:p>
              <a:endParaRPr/>
            </a:p>
          </p:txBody>
        </p:sp>
        <p:sp>
          <p:nvSpPr>
            <p:cNvPr id="140" name="object 140"/>
            <p:cNvSpPr/>
            <p:nvPr/>
          </p:nvSpPr>
          <p:spPr>
            <a:xfrm>
              <a:off x="3224212" y="1538287"/>
              <a:ext cx="0" cy="1410970"/>
            </a:xfrm>
            <a:custGeom>
              <a:avLst/>
              <a:gdLst/>
              <a:ahLst/>
              <a:cxnLst/>
              <a:rect l="l" t="t" r="r" b="b"/>
              <a:pathLst>
                <a:path h="1410970">
                  <a:moveTo>
                    <a:pt x="0" y="0"/>
                  </a:moveTo>
                  <a:lnTo>
                    <a:pt x="0" y="1410589"/>
                  </a:lnTo>
                </a:path>
              </a:pathLst>
            </a:custGeom>
            <a:ln w="9525">
              <a:solidFill>
                <a:srgbClr val="7D7D7D"/>
              </a:solidFill>
            </a:ln>
          </p:spPr>
          <p:txBody>
            <a:bodyPr wrap="square" lIns="0" tIns="0" rIns="0" bIns="0" rtlCol="0"/>
            <a:lstStyle/>
            <a:p>
              <a:endParaRPr/>
            </a:p>
          </p:txBody>
        </p:sp>
        <p:sp>
          <p:nvSpPr>
            <p:cNvPr id="141" name="object 141"/>
            <p:cNvSpPr/>
            <p:nvPr/>
          </p:nvSpPr>
          <p:spPr>
            <a:xfrm>
              <a:off x="3824288" y="153828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42" name="object 142"/>
            <p:cNvSpPr/>
            <p:nvPr/>
          </p:nvSpPr>
          <p:spPr>
            <a:xfrm>
              <a:off x="4395788" y="153828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43" name="object 143"/>
            <p:cNvSpPr/>
            <p:nvPr/>
          </p:nvSpPr>
          <p:spPr>
            <a:xfrm>
              <a:off x="4767263" y="1528762"/>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44" name="object 144"/>
            <p:cNvSpPr/>
            <p:nvPr/>
          </p:nvSpPr>
          <p:spPr>
            <a:xfrm>
              <a:off x="6172200" y="5734050"/>
              <a:ext cx="238125" cy="38100"/>
            </a:xfrm>
            <a:custGeom>
              <a:avLst/>
              <a:gdLst/>
              <a:ahLst/>
              <a:cxnLst/>
              <a:rect l="l" t="t" r="r" b="b"/>
              <a:pathLst>
                <a:path w="238125" h="38100">
                  <a:moveTo>
                    <a:pt x="237998" y="0"/>
                  </a:moveTo>
                  <a:lnTo>
                    <a:pt x="0" y="0"/>
                  </a:lnTo>
                  <a:lnTo>
                    <a:pt x="0" y="37553"/>
                  </a:lnTo>
                  <a:lnTo>
                    <a:pt x="237998" y="37553"/>
                  </a:lnTo>
                  <a:lnTo>
                    <a:pt x="237998" y="0"/>
                  </a:lnTo>
                  <a:close/>
                </a:path>
              </a:pathLst>
            </a:custGeom>
            <a:solidFill>
              <a:srgbClr val="000000"/>
            </a:solidFill>
          </p:spPr>
          <p:txBody>
            <a:bodyPr wrap="square" lIns="0" tIns="0" rIns="0" bIns="0" rtlCol="0"/>
            <a:lstStyle/>
            <a:p>
              <a:endParaRPr/>
            </a:p>
          </p:txBody>
        </p:sp>
        <p:sp>
          <p:nvSpPr>
            <p:cNvPr id="145" name="object 145"/>
            <p:cNvSpPr/>
            <p:nvPr/>
          </p:nvSpPr>
          <p:spPr>
            <a:xfrm>
              <a:off x="5157788" y="159543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46" name="object 146"/>
            <p:cNvSpPr/>
            <p:nvPr/>
          </p:nvSpPr>
          <p:spPr>
            <a:xfrm>
              <a:off x="5462588" y="153828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47" name="object 147"/>
            <p:cNvSpPr/>
            <p:nvPr/>
          </p:nvSpPr>
          <p:spPr>
            <a:xfrm>
              <a:off x="5700713" y="5465278"/>
              <a:ext cx="0" cy="130810"/>
            </a:xfrm>
            <a:custGeom>
              <a:avLst/>
              <a:gdLst/>
              <a:ahLst/>
              <a:cxnLst/>
              <a:rect l="l" t="t" r="r" b="b"/>
              <a:pathLst>
                <a:path h="130810">
                  <a:moveTo>
                    <a:pt x="0" y="0"/>
                  </a:moveTo>
                  <a:lnTo>
                    <a:pt x="0" y="130543"/>
                  </a:lnTo>
                </a:path>
              </a:pathLst>
            </a:custGeom>
            <a:ln w="9525">
              <a:solidFill>
                <a:srgbClr val="7D7D7D"/>
              </a:solidFill>
            </a:ln>
          </p:spPr>
          <p:txBody>
            <a:bodyPr wrap="square" lIns="0" tIns="0" rIns="0" bIns="0" rtlCol="0"/>
            <a:lstStyle/>
            <a:p>
              <a:endParaRPr/>
            </a:p>
          </p:txBody>
        </p:sp>
        <p:sp>
          <p:nvSpPr>
            <p:cNvPr id="148" name="object 148"/>
            <p:cNvSpPr/>
            <p:nvPr/>
          </p:nvSpPr>
          <p:spPr>
            <a:xfrm>
              <a:off x="5700713" y="1537914"/>
              <a:ext cx="0" cy="3892550"/>
            </a:xfrm>
            <a:custGeom>
              <a:avLst/>
              <a:gdLst/>
              <a:ahLst/>
              <a:cxnLst/>
              <a:rect l="l" t="t" r="r" b="b"/>
              <a:pathLst>
                <a:path h="3892550">
                  <a:moveTo>
                    <a:pt x="0" y="0"/>
                  </a:moveTo>
                  <a:lnTo>
                    <a:pt x="0" y="3892283"/>
                  </a:lnTo>
                </a:path>
              </a:pathLst>
            </a:custGeom>
            <a:ln w="9525">
              <a:solidFill>
                <a:srgbClr val="7D7D7D"/>
              </a:solidFill>
            </a:ln>
          </p:spPr>
          <p:txBody>
            <a:bodyPr wrap="square" lIns="0" tIns="0" rIns="0" bIns="0" rtlCol="0"/>
            <a:lstStyle/>
            <a:p>
              <a:endParaRPr/>
            </a:p>
          </p:txBody>
        </p:sp>
        <p:sp>
          <p:nvSpPr>
            <p:cNvPr id="149" name="object 149"/>
            <p:cNvSpPr/>
            <p:nvPr/>
          </p:nvSpPr>
          <p:spPr>
            <a:xfrm>
              <a:off x="5942905" y="5465278"/>
              <a:ext cx="0" cy="130810"/>
            </a:xfrm>
            <a:custGeom>
              <a:avLst/>
              <a:gdLst/>
              <a:ahLst/>
              <a:cxnLst/>
              <a:rect l="l" t="t" r="r" b="b"/>
              <a:pathLst>
                <a:path h="130810">
                  <a:moveTo>
                    <a:pt x="0" y="0"/>
                  </a:moveTo>
                  <a:lnTo>
                    <a:pt x="0" y="130543"/>
                  </a:lnTo>
                </a:path>
              </a:pathLst>
            </a:custGeom>
            <a:ln w="9525">
              <a:solidFill>
                <a:srgbClr val="7D7D7D"/>
              </a:solidFill>
            </a:ln>
          </p:spPr>
          <p:txBody>
            <a:bodyPr wrap="square" lIns="0" tIns="0" rIns="0" bIns="0" rtlCol="0"/>
            <a:lstStyle/>
            <a:p>
              <a:endParaRPr/>
            </a:p>
          </p:txBody>
        </p:sp>
        <p:sp>
          <p:nvSpPr>
            <p:cNvPr id="150" name="object 150"/>
            <p:cNvSpPr/>
            <p:nvPr/>
          </p:nvSpPr>
          <p:spPr>
            <a:xfrm>
              <a:off x="5942905" y="1537914"/>
              <a:ext cx="0" cy="3892550"/>
            </a:xfrm>
            <a:custGeom>
              <a:avLst/>
              <a:gdLst/>
              <a:ahLst/>
              <a:cxnLst/>
              <a:rect l="l" t="t" r="r" b="b"/>
              <a:pathLst>
                <a:path h="3892550">
                  <a:moveTo>
                    <a:pt x="0" y="0"/>
                  </a:moveTo>
                  <a:lnTo>
                    <a:pt x="0" y="3892283"/>
                  </a:lnTo>
                </a:path>
              </a:pathLst>
            </a:custGeom>
            <a:ln w="9525">
              <a:solidFill>
                <a:srgbClr val="7D7D7D"/>
              </a:solidFill>
            </a:ln>
          </p:spPr>
          <p:txBody>
            <a:bodyPr wrap="square" lIns="0" tIns="0" rIns="0" bIns="0" rtlCol="0"/>
            <a:lstStyle/>
            <a:p>
              <a:endParaRPr/>
            </a:p>
          </p:txBody>
        </p:sp>
        <p:sp>
          <p:nvSpPr>
            <p:cNvPr id="151" name="object 151"/>
            <p:cNvSpPr/>
            <p:nvPr/>
          </p:nvSpPr>
          <p:spPr>
            <a:xfrm>
              <a:off x="6166934" y="5465278"/>
              <a:ext cx="0" cy="121920"/>
            </a:xfrm>
            <a:custGeom>
              <a:avLst/>
              <a:gdLst/>
              <a:ahLst/>
              <a:cxnLst/>
              <a:rect l="l" t="t" r="r" b="b"/>
              <a:pathLst>
                <a:path h="121920">
                  <a:moveTo>
                    <a:pt x="0" y="0"/>
                  </a:moveTo>
                  <a:lnTo>
                    <a:pt x="0" y="121399"/>
                  </a:lnTo>
                </a:path>
              </a:pathLst>
            </a:custGeom>
            <a:ln w="9525">
              <a:solidFill>
                <a:srgbClr val="7D7D7D"/>
              </a:solidFill>
            </a:ln>
          </p:spPr>
          <p:txBody>
            <a:bodyPr wrap="square" lIns="0" tIns="0" rIns="0" bIns="0" rtlCol="0"/>
            <a:lstStyle/>
            <a:p>
              <a:endParaRPr/>
            </a:p>
          </p:txBody>
        </p:sp>
        <p:sp>
          <p:nvSpPr>
            <p:cNvPr id="152" name="object 152"/>
            <p:cNvSpPr/>
            <p:nvPr/>
          </p:nvSpPr>
          <p:spPr>
            <a:xfrm>
              <a:off x="6166934" y="1528762"/>
              <a:ext cx="0" cy="3901440"/>
            </a:xfrm>
            <a:custGeom>
              <a:avLst/>
              <a:gdLst/>
              <a:ahLst/>
              <a:cxnLst/>
              <a:rect l="l" t="t" r="r" b="b"/>
              <a:pathLst>
                <a:path h="3901440">
                  <a:moveTo>
                    <a:pt x="0" y="0"/>
                  </a:moveTo>
                  <a:lnTo>
                    <a:pt x="0" y="3901440"/>
                  </a:lnTo>
                </a:path>
              </a:pathLst>
            </a:custGeom>
            <a:ln w="9525">
              <a:solidFill>
                <a:srgbClr val="7D7D7D"/>
              </a:solidFill>
            </a:ln>
          </p:spPr>
          <p:txBody>
            <a:bodyPr wrap="square" lIns="0" tIns="0" rIns="0" bIns="0" rtlCol="0"/>
            <a:lstStyle/>
            <a:p>
              <a:endParaRPr/>
            </a:p>
          </p:txBody>
        </p:sp>
        <p:sp>
          <p:nvSpPr>
            <p:cNvPr id="153" name="object 153"/>
            <p:cNvSpPr/>
            <p:nvPr/>
          </p:nvSpPr>
          <p:spPr>
            <a:xfrm>
              <a:off x="1452562" y="1528765"/>
              <a:ext cx="4962525" cy="9525"/>
            </a:xfrm>
            <a:custGeom>
              <a:avLst/>
              <a:gdLst/>
              <a:ahLst/>
              <a:cxnLst/>
              <a:rect l="l" t="t" r="r" b="b"/>
              <a:pathLst>
                <a:path w="4962525" h="9525">
                  <a:moveTo>
                    <a:pt x="0" y="9486"/>
                  </a:moveTo>
                  <a:lnTo>
                    <a:pt x="4962436" y="0"/>
                  </a:lnTo>
                </a:path>
              </a:pathLst>
            </a:custGeom>
            <a:ln w="9525">
              <a:solidFill>
                <a:srgbClr val="000000"/>
              </a:solidFill>
            </a:ln>
          </p:spPr>
          <p:txBody>
            <a:bodyPr wrap="square" lIns="0" tIns="0" rIns="0" bIns="0" rtlCol="0"/>
            <a:lstStyle/>
            <a:p>
              <a:endParaRPr/>
            </a:p>
          </p:txBody>
        </p:sp>
        <p:sp>
          <p:nvSpPr>
            <p:cNvPr id="154" name="object 154"/>
            <p:cNvSpPr/>
            <p:nvPr/>
          </p:nvSpPr>
          <p:spPr>
            <a:xfrm>
              <a:off x="6405563" y="1528762"/>
              <a:ext cx="0" cy="4057650"/>
            </a:xfrm>
            <a:custGeom>
              <a:avLst/>
              <a:gdLst/>
              <a:ahLst/>
              <a:cxnLst/>
              <a:rect l="l" t="t" r="r" b="b"/>
              <a:pathLst>
                <a:path h="4057650">
                  <a:moveTo>
                    <a:pt x="0" y="0"/>
                  </a:moveTo>
                  <a:lnTo>
                    <a:pt x="0" y="4057281"/>
                  </a:lnTo>
                </a:path>
              </a:pathLst>
            </a:custGeom>
            <a:ln w="9525">
              <a:solidFill>
                <a:srgbClr val="575757"/>
              </a:solidFill>
            </a:ln>
          </p:spPr>
          <p:txBody>
            <a:bodyPr wrap="square" lIns="0" tIns="0" rIns="0" bIns="0" rtlCol="0"/>
            <a:lstStyle/>
            <a:p>
              <a:endParaRPr/>
            </a:p>
          </p:txBody>
        </p:sp>
        <p:pic>
          <p:nvPicPr>
            <p:cNvPr id="155" name="object 155"/>
            <p:cNvPicPr/>
            <p:nvPr/>
          </p:nvPicPr>
          <p:blipFill>
            <a:blip r:embed="rId23" cstate="print"/>
            <a:stretch>
              <a:fillRect/>
            </a:stretch>
          </p:blipFill>
          <p:spPr>
            <a:xfrm>
              <a:off x="5686425" y="5419725"/>
              <a:ext cx="723899" cy="38099"/>
            </a:xfrm>
            <a:prstGeom prst="rect">
              <a:avLst/>
            </a:prstGeom>
          </p:spPr>
        </p:pic>
        <p:sp>
          <p:nvSpPr>
            <p:cNvPr id="156" name="object 156"/>
            <p:cNvSpPr/>
            <p:nvPr/>
          </p:nvSpPr>
          <p:spPr>
            <a:xfrm>
              <a:off x="5691187" y="5424487"/>
              <a:ext cx="723900" cy="38100"/>
            </a:xfrm>
            <a:custGeom>
              <a:avLst/>
              <a:gdLst/>
              <a:ahLst/>
              <a:cxnLst/>
              <a:rect l="l" t="t" r="r" b="b"/>
              <a:pathLst>
                <a:path w="723900" h="38100">
                  <a:moveTo>
                    <a:pt x="0" y="37553"/>
                  </a:moveTo>
                  <a:lnTo>
                    <a:pt x="723519" y="37553"/>
                  </a:lnTo>
                  <a:lnTo>
                    <a:pt x="723519" y="0"/>
                  </a:lnTo>
                  <a:lnTo>
                    <a:pt x="0" y="0"/>
                  </a:lnTo>
                  <a:lnTo>
                    <a:pt x="0" y="37553"/>
                  </a:lnTo>
                  <a:close/>
                </a:path>
              </a:pathLst>
            </a:custGeom>
            <a:ln w="9525">
              <a:solidFill>
                <a:srgbClr val="000000"/>
              </a:solidFill>
            </a:ln>
          </p:spPr>
          <p:txBody>
            <a:bodyPr wrap="square" lIns="0" tIns="0" rIns="0" bIns="0" rtlCol="0"/>
            <a:lstStyle/>
            <a:p>
              <a:endParaRPr/>
            </a:p>
          </p:txBody>
        </p:sp>
      </p:grpSp>
      <p:sp>
        <p:nvSpPr>
          <p:cNvPr id="164" name="object 164"/>
          <p:cNvSpPr txBox="1"/>
          <p:nvPr/>
        </p:nvSpPr>
        <p:spPr>
          <a:xfrm>
            <a:off x="1527735" y="2970870"/>
            <a:ext cx="1807210" cy="185420"/>
          </a:xfrm>
          <a:prstGeom prst="rect">
            <a:avLst/>
          </a:prstGeom>
        </p:spPr>
        <p:txBody>
          <a:bodyPr vert="horz" wrap="square" lIns="0" tIns="12700" rIns="0" bIns="0" rtlCol="0">
            <a:spAutoFit/>
          </a:bodyPr>
          <a:lstStyle/>
          <a:p>
            <a:pPr marL="12700">
              <a:lnSpc>
                <a:spcPct val="100000"/>
              </a:lnSpc>
              <a:spcBef>
                <a:spcPts val="100"/>
              </a:spcBef>
            </a:pPr>
            <a:r>
              <a:rPr sz="1050" spc="-15" dirty="0">
                <a:latin typeface="Arial"/>
                <a:cs typeface="Arial"/>
              </a:rPr>
              <a:t>CAB</a:t>
            </a:r>
            <a:r>
              <a:rPr sz="1050" spc="-40" dirty="0">
                <a:latin typeface="Arial"/>
                <a:cs typeface="Arial"/>
              </a:rPr>
              <a:t> </a:t>
            </a:r>
            <a:r>
              <a:rPr sz="1050" spc="-5" dirty="0">
                <a:latin typeface="Arial"/>
                <a:cs typeface="Arial"/>
              </a:rPr>
              <a:t>Kinetic</a:t>
            </a:r>
            <a:r>
              <a:rPr sz="1050" spc="-10" dirty="0">
                <a:latin typeface="Arial"/>
                <a:cs typeface="Arial"/>
              </a:rPr>
              <a:t> </a:t>
            </a:r>
            <a:r>
              <a:rPr sz="1050" spc="5" dirty="0">
                <a:latin typeface="Arial"/>
                <a:cs typeface="Arial"/>
              </a:rPr>
              <a:t>Weapon</a:t>
            </a:r>
            <a:r>
              <a:rPr sz="1050" spc="-65" dirty="0">
                <a:latin typeface="Arial"/>
                <a:cs typeface="Arial"/>
              </a:rPr>
              <a:t> </a:t>
            </a:r>
            <a:r>
              <a:rPr sz="1050" spc="-10" dirty="0">
                <a:latin typeface="Arial"/>
                <a:cs typeface="Arial"/>
              </a:rPr>
              <a:t>Systems</a:t>
            </a:r>
            <a:endParaRPr sz="1050" dirty="0">
              <a:latin typeface="Arial"/>
              <a:cs typeface="Arial"/>
            </a:endParaRPr>
          </a:p>
        </p:txBody>
      </p:sp>
      <p:grpSp>
        <p:nvGrpSpPr>
          <p:cNvPr id="165" name="object 165"/>
          <p:cNvGrpSpPr/>
          <p:nvPr/>
        </p:nvGrpSpPr>
        <p:grpSpPr>
          <a:xfrm>
            <a:off x="257175" y="1590675"/>
            <a:ext cx="6153150" cy="4181475"/>
            <a:chOff x="257175" y="1590675"/>
            <a:chExt cx="6153150" cy="4181475"/>
          </a:xfrm>
        </p:grpSpPr>
        <p:sp>
          <p:nvSpPr>
            <p:cNvPr id="166" name="object 166"/>
            <p:cNvSpPr/>
            <p:nvPr/>
          </p:nvSpPr>
          <p:spPr>
            <a:xfrm>
              <a:off x="533400" y="1590675"/>
              <a:ext cx="5867400" cy="38100"/>
            </a:xfrm>
            <a:custGeom>
              <a:avLst/>
              <a:gdLst/>
              <a:ahLst/>
              <a:cxnLst/>
              <a:rect l="l" t="t" r="r" b="b"/>
              <a:pathLst>
                <a:path w="5867400" h="38100">
                  <a:moveTo>
                    <a:pt x="5867273" y="0"/>
                  </a:moveTo>
                  <a:lnTo>
                    <a:pt x="0" y="0"/>
                  </a:lnTo>
                  <a:lnTo>
                    <a:pt x="0" y="37960"/>
                  </a:lnTo>
                  <a:lnTo>
                    <a:pt x="5867273" y="37960"/>
                  </a:lnTo>
                  <a:lnTo>
                    <a:pt x="5867273" y="0"/>
                  </a:lnTo>
                  <a:close/>
                </a:path>
              </a:pathLst>
            </a:custGeom>
            <a:solidFill>
              <a:srgbClr val="FF0000"/>
            </a:solidFill>
          </p:spPr>
          <p:txBody>
            <a:bodyPr wrap="square" lIns="0" tIns="0" rIns="0" bIns="0" rtlCol="0"/>
            <a:lstStyle/>
            <a:p>
              <a:endParaRPr/>
            </a:p>
          </p:txBody>
        </p:sp>
        <p:sp>
          <p:nvSpPr>
            <p:cNvPr id="167" name="object 167"/>
            <p:cNvSpPr/>
            <p:nvPr/>
          </p:nvSpPr>
          <p:spPr>
            <a:xfrm>
              <a:off x="538162" y="1595437"/>
              <a:ext cx="5867400" cy="38100"/>
            </a:xfrm>
            <a:custGeom>
              <a:avLst/>
              <a:gdLst/>
              <a:ahLst/>
              <a:cxnLst/>
              <a:rect l="l" t="t" r="r" b="b"/>
              <a:pathLst>
                <a:path w="5867400" h="38100">
                  <a:moveTo>
                    <a:pt x="0" y="37960"/>
                  </a:moveTo>
                  <a:lnTo>
                    <a:pt x="5867273" y="37960"/>
                  </a:lnTo>
                  <a:lnTo>
                    <a:pt x="5867273" y="0"/>
                  </a:lnTo>
                  <a:lnTo>
                    <a:pt x="0" y="0"/>
                  </a:lnTo>
                  <a:lnTo>
                    <a:pt x="0" y="37960"/>
                  </a:lnTo>
                  <a:close/>
                </a:path>
              </a:pathLst>
            </a:custGeom>
            <a:ln w="9525">
              <a:solidFill>
                <a:srgbClr val="000000"/>
              </a:solidFill>
            </a:ln>
          </p:spPr>
          <p:txBody>
            <a:bodyPr wrap="square" lIns="0" tIns="0" rIns="0" bIns="0" rtlCol="0"/>
            <a:lstStyle/>
            <a:p>
              <a:endParaRPr/>
            </a:p>
          </p:txBody>
        </p:sp>
        <p:sp>
          <p:nvSpPr>
            <p:cNvPr id="168" name="object 168"/>
            <p:cNvSpPr/>
            <p:nvPr/>
          </p:nvSpPr>
          <p:spPr>
            <a:xfrm>
              <a:off x="857250" y="5734050"/>
              <a:ext cx="590550" cy="28575"/>
            </a:xfrm>
            <a:custGeom>
              <a:avLst/>
              <a:gdLst/>
              <a:ahLst/>
              <a:cxnLst/>
              <a:rect l="l" t="t" r="r" b="b"/>
              <a:pathLst>
                <a:path w="590550" h="28575">
                  <a:moveTo>
                    <a:pt x="590169" y="0"/>
                  </a:moveTo>
                  <a:lnTo>
                    <a:pt x="0" y="0"/>
                  </a:lnTo>
                  <a:lnTo>
                    <a:pt x="0" y="28054"/>
                  </a:lnTo>
                  <a:lnTo>
                    <a:pt x="590169" y="28054"/>
                  </a:lnTo>
                  <a:lnTo>
                    <a:pt x="590169" y="0"/>
                  </a:lnTo>
                  <a:close/>
                </a:path>
              </a:pathLst>
            </a:custGeom>
            <a:solidFill>
              <a:srgbClr val="000000"/>
            </a:solidFill>
          </p:spPr>
          <p:txBody>
            <a:bodyPr wrap="square" lIns="0" tIns="0" rIns="0" bIns="0" rtlCol="0"/>
            <a:lstStyle/>
            <a:p>
              <a:endParaRPr/>
            </a:p>
          </p:txBody>
        </p:sp>
        <p:sp>
          <p:nvSpPr>
            <p:cNvPr id="169" name="object 169"/>
            <p:cNvSpPr/>
            <p:nvPr/>
          </p:nvSpPr>
          <p:spPr>
            <a:xfrm>
              <a:off x="261937" y="5738812"/>
              <a:ext cx="590550" cy="28575"/>
            </a:xfrm>
            <a:custGeom>
              <a:avLst/>
              <a:gdLst/>
              <a:ahLst/>
              <a:cxnLst/>
              <a:rect l="l" t="t" r="r" b="b"/>
              <a:pathLst>
                <a:path w="590550" h="28575">
                  <a:moveTo>
                    <a:pt x="590042" y="0"/>
                  </a:moveTo>
                  <a:lnTo>
                    <a:pt x="0" y="0"/>
                  </a:lnTo>
                  <a:lnTo>
                    <a:pt x="0" y="28054"/>
                  </a:lnTo>
                  <a:lnTo>
                    <a:pt x="590042" y="28054"/>
                  </a:lnTo>
                  <a:lnTo>
                    <a:pt x="590042" y="0"/>
                  </a:lnTo>
                  <a:close/>
                </a:path>
              </a:pathLst>
            </a:custGeom>
            <a:ln w="9525">
              <a:solidFill>
                <a:srgbClr val="000000"/>
              </a:solidFill>
            </a:ln>
          </p:spPr>
          <p:txBody>
            <a:bodyPr wrap="square" lIns="0" tIns="0" rIns="0" bIns="0" rtlCol="0"/>
            <a:lstStyle/>
            <a:p>
              <a:endParaRPr/>
            </a:p>
          </p:txBody>
        </p:sp>
        <p:sp>
          <p:nvSpPr>
            <p:cNvPr id="170" name="object 170"/>
            <p:cNvSpPr/>
            <p:nvPr/>
          </p:nvSpPr>
          <p:spPr>
            <a:xfrm>
              <a:off x="1285875" y="5534025"/>
              <a:ext cx="333375" cy="161925"/>
            </a:xfrm>
            <a:custGeom>
              <a:avLst/>
              <a:gdLst/>
              <a:ahLst/>
              <a:cxnLst/>
              <a:rect l="l" t="t" r="r" b="b"/>
              <a:pathLst>
                <a:path w="333375" h="161925">
                  <a:moveTo>
                    <a:pt x="332866" y="0"/>
                  </a:moveTo>
                  <a:lnTo>
                    <a:pt x="0" y="0"/>
                  </a:lnTo>
                  <a:lnTo>
                    <a:pt x="0" y="161797"/>
                  </a:lnTo>
                  <a:lnTo>
                    <a:pt x="332866" y="161797"/>
                  </a:lnTo>
                  <a:lnTo>
                    <a:pt x="332866" y="0"/>
                  </a:lnTo>
                  <a:close/>
                </a:path>
              </a:pathLst>
            </a:custGeom>
            <a:solidFill>
              <a:srgbClr val="FFFFFF"/>
            </a:solidFill>
          </p:spPr>
          <p:txBody>
            <a:bodyPr wrap="square" lIns="0" tIns="0" rIns="0" bIns="0" rtlCol="0"/>
            <a:lstStyle/>
            <a:p>
              <a:endParaRPr/>
            </a:p>
          </p:txBody>
        </p:sp>
      </p:grpSp>
      <p:sp>
        <p:nvSpPr>
          <p:cNvPr id="171" name="object 171"/>
          <p:cNvSpPr txBox="1"/>
          <p:nvPr/>
        </p:nvSpPr>
        <p:spPr>
          <a:xfrm>
            <a:off x="1344254" y="5557565"/>
            <a:ext cx="2032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50</a:t>
            </a:r>
            <a:r>
              <a:rPr sz="600" dirty="0">
                <a:latin typeface="Arial"/>
                <a:cs typeface="Arial"/>
              </a:rPr>
              <a:t>km</a:t>
            </a:r>
            <a:endParaRPr sz="600">
              <a:latin typeface="Arial"/>
              <a:cs typeface="Arial"/>
            </a:endParaRPr>
          </a:p>
        </p:txBody>
      </p:sp>
      <p:sp>
        <p:nvSpPr>
          <p:cNvPr id="172" name="object 172"/>
          <p:cNvSpPr txBox="1"/>
          <p:nvPr/>
        </p:nvSpPr>
        <p:spPr>
          <a:xfrm>
            <a:off x="743417" y="5556879"/>
            <a:ext cx="241300" cy="116839"/>
          </a:xfrm>
          <a:prstGeom prst="rect">
            <a:avLst/>
          </a:prstGeom>
        </p:spPr>
        <p:txBody>
          <a:bodyPr vert="horz" wrap="square" lIns="0" tIns="12700" rIns="0" bIns="0" rtlCol="0">
            <a:spAutoFit/>
          </a:bodyPr>
          <a:lstStyle/>
          <a:p>
            <a:pPr marL="12700">
              <a:lnSpc>
                <a:spcPct val="100000"/>
              </a:lnSpc>
              <a:spcBef>
                <a:spcPts val="100"/>
              </a:spcBef>
            </a:pPr>
            <a:r>
              <a:rPr sz="600" spc="-35" dirty="0">
                <a:latin typeface="Arial"/>
                <a:cs typeface="Arial"/>
              </a:rPr>
              <a:t>100</a:t>
            </a:r>
            <a:r>
              <a:rPr sz="600" dirty="0">
                <a:latin typeface="Arial"/>
                <a:cs typeface="Arial"/>
              </a:rPr>
              <a:t>km</a:t>
            </a:r>
            <a:endParaRPr sz="600">
              <a:latin typeface="Arial"/>
              <a:cs typeface="Arial"/>
            </a:endParaRPr>
          </a:p>
        </p:txBody>
      </p:sp>
      <p:sp>
        <p:nvSpPr>
          <p:cNvPr id="173" name="object 173"/>
          <p:cNvSpPr txBox="1"/>
          <p:nvPr/>
        </p:nvSpPr>
        <p:spPr>
          <a:xfrm>
            <a:off x="189290" y="5563509"/>
            <a:ext cx="279400" cy="116839"/>
          </a:xfrm>
          <a:prstGeom prst="rect">
            <a:avLst/>
          </a:prstGeom>
        </p:spPr>
        <p:txBody>
          <a:bodyPr vert="horz" wrap="square" lIns="0" tIns="12700" rIns="0" bIns="0" rtlCol="0">
            <a:spAutoFit/>
          </a:bodyPr>
          <a:lstStyle/>
          <a:p>
            <a:pPr marL="12700">
              <a:lnSpc>
                <a:spcPct val="100000"/>
              </a:lnSpc>
              <a:spcBef>
                <a:spcPts val="100"/>
              </a:spcBef>
            </a:pPr>
            <a:r>
              <a:rPr sz="600" spc="-25" dirty="0">
                <a:latin typeface="Arial"/>
                <a:cs typeface="Arial"/>
              </a:rPr>
              <a:t>150</a:t>
            </a:r>
            <a:r>
              <a:rPr sz="600" spc="25" dirty="0">
                <a:latin typeface="Arial"/>
                <a:cs typeface="Arial"/>
              </a:rPr>
              <a:t> </a:t>
            </a:r>
            <a:r>
              <a:rPr sz="600" dirty="0">
                <a:latin typeface="Arial"/>
                <a:cs typeface="Arial"/>
              </a:rPr>
              <a:t>km</a:t>
            </a:r>
            <a:endParaRPr sz="600">
              <a:latin typeface="Arial"/>
              <a:cs typeface="Arial"/>
            </a:endParaRPr>
          </a:p>
        </p:txBody>
      </p:sp>
      <p:grpSp>
        <p:nvGrpSpPr>
          <p:cNvPr id="174" name="object 174"/>
          <p:cNvGrpSpPr/>
          <p:nvPr/>
        </p:nvGrpSpPr>
        <p:grpSpPr>
          <a:xfrm>
            <a:off x="261937" y="1538287"/>
            <a:ext cx="6153150" cy="4235228"/>
            <a:chOff x="261937" y="1538287"/>
            <a:chExt cx="6153150" cy="4235228"/>
          </a:xfrm>
        </p:grpSpPr>
        <p:sp>
          <p:nvSpPr>
            <p:cNvPr id="175" name="object 175"/>
            <p:cNvSpPr/>
            <p:nvPr/>
          </p:nvSpPr>
          <p:spPr>
            <a:xfrm>
              <a:off x="852487" y="153828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76" name="object 176"/>
            <p:cNvSpPr/>
            <p:nvPr/>
          </p:nvSpPr>
          <p:spPr>
            <a:xfrm>
              <a:off x="1452562" y="153828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77" name="object 177"/>
            <p:cNvSpPr/>
            <p:nvPr/>
          </p:nvSpPr>
          <p:spPr>
            <a:xfrm>
              <a:off x="261937" y="1538287"/>
              <a:ext cx="0" cy="4057650"/>
            </a:xfrm>
            <a:custGeom>
              <a:avLst/>
              <a:gdLst/>
              <a:ahLst/>
              <a:cxnLst/>
              <a:rect l="l" t="t" r="r" b="b"/>
              <a:pathLst>
                <a:path h="4057650">
                  <a:moveTo>
                    <a:pt x="0" y="0"/>
                  </a:moveTo>
                  <a:lnTo>
                    <a:pt x="0" y="4057281"/>
                  </a:lnTo>
                </a:path>
              </a:pathLst>
            </a:custGeom>
            <a:ln w="9525">
              <a:solidFill>
                <a:srgbClr val="7D7D7D"/>
              </a:solidFill>
            </a:ln>
          </p:spPr>
          <p:txBody>
            <a:bodyPr wrap="square" lIns="0" tIns="0" rIns="0" bIns="0" rtlCol="0"/>
            <a:lstStyle/>
            <a:p>
              <a:endParaRPr/>
            </a:p>
          </p:txBody>
        </p:sp>
        <p:sp>
          <p:nvSpPr>
            <p:cNvPr id="178" name="object 178"/>
            <p:cNvSpPr/>
            <p:nvPr/>
          </p:nvSpPr>
          <p:spPr>
            <a:xfrm>
              <a:off x="862012" y="5666201"/>
              <a:ext cx="0" cy="107314"/>
            </a:xfrm>
            <a:custGeom>
              <a:avLst/>
              <a:gdLst/>
              <a:ahLst/>
              <a:cxnLst/>
              <a:rect l="l" t="t" r="r" b="b"/>
              <a:pathLst>
                <a:path h="107314">
                  <a:moveTo>
                    <a:pt x="0" y="0"/>
                  </a:moveTo>
                  <a:lnTo>
                    <a:pt x="0" y="106883"/>
                  </a:lnTo>
                </a:path>
              </a:pathLst>
            </a:custGeom>
            <a:ln w="9525">
              <a:solidFill>
                <a:srgbClr val="000000"/>
              </a:solidFill>
            </a:ln>
          </p:spPr>
          <p:txBody>
            <a:bodyPr wrap="square" lIns="0" tIns="0" rIns="0" bIns="0" rtlCol="0"/>
            <a:lstStyle/>
            <a:p>
              <a:endParaRPr/>
            </a:p>
          </p:txBody>
        </p:sp>
        <p:sp>
          <p:nvSpPr>
            <p:cNvPr id="179" name="object 179"/>
            <p:cNvSpPr/>
            <p:nvPr/>
          </p:nvSpPr>
          <p:spPr>
            <a:xfrm>
              <a:off x="261937" y="5656752"/>
              <a:ext cx="0" cy="107314"/>
            </a:xfrm>
            <a:custGeom>
              <a:avLst/>
              <a:gdLst/>
              <a:ahLst/>
              <a:cxnLst/>
              <a:rect l="l" t="t" r="r" b="b"/>
              <a:pathLst>
                <a:path h="107314">
                  <a:moveTo>
                    <a:pt x="0" y="0"/>
                  </a:moveTo>
                  <a:lnTo>
                    <a:pt x="0" y="106972"/>
                  </a:lnTo>
                </a:path>
              </a:pathLst>
            </a:custGeom>
            <a:ln w="9525">
              <a:solidFill>
                <a:srgbClr val="000000"/>
              </a:solidFill>
            </a:ln>
          </p:spPr>
          <p:txBody>
            <a:bodyPr wrap="square" lIns="0" tIns="0" rIns="0" bIns="0" rtlCol="0"/>
            <a:lstStyle/>
            <a:p>
              <a:endParaRPr/>
            </a:p>
          </p:txBody>
        </p:sp>
        <p:sp>
          <p:nvSpPr>
            <p:cNvPr id="180" name="object 180"/>
            <p:cNvSpPr/>
            <p:nvPr/>
          </p:nvSpPr>
          <p:spPr>
            <a:xfrm>
              <a:off x="261937" y="1547523"/>
              <a:ext cx="600075" cy="0"/>
            </a:xfrm>
            <a:custGeom>
              <a:avLst/>
              <a:gdLst/>
              <a:ahLst/>
              <a:cxnLst/>
              <a:rect l="l" t="t" r="r" b="b"/>
              <a:pathLst>
                <a:path w="600075">
                  <a:moveTo>
                    <a:pt x="0" y="0"/>
                  </a:moveTo>
                  <a:lnTo>
                    <a:pt x="599706" y="0"/>
                  </a:lnTo>
                </a:path>
              </a:pathLst>
            </a:custGeom>
            <a:ln w="9525">
              <a:solidFill>
                <a:srgbClr val="487CB9"/>
              </a:solidFill>
            </a:ln>
          </p:spPr>
          <p:txBody>
            <a:bodyPr wrap="square" lIns="0" tIns="0" rIns="0" bIns="0" rtlCol="0"/>
            <a:lstStyle/>
            <a:p>
              <a:endParaRPr/>
            </a:p>
          </p:txBody>
        </p:sp>
        <p:sp>
          <p:nvSpPr>
            <p:cNvPr id="181" name="object 181"/>
            <p:cNvSpPr/>
            <p:nvPr/>
          </p:nvSpPr>
          <p:spPr>
            <a:xfrm>
              <a:off x="843252" y="1542472"/>
              <a:ext cx="609600" cy="6350"/>
            </a:xfrm>
            <a:custGeom>
              <a:avLst/>
              <a:gdLst/>
              <a:ahLst/>
              <a:cxnLst/>
              <a:rect l="l" t="t" r="r" b="b"/>
              <a:pathLst>
                <a:path w="609600" h="6350">
                  <a:moveTo>
                    <a:pt x="609345" y="0"/>
                  </a:moveTo>
                  <a:lnTo>
                    <a:pt x="0" y="5803"/>
                  </a:lnTo>
                </a:path>
              </a:pathLst>
            </a:custGeom>
            <a:ln w="9524">
              <a:solidFill>
                <a:srgbClr val="000000"/>
              </a:solidFill>
            </a:ln>
          </p:spPr>
          <p:txBody>
            <a:bodyPr wrap="square" lIns="0" tIns="0" rIns="0" bIns="0" rtlCol="0"/>
            <a:lstStyle/>
            <a:p>
              <a:endParaRPr/>
            </a:p>
          </p:txBody>
        </p:sp>
        <p:sp>
          <p:nvSpPr>
            <p:cNvPr id="182" name="object 182"/>
            <p:cNvSpPr/>
            <p:nvPr/>
          </p:nvSpPr>
          <p:spPr>
            <a:xfrm>
              <a:off x="5010150" y="4600575"/>
              <a:ext cx="1400175" cy="38100"/>
            </a:xfrm>
            <a:custGeom>
              <a:avLst/>
              <a:gdLst/>
              <a:ahLst/>
              <a:cxnLst/>
              <a:rect l="l" t="t" r="r" b="b"/>
              <a:pathLst>
                <a:path w="1400175" h="38100">
                  <a:moveTo>
                    <a:pt x="1399794" y="0"/>
                  </a:moveTo>
                  <a:lnTo>
                    <a:pt x="0" y="0"/>
                  </a:lnTo>
                  <a:lnTo>
                    <a:pt x="0" y="37553"/>
                  </a:lnTo>
                  <a:lnTo>
                    <a:pt x="1399794" y="37553"/>
                  </a:lnTo>
                  <a:lnTo>
                    <a:pt x="1399794" y="0"/>
                  </a:lnTo>
                  <a:close/>
                </a:path>
              </a:pathLst>
            </a:custGeom>
            <a:solidFill>
              <a:srgbClr val="FF0000"/>
            </a:solidFill>
          </p:spPr>
          <p:txBody>
            <a:bodyPr wrap="square" lIns="0" tIns="0" rIns="0" bIns="0" rtlCol="0"/>
            <a:lstStyle/>
            <a:p>
              <a:endParaRPr/>
            </a:p>
          </p:txBody>
        </p:sp>
        <p:sp>
          <p:nvSpPr>
            <p:cNvPr id="183" name="object 183"/>
            <p:cNvSpPr/>
            <p:nvPr/>
          </p:nvSpPr>
          <p:spPr>
            <a:xfrm>
              <a:off x="5014912" y="4605337"/>
              <a:ext cx="1400175" cy="38100"/>
            </a:xfrm>
            <a:custGeom>
              <a:avLst/>
              <a:gdLst/>
              <a:ahLst/>
              <a:cxnLst/>
              <a:rect l="l" t="t" r="r" b="b"/>
              <a:pathLst>
                <a:path w="1400175" h="38100">
                  <a:moveTo>
                    <a:pt x="0" y="37553"/>
                  </a:moveTo>
                  <a:lnTo>
                    <a:pt x="1399794" y="37553"/>
                  </a:lnTo>
                  <a:lnTo>
                    <a:pt x="1399794" y="0"/>
                  </a:lnTo>
                  <a:lnTo>
                    <a:pt x="0" y="0"/>
                  </a:lnTo>
                  <a:lnTo>
                    <a:pt x="0" y="37553"/>
                  </a:lnTo>
                  <a:close/>
                </a:path>
              </a:pathLst>
            </a:custGeom>
            <a:ln w="9525">
              <a:solidFill>
                <a:srgbClr val="000000"/>
              </a:solidFill>
            </a:ln>
          </p:spPr>
          <p:txBody>
            <a:bodyPr wrap="square" lIns="0" tIns="0" rIns="0" bIns="0" rtlCol="0"/>
            <a:lstStyle/>
            <a:p>
              <a:endParaRPr/>
            </a:p>
          </p:txBody>
        </p:sp>
      </p:grpSp>
      <p:sp>
        <p:nvSpPr>
          <p:cNvPr id="184" name="object 184"/>
          <p:cNvSpPr txBox="1">
            <a:spLocks noGrp="1"/>
          </p:cNvSpPr>
          <p:nvPr>
            <p:ph type="title"/>
          </p:nvPr>
        </p:nvSpPr>
        <p:spPr>
          <a:xfrm>
            <a:off x="2074164" y="189669"/>
            <a:ext cx="4974590" cy="320601"/>
          </a:xfrm>
          <a:prstGeom prst="rect">
            <a:avLst/>
          </a:prstGeom>
        </p:spPr>
        <p:txBody>
          <a:bodyPr vert="horz" wrap="square" lIns="0" tIns="12700" rIns="0" bIns="0" rtlCol="0">
            <a:spAutoFit/>
          </a:bodyPr>
          <a:lstStyle/>
          <a:p>
            <a:pPr marL="12700">
              <a:lnSpc>
                <a:spcPct val="100000"/>
              </a:lnSpc>
              <a:spcBef>
                <a:spcPts val="100"/>
              </a:spcBef>
            </a:pPr>
            <a:r>
              <a:rPr sz="2000" spc="-55" dirty="0"/>
              <a:t>P</a:t>
            </a:r>
            <a:r>
              <a:rPr sz="2000" spc="-10" dirty="0"/>
              <a:t>L</a:t>
            </a:r>
            <a:r>
              <a:rPr sz="2000" spc="-95" dirty="0"/>
              <a:t>A</a:t>
            </a:r>
            <a:r>
              <a:rPr sz="2000" dirty="0"/>
              <a:t>A </a:t>
            </a:r>
            <a:r>
              <a:rPr sz="2000" spc="-60" dirty="0"/>
              <a:t>O</a:t>
            </a:r>
            <a:r>
              <a:rPr sz="2000" spc="5" dirty="0"/>
              <a:t>r</a:t>
            </a:r>
            <a:r>
              <a:rPr sz="2000" spc="-10" dirty="0"/>
              <a:t>g</a:t>
            </a:r>
            <a:r>
              <a:rPr sz="2000" spc="30" dirty="0"/>
              <a:t>a</a:t>
            </a:r>
            <a:r>
              <a:rPr sz="2000" spc="-10" dirty="0"/>
              <a:t>n</a:t>
            </a:r>
            <a:r>
              <a:rPr sz="2000" spc="15" dirty="0"/>
              <a:t>i</a:t>
            </a:r>
            <a:r>
              <a:rPr sz="2000" dirty="0"/>
              <a:t>c</a:t>
            </a:r>
            <a:r>
              <a:rPr sz="2000" spc="45" dirty="0"/>
              <a:t> </a:t>
            </a:r>
            <a:r>
              <a:rPr sz="2000" spc="40" dirty="0"/>
              <a:t>W</a:t>
            </a:r>
            <a:r>
              <a:rPr sz="2000" spc="30" dirty="0"/>
              <a:t>ea</a:t>
            </a:r>
            <a:r>
              <a:rPr sz="2000" spc="-10" dirty="0"/>
              <a:t>po</a:t>
            </a:r>
            <a:r>
              <a:rPr sz="2000" dirty="0"/>
              <a:t>n</a:t>
            </a:r>
            <a:r>
              <a:rPr sz="2000" spc="-145" dirty="0"/>
              <a:t> </a:t>
            </a:r>
            <a:r>
              <a:rPr sz="2000" spc="20" dirty="0"/>
              <a:t>S</a:t>
            </a:r>
            <a:r>
              <a:rPr sz="2000" spc="30" dirty="0"/>
              <a:t>y</a:t>
            </a:r>
            <a:r>
              <a:rPr sz="2000" spc="-45" dirty="0"/>
              <a:t>s</a:t>
            </a:r>
            <a:r>
              <a:rPr sz="2000" spc="-25" dirty="0"/>
              <a:t>t</a:t>
            </a:r>
            <a:r>
              <a:rPr sz="2000" spc="30" dirty="0"/>
              <a:t>e</a:t>
            </a:r>
            <a:r>
              <a:rPr sz="2000" dirty="0"/>
              <a:t>m</a:t>
            </a:r>
            <a:r>
              <a:rPr sz="2000" spc="-125" dirty="0"/>
              <a:t> </a:t>
            </a:r>
            <a:r>
              <a:rPr sz="2000" spc="-20" dirty="0"/>
              <a:t>R</a:t>
            </a:r>
            <a:r>
              <a:rPr sz="2000" spc="30" dirty="0"/>
              <a:t>a</a:t>
            </a:r>
            <a:r>
              <a:rPr sz="2000" spc="-10" dirty="0"/>
              <a:t>ng</a:t>
            </a:r>
            <a:r>
              <a:rPr sz="2000" spc="30" dirty="0"/>
              <a:t>e</a:t>
            </a:r>
            <a:r>
              <a:rPr sz="2000" dirty="0"/>
              <a:t>s</a:t>
            </a:r>
          </a:p>
        </p:txBody>
      </p:sp>
      <p:sp>
        <p:nvSpPr>
          <p:cNvPr id="187" name="Slide Number Placeholder 186"/>
          <p:cNvSpPr>
            <a:spLocks noGrp="1"/>
          </p:cNvSpPr>
          <p:nvPr>
            <p:ph type="sldNum" sz="quarter" idx="7"/>
          </p:nvPr>
        </p:nvSpPr>
        <p:spPr/>
        <p:txBody>
          <a:bodyPr/>
          <a:lstStyle/>
          <a:p>
            <a:pPr marL="38100">
              <a:lnSpc>
                <a:spcPct val="100000"/>
              </a:lnSpc>
            </a:pPr>
            <a:fld id="{81D60167-4931-47E6-BA6A-407CBD079E47}" type="slidenum">
              <a:rPr lang="en-US" smtClean="0"/>
              <a:t>65</a:t>
            </a:fld>
            <a:endParaRPr lang="en-US" dirty="0"/>
          </a:p>
        </p:txBody>
      </p:sp>
      <p:graphicFrame>
        <p:nvGraphicFramePr>
          <p:cNvPr id="188" name="Object 187"/>
          <p:cNvGraphicFramePr>
            <a:graphicFrameLocks noChangeAspect="1"/>
          </p:cNvGraphicFramePr>
          <p:nvPr/>
        </p:nvGraphicFramePr>
        <p:xfrm>
          <a:off x="6432550" y="1531938"/>
          <a:ext cx="2005013" cy="4002087"/>
        </p:xfrm>
        <a:graphic>
          <a:graphicData uri="http://schemas.openxmlformats.org/presentationml/2006/ole">
            <mc:AlternateContent xmlns:mc="http://schemas.openxmlformats.org/markup-compatibility/2006">
              <mc:Choice xmlns:v="urn:schemas-microsoft-com:vml" Requires="v">
                <p:oleObj spid="_x0000_s1026" name="Worksheet" r:id="rId24" imgW="1838204" imgH="4009961" progId="Excel.Sheet.12">
                  <p:embed/>
                </p:oleObj>
              </mc:Choice>
              <mc:Fallback>
                <p:oleObj name="Worksheet" r:id="rId24" imgW="1838204" imgH="4009961" progId="Excel.Sheet.12">
                  <p:embed/>
                  <p:pic>
                    <p:nvPicPr>
                      <p:cNvPr id="188" name="Object 187"/>
                      <p:cNvPicPr/>
                      <p:nvPr/>
                    </p:nvPicPr>
                    <p:blipFill>
                      <a:blip r:embed="rId25"/>
                      <a:stretch>
                        <a:fillRect/>
                      </a:stretch>
                    </p:blipFill>
                    <p:spPr>
                      <a:xfrm>
                        <a:off x="6432550" y="1531938"/>
                        <a:ext cx="2005013" cy="4002087"/>
                      </a:xfrm>
                      <a:prstGeom prst="rect">
                        <a:avLst/>
                      </a:prstGeom>
                    </p:spPr>
                  </p:pic>
                </p:oleObj>
              </mc:Fallback>
            </mc:AlternateContent>
          </a:graphicData>
        </a:graphic>
      </p:graphicFrame>
    </p:spTree>
    <p:extLst>
      <p:ext uri="{BB962C8B-B14F-4D97-AF65-F5344CB8AC3E}">
        <p14:creationId xmlns:p14="http://schemas.microsoft.com/office/powerpoint/2010/main" val="1062393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340991" y="251205"/>
            <a:ext cx="449961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20" dirty="0">
                <a:latin typeface="Arial"/>
                <a:cs typeface="Arial"/>
              </a:rPr>
              <a:t> </a:t>
            </a:r>
            <a:r>
              <a:rPr sz="2800" i="0" spc="-5" dirty="0">
                <a:latin typeface="Arial"/>
                <a:cs typeface="Arial"/>
              </a:rPr>
              <a:t>Main</a:t>
            </a:r>
            <a:r>
              <a:rPr sz="2800" i="0" spc="-10" dirty="0">
                <a:latin typeface="Arial"/>
                <a:cs typeface="Arial"/>
              </a:rPr>
              <a:t> </a:t>
            </a:r>
            <a:r>
              <a:rPr sz="2800" i="0" spc="-5" dirty="0">
                <a:latin typeface="Arial"/>
                <a:cs typeface="Arial"/>
              </a:rPr>
              <a:t>Battle</a:t>
            </a:r>
            <a:r>
              <a:rPr sz="2800" i="0" spc="-30" dirty="0">
                <a:latin typeface="Arial"/>
                <a:cs typeface="Arial"/>
              </a:rPr>
              <a:t> </a:t>
            </a:r>
            <a:r>
              <a:rPr sz="2800" i="0" spc="-45" dirty="0">
                <a:latin typeface="Arial"/>
                <a:cs typeface="Arial"/>
              </a:rPr>
              <a:t>Tanks</a:t>
            </a:r>
            <a:endParaRPr sz="2800">
              <a:latin typeface="Arial"/>
              <a:cs typeface="Arial"/>
            </a:endParaRPr>
          </a:p>
        </p:txBody>
      </p:sp>
      <p:graphicFrame>
        <p:nvGraphicFramePr>
          <p:cNvPr id="8" name="object 8"/>
          <p:cNvGraphicFramePr>
            <a:graphicFrameLocks noGrp="1"/>
          </p:cNvGraphicFramePr>
          <p:nvPr/>
        </p:nvGraphicFramePr>
        <p:xfrm>
          <a:off x="-6121" y="4238347"/>
          <a:ext cx="9142726" cy="1996440"/>
        </p:xfrm>
        <a:graphic>
          <a:graphicData uri="http://schemas.openxmlformats.org/drawingml/2006/table">
            <a:tbl>
              <a:tblPr firstRow="1" bandRow="1">
                <a:tableStyleId>{2D5ABB26-0587-4C30-8999-92F81FD0307C}</a:tableStyleId>
              </a:tblPr>
              <a:tblGrid>
                <a:gridCol w="1268095">
                  <a:extLst>
                    <a:ext uri="{9D8B030D-6E8A-4147-A177-3AD203B41FA5}">
                      <a16:colId xmlns:a16="http://schemas.microsoft.com/office/drawing/2014/main" val="20000"/>
                    </a:ext>
                  </a:extLst>
                </a:gridCol>
                <a:gridCol w="1212215">
                  <a:extLst>
                    <a:ext uri="{9D8B030D-6E8A-4147-A177-3AD203B41FA5}">
                      <a16:colId xmlns:a16="http://schemas.microsoft.com/office/drawing/2014/main" val="20001"/>
                    </a:ext>
                  </a:extLst>
                </a:gridCol>
                <a:gridCol w="1068705">
                  <a:extLst>
                    <a:ext uri="{9D8B030D-6E8A-4147-A177-3AD203B41FA5}">
                      <a16:colId xmlns:a16="http://schemas.microsoft.com/office/drawing/2014/main" val="20002"/>
                    </a:ext>
                  </a:extLst>
                </a:gridCol>
                <a:gridCol w="1100454">
                  <a:extLst>
                    <a:ext uri="{9D8B030D-6E8A-4147-A177-3AD203B41FA5}">
                      <a16:colId xmlns:a16="http://schemas.microsoft.com/office/drawing/2014/main" val="20003"/>
                    </a:ext>
                  </a:extLst>
                </a:gridCol>
                <a:gridCol w="1004570">
                  <a:extLst>
                    <a:ext uri="{9D8B030D-6E8A-4147-A177-3AD203B41FA5}">
                      <a16:colId xmlns:a16="http://schemas.microsoft.com/office/drawing/2014/main" val="20004"/>
                    </a:ext>
                  </a:extLst>
                </a:gridCol>
                <a:gridCol w="1179829">
                  <a:extLst>
                    <a:ext uri="{9D8B030D-6E8A-4147-A177-3AD203B41FA5}">
                      <a16:colId xmlns:a16="http://schemas.microsoft.com/office/drawing/2014/main" val="20005"/>
                    </a:ext>
                  </a:extLst>
                </a:gridCol>
                <a:gridCol w="1227454">
                  <a:extLst>
                    <a:ext uri="{9D8B030D-6E8A-4147-A177-3AD203B41FA5}">
                      <a16:colId xmlns:a16="http://schemas.microsoft.com/office/drawing/2014/main" val="20006"/>
                    </a:ext>
                  </a:extLst>
                </a:gridCol>
                <a:gridCol w="1081404">
                  <a:extLst>
                    <a:ext uri="{9D8B030D-6E8A-4147-A177-3AD203B41FA5}">
                      <a16:colId xmlns:a16="http://schemas.microsoft.com/office/drawing/2014/main" val="20007"/>
                    </a:ext>
                  </a:extLst>
                </a:gridCol>
              </a:tblGrid>
              <a:tr h="190500">
                <a:tc>
                  <a:txBody>
                    <a:bodyPr/>
                    <a:lstStyle/>
                    <a:p>
                      <a:pPr marL="34290">
                        <a:lnSpc>
                          <a:spcPct val="100000"/>
                        </a:lnSpc>
                        <a:spcBef>
                          <a:spcPts val="259"/>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b="1" u="sng" spc="-10" dirty="0">
                          <a:solidFill>
                            <a:srgbClr val="0000FF"/>
                          </a:solidFill>
                          <a:uFill>
                            <a:solidFill>
                              <a:srgbClr val="0000FF"/>
                            </a:solidFill>
                          </a:uFill>
                          <a:latin typeface="Arial"/>
                          <a:cs typeface="Arial"/>
                          <a:hlinkClick r:id="rId2"/>
                        </a:rPr>
                        <a:t>Type-15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b="1" u="sng" spc="-10" dirty="0">
                          <a:solidFill>
                            <a:srgbClr val="0000FF"/>
                          </a:solidFill>
                          <a:uFill>
                            <a:solidFill>
                              <a:srgbClr val="0000FF"/>
                            </a:solidFill>
                          </a:uFill>
                          <a:latin typeface="Arial"/>
                          <a:cs typeface="Arial"/>
                          <a:hlinkClick r:id="rId3"/>
                        </a:rPr>
                        <a:t>Type-59</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b="1" u="sng" spc="-10" dirty="0">
                          <a:solidFill>
                            <a:srgbClr val="0000FF"/>
                          </a:solidFill>
                          <a:uFill>
                            <a:solidFill>
                              <a:srgbClr val="0000FF"/>
                            </a:solidFill>
                          </a:uFill>
                          <a:latin typeface="Arial"/>
                          <a:cs typeface="Arial"/>
                          <a:hlinkClick r:id="rId4"/>
                        </a:rPr>
                        <a:t>Type-80/88</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59"/>
                        </a:spcBef>
                      </a:pPr>
                      <a:r>
                        <a:rPr sz="800" b="1" u="sng" spc="-5" dirty="0">
                          <a:solidFill>
                            <a:srgbClr val="0000FF"/>
                          </a:solidFill>
                          <a:uFill>
                            <a:solidFill>
                              <a:srgbClr val="0000FF"/>
                            </a:solidFill>
                          </a:uFill>
                          <a:latin typeface="Arial"/>
                          <a:cs typeface="Arial"/>
                          <a:hlinkClick r:id="rId5"/>
                        </a:rPr>
                        <a:t>ZTD-05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59"/>
                        </a:spcBef>
                      </a:pPr>
                      <a:r>
                        <a:rPr sz="800" b="1" u="sng" spc="-10" dirty="0">
                          <a:solidFill>
                            <a:srgbClr val="0000FF"/>
                          </a:solidFill>
                          <a:uFill>
                            <a:solidFill>
                              <a:srgbClr val="0000FF"/>
                            </a:solidFill>
                          </a:uFill>
                          <a:latin typeface="Arial"/>
                          <a:cs typeface="Arial"/>
                          <a:hlinkClick r:id="rId6"/>
                        </a:rPr>
                        <a:t>Type-98</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59"/>
                        </a:spcBef>
                      </a:pPr>
                      <a:r>
                        <a:rPr sz="800" b="1" u="sng" spc="-15" dirty="0">
                          <a:solidFill>
                            <a:srgbClr val="0000FF"/>
                          </a:solidFill>
                          <a:uFill>
                            <a:solidFill>
                              <a:srgbClr val="0000FF"/>
                            </a:solidFill>
                          </a:uFill>
                          <a:latin typeface="Arial"/>
                          <a:cs typeface="Arial"/>
                          <a:hlinkClick r:id="rId7"/>
                        </a:rPr>
                        <a:t>Type-96</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175" algn="ctr">
                        <a:lnSpc>
                          <a:spcPct val="100000"/>
                        </a:lnSpc>
                        <a:spcBef>
                          <a:spcPts val="259"/>
                        </a:spcBef>
                      </a:pPr>
                      <a:r>
                        <a:rPr sz="800" b="1" u="sng" spc="-10" dirty="0">
                          <a:solidFill>
                            <a:srgbClr val="0000FF"/>
                          </a:solidFill>
                          <a:uFill>
                            <a:solidFill>
                              <a:srgbClr val="0000FF"/>
                            </a:solidFill>
                          </a:uFill>
                          <a:latin typeface="Arial"/>
                          <a:cs typeface="Arial"/>
                          <a:hlinkClick r:id="rId8"/>
                        </a:rPr>
                        <a:t>Type-99</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190500">
                <a:tc>
                  <a:txBody>
                    <a:bodyPr/>
                    <a:lstStyle/>
                    <a:p>
                      <a:pPr marL="34290">
                        <a:lnSpc>
                          <a:spcPct val="100000"/>
                        </a:lnSpc>
                        <a:spcBef>
                          <a:spcPts val="259"/>
                        </a:spcBef>
                      </a:pPr>
                      <a:r>
                        <a:rPr sz="800" b="1" dirty="0">
                          <a:latin typeface="Arial"/>
                          <a:cs typeface="Arial"/>
                        </a:rPr>
                        <a:t>Combat</a:t>
                      </a:r>
                      <a:r>
                        <a:rPr sz="800" b="1" spc="-40" dirty="0">
                          <a:latin typeface="Arial"/>
                          <a:cs typeface="Arial"/>
                        </a:rPr>
                        <a:t> </a:t>
                      </a:r>
                      <a:r>
                        <a:rPr sz="800" b="1" dirty="0">
                          <a:latin typeface="Arial"/>
                          <a:cs typeface="Arial"/>
                        </a:rPr>
                        <a:t>Weight</a:t>
                      </a:r>
                      <a:r>
                        <a:rPr sz="800" b="1" spc="-55" dirty="0">
                          <a:latin typeface="Arial"/>
                          <a:cs typeface="Arial"/>
                        </a:rPr>
                        <a:t> </a:t>
                      </a:r>
                      <a:r>
                        <a:rPr sz="700" b="1" spc="-10" dirty="0">
                          <a:latin typeface="Arial"/>
                          <a:cs typeface="Arial"/>
                        </a:rPr>
                        <a:t>(tons)</a:t>
                      </a:r>
                      <a:endParaRPr sz="700" dirty="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33-36</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36-37</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59"/>
                        </a:spcBef>
                      </a:pPr>
                      <a:r>
                        <a:rPr sz="800" spc="-5" dirty="0">
                          <a:latin typeface="Arial"/>
                          <a:cs typeface="Arial"/>
                        </a:rPr>
                        <a:t>41</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59"/>
                        </a:spcBef>
                      </a:pPr>
                      <a:r>
                        <a:rPr sz="800" spc="-5" dirty="0">
                          <a:latin typeface="Arial"/>
                          <a:cs typeface="Arial"/>
                        </a:rPr>
                        <a:t>41</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59"/>
                        </a:spcBef>
                      </a:pPr>
                      <a:r>
                        <a:rPr sz="800" spc="-5" dirty="0">
                          <a:latin typeface="Arial"/>
                          <a:cs typeface="Arial"/>
                        </a:rPr>
                        <a:t>55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59"/>
                        </a:spcBef>
                      </a:pPr>
                      <a:r>
                        <a:rPr sz="800" spc="-15" dirty="0">
                          <a:latin typeface="Arial"/>
                          <a:cs typeface="Arial"/>
                        </a:rPr>
                        <a:t>41.5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175" algn="ctr">
                        <a:lnSpc>
                          <a:spcPct val="100000"/>
                        </a:lnSpc>
                        <a:spcBef>
                          <a:spcPts val="259"/>
                        </a:spcBef>
                      </a:pPr>
                      <a:r>
                        <a:rPr sz="800" spc="-5" dirty="0">
                          <a:latin typeface="Arial"/>
                          <a:cs typeface="Arial"/>
                        </a:rPr>
                        <a:t>54</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190500">
                <a:tc>
                  <a:txBody>
                    <a:bodyPr/>
                    <a:lstStyle/>
                    <a:p>
                      <a:pPr marL="34290">
                        <a:lnSpc>
                          <a:spcPct val="100000"/>
                        </a:lnSpc>
                        <a:spcBef>
                          <a:spcPts val="259"/>
                        </a:spcBef>
                      </a:pPr>
                      <a:r>
                        <a:rPr sz="800" b="1" dirty="0">
                          <a:latin typeface="Arial"/>
                          <a:cs typeface="Arial"/>
                        </a:rPr>
                        <a:t>Max</a:t>
                      </a:r>
                      <a:r>
                        <a:rPr sz="800" b="1" spc="-30" dirty="0">
                          <a:latin typeface="Arial"/>
                          <a:cs typeface="Arial"/>
                        </a:rPr>
                        <a:t> </a:t>
                      </a:r>
                      <a:r>
                        <a:rPr sz="800" b="1" dirty="0">
                          <a:latin typeface="Arial"/>
                          <a:cs typeface="Arial"/>
                        </a:rPr>
                        <a:t>Speed</a:t>
                      </a:r>
                      <a:r>
                        <a:rPr sz="800" b="1" spc="-25" dirty="0">
                          <a:latin typeface="Arial"/>
                          <a:cs typeface="Arial"/>
                        </a:rPr>
                        <a:t> </a:t>
                      </a:r>
                      <a:r>
                        <a:rPr sz="700" b="1" spc="-10" dirty="0">
                          <a:latin typeface="Arial"/>
                          <a:cs typeface="Arial"/>
                        </a:rPr>
                        <a:t>(km/h)</a:t>
                      </a:r>
                      <a:endParaRPr sz="7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spc="-5" dirty="0">
                          <a:latin typeface="Arial"/>
                          <a:cs typeface="Arial"/>
                        </a:rPr>
                        <a:t>70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spc="-5" dirty="0">
                          <a:latin typeface="Arial"/>
                          <a:cs typeface="Arial"/>
                        </a:rPr>
                        <a:t>40-50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59"/>
                        </a:spcBef>
                      </a:pPr>
                      <a:r>
                        <a:rPr sz="800" spc="-5" dirty="0">
                          <a:latin typeface="Arial"/>
                          <a:cs typeface="Arial"/>
                        </a:rPr>
                        <a:t>60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59"/>
                        </a:spcBef>
                      </a:pPr>
                      <a:r>
                        <a:rPr sz="800" spc="-5" dirty="0">
                          <a:latin typeface="Arial"/>
                          <a:cs typeface="Arial"/>
                        </a:rPr>
                        <a:t>65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59"/>
                        </a:spcBef>
                      </a:pPr>
                      <a:r>
                        <a:rPr sz="800" spc="-5" dirty="0">
                          <a:latin typeface="Arial"/>
                          <a:cs typeface="Arial"/>
                        </a:rPr>
                        <a:t>75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59"/>
                        </a:spcBef>
                      </a:pPr>
                      <a:r>
                        <a:rPr sz="800" spc="-15" dirty="0">
                          <a:latin typeface="Arial"/>
                          <a:cs typeface="Arial"/>
                        </a:rPr>
                        <a:t>65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175" algn="ctr">
                        <a:lnSpc>
                          <a:spcPct val="100000"/>
                        </a:lnSpc>
                        <a:spcBef>
                          <a:spcPts val="259"/>
                        </a:spcBef>
                      </a:pPr>
                      <a:r>
                        <a:rPr sz="800" spc="-15" dirty="0">
                          <a:latin typeface="Arial"/>
                          <a:cs typeface="Arial"/>
                        </a:rPr>
                        <a:t>70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190500">
                <a:tc>
                  <a:txBody>
                    <a:bodyPr/>
                    <a:lstStyle/>
                    <a:p>
                      <a:pPr marL="34290">
                        <a:lnSpc>
                          <a:spcPct val="100000"/>
                        </a:lnSpc>
                        <a:spcBef>
                          <a:spcPts val="259"/>
                        </a:spcBef>
                      </a:pPr>
                      <a:r>
                        <a:rPr sz="800" b="1" dirty="0">
                          <a:latin typeface="Arial"/>
                          <a:cs typeface="Arial"/>
                        </a:rPr>
                        <a:t>Main</a:t>
                      </a:r>
                      <a:r>
                        <a:rPr sz="800" b="1" spc="-55" dirty="0">
                          <a:latin typeface="Arial"/>
                          <a:cs typeface="Arial"/>
                        </a:rPr>
                        <a:t> </a:t>
                      </a:r>
                      <a:r>
                        <a:rPr sz="800" b="1" spc="-5" dirty="0">
                          <a:latin typeface="Arial"/>
                          <a:cs typeface="Arial"/>
                        </a:rPr>
                        <a:t>Armament</a:t>
                      </a:r>
                      <a:r>
                        <a:rPr sz="800" b="1" spc="5" dirty="0">
                          <a:latin typeface="Arial"/>
                          <a:cs typeface="Arial"/>
                        </a:rPr>
                        <a:t> </a:t>
                      </a:r>
                      <a:r>
                        <a:rPr sz="700" b="1" spc="-5" dirty="0">
                          <a:latin typeface="Arial"/>
                          <a:cs typeface="Arial"/>
                        </a:rPr>
                        <a:t>(mm)</a:t>
                      </a:r>
                      <a:endParaRPr sz="7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59"/>
                        </a:spcBef>
                      </a:pPr>
                      <a:r>
                        <a:rPr sz="800" spc="-5" dirty="0">
                          <a:latin typeface="Arial"/>
                          <a:cs typeface="Arial"/>
                        </a:rPr>
                        <a:t>105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105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59"/>
                        </a:spcBef>
                      </a:pPr>
                      <a:r>
                        <a:rPr sz="800" spc="-5" dirty="0">
                          <a:latin typeface="Arial"/>
                          <a:cs typeface="Arial"/>
                        </a:rPr>
                        <a:t>105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125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59"/>
                        </a:spcBef>
                      </a:pPr>
                      <a:r>
                        <a:rPr sz="800" spc="-15" dirty="0">
                          <a:latin typeface="Arial"/>
                          <a:cs typeface="Arial"/>
                        </a:rPr>
                        <a:t>125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59"/>
                        </a:spcBef>
                      </a:pPr>
                      <a:r>
                        <a:rPr sz="800" spc="-5" dirty="0">
                          <a:latin typeface="Arial"/>
                          <a:cs typeface="Arial"/>
                        </a:rPr>
                        <a:t>125</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556260">
                <a:tc>
                  <a:txBody>
                    <a:bodyPr/>
                    <a:lstStyle/>
                    <a:p>
                      <a:pPr>
                        <a:lnSpc>
                          <a:spcPct val="100000"/>
                        </a:lnSpc>
                      </a:pPr>
                      <a:endParaRPr sz="900">
                        <a:latin typeface="Times New Roman"/>
                        <a:cs typeface="Times New Roman"/>
                      </a:endParaRPr>
                    </a:p>
                    <a:p>
                      <a:pPr marL="34290">
                        <a:lnSpc>
                          <a:spcPct val="100000"/>
                        </a:lnSpc>
                        <a:spcBef>
                          <a:spcPts val="665"/>
                        </a:spcBef>
                      </a:pPr>
                      <a:r>
                        <a:rPr sz="800" b="1" dirty="0">
                          <a:latin typeface="Arial"/>
                          <a:cs typeface="Arial"/>
                        </a:rPr>
                        <a:t>Secondary</a:t>
                      </a:r>
                      <a:r>
                        <a:rPr sz="800" b="1" spc="-40" dirty="0">
                          <a:latin typeface="Arial"/>
                          <a:cs typeface="Arial"/>
                        </a:rPr>
                        <a:t> </a:t>
                      </a:r>
                      <a:r>
                        <a:rPr sz="800" b="1" spc="-5" dirty="0">
                          <a:latin typeface="Arial"/>
                          <a:cs typeface="Arial"/>
                        </a:rPr>
                        <a:t>Armament</a:t>
                      </a:r>
                      <a:endParaRPr sz="8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dirty="0">
                          <a:latin typeface="Arial"/>
                          <a:cs typeface="Arial"/>
                        </a:rPr>
                        <a:t>12.7mm</a:t>
                      </a:r>
                      <a:r>
                        <a:rPr sz="800" spc="-45" dirty="0">
                          <a:latin typeface="Arial"/>
                          <a:cs typeface="Arial"/>
                        </a:rPr>
                        <a:t> </a:t>
                      </a:r>
                      <a:r>
                        <a:rPr sz="800" dirty="0">
                          <a:latin typeface="Arial"/>
                          <a:cs typeface="Arial"/>
                        </a:rPr>
                        <a:t>AA</a:t>
                      </a:r>
                      <a:r>
                        <a:rPr sz="800" spc="-30" dirty="0">
                          <a:latin typeface="Arial"/>
                          <a:cs typeface="Arial"/>
                        </a:rPr>
                        <a:t> </a:t>
                      </a:r>
                      <a:r>
                        <a:rPr sz="800" spc="-5" dirty="0">
                          <a:latin typeface="Arial"/>
                          <a:cs typeface="Arial"/>
                        </a:rPr>
                        <a:t>HMG</a:t>
                      </a:r>
                      <a:endParaRPr sz="800">
                        <a:latin typeface="Arial"/>
                        <a:cs typeface="Arial"/>
                      </a:endParaRPr>
                    </a:p>
                    <a:p>
                      <a:pPr marL="253365" marR="245110" algn="ctr">
                        <a:lnSpc>
                          <a:spcPct val="100000"/>
                        </a:lnSpc>
                      </a:pPr>
                      <a:r>
                        <a:rPr sz="800" spc="-5" dirty="0">
                          <a:latin typeface="Arial"/>
                          <a:cs typeface="Arial"/>
                        </a:rPr>
                        <a:t>35</a:t>
                      </a:r>
                      <a:r>
                        <a:rPr sz="800" spc="10" dirty="0">
                          <a:latin typeface="Arial"/>
                          <a:cs typeface="Arial"/>
                        </a:rPr>
                        <a:t>m</a:t>
                      </a:r>
                      <a:r>
                        <a:rPr sz="800" dirty="0">
                          <a:latin typeface="Arial"/>
                          <a:cs typeface="Arial"/>
                        </a:rPr>
                        <a:t>m</a:t>
                      </a:r>
                      <a:r>
                        <a:rPr sz="800" spc="-20" dirty="0">
                          <a:latin typeface="Arial"/>
                          <a:cs typeface="Arial"/>
                        </a:rPr>
                        <a:t> </a:t>
                      </a:r>
                      <a:r>
                        <a:rPr sz="800" dirty="0">
                          <a:latin typeface="Arial"/>
                          <a:cs typeface="Arial"/>
                        </a:rPr>
                        <a:t>G</a:t>
                      </a:r>
                      <a:r>
                        <a:rPr sz="800" spc="-10" dirty="0">
                          <a:latin typeface="Arial"/>
                          <a:cs typeface="Arial"/>
                        </a:rPr>
                        <a:t>r</a:t>
                      </a:r>
                      <a:r>
                        <a:rPr sz="800" spc="-5" dirty="0">
                          <a:latin typeface="Arial"/>
                          <a:cs typeface="Arial"/>
                        </a:rPr>
                        <a:t>enad</a:t>
                      </a:r>
                      <a:r>
                        <a:rPr sz="800" dirty="0">
                          <a:latin typeface="Arial"/>
                          <a:cs typeface="Arial"/>
                        </a:rPr>
                        <a:t>e  </a:t>
                      </a:r>
                      <a:r>
                        <a:rPr sz="800" spc="-5" dirty="0">
                          <a:latin typeface="Arial"/>
                          <a:cs typeface="Arial"/>
                        </a:rPr>
                        <a:t>Launcher </a:t>
                      </a:r>
                      <a:r>
                        <a:rPr sz="800" dirty="0">
                          <a:latin typeface="Arial"/>
                          <a:cs typeface="Arial"/>
                        </a:rPr>
                        <a:t> 7.62mm</a:t>
                      </a:r>
                      <a:r>
                        <a:rPr sz="800" spc="-35" dirty="0">
                          <a:latin typeface="Arial"/>
                          <a:cs typeface="Arial"/>
                        </a:rPr>
                        <a:t> </a:t>
                      </a:r>
                      <a:r>
                        <a:rPr sz="800" spc="-5" dirty="0">
                          <a:latin typeface="Arial"/>
                          <a:cs typeface="Arial"/>
                        </a:rPr>
                        <a:t>MG</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nSpc>
                          <a:spcPct val="100000"/>
                        </a:lnSpc>
                        <a:spcBef>
                          <a:spcPts val="10"/>
                        </a:spcBef>
                      </a:pPr>
                      <a:endParaRPr sz="1050">
                        <a:latin typeface="Times New Roman"/>
                        <a:cs typeface="Times New Roman"/>
                      </a:endParaRPr>
                    </a:p>
                    <a:p>
                      <a:pPr algn="ctr">
                        <a:lnSpc>
                          <a:spcPct val="100000"/>
                        </a:lnSpc>
                      </a:pPr>
                      <a:r>
                        <a:rPr sz="800" dirty="0">
                          <a:latin typeface="Arial"/>
                          <a:cs typeface="Arial"/>
                        </a:rPr>
                        <a:t>12.7mm</a:t>
                      </a:r>
                      <a:r>
                        <a:rPr sz="800" spc="-45" dirty="0">
                          <a:latin typeface="Arial"/>
                          <a:cs typeface="Arial"/>
                        </a:rPr>
                        <a:t> </a:t>
                      </a:r>
                      <a:r>
                        <a:rPr sz="800" dirty="0">
                          <a:latin typeface="Arial"/>
                          <a:cs typeface="Arial"/>
                        </a:rPr>
                        <a:t>AA</a:t>
                      </a:r>
                      <a:r>
                        <a:rPr sz="800" spc="-30" dirty="0">
                          <a:latin typeface="Arial"/>
                          <a:cs typeface="Arial"/>
                        </a:rPr>
                        <a:t> </a:t>
                      </a:r>
                      <a:r>
                        <a:rPr sz="800" spc="-5" dirty="0">
                          <a:latin typeface="Arial"/>
                          <a:cs typeface="Arial"/>
                        </a:rPr>
                        <a:t>HMG</a:t>
                      </a:r>
                      <a:endParaRPr sz="800">
                        <a:latin typeface="Arial"/>
                        <a:cs typeface="Arial"/>
                      </a:endParaRPr>
                    </a:p>
                    <a:p>
                      <a:pPr algn="ctr">
                        <a:lnSpc>
                          <a:spcPct val="100000"/>
                        </a:lnSpc>
                      </a:pPr>
                      <a:r>
                        <a:rPr sz="800" spc="-5" dirty="0">
                          <a:latin typeface="Arial"/>
                          <a:cs typeface="Arial"/>
                        </a:rPr>
                        <a:t>7</a:t>
                      </a:r>
                      <a:r>
                        <a:rPr sz="800" dirty="0">
                          <a:latin typeface="Arial"/>
                          <a:cs typeface="Arial"/>
                        </a:rPr>
                        <a:t>.</a:t>
                      </a:r>
                      <a:r>
                        <a:rPr sz="800" spc="-5" dirty="0">
                          <a:latin typeface="Arial"/>
                          <a:cs typeface="Arial"/>
                        </a:rPr>
                        <a:t>62</a:t>
                      </a:r>
                      <a:r>
                        <a:rPr sz="800" spc="10" dirty="0">
                          <a:latin typeface="Arial"/>
                          <a:cs typeface="Arial"/>
                        </a:rPr>
                        <a:t>m</a:t>
                      </a:r>
                      <a:r>
                        <a:rPr sz="800" dirty="0">
                          <a:latin typeface="Arial"/>
                          <a:cs typeface="Arial"/>
                        </a:rPr>
                        <a:t>m</a:t>
                      </a:r>
                      <a:r>
                        <a:rPr sz="800" spc="-20" dirty="0">
                          <a:latin typeface="Arial"/>
                          <a:cs typeface="Arial"/>
                        </a:rPr>
                        <a:t> </a:t>
                      </a:r>
                      <a:r>
                        <a:rPr sz="800" spc="-10" dirty="0">
                          <a:latin typeface="Arial"/>
                          <a:cs typeface="Arial"/>
                        </a:rPr>
                        <a:t>M</a:t>
                      </a:r>
                      <a:r>
                        <a:rPr sz="800" dirty="0">
                          <a:latin typeface="Arial"/>
                          <a:cs typeface="Arial"/>
                        </a:rPr>
                        <a:t>G</a:t>
                      </a:r>
                      <a:endParaRPr sz="800">
                        <a:latin typeface="Arial"/>
                        <a:cs typeface="Arial"/>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740"/>
                        </a:spcBef>
                      </a:pPr>
                      <a:r>
                        <a:rPr sz="800" dirty="0">
                          <a:latin typeface="Arial"/>
                          <a:cs typeface="Arial"/>
                        </a:rPr>
                        <a:t>12.7mm</a:t>
                      </a:r>
                      <a:r>
                        <a:rPr sz="800" spc="-45" dirty="0">
                          <a:latin typeface="Arial"/>
                          <a:cs typeface="Arial"/>
                        </a:rPr>
                        <a:t> </a:t>
                      </a:r>
                      <a:r>
                        <a:rPr sz="800" dirty="0">
                          <a:latin typeface="Arial"/>
                          <a:cs typeface="Arial"/>
                        </a:rPr>
                        <a:t>AA</a:t>
                      </a:r>
                      <a:r>
                        <a:rPr sz="800" spc="-30" dirty="0">
                          <a:latin typeface="Arial"/>
                          <a:cs typeface="Arial"/>
                        </a:rPr>
                        <a:t> </a:t>
                      </a:r>
                      <a:r>
                        <a:rPr sz="800" spc="-5" dirty="0">
                          <a:latin typeface="Arial"/>
                          <a:cs typeface="Arial"/>
                        </a:rPr>
                        <a:t>HMG</a:t>
                      </a:r>
                      <a:endParaRPr sz="800">
                        <a:latin typeface="Arial"/>
                        <a:cs typeface="Arial"/>
                      </a:endParaRPr>
                    </a:p>
                    <a:p>
                      <a:pPr algn="ctr">
                        <a:lnSpc>
                          <a:spcPct val="100000"/>
                        </a:lnSpc>
                      </a:pPr>
                      <a:r>
                        <a:rPr sz="800" spc="-5" dirty="0">
                          <a:latin typeface="Arial"/>
                          <a:cs typeface="Arial"/>
                        </a:rPr>
                        <a:t>7</a:t>
                      </a:r>
                      <a:r>
                        <a:rPr sz="800" dirty="0">
                          <a:latin typeface="Arial"/>
                          <a:cs typeface="Arial"/>
                        </a:rPr>
                        <a:t>.</a:t>
                      </a:r>
                      <a:r>
                        <a:rPr sz="800" spc="-5" dirty="0">
                          <a:latin typeface="Arial"/>
                          <a:cs typeface="Arial"/>
                        </a:rPr>
                        <a:t>62</a:t>
                      </a:r>
                      <a:r>
                        <a:rPr sz="800" spc="10" dirty="0">
                          <a:latin typeface="Arial"/>
                          <a:cs typeface="Arial"/>
                        </a:rPr>
                        <a:t>m</a:t>
                      </a:r>
                      <a:r>
                        <a:rPr sz="800" dirty="0">
                          <a:latin typeface="Arial"/>
                          <a:cs typeface="Arial"/>
                        </a:rPr>
                        <a:t>m</a:t>
                      </a:r>
                      <a:r>
                        <a:rPr sz="800" spc="-20" dirty="0">
                          <a:latin typeface="Arial"/>
                          <a:cs typeface="Arial"/>
                        </a:rPr>
                        <a:t> </a:t>
                      </a:r>
                      <a:r>
                        <a:rPr sz="800" spc="-10" dirty="0">
                          <a:latin typeface="Arial"/>
                          <a:cs typeface="Arial"/>
                        </a:rPr>
                        <a:t>M</a:t>
                      </a:r>
                      <a:r>
                        <a:rPr sz="800" dirty="0">
                          <a:latin typeface="Arial"/>
                          <a:cs typeface="Arial"/>
                        </a:rPr>
                        <a:t>G</a:t>
                      </a:r>
                      <a:endParaRPr sz="800">
                        <a:latin typeface="Arial"/>
                        <a:cs typeface="Arial"/>
                      </a:endParaRPr>
                    </a:p>
                    <a:p>
                      <a:pPr algn="ctr">
                        <a:lnSpc>
                          <a:spcPct val="100000"/>
                        </a:lnSpc>
                      </a:pPr>
                      <a:r>
                        <a:rPr sz="800" dirty="0">
                          <a:latin typeface="Arial"/>
                          <a:cs typeface="Arial"/>
                        </a:rPr>
                        <a:t>Smoke</a:t>
                      </a:r>
                      <a:r>
                        <a:rPr sz="800" spc="-40" dirty="0">
                          <a:latin typeface="Arial"/>
                          <a:cs typeface="Arial"/>
                        </a:rPr>
                        <a:t> </a:t>
                      </a:r>
                      <a:r>
                        <a:rPr sz="800" spc="-5" dirty="0">
                          <a:latin typeface="Arial"/>
                          <a:cs typeface="Arial"/>
                        </a:rPr>
                        <a:t>Dischargers</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nSpc>
                          <a:spcPct val="100000"/>
                        </a:lnSpc>
                        <a:spcBef>
                          <a:spcPts val="10"/>
                        </a:spcBef>
                      </a:pPr>
                      <a:endParaRPr sz="1050">
                        <a:latin typeface="Times New Roman"/>
                        <a:cs typeface="Times New Roman"/>
                      </a:endParaRPr>
                    </a:p>
                    <a:p>
                      <a:pPr marL="222885">
                        <a:lnSpc>
                          <a:spcPct val="100000"/>
                        </a:lnSpc>
                      </a:pPr>
                      <a:r>
                        <a:rPr sz="800" spc="-5" dirty="0">
                          <a:latin typeface="Arial"/>
                          <a:cs typeface="Arial"/>
                        </a:rPr>
                        <a:t>7</a:t>
                      </a:r>
                      <a:r>
                        <a:rPr sz="800" dirty="0">
                          <a:latin typeface="Arial"/>
                          <a:cs typeface="Arial"/>
                        </a:rPr>
                        <a:t>.</a:t>
                      </a:r>
                      <a:r>
                        <a:rPr sz="800" spc="-5" dirty="0">
                          <a:latin typeface="Arial"/>
                          <a:cs typeface="Arial"/>
                        </a:rPr>
                        <a:t>62</a:t>
                      </a:r>
                      <a:r>
                        <a:rPr sz="800" spc="10" dirty="0">
                          <a:latin typeface="Arial"/>
                          <a:cs typeface="Arial"/>
                        </a:rPr>
                        <a:t>m</a:t>
                      </a:r>
                      <a:r>
                        <a:rPr sz="800" dirty="0">
                          <a:latin typeface="Arial"/>
                          <a:cs typeface="Arial"/>
                        </a:rPr>
                        <a:t>m</a:t>
                      </a:r>
                      <a:r>
                        <a:rPr sz="800" spc="-20" dirty="0">
                          <a:latin typeface="Arial"/>
                          <a:cs typeface="Arial"/>
                        </a:rPr>
                        <a:t> </a:t>
                      </a:r>
                      <a:r>
                        <a:rPr sz="800" spc="-10" dirty="0">
                          <a:latin typeface="Arial"/>
                          <a:cs typeface="Arial"/>
                        </a:rPr>
                        <a:t>M</a:t>
                      </a:r>
                      <a:r>
                        <a:rPr sz="800" dirty="0">
                          <a:latin typeface="Arial"/>
                          <a:cs typeface="Arial"/>
                        </a:rPr>
                        <a:t>G</a:t>
                      </a:r>
                      <a:endParaRPr sz="800">
                        <a:latin typeface="Arial"/>
                        <a:cs typeface="Arial"/>
                      </a:endParaRPr>
                    </a:p>
                    <a:p>
                      <a:pPr marL="58419">
                        <a:lnSpc>
                          <a:spcPct val="100000"/>
                        </a:lnSpc>
                      </a:pPr>
                      <a:r>
                        <a:rPr sz="800" spc="-5" dirty="0">
                          <a:latin typeface="Arial"/>
                          <a:cs typeface="Arial"/>
                        </a:rPr>
                        <a:t>12.7 </a:t>
                      </a:r>
                      <a:r>
                        <a:rPr sz="800" spc="5" dirty="0">
                          <a:latin typeface="Arial"/>
                          <a:cs typeface="Arial"/>
                        </a:rPr>
                        <a:t>mm</a:t>
                      </a:r>
                      <a:r>
                        <a:rPr sz="800" spc="-55" dirty="0">
                          <a:latin typeface="Arial"/>
                          <a:cs typeface="Arial"/>
                        </a:rPr>
                        <a:t> </a:t>
                      </a:r>
                      <a:r>
                        <a:rPr sz="800" spc="-5" dirty="0">
                          <a:latin typeface="Arial"/>
                          <a:cs typeface="Arial"/>
                        </a:rPr>
                        <a:t>heavy</a:t>
                      </a:r>
                      <a:r>
                        <a:rPr sz="800" spc="5" dirty="0">
                          <a:latin typeface="Arial"/>
                          <a:cs typeface="Arial"/>
                        </a:rPr>
                        <a:t> </a:t>
                      </a:r>
                      <a:r>
                        <a:rPr sz="800" spc="-5" dirty="0">
                          <a:latin typeface="Arial"/>
                          <a:cs typeface="Arial"/>
                        </a:rPr>
                        <a:t>MG</a:t>
                      </a:r>
                      <a:endParaRPr sz="800">
                        <a:latin typeface="Arial"/>
                        <a:cs typeface="Arial"/>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09880" marR="302895" indent="208279">
                        <a:lnSpc>
                          <a:spcPct val="100000"/>
                        </a:lnSpc>
                        <a:spcBef>
                          <a:spcPts val="740"/>
                        </a:spcBef>
                      </a:pPr>
                      <a:r>
                        <a:rPr sz="800" spc="-5" dirty="0">
                          <a:latin typeface="Arial"/>
                          <a:cs typeface="Arial"/>
                        </a:rPr>
                        <a:t>HE </a:t>
                      </a:r>
                      <a:r>
                        <a:rPr sz="800" dirty="0">
                          <a:latin typeface="Arial"/>
                          <a:cs typeface="Arial"/>
                        </a:rPr>
                        <a:t> </a:t>
                      </a:r>
                      <a:r>
                        <a:rPr sz="800" spc="-5" dirty="0">
                          <a:latin typeface="Arial"/>
                          <a:cs typeface="Arial"/>
                        </a:rPr>
                        <a:t>7</a:t>
                      </a:r>
                      <a:r>
                        <a:rPr sz="800" dirty="0">
                          <a:latin typeface="Arial"/>
                          <a:cs typeface="Arial"/>
                        </a:rPr>
                        <a:t>.</a:t>
                      </a:r>
                      <a:r>
                        <a:rPr sz="800" spc="-5" dirty="0">
                          <a:latin typeface="Arial"/>
                          <a:cs typeface="Arial"/>
                        </a:rPr>
                        <a:t>62</a:t>
                      </a:r>
                      <a:r>
                        <a:rPr sz="800" spc="10" dirty="0">
                          <a:latin typeface="Arial"/>
                          <a:cs typeface="Arial"/>
                        </a:rPr>
                        <a:t>m</a:t>
                      </a:r>
                      <a:r>
                        <a:rPr sz="800" dirty="0">
                          <a:latin typeface="Arial"/>
                          <a:cs typeface="Arial"/>
                        </a:rPr>
                        <a:t>m</a:t>
                      </a:r>
                      <a:r>
                        <a:rPr sz="800" spc="-20" dirty="0">
                          <a:latin typeface="Arial"/>
                          <a:cs typeface="Arial"/>
                        </a:rPr>
                        <a:t> </a:t>
                      </a:r>
                      <a:r>
                        <a:rPr sz="800" spc="-10" dirty="0">
                          <a:latin typeface="Arial"/>
                          <a:cs typeface="Arial"/>
                        </a:rPr>
                        <a:t>M</a:t>
                      </a:r>
                      <a:r>
                        <a:rPr sz="800" dirty="0">
                          <a:latin typeface="Arial"/>
                          <a:cs typeface="Arial"/>
                        </a:rPr>
                        <a:t>G</a:t>
                      </a:r>
                      <a:endParaRPr sz="800">
                        <a:latin typeface="Arial"/>
                        <a:cs typeface="Arial"/>
                      </a:endParaRPr>
                    </a:p>
                    <a:p>
                      <a:pPr marL="185420">
                        <a:lnSpc>
                          <a:spcPct val="100000"/>
                        </a:lnSpc>
                      </a:pPr>
                      <a:r>
                        <a:rPr sz="800" spc="-5" dirty="0">
                          <a:latin typeface="Arial"/>
                          <a:cs typeface="Arial"/>
                        </a:rPr>
                        <a:t>12</a:t>
                      </a:r>
                      <a:r>
                        <a:rPr sz="800" dirty="0">
                          <a:latin typeface="Arial"/>
                          <a:cs typeface="Arial"/>
                        </a:rPr>
                        <a:t>.7</a:t>
                      </a:r>
                      <a:r>
                        <a:rPr sz="800" spc="10" dirty="0">
                          <a:latin typeface="Arial"/>
                          <a:cs typeface="Arial"/>
                        </a:rPr>
                        <a:t> m</a:t>
                      </a:r>
                      <a:r>
                        <a:rPr sz="800" dirty="0">
                          <a:latin typeface="Arial"/>
                          <a:cs typeface="Arial"/>
                        </a:rPr>
                        <a:t>m</a:t>
                      </a:r>
                      <a:r>
                        <a:rPr sz="800" spc="-45" dirty="0">
                          <a:latin typeface="Arial"/>
                          <a:cs typeface="Arial"/>
                        </a:rPr>
                        <a:t> </a:t>
                      </a:r>
                      <a:r>
                        <a:rPr sz="800" spc="-5" dirty="0">
                          <a:latin typeface="Arial"/>
                          <a:cs typeface="Arial"/>
                        </a:rPr>
                        <a:t>hea</a:t>
                      </a:r>
                      <a:r>
                        <a:rPr sz="800" spc="-10" dirty="0">
                          <a:latin typeface="Arial"/>
                          <a:cs typeface="Arial"/>
                        </a:rPr>
                        <a:t>v</a:t>
                      </a:r>
                      <a:r>
                        <a:rPr sz="800" dirty="0">
                          <a:latin typeface="Arial"/>
                          <a:cs typeface="Arial"/>
                        </a:rPr>
                        <a:t>y</a:t>
                      </a:r>
                      <a:r>
                        <a:rPr sz="800" spc="20" dirty="0">
                          <a:latin typeface="Arial"/>
                          <a:cs typeface="Arial"/>
                        </a:rPr>
                        <a:t> </a:t>
                      </a:r>
                      <a:r>
                        <a:rPr sz="800" dirty="0">
                          <a:latin typeface="Arial"/>
                          <a:cs typeface="Arial"/>
                        </a:rPr>
                        <a:t>M</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nSpc>
                          <a:spcPct val="100000"/>
                        </a:lnSpc>
                        <a:spcBef>
                          <a:spcPts val="10"/>
                        </a:spcBef>
                      </a:pPr>
                      <a:endParaRPr sz="1050">
                        <a:latin typeface="Times New Roman"/>
                        <a:cs typeface="Times New Roman"/>
                      </a:endParaRPr>
                    </a:p>
                    <a:p>
                      <a:pPr marL="334645">
                        <a:lnSpc>
                          <a:spcPct val="100000"/>
                        </a:lnSpc>
                      </a:pPr>
                      <a:r>
                        <a:rPr sz="800" spc="-5" dirty="0">
                          <a:latin typeface="Arial"/>
                          <a:cs typeface="Arial"/>
                        </a:rPr>
                        <a:t>7</a:t>
                      </a:r>
                      <a:r>
                        <a:rPr sz="800" dirty="0">
                          <a:latin typeface="Arial"/>
                          <a:cs typeface="Arial"/>
                        </a:rPr>
                        <a:t>.</a:t>
                      </a:r>
                      <a:r>
                        <a:rPr sz="800" spc="-5" dirty="0">
                          <a:latin typeface="Arial"/>
                          <a:cs typeface="Arial"/>
                        </a:rPr>
                        <a:t>62</a:t>
                      </a:r>
                      <a:r>
                        <a:rPr sz="800" spc="10" dirty="0">
                          <a:latin typeface="Arial"/>
                          <a:cs typeface="Arial"/>
                        </a:rPr>
                        <a:t>m</a:t>
                      </a:r>
                      <a:r>
                        <a:rPr sz="800" dirty="0">
                          <a:latin typeface="Arial"/>
                          <a:cs typeface="Arial"/>
                        </a:rPr>
                        <a:t>m</a:t>
                      </a:r>
                      <a:r>
                        <a:rPr sz="800" spc="-20" dirty="0">
                          <a:latin typeface="Arial"/>
                          <a:cs typeface="Arial"/>
                        </a:rPr>
                        <a:t> </a:t>
                      </a:r>
                      <a:r>
                        <a:rPr sz="800" spc="-10" dirty="0">
                          <a:latin typeface="Arial"/>
                          <a:cs typeface="Arial"/>
                        </a:rPr>
                        <a:t>M</a:t>
                      </a:r>
                      <a:r>
                        <a:rPr sz="800" dirty="0">
                          <a:latin typeface="Arial"/>
                          <a:cs typeface="Arial"/>
                        </a:rPr>
                        <a:t>G</a:t>
                      </a:r>
                      <a:endParaRPr sz="800">
                        <a:latin typeface="Arial"/>
                        <a:cs typeface="Arial"/>
                      </a:endParaRPr>
                    </a:p>
                    <a:p>
                      <a:pPr marL="168275">
                        <a:lnSpc>
                          <a:spcPct val="100000"/>
                        </a:lnSpc>
                      </a:pPr>
                      <a:r>
                        <a:rPr sz="800" spc="-5" dirty="0">
                          <a:latin typeface="Arial"/>
                          <a:cs typeface="Arial"/>
                        </a:rPr>
                        <a:t>12.7 </a:t>
                      </a:r>
                      <a:r>
                        <a:rPr sz="800" spc="5" dirty="0">
                          <a:latin typeface="Arial"/>
                          <a:cs typeface="Arial"/>
                        </a:rPr>
                        <a:t>mm</a:t>
                      </a:r>
                      <a:r>
                        <a:rPr sz="800" spc="-45" dirty="0">
                          <a:latin typeface="Arial"/>
                          <a:cs typeface="Arial"/>
                        </a:rPr>
                        <a:t> </a:t>
                      </a:r>
                      <a:r>
                        <a:rPr sz="800" spc="-5" dirty="0">
                          <a:latin typeface="Arial"/>
                          <a:cs typeface="Arial"/>
                        </a:rPr>
                        <a:t>heavy</a:t>
                      </a:r>
                      <a:r>
                        <a:rPr sz="800" spc="5" dirty="0">
                          <a:latin typeface="Arial"/>
                          <a:cs typeface="Arial"/>
                        </a:rPr>
                        <a:t> </a:t>
                      </a:r>
                      <a:r>
                        <a:rPr sz="800" spc="-5" dirty="0">
                          <a:latin typeface="Arial"/>
                          <a:cs typeface="Arial"/>
                        </a:rPr>
                        <a:t>MG</a:t>
                      </a:r>
                      <a:endParaRPr sz="800">
                        <a:latin typeface="Arial"/>
                        <a:cs typeface="Arial"/>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59410">
                        <a:lnSpc>
                          <a:spcPct val="100000"/>
                        </a:lnSpc>
                        <a:spcBef>
                          <a:spcPts val="740"/>
                        </a:spcBef>
                      </a:pPr>
                      <a:r>
                        <a:rPr sz="800" dirty="0">
                          <a:latin typeface="Arial"/>
                          <a:cs typeface="Arial"/>
                        </a:rPr>
                        <a:t>HE</a:t>
                      </a:r>
                      <a:r>
                        <a:rPr sz="800" spc="-55" dirty="0">
                          <a:latin typeface="Arial"/>
                          <a:cs typeface="Arial"/>
                        </a:rPr>
                        <a:t> </a:t>
                      </a:r>
                      <a:r>
                        <a:rPr sz="800" dirty="0">
                          <a:latin typeface="Arial"/>
                          <a:cs typeface="Arial"/>
                        </a:rPr>
                        <a:t>/</a:t>
                      </a:r>
                      <a:r>
                        <a:rPr sz="800" spc="-40" dirty="0">
                          <a:latin typeface="Arial"/>
                          <a:cs typeface="Arial"/>
                        </a:rPr>
                        <a:t> </a:t>
                      </a:r>
                      <a:r>
                        <a:rPr sz="800" dirty="0">
                          <a:latin typeface="Arial"/>
                          <a:cs typeface="Arial"/>
                        </a:rPr>
                        <a:t>AP</a:t>
                      </a:r>
                      <a:endParaRPr sz="800">
                        <a:latin typeface="Arial"/>
                        <a:cs typeface="Arial"/>
                      </a:endParaRPr>
                    </a:p>
                    <a:p>
                      <a:pPr marL="356235">
                        <a:lnSpc>
                          <a:spcPct val="100000"/>
                        </a:lnSpc>
                      </a:pPr>
                      <a:r>
                        <a:rPr sz="800" dirty="0">
                          <a:latin typeface="Arial"/>
                          <a:cs typeface="Arial"/>
                        </a:rPr>
                        <a:t>12.7mm</a:t>
                      </a:r>
                      <a:endParaRPr sz="800">
                        <a:latin typeface="Arial"/>
                        <a:cs typeface="Arial"/>
                      </a:endParaRPr>
                    </a:p>
                    <a:p>
                      <a:pPr marL="321310">
                        <a:lnSpc>
                          <a:spcPct val="100000"/>
                        </a:lnSpc>
                      </a:pPr>
                      <a:r>
                        <a:rPr sz="800" dirty="0">
                          <a:latin typeface="Arial"/>
                          <a:cs typeface="Arial"/>
                        </a:rPr>
                        <a:t>PKT</a:t>
                      </a:r>
                      <a:r>
                        <a:rPr sz="800" spc="-50" dirty="0">
                          <a:latin typeface="Arial"/>
                          <a:cs typeface="Arial"/>
                        </a:rPr>
                        <a:t> </a:t>
                      </a:r>
                      <a:r>
                        <a:rPr sz="800" dirty="0">
                          <a:latin typeface="Arial"/>
                          <a:cs typeface="Arial"/>
                        </a:rPr>
                        <a:t>coax</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4"/>
                  </a:ext>
                </a:extLst>
              </a:tr>
              <a:tr h="297180">
                <a:tc>
                  <a:txBody>
                    <a:bodyPr/>
                    <a:lstStyle/>
                    <a:p>
                      <a:pPr marL="34290">
                        <a:lnSpc>
                          <a:spcPct val="100000"/>
                        </a:lnSpc>
                        <a:spcBef>
                          <a:spcPts val="260"/>
                        </a:spcBef>
                      </a:pPr>
                      <a:r>
                        <a:rPr sz="800" b="1" dirty="0">
                          <a:latin typeface="Arial"/>
                          <a:cs typeface="Arial"/>
                        </a:rPr>
                        <a:t>Max</a:t>
                      </a:r>
                      <a:r>
                        <a:rPr sz="800" b="1" spc="-30" dirty="0">
                          <a:latin typeface="Arial"/>
                          <a:cs typeface="Arial"/>
                        </a:rPr>
                        <a:t> </a:t>
                      </a:r>
                      <a:r>
                        <a:rPr sz="800" b="1" spc="-5" dirty="0">
                          <a:latin typeface="Arial"/>
                          <a:cs typeface="Arial"/>
                        </a:rPr>
                        <a:t>Effective</a:t>
                      </a:r>
                      <a:r>
                        <a:rPr sz="800" b="1" spc="-15" dirty="0">
                          <a:latin typeface="Arial"/>
                          <a:cs typeface="Arial"/>
                        </a:rPr>
                        <a:t> </a:t>
                      </a:r>
                      <a:r>
                        <a:rPr sz="800" b="1" dirty="0">
                          <a:latin typeface="Arial"/>
                          <a:cs typeface="Arial"/>
                        </a:rPr>
                        <a:t>Range</a:t>
                      </a:r>
                      <a:endParaRPr sz="800">
                        <a:latin typeface="Arial"/>
                        <a:cs typeface="Arial"/>
                      </a:endParaRPr>
                    </a:p>
                    <a:p>
                      <a:pPr marL="34290">
                        <a:lnSpc>
                          <a:spcPct val="100000"/>
                        </a:lnSpc>
                        <a:spcBef>
                          <a:spcPts val="5"/>
                        </a:spcBef>
                      </a:pPr>
                      <a:r>
                        <a:rPr sz="700" b="1" spc="-5" dirty="0">
                          <a:latin typeface="Arial"/>
                          <a:cs typeface="Arial"/>
                        </a:rPr>
                        <a:t>(km)</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680"/>
                        </a:spcBef>
                      </a:pPr>
                      <a:r>
                        <a:rPr sz="800" spc="-5" dirty="0">
                          <a:latin typeface="Arial"/>
                          <a:cs typeface="Arial"/>
                        </a:rPr>
                        <a:t>3-5</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680"/>
                        </a:spcBef>
                      </a:pPr>
                      <a:r>
                        <a:rPr sz="800" dirty="0">
                          <a:latin typeface="Arial"/>
                          <a:cs typeface="Arial"/>
                        </a:rPr>
                        <a:t>3</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680"/>
                        </a:spcBef>
                      </a:pPr>
                      <a:r>
                        <a:rPr sz="800" dirty="0">
                          <a:latin typeface="Arial"/>
                          <a:cs typeface="Arial"/>
                        </a:rPr>
                        <a:t>2</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680"/>
                        </a:spcBef>
                      </a:pPr>
                      <a:r>
                        <a:rPr sz="800" dirty="0">
                          <a:latin typeface="Arial"/>
                          <a:cs typeface="Arial"/>
                        </a:rPr>
                        <a:t>3</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680"/>
                        </a:spcBef>
                      </a:pPr>
                      <a:r>
                        <a:rPr sz="800" spc="-5" dirty="0">
                          <a:latin typeface="Arial"/>
                          <a:cs typeface="Arial"/>
                        </a:rPr>
                        <a:t>3-5</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680"/>
                        </a:spcBef>
                      </a:pPr>
                      <a:r>
                        <a:rPr sz="800" spc="-5" dirty="0">
                          <a:latin typeface="Arial"/>
                          <a:cs typeface="Arial"/>
                        </a:rPr>
                        <a:t>3-5</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810" algn="ctr">
                        <a:lnSpc>
                          <a:spcPct val="100000"/>
                        </a:lnSpc>
                        <a:spcBef>
                          <a:spcPts val="680"/>
                        </a:spcBef>
                      </a:pPr>
                      <a:r>
                        <a:rPr sz="800" spc="-5" dirty="0">
                          <a:latin typeface="Arial"/>
                          <a:cs typeface="Arial"/>
                        </a:rPr>
                        <a:t>3-5</a:t>
                      </a:r>
                      <a:endParaRPr sz="800" dirty="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5"/>
                  </a:ext>
                </a:extLst>
              </a:tr>
              <a:tr h="190500">
                <a:tc>
                  <a:txBody>
                    <a:bodyPr/>
                    <a:lstStyle/>
                    <a:p>
                      <a:pPr marL="34290">
                        <a:lnSpc>
                          <a:spcPct val="100000"/>
                        </a:lnSpc>
                        <a:spcBef>
                          <a:spcPts val="260"/>
                        </a:spcBef>
                      </a:pPr>
                      <a:r>
                        <a:rPr sz="800" b="1" spc="-5" dirty="0">
                          <a:latin typeface="Arial"/>
                          <a:cs typeface="Arial"/>
                        </a:rPr>
                        <a:t>Rate</a:t>
                      </a:r>
                      <a:r>
                        <a:rPr sz="800" b="1" spc="-15" dirty="0">
                          <a:latin typeface="Arial"/>
                          <a:cs typeface="Arial"/>
                        </a:rPr>
                        <a:t> </a:t>
                      </a:r>
                      <a:r>
                        <a:rPr sz="800" b="1" dirty="0">
                          <a:latin typeface="Arial"/>
                          <a:cs typeface="Arial"/>
                        </a:rPr>
                        <a:t>of</a:t>
                      </a:r>
                      <a:r>
                        <a:rPr sz="800" b="1" spc="-20" dirty="0">
                          <a:latin typeface="Arial"/>
                          <a:cs typeface="Arial"/>
                        </a:rPr>
                        <a:t> </a:t>
                      </a:r>
                      <a:r>
                        <a:rPr sz="800" b="1" dirty="0">
                          <a:latin typeface="Arial"/>
                          <a:cs typeface="Arial"/>
                        </a:rPr>
                        <a:t>Fire</a:t>
                      </a:r>
                      <a:r>
                        <a:rPr sz="800" b="1" spc="-25" dirty="0">
                          <a:latin typeface="Arial"/>
                          <a:cs typeface="Arial"/>
                        </a:rPr>
                        <a:t> </a:t>
                      </a:r>
                      <a:r>
                        <a:rPr sz="700" b="1" spc="-10" dirty="0">
                          <a:latin typeface="Arial"/>
                          <a:cs typeface="Arial"/>
                        </a:rPr>
                        <a:t>(per</a:t>
                      </a:r>
                      <a:r>
                        <a:rPr sz="700" b="1" spc="15" dirty="0">
                          <a:latin typeface="Arial"/>
                          <a:cs typeface="Arial"/>
                        </a:rPr>
                        <a:t> </a:t>
                      </a:r>
                      <a:r>
                        <a:rPr sz="700" b="1" spc="-5" dirty="0">
                          <a:latin typeface="Arial"/>
                          <a:cs typeface="Arial"/>
                        </a:rPr>
                        <a:t>min)</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6-10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6-10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7</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60"/>
                        </a:spcBef>
                      </a:pPr>
                      <a:r>
                        <a:rPr sz="800" spc="-5" dirty="0">
                          <a:latin typeface="Arial"/>
                          <a:cs typeface="Arial"/>
                        </a:rPr>
                        <a:t>6-8</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6-8</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R="86360" algn="r">
                        <a:lnSpc>
                          <a:spcPts val="370"/>
                        </a:lnSpc>
                      </a:pPr>
                      <a:r>
                        <a:rPr sz="900" spc="-5" dirty="0">
                          <a:solidFill>
                            <a:srgbClr val="888888"/>
                          </a:solidFill>
                          <a:latin typeface="Calibri"/>
                          <a:cs typeface="Calibri"/>
                        </a:rPr>
                        <a:t>38</a:t>
                      </a:r>
                      <a:endParaRPr sz="900">
                        <a:latin typeface="Calibri"/>
                        <a:cs typeface="Calibri"/>
                      </a:endParaRPr>
                    </a:p>
                    <a:p>
                      <a:pPr marL="1905" algn="ctr">
                        <a:lnSpc>
                          <a:spcPts val="850"/>
                        </a:lnSpc>
                      </a:pPr>
                      <a:r>
                        <a:rPr sz="800" dirty="0">
                          <a:latin typeface="Arial"/>
                          <a:cs typeface="Arial"/>
                        </a:rPr>
                        <a:t>8</a:t>
                      </a:r>
                      <a:endParaRPr sz="8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6"/>
                  </a:ext>
                </a:extLst>
              </a:tr>
              <a:tr h="190500">
                <a:tc>
                  <a:txBody>
                    <a:bodyPr/>
                    <a:lstStyle/>
                    <a:p>
                      <a:pPr marL="34290">
                        <a:lnSpc>
                          <a:spcPct val="100000"/>
                        </a:lnSpc>
                        <a:spcBef>
                          <a:spcPts val="260"/>
                        </a:spcBef>
                      </a:pPr>
                      <a:r>
                        <a:rPr sz="800" b="1" spc="-5" dirty="0">
                          <a:latin typeface="Arial"/>
                          <a:cs typeface="Arial"/>
                        </a:rPr>
                        <a:t>Crew</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60"/>
                        </a:spcBef>
                      </a:pPr>
                      <a:r>
                        <a:rPr sz="800" dirty="0">
                          <a:latin typeface="Arial"/>
                          <a:cs typeface="Arial"/>
                        </a:rPr>
                        <a:t>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3</a:t>
                      </a: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7"/>
                  </a:ext>
                </a:extLst>
              </a:tr>
            </a:tbl>
          </a:graphicData>
        </a:graphic>
      </p:graphicFrame>
      <p:grpSp>
        <p:nvGrpSpPr>
          <p:cNvPr id="9" name="object 9"/>
          <p:cNvGrpSpPr/>
          <p:nvPr/>
        </p:nvGrpSpPr>
        <p:grpSpPr>
          <a:xfrm>
            <a:off x="274259" y="1056096"/>
            <a:ext cx="2698115" cy="1560830"/>
            <a:chOff x="274259" y="1056096"/>
            <a:chExt cx="2698115" cy="1560830"/>
          </a:xfrm>
        </p:grpSpPr>
        <p:pic>
          <p:nvPicPr>
            <p:cNvPr id="10" name="object 10"/>
            <p:cNvPicPr/>
            <p:nvPr/>
          </p:nvPicPr>
          <p:blipFill>
            <a:blip r:embed="rId9" cstate="print"/>
            <a:stretch>
              <a:fillRect/>
            </a:stretch>
          </p:blipFill>
          <p:spPr>
            <a:xfrm>
              <a:off x="274259" y="1056096"/>
              <a:ext cx="2697601" cy="1560628"/>
            </a:xfrm>
            <a:prstGeom prst="rect">
              <a:avLst/>
            </a:prstGeom>
          </p:spPr>
        </p:pic>
        <p:pic>
          <p:nvPicPr>
            <p:cNvPr id="11" name="object 11"/>
            <p:cNvPicPr/>
            <p:nvPr/>
          </p:nvPicPr>
          <p:blipFill>
            <a:blip r:embed="rId10" cstate="print"/>
            <a:stretch>
              <a:fillRect/>
            </a:stretch>
          </p:blipFill>
          <p:spPr>
            <a:xfrm>
              <a:off x="379475" y="1147572"/>
              <a:ext cx="2514600" cy="1394460"/>
            </a:xfrm>
            <a:prstGeom prst="rect">
              <a:avLst/>
            </a:prstGeom>
          </p:spPr>
        </p:pic>
        <p:sp>
          <p:nvSpPr>
            <p:cNvPr id="12" name="object 12"/>
            <p:cNvSpPr/>
            <p:nvPr/>
          </p:nvSpPr>
          <p:spPr>
            <a:xfrm>
              <a:off x="374903" y="1143000"/>
              <a:ext cx="2524125" cy="1403985"/>
            </a:xfrm>
            <a:custGeom>
              <a:avLst/>
              <a:gdLst/>
              <a:ahLst/>
              <a:cxnLst/>
              <a:rect l="l" t="t" r="r" b="b"/>
              <a:pathLst>
                <a:path w="2524125" h="1403985">
                  <a:moveTo>
                    <a:pt x="0" y="1403603"/>
                  </a:moveTo>
                  <a:lnTo>
                    <a:pt x="2523744" y="1403603"/>
                  </a:lnTo>
                  <a:lnTo>
                    <a:pt x="2523744" y="0"/>
                  </a:lnTo>
                  <a:lnTo>
                    <a:pt x="0" y="0"/>
                  </a:lnTo>
                  <a:lnTo>
                    <a:pt x="0" y="1403603"/>
                  </a:lnTo>
                  <a:close/>
                </a:path>
              </a:pathLst>
            </a:custGeom>
            <a:ln w="9144">
              <a:solidFill>
                <a:srgbClr val="000000"/>
              </a:solidFill>
            </a:ln>
          </p:spPr>
          <p:txBody>
            <a:bodyPr wrap="square" lIns="0" tIns="0" rIns="0" bIns="0" rtlCol="0"/>
            <a:lstStyle/>
            <a:p>
              <a:endParaRPr/>
            </a:p>
          </p:txBody>
        </p:sp>
        <p:sp>
          <p:nvSpPr>
            <p:cNvPr id="13" name="object 13"/>
            <p:cNvSpPr/>
            <p:nvPr/>
          </p:nvSpPr>
          <p:spPr>
            <a:xfrm>
              <a:off x="353567" y="1123188"/>
              <a:ext cx="693420" cy="253365"/>
            </a:xfrm>
            <a:custGeom>
              <a:avLst/>
              <a:gdLst/>
              <a:ahLst/>
              <a:cxnLst/>
              <a:rect l="l" t="t" r="r" b="b"/>
              <a:pathLst>
                <a:path w="693419" h="253365">
                  <a:moveTo>
                    <a:pt x="0" y="252984"/>
                  </a:moveTo>
                  <a:lnTo>
                    <a:pt x="693419" y="252984"/>
                  </a:lnTo>
                  <a:lnTo>
                    <a:pt x="693419"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14" name="object 14"/>
          <p:cNvSpPr txBox="1"/>
          <p:nvPr/>
        </p:nvSpPr>
        <p:spPr>
          <a:xfrm>
            <a:off x="381000" y="1147572"/>
            <a:ext cx="660400" cy="222885"/>
          </a:xfrm>
          <a:prstGeom prst="rect">
            <a:avLst/>
          </a:prstGeom>
          <a:solidFill>
            <a:srgbClr val="FFFFFF">
              <a:alpha val="59999"/>
            </a:srgbClr>
          </a:solidFill>
        </p:spPr>
        <p:txBody>
          <a:bodyPr vert="horz" wrap="square" lIns="0" tIns="18415" rIns="0" bIns="0" rtlCol="0">
            <a:spAutoFit/>
          </a:bodyPr>
          <a:lstStyle/>
          <a:p>
            <a:pPr marL="65405">
              <a:lnSpc>
                <a:spcPct val="100000"/>
              </a:lnSpc>
              <a:spcBef>
                <a:spcPts val="145"/>
              </a:spcBef>
            </a:pPr>
            <a:r>
              <a:rPr sz="1050" b="1" spc="-5" dirty="0">
                <a:latin typeface="Arial"/>
                <a:cs typeface="Arial"/>
                <a:hlinkClick r:id="rId2"/>
              </a:rPr>
              <a:t>Type-15</a:t>
            </a:r>
            <a:endParaRPr sz="1050">
              <a:latin typeface="Arial"/>
              <a:cs typeface="Arial"/>
            </a:endParaRPr>
          </a:p>
        </p:txBody>
      </p:sp>
      <p:grpSp>
        <p:nvGrpSpPr>
          <p:cNvPr id="15" name="object 15"/>
          <p:cNvGrpSpPr/>
          <p:nvPr/>
        </p:nvGrpSpPr>
        <p:grpSpPr>
          <a:xfrm>
            <a:off x="5948133" y="1051454"/>
            <a:ext cx="2828925" cy="1545590"/>
            <a:chOff x="5948133" y="1051454"/>
            <a:chExt cx="2828925" cy="1545590"/>
          </a:xfrm>
        </p:grpSpPr>
        <p:pic>
          <p:nvPicPr>
            <p:cNvPr id="16" name="object 16"/>
            <p:cNvPicPr/>
            <p:nvPr/>
          </p:nvPicPr>
          <p:blipFill>
            <a:blip r:embed="rId11" cstate="print"/>
            <a:stretch>
              <a:fillRect/>
            </a:stretch>
          </p:blipFill>
          <p:spPr>
            <a:xfrm>
              <a:off x="5948133" y="1051454"/>
              <a:ext cx="2828621" cy="1545546"/>
            </a:xfrm>
            <a:prstGeom prst="rect">
              <a:avLst/>
            </a:prstGeom>
          </p:spPr>
        </p:pic>
        <p:pic>
          <p:nvPicPr>
            <p:cNvPr id="17" name="object 17"/>
            <p:cNvPicPr/>
            <p:nvPr/>
          </p:nvPicPr>
          <p:blipFill>
            <a:blip r:embed="rId12" cstate="print"/>
            <a:stretch>
              <a:fillRect/>
            </a:stretch>
          </p:blipFill>
          <p:spPr>
            <a:xfrm>
              <a:off x="6035039" y="1133856"/>
              <a:ext cx="2659380" cy="1394460"/>
            </a:xfrm>
            <a:prstGeom prst="rect">
              <a:avLst/>
            </a:prstGeom>
          </p:spPr>
        </p:pic>
        <p:sp>
          <p:nvSpPr>
            <p:cNvPr id="18" name="object 18"/>
            <p:cNvSpPr/>
            <p:nvPr/>
          </p:nvSpPr>
          <p:spPr>
            <a:xfrm>
              <a:off x="6028943" y="1118616"/>
              <a:ext cx="2672080" cy="1416050"/>
            </a:xfrm>
            <a:custGeom>
              <a:avLst/>
              <a:gdLst/>
              <a:ahLst/>
              <a:cxnLst/>
              <a:rect l="l" t="t" r="r" b="b"/>
              <a:pathLst>
                <a:path w="2672079" h="1416050">
                  <a:moveTo>
                    <a:pt x="0" y="1415796"/>
                  </a:moveTo>
                  <a:lnTo>
                    <a:pt x="2671572" y="1415796"/>
                  </a:lnTo>
                  <a:lnTo>
                    <a:pt x="2671572" y="9144"/>
                  </a:lnTo>
                  <a:lnTo>
                    <a:pt x="0" y="9144"/>
                  </a:lnTo>
                  <a:lnTo>
                    <a:pt x="0" y="1415796"/>
                  </a:lnTo>
                  <a:close/>
                </a:path>
                <a:path w="2672079" h="1416050">
                  <a:moveTo>
                    <a:pt x="1706879" y="252984"/>
                  </a:moveTo>
                  <a:lnTo>
                    <a:pt x="2662428" y="252984"/>
                  </a:lnTo>
                  <a:lnTo>
                    <a:pt x="2662428" y="0"/>
                  </a:lnTo>
                  <a:lnTo>
                    <a:pt x="1706879" y="0"/>
                  </a:lnTo>
                  <a:lnTo>
                    <a:pt x="1706879" y="252984"/>
                  </a:lnTo>
                  <a:close/>
                </a:path>
              </a:pathLst>
            </a:custGeom>
            <a:ln w="12192">
              <a:solidFill>
                <a:srgbClr val="000000"/>
              </a:solidFill>
            </a:ln>
          </p:spPr>
          <p:txBody>
            <a:bodyPr wrap="square" lIns="0" tIns="0" rIns="0" bIns="0" rtlCol="0"/>
            <a:lstStyle/>
            <a:p>
              <a:endParaRPr/>
            </a:p>
          </p:txBody>
        </p:sp>
      </p:grpSp>
      <p:sp>
        <p:nvSpPr>
          <p:cNvPr id="19" name="object 19"/>
          <p:cNvSpPr txBox="1"/>
          <p:nvPr/>
        </p:nvSpPr>
        <p:spPr>
          <a:xfrm>
            <a:off x="7741919" y="1138427"/>
            <a:ext cx="948055" cy="227329"/>
          </a:xfrm>
          <a:prstGeom prst="rect">
            <a:avLst/>
          </a:prstGeom>
          <a:solidFill>
            <a:srgbClr val="FFFFFF">
              <a:alpha val="59999"/>
            </a:srgbClr>
          </a:solidFill>
        </p:spPr>
        <p:txBody>
          <a:bodyPr vert="horz" wrap="square" lIns="0" tIns="22860" rIns="0" bIns="0" rtlCol="0">
            <a:spAutoFit/>
          </a:bodyPr>
          <a:lstStyle/>
          <a:p>
            <a:pPr marL="127000">
              <a:lnSpc>
                <a:spcPct val="100000"/>
              </a:lnSpc>
              <a:spcBef>
                <a:spcPts val="180"/>
              </a:spcBef>
            </a:pPr>
            <a:r>
              <a:rPr sz="1050" b="1" spc="-5" dirty="0">
                <a:latin typeface="Arial"/>
                <a:cs typeface="Arial"/>
                <a:hlinkClick r:id="rId4"/>
              </a:rPr>
              <a:t>Type-80/88</a:t>
            </a:r>
            <a:endParaRPr sz="1050">
              <a:latin typeface="Arial"/>
              <a:cs typeface="Arial"/>
            </a:endParaRPr>
          </a:p>
        </p:txBody>
      </p:sp>
      <p:grpSp>
        <p:nvGrpSpPr>
          <p:cNvPr id="20" name="object 20"/>
          <p:cNvGrpSpPr/>
          <p:nvPr/>
        </p:nvGrpSpPr>
        <p:grpSpPr>
          <a:xfrm>
            <a:off x="3083041" y="1036332"/>
            <a:ext cx="2751455" cy="1591310"/>
            <a:chOff x="3083041" y="1036332"/>
            <a:chExt cx="2751455" cy="1591310"/>
          </a:xfrm>
        </p:grpSpPr>
        <p:pic>
          <p:nvPicPr>
            <p:cNvPr id="21" name="object 21"/>
            <p:cNvPicPr/>
            <p:nvPr/>
          </p:nvPicPr>
          <p:blipFill>
            <a:blip r:embed="rId13" cstate="print"/>
            <a:stretch>
              <a:fillRect/>
            </a:stretch>
          </p:blipFill>
          <p:spPr>
            <a:xfrm>
              <a:off x="3083041" y="1042346"/>
              <a:ext cx="2732552" cy="1575919"/>
            </a:xfrm>
            <a:prstGeom prst="rect">
              <a:avLst/>
            </a:prstGeom>
          </p:spPr>
        </p:pic>
        <p:pic>
          <p:nvPicPr>
            <p:cNvPr id="22" name="object 22"/>
            <p:cNvPicPr/>
            <p:nvPr/>
          </p:nvPicPr>
          <p:blipFill>
            <a:blip r:embed="rId14" cstate="print"/>
            <a:stretch>
              <a:fillRect/>
            </a:stretch>
          </p:blipFill>
          <p:spPr>
            <a:xfrm>
              <a:off x="3105911" y="1037843"/>
              <a:ext cx="2727960" cy="1589531"/>
            </a:xfrm>
            <a:prstGeom prst="rect">
              <a:avLst/>
            </a:prstGeom>
          </p:spPr>
        </p:pic>
        <p:pic>
          <p:nvPicPr>
            <p:cNvPr id="23" name="object 23"/>
            <p:cNvPicPr/>
            <p:nvPr/>
          </p:nvPicPr>
          <p:blipFill>
            <a:blip r:embed="rId15" cstate="print"/>
            <a:stretch>
              <a:fillRect/>
            </a:stretch>
          </p:blipFill>
          <p:spPr>
            <a:xfrm>
              <a:off x="3206495" y="1126235"/>
              <a:ext cx="2531363" cy="1417320"/>
            </a:xfrm>
            <a:prstGeom prst="rect">
              <a:avLst/>
            </a:prstGeom>
          </p:spPr>
        </p:pic>
        <p:sp>
          <p:nvSpPr>
            <p:cNvPr id="24" name="object 24"/>
            <p:cNvSpPr/>
            <p:nvPr/>
          </p:nvSpPr>
          <p:spPr>
            <a:xfrm>
              <a:off x="3201923" y="1121663"/>
              <a:ext cx="2540635" cy="1426845"/>
            </a:xfrm>
            <a:custGeom>
              <a:avLst/>
              <a:gdLst/>
              <a:ahLst/>
              <a:cxnLst/>
              <a:rect l="l" t="t" r="r" b="b"/>
              <a:pathLst>
                <a:path w="2540635" h="1426845">
                  <a:moveTo>
                    <a:pt x="0" y="1426464"/>
                  </a:moveTo>
                  <a:lnTo>
                    <a:pt x="2540507" y="1426464"/>
                  </a:lnTo>
                  <a:lnTo>
                    <a:pt x="2540507" y="0"/>
                  </a:lnTo>
                  <a:lnTo>
                    <a:pt x="0" y="0"/>
                  </a:lnTo>
                  <a:lnTo>
                    <a:pt x="0" y="1426464"/>
                  </a:lnTo>
                  <a:close/>
                </a:path>
              </a:pathLst>
            </a:custGeom>
            <a:ln w="9144">
              <a:solidFill>
                <a:srgbClr val="000000"/>
              </a:solidFill>
            </a:ln>
          </p:spPr>
          <p:txBody>
            <a:bodyPr wrap="square" lIns="0" tIns="0" rIns="0" bIns="0" rtlCol="0"/>
            <a:lstStyle/>
            <a:p>
              <a:endParaRPr/>
            </a:p>
          </p:txBody>
        </p:sp>
        <p:pic>
          <p:nvPicPr>
            <p:cNvPr id="25" name="object 25"/>
            <p:cNvPicPr/>
            <p:nvPr/>
          </p:nvPicPr>
          <p:blipFill>
            <a:blip r:embed="rId16" cstate="print"/>
            <a:stretch>
              <a:fillRect/>
            </a:stretch>
          </p:blipFill>
          <p:spPr>
            <a:xfrm>
              <a:off x="3083051" y="1036332"/>
              <a:ext cx="847331" cy="399275"/>
            </a:xfrm>
            <a:prstGeom prst="rect">
              <a:avLst/>
            </a:prstGeom>
          </p:spPr>
        </p:pic>
        <p:sp>
          <p:nvSpPr>
            <p:cNvPr id="26" name="object 26"/>
            <p:cNvSpPr/>
            <p:nvPr/>
          </p:nvSpPr>
          <p:spPr>
            <a:xfrm>
              <a:off x="3162299" y="1110995"/>
              <a:ext cx="693420" cy="254635"/>
            </a:xfrm>
            <a:custGeom>
              <a:avLst/>
              <a:gdLst/>
              <a:ahLst/>
              <a:cxnLst/>
              <a:rect l="l" t="t" r="r" b="b"/>
              <a:pathLst>
                <a:path w="693420" h="254634">
                  <a:moveTo>
                    <a:pt x="0" y="254508"/>
                  </a:moveTo>
                  <a:lnTo>
                    <a:pt x="693420" y="254508"/>
                  </a:lnTo>
                  <a:lnTo>
                    <a:pt x="69342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27" name="object 27"/>
          <p:cNvSpPr txBox="1"/>
          <p:nvPr/>
        </p:nvSpPr>
        <p:spPr>
          <a:xfrm>
            <a:off x="3206495" y="1126236"/>
            <a:ext cx="643255" cy="233679"/>
          </a:xfrm>
          <a:prstGeom prst="rect">
            <a:avLst/>
          </a:prstGeom>
          <a:solidFill>
            <a:srgbClr val="FFFFFF">
              <a:alpha val="59999"/>
            </a:srgbClr>
          </a:solidFill>
        </p:spPr>
        <p:txBody>
          <a:bodyPr vert="horz" wrap="square" lIns="0" tIns="28575" rIns="0" bIns="0" rtlCol="0">
            <a:spAutoFit/>
          </a:bodyPr>
          <a:lstStyle/>
          <a:p>
            <a:pPr marL="48895">
              <a:lnSpc>
                <a:spcPct val="100000"/>
              </a:lnSpc>
              <a:spcBef>
                <a:spcPts val="225"/>
              </a:spcBef>
            </a:pPr>
            <a:r>
              <a:rPr sz="1050" b="1" spc="-5" dirty="0">
                <a:latin typeface="Arial"/>
                <a:cs typeface="Arial"/>
                <a:hlinkClick r:id="rId3"/>
              </a:rPr>
              <a:t>Type-59</a:t>
            </a:r>
            <a:endParaRPr sz="1050">
              <a:latin typeface="Arial"/>
              <a:cs typeface="Arial"/>
            </a:endParaRPr>
          </a:p>
        </p:txBody>
      </p:sp>
      <p:grpSp>
        <p:nvGrpSpPr>
          <p:cNvPr id="28" name="object 28"/>
          <p:cNvGrpSpPr/>
          <p:nvPr/>
        </p:nvGrpSpPr>
        <p:grpSpPr>
          <a:xfrm>
            <a:off x="2020823" y="2560320"/>
            <a:ext cx="2306320" cy="1510665"/>
            <a:chOff x="2020823" y="2560320"/>
            <a:chExt cx="2306320" cy="1510665"/>
          </a:xfrm>
        </p:grpSpPr>
        <p:pic>
          <p:nvPicPr>
            <p:cNvPr id="29" name="object 29"/>
            <p:cNvPicPr/>
            <p:nvPr/>
          </p:nvPicPr>
          <p:blipFill>
            <a:blip r:embed="rId17" cstate="print"/>
            <a:stretch>
              <a:fillRect/>
            </a:stretch>
          </p:blipFill>
          <p:spPr>
            <a:xfrm>
              <a:off x="2020823" y="2560320"/>
              <a:ext cx="2305812" cy="1510283"/>
            </a:xfrm>
            <a:prstGeom prst="rect">
              <a:avLst/>
            </a:prstGeom>
          </p:spPr>
        </p:pic>
        <p:pic>
          <p:nvPicPr>
            <p:cNvPr id="30" name="object 30"/>
            <p:cNvPicPr/>
            <p:nvPr/>
          </p:nvPicPr>
          <p:blipFill>
            <a:blip r:embed="rId18" cstate="print"/>
            <a:stretch>
              <a:fillRect/>
            </a:stretch>
          </p:blipFill>
          <p:spPr>
            <a:xfrm>
              <a:off x="2116835" y="2648712"/>
              <a:ext cx="2118360" cy="1338071"/>
            </a:xfrm>
            <a:prstGeom prst="rect">
              <a:avLst/>
            </a:prstGeom>
          </p:spPr>
        </p:pic>
        <p:sp>
          <p:nvSpPr>
            <p:cNvPr id="31" name="object 31"/>
            <p:cNvSpPr/>
            <p:nvPr/>
          </p:nvSpPr>
          <p:spPr>
            <a:xfrm>
              <a:off x="2112263" y="2644140"/>
              <a:ext cx="2127885" cy="1347470"/>
            </a:xfrm>
            <a:custGeom>
              <a:avLst/>
              <a:gdLst/>
              <a:ahLst/>
              <a:cxnLst/>
              <a:rect l="l" t="t" r="r" b="b"/>
              <a:pathLst>
                <a:path w="2127885" h="1347470">
                  <a:moveTo>
                    <a:pt x="0" y="1347216"/>
                  </a:moveTo>
                  <a:lnTo>
                    <a:pt x="2127504" y="1347216"/>
                  </a:lnTo>
                  <a:lnTo>
                    <a:pt x="2127504" y="0"/>
                  </a:lnTo>
                  <a:lnTo>
                    <a:pt x="0" y="0"/>
                  </a:lnTo>
                  <a:lnTo>
                    <a:pt x="0" y="1347216"/>
                  </a:lnTo>
                  <a:close/>
                </a:path>
              </a:pathLst>
            </a:custGeom>
            <a:ln w="9144">
              <a:solidFill>
                <a:srgbClr val="000000"/>
              </a:solidFill>
            </a:ln>
          </p:spPr>
          <p:txBody>
            <a:bodyPr wrap="square" lIns="0" tIns="0" rIns="0" bIns="0" rtlCol="0"/>
            <a:lstStyle/>
            <a:p>
              <a:endParaRPr/>
            </a:p>
          </p:txBody>
        </p:sp>
        <p:sp>
          <p:nvSpPr>
            <p:cNvPr id="32" name="object 32"/>
            <p:cNvSpPr/>
            <p:nvPr/>
          </p:nvSpPr>
          <p:spPr>
            <a:xfrm>
              <a:off x="2112263" y="2636520"/>
              <a:ext cx="693420" cy="254635"/>
            </a:xfrm>
            <a:custGeom>
              <a:avLst/>
              <a:gdLst/>
              <a:ahLst/>
              <a:cxnLst/>
              <a:rect l="l" t="t" r="r" b="b"/>
              <a:pathLst>
                <a:path w="693419" h="254635">
                  <a:moveTo>
                    <a:pt x="0" y="254508"/>
                  </a:moveTo>
                  <a:lnTo>
                    <a:pt x="693419" y="254508"/>
                  </a:lnTo>
                  <a:lnTo>
                    <a:pt x="693419"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3" name="object 33"/>
          <p:cNvSpPr txBox="1"/>
          <p:nvPr/>
        </p:nvSpPr>
        <p:spPr>
          <a:xfrm>
            <a:off x="2118360" y="2653283"/>
            <a:ext cx="681355" cy="231775"/>
          </a:xfrm>
          <a:prstGeom prst="rect">
            <a:avLst/>
          </a:prstGeom>
          <a:solidFill>
            <a:srgbClr val="FFFFFF">
              <a:alpha val="59999"/>
            </a:srgbClr>
          </a:solidFill>
        </p:spPr>
        <p:txBody>
          <a:bodyPr vert="horz" wrap="square" lIns="0" tIns="26670" rIns="0" bIns="0" rtlCol="0">
            <a:spAutoFit/>
          </a:bodyPr>
          <a:lstStyle/>
          <a:p>
            <a:pPr marL="87630">
              <a:lnSpc>
                <a:spcPct val="100000"/>
              </a:lnSpc>
              <a:spcBef>
                <a:spcPts val="210"/>
              </a:spcBef>
            </a:pPr>
            <a:r>
              <a:rPr sz="1050" b="1" spc="-5" dirty="0">
                <a:latin typeface="Arial"/>
                <a:cs typeface="Arial"/>
                <a:hlinkClick r:id="rId6"/>
              </a:rPr>
              <a:t>Type-98</a:t>
            </a:r>
            <a:endParaRPr sz="1050">
              <a:latin typeface="Arial"/>
              <a:cs typeface="Arial"/>
            </a:endParaRPr>
          </a:p>
        </p:txBody>
      </p:sp>
      <p:grpSp>
        <p:nvGrpSpPr>
          <p:cNvPr id="34" name="object 34"/>
          <p:cNvGrpSpPr/>
          <p:nvPr/>
        </p:nvGrpSpPr>
        <p:grpSpPr>
          <a:xfrm>
            <a:off x="0" y="2566416"/>
            <a:ext cx="2143125" cy="1513840"/>
            <a:chOff x="0" y="2566416"/>
            <a:chExt cx="2143125" cy="1513840"/>
          </a:xfrm>
        </p:grpSpPr>
        <p:pic>
          <p:nvPicPr>
            <p:cNvPr id="35" name="object 35"/>
            <p:cNvPicPr/>
            <p:nvPr/>
          </p:nvPicPr>
          <p:blipFill>
            <a:blip r:embed="rId19" cstate="print"/>
            <a:stretch>
              <a:fillRect/>
            </a:stretch>
          </p:blipFill>
          <p:spPr>
            <a:xfrm>
              <a:off x="0" y="2566416"/>
              <a:ext cx="2142744" cy="1513331"/>
            </a:xfrm>
            <a:prstGeom prst="rect">
              <a:avLst/>
            </a:prstGeom>
          </p:spPr>
        </p:pic>
        <p:pic>
          <p:nvPicPr>
            <p:cNvPr id="36" name="object 36"/>
            <p:cNvPicPr/>
            <p:nvPr/>
          </p:nvPicPr>
          <p:blipFill>
            <a:blip r:embed="rId20" cstate="print"/>
            <a:stretch>
              <a:fillRect/>
            </a:stretch>
          </p:blipFill>
          <p:spPr>
            <a:xfrm>
              <a:off x="56388" y="2654808"/>
              <a:ext cx="1996439" cy="1341120"/>
            </a:xfrm>
            <a:prstGeom prst="rect">
              <a:avLst/>
            </a:prstGeom>
          </p:spPr>
        </p:pic>
        <p:sp>
          <p:nvSpPr>
            <p:cNvPr id="37" name="object 37"/>
            <p:cNvSpPr/>
            <p:nvPr/>
          </p:nvSpPr>
          <p:spPr>
            <a:xfrm>
              <a:off x="51815" y="2650236"/>
              <a:ext cx="2005964" cy="1350645"/>
            </a:xfrm>
            <a:custGeom>
              <a:avLst/>
              <a:gdLst/>
              <a:ahLst/>
              <a:cxnLst/>
              <a:rect l="l" t="t" r="r" b="b"/>
              <a:pathLst>
                <a:path w="2005964" h="1350645">
                  <a:moveTo>
                    <a:pt x="0" y="1350264"/>
                  </a:moveTo>
                  <a:lnTo>
                    <a:pt x="2005583" y="1350264"/>
                  </a:lnTo>
                  <a:lnTo>
                    <a:pt x="2005583" y="0"/>
                  </a:lnTo>
                  <a:lnTo>
                    <a:pt x="0" y="0"/>
                  </a:lnTo>
                  <a:lnTo>
                    <a:pt x="0" y="1350264"/>
                  </a:lnTo>
                  <a:close/>
                </a:path>
              </a:pathLst>
            </a:custGeom>
            <a:ln w="9144">
              <a:solidFill>
                <a:srgbClr val="000000"/>
              </a:solidFill>
            </a:ln>
          </p:spPr>
          <p:txBody>
            <a:bodyPr wrap="square" lIns="0" tIns="0" rIns="0" bIns="0" rtlCol="0"/>
            <a:lstStyle/>
            <a:p>
              <a:endParaRPr/>
            </a:p>
          </p:txBody>
        </p:sp>
        <p:sp>
          <p:nvSpPr>
            <p:cNvPr id="38" name="object 38"/>
            <p:cNvSpPr/>
            <p:nvPr/>
          </p:nvSpPr>
          <p:spPr>
            <a:xfrm>
              <a:off x="32003" y="2633472"/>
              <a:ext cx="640080" cy="254635"/>
            </a:xfrm>
            <a:custGeom>
              <a:avLst/>
              <a:gdLst/>
              <a:ahLst/>
              <a:cxnLst/>
              <a:rect l="l" t="t" r="r" b="b"/>
              <a:pathLst>
                <a:path w="640080" h="254635">
                  <a:moveTo>
                    <a:pt x="0" y="254508"/>
                  </a:moveTo>
                  <a:lnTo>
                    <a:pt x="640080" y="254508"/>
                  </a:lnTo>
                  <a:lnTo>
                    <a:pt x="64008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9" name="object 39"/>
          <p:cNvSpPr txBox="1"/>
          <p:nvPr/>
        </p:nvSpPr>
        <p:spPr>
          <a:xfrm>
            <a:off x="57911" y="2656332"/>
            <a:ext cx="608330" cy="226060"/>
          </a:xfrm>
          <a:prstGeom prst="rect">
            <a:avLst/>
          </a:prstGeom>
          <a:solidFill>
            <a:srgbClr val="FFFFFF">
              <a:alpha val="59999"/>
            </a:srgbClr>
          </a:solidFill>
        </p:spPr>
        <p:txBody>
          <a:bodyPr vert="horz" wrap="square" lIns="0" tIns="21590" rIns="0" bIns="0" rtlCol="0">
            <a:spAutoFit/>
          </a:bodyPr>
          <a:lstStyle/>
          <a:p>
            <a:pPr marL="65405">
              <a:lnSpc>
                <a:spcPct val="100000"/>
              </a:lnSpc>
              <a:spcBef>
                <a:spcPts val="170"/>
              </a:spcBef>
            </a:pPr>
            <a:r>
              <a:rPr sz="1050" b="1" dirty="0">
                <a:latin typeface="Arial"/>
                <a:cs typeface="Arial"/>
                <a:hlinkClick r:id="rId5"/>
              </a:rPr>
              <a:t>ZTD-05</a:t>
            </a:r>
            <a:endParaRPr sz="1050">
              <a:latin typeface="Arial"/>
              <a:cs typeface="Arial"/>
            </a:endParaRPr>
          </a:p>
        </p:txBody>
      </p:sp>
      <p:grpSp>
        <p:nvGrpSpPr>
          <p:cNvPr id="40" name="object 40"/>
          <p:cNvGrpSpPr/>
          <p:nvPr/>
        </p:nvGrpSpPr>
        <p:grpSpPr>
          <a:xfrm>
            <a:off x="4210811" y="2547873"/>
            <a:ext cx="2533015" cy="1532255"/>
            <a:chOff x="4210811" y="2547873"/>
            <a:chExt cx="2533015" cy="1532255"/>
          </a:xfrm>
        </p:grpSpPr>
        <p:pic>
          <p:nvPicPr>
            <p:cNvPr id="41" name="object 41"/>
            <p:cNvPicPr/>
            <p:nvPr/>
          </p:nvPicPr>
          <p:blipFill>
            <a:blip r:embed="rId21" cstate="print"/>
            <a:stretch>
              <a:fillRect/>
            </a:stretch>
          </p:blipFill>
          <p:spPr>
            <a:xfrm>
              <a:off x="4210811" y="2566415"/>
              <a:ext cx="2532888" cy="1513331"/>
            </a:xfrm>
            <a:prstGeom prst="rect">
              <a:avLst/>
            </a:prstGeom>
          </p:spPr>
        </p:pic>
        <p:pic>
          <p:nvPicPr>
            <p:cNvPr id="42" name="object 42"/>
            <p:cNvPicPr/>
            <p:nvPr/>
          </p:nvPicPr>
          <p:blipFill>
            <a:blip r:embed="rId22" cstate="print"/>
            <a:stretch>
              <a:fillRect/>
            </a:stretch>
          </p:blipFill>
          <p:spPr>
            <a:xfrm>
              <a:off x="4308347" y="2654807"/>
              <a:ext cx="2342388" cy="1341120"/>
            </a:xfrm>
            <a:prstGeom prst="rect">
              <a:avLst/>
            </a:prstGeom>
          </p:spPr>
        </p:pic>
        <p:sp>
          <p:nvSpPr>
            <p:cNvPr id="43" name="object 43"/>
            <p:cNvSpPr/>
            <p:nvPr/>
          </p:nvSpPr>
          <p:spPr>
            <a:xfrm>
              <a:off x="4303775" y="2650235"/>
              <a:ext cx="2352040" cy="1350645"/>
            </a:xfrm>
            <a:custGeom>
              <a:avLst/>
              <a:gdLst/>
              <a:ahLst/>
              <a:cxnLst/>
              <a:rect l="l" t="t" r="r" b="b"/>
              <a:pathLst>
                <a:path w="2352040" h="1350645">
                  <a:moveTo>
                    <a:pt x="0" y="1350264"/>
                  </a:moveTo>
                  <a:lnTo>
                    <a:pt x="2351531" y="1350264"/>
                  </a:lnTo>
                  <a:lnTo>
                    <a:pt x="2351531" y="0"/>
                  </a:lnTo>
                  <a:lnTo>
                    <a:pt x="0" y="0"/>
                  </a:lnTo>
                  <a:lnTo>
                    <a:pt x="0" y="1350264"/>
                  </a:lnTo>
                  <a:close/>
                </a:path>
              </a:pathLst>
            </a:custGeom>
            <a:ln w="9144">
              <a:solidFill>
                <a:srgbClr val="000000"/>
              </a:solidFill>
            </a:ln>
          </p:spPr>
          <p:txBody>
            <a:bodyPr wrap="square" lIns="0" tIns="0" rIns="0" bIns="0" rtlCol="0"/>
            <a:lstStyle/>
            <a:p>
              <a:endParaRPr/>
            </a:p>
          </p:txBody>
        </p:sp>
        <p:sp>
          <p:nvSpPr>
            <p:cNvPr id="44" name="object 44"/>
            <p:cNvSpPr/>
            <p:nvPr/>
          </p:nvSpPr>
          <p:spPr>
            <a:xfrm>
              <a:off x="4299203" y="2554223"/>
              <a:ext cx="637540" cy="416559"/>
            </a:xfrm>
            <a:custGeom>
              <a:avLst/>
              <a:gdLst/>
              <a:ahLst/>
              <a:cxnLst/>
              <a:rect l="l" t="t" r="r" b="b"/>
              <a:pathLst>
                <a:path w="637539" h="416560">
                  <a:moveTo>
                    <a:pt x="637031" y="0"/>
                  </a:moveTo>
                  <a:lnTo>
                    <a:pt x="0" y="0"/>
                  </a:lnTo>
                  <a:lnTo>
                    <a:pt x="0" y="416051"/>
                  </a:lnTo>
                  <a:lnTo>
                    <a:pt x="637031" y="416051"/>
                  </a:lnTo>
                  <a:lnTo>
                    <a:pt x="637031" y="0"/>
                  </a:lnTo>
                  <a:close/>
                </a:path>
              </a:pathLst>
            </a:custGeom>
            <a:solidFill>
              <a:srgbClr val="FFFFFF">
                <a:alpha val="59999"/>
              </a:srgbClr>
            </a:solidFill>
          </p:spPr>
          <p:txBody>
            <a:bodyPr wrap="square" lIns="0" tIns="0" rIns="0" bIns="0" rtlCol="0"/>
            <a:lstStyle/>
            <a:p>
              <a:endParaRPr/>
            </a:p>
          </p:txBody>
        </p:sp>
        <p:sp>
          <p:nvSpPr>
            <p:cNvPr id="45" name="object 45"/>
            <p:cNvSpPr/>
            <p:nvPr/>
          </p:nvSpPr>
          <p:spPr>
            <a:xfrm>
              <a:off x="4299203" y="2554223"/>
              <a:ext cx="637540" cy="416559"/>
            </a:xfrm>
            <a:custGeom>
              <a:avLst/>
              <a:gdLst/>
              <a:ahLst/>
              <a:cxnLst/>
              <a:rect l="l" t="t" r="r" b="b"/>
              <a:pathLst>
                <a:path w="637539" h="416560">
                  <a:moveTo>
                    <a:pt x="0" y="416051"/>
                  </a:moveTo>
                  <a:lnTo>
                    <a:pt x="637031" y="416051"/>
                  </a:lnTo>
                  <a:lnTo>
                    <a:pt x="637031" y="0"/>
                  </a:lnTo>
                  <a:lnTo>
                    <a:pt x="0" y="0"/>
                  </a:lnTo>
                  <a:lnTo>
                    <a:pt x="0" y="416051"/>
                  </a:lnTo>
                  <a:close/>
                </a:path>
              </a:pathLst>
            </a:custGeom>
            <a:ln w="12192">
              <a:solidFill>
                <a:srgbClr val="000000"/>
              </a:solidFill>
            </a:ln>
          </p:spPr>
          <p:txBody>
            <a:bodyPr wrap="square" lIns="0" tIns="0" rIns="0" bIns="0" rtlCol="0"/>
            <a:lstStyle/>
            <a:p>
              <a:endParaRPr/>
            </a:p>
          </p:txBody>
        </p:sp>
      </p:grpSp>
      <p:sp>
        <p:nvSpPr>
          <p:cNvPr id="46" name="object 46"/>
          <p:cNvSpPr txBox="1"/>
          <p:nvPr/>
        </p:nvSpPr>
        <p:spPr>
          <a:xfrm>
            <a:off x="4311396" y="2642616"/>
            <a:ext cx="619125" cy="321945"/>
          </a:xfrm>
          <a:prstGeom prst="rect">
            <a:avLst/>
          </a:prstGeom>
          <a:solidFill>
            <a:srgbClr val="FFFFFF">
              <a:alpha val="59999"/>
            </a:srgbClr>
          </a:solidFill>
        </p:spPr>
        <p:txBody>
          <a:bodyPr vert="horz" wrap="square" lIns="0" tIns="0" rIns="0" bIns="0" rtlCol="0">
            <a:spAutoFit/>
          </a:bodyPr>
          <a:lstStyle/>
          <a:p>
            <a:pPr algn="ctr">
              <a:lnSpc>
                <a:spcPts val="915"/>
              </a:lnSpc>
            </a:pPr>
            <a:r>
              <a:rPr sz="1050" b="1" spc="-5" dirty="0">
                <a:latin typeface="Arial"/>
                <a:cs typeface="Arial"/>
                <a:hlinkClick r:id="rId7"/>
              </a:rPr>
              <a:t>Type-</a:t>
            </a:r>
            <a:endParaRPr sz="1050">
              <a:latin typeface="Arial"/>
              <a:cs typeface="Arial"/>
            </a:endParaRPr>
          </a:p>
          <a:p>
            <a:pPr algn="ctr">
              <a:lnSpc>
                <a:spcPct val="100000"/>
              </a:lnSpc>
            </a:pPr>
            <a:r>
              <a:rPr sz="1050" b="1" dirty="0">
                <a:latin typeface="Arial"/>
                <a:cs typeface="Arial"/>
                <a:hlinkClick r:id="rId7"/>
              </a:rPr>
              <a:t>96</a:t>
            </a:r>
            <a:endParaRPr sz="1050">
              <a:latin typeface="Arial"/>
              <a:cs typeface="Arial"/>
            </a:endParaRPr>
          </a:p>
        </p:txBody>
      </p:sp>
      <p:grpSp>
        <p:nvGrpSpPr>
          <p:cNvPr id="47" name="object 47"/>
          <p:cNvGrpSpPr/>
          <p:nvPr/>
        </p:nvGrpSpPr>
        <p:grpSpPr>
          <a:xfrm>
            <a:off x="6637019" y="2542032"/>
            <a:ext cx="2506980" cy="1533525"/>
            <a:chOff x="6637019" y="2542032"/>
            <a:chExt cx="2506980" cy="1533525"/>
          </a:xfrm>
        </p:grpSpPr>
        <p:pic>
          <p:nvPicPr>
            <p:cNvPr id="48" name="object 48"/>
            <p:cNvPicPr/>
            <p:nvPr/>
          </p:nvPicPr>
          <p:blipFill>
            <a:blip r:embed="rId23" cstate="print"/>
            <a:stretch>
              <a:fillRect/>
            </a:stretch>
          </p:blipFill>
          <p:spPr>
            <a:xfrm>
              <a:off x="6637019" y="2542032"/>
              <a:ext cx="2506979" cy="1533144"/>
            </a:xfrm>
            <a:prstGeom prst="rect">
              <a:avLst/>
            </a:prstGeom>
          </p:spPr>
        </p:pic>
        <p:pic>
          <p:nvPicPr>
            <p:cNvPr id="49" name="object 49"/>
            <p:cNvPicPr/>
            <p:nvPr/>
          </p:nvPicPr>
          <p:blipFill>
            <a:blip r:embed="rId24" cstate="print"/>
            <a:stretch>
              <a:fillRect/>
            </a:stretch>
          </p:blipFill>
          <p:spPr>
            <a:xfrm>
              <a:off x="6734555" y="2630424"/>
              <a:ext cx="2331720" cy="1360932"/>
            </a:xfrm>
            <a:prstGeom prst="rect">
              <a:avLst/>
            </a:prstGeom>
          </p:spPr>
        </p:pic>
        <p:sp>
          <p:nvSpPr>
            <p:cNvPr id="50" name="object 50"/>
            <p:cNvSpPr/>
            <p:nvPr/>
          </p:nvSpPr>
          <p:spPr>
            <a:xfrm>
              <a:off x="6729983" y="2625852"/>
              <a:ext cx="2341245" cy="1370330"/>
            </a:xfrm>
            <a:custGeom>
              <a:avLst/>
              <a:gdLst/>
              <a:ahLst/>
              <a:cxnLst/>
              <a:rect l="l" t="t" r="r" b="b"/>
              <a:pathLst>
                <a:path w="2341245" h="1370329">
                  <a:moveTo>
                    <a:pt x="0" y="1370076"/>
                  </a:moveTo>
                  <a:lnTo>
                    <a:pt x="2340864" y="1370076"/>
                  </a:lnTo>
                  <a:lnTo>
                    <a:pt x="2340864" y="0"/>
                  </a:lnTo>
                  <a:lnTo>
                    <a:pt x="0" y="0"/>
                  </a:lnTo>
                  <a:lnTo>
                    <a:pt x="0" y="1370076"/>
                  </a:lnTo>
                  <a:close/>
                </a:path>
              </a:pathLst>
            </a:custGeom>
            <a:ln w="9144">
              <a:solidFill>
                <a:srgbClr val="000000"/>
              </a:solidFill>
            </a:ln>
          </p:spPr>
          <p:txBody>
            <a:bodyPr wrap="square" lIns="0" tIns="0" rIns="0" bIns="0" rtlCol="0"/>
            <a:lstStyle/>
            <a:p>
              <a:endParaRPr/>
            </a:p>
          </p:txBody>
        </p:sp>
        <p:sp>
          <p:nvSpPr>
            <p:cNvPr id="51" name="object 51"/>
            <p:cNvSpPr/>
            <p:nvPr/>
          </p:nvSpPr>
          <p:spPr>
            <a:xfrm>
              <a:off x="6684263" y="2604516"/>
              <a:ext cx="693420" cy="254635"/>
            </a:xfrm>
            <a:custGeom>
              <a:avLst/>
              <a:gdLst/>
              <a:ahLst/>
              <a:cxnLst/>
              <a:rect l="l" t="t" r="r" b="b"/>
              <a:pathLst>
                <a:path w="693420" h="254635">
                  <a:moveTo>
                    <a:pt x="0" y="254508"/>
                  </a:moveTo>
                  <a:lnTo>
                    <a:pt x="693420" y="254508"/>
                  </a:lnTo>
                  <a:lnTo>
                    <a:pt x="69342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52" name="object 52"/>
          <p:cNvSpPr txBox="1"/>
          <p:nvPr/>
        </p:nvSpPr>
        <p:spPr>
          <a:xfrm>
            <a:off x="6734556" y="2644139"/>
            <a:ext cx="637540" cy="208915"/>
          </a:xfrm>
          <a:prstGeom prst="rect">
            <a:avLst/>
          </a:prstGeom>
          <a:solidFill>
            <a:srgbClr val="FFFFFF">
              <a:alpha val="59999"/>
            </a:srgbClr>
          </a:solidFill>
        </p:spPr>
        <p:txBody>
          <a:bodyPr vert="horz" wrap="square" lIns="0" tIns="4445" rIns="0" bIns="0" rtlCol="0">
            <a:spAutoFit/>
          </a:bodyPr>
          <a:lstStyle/>
          <a:p>
            <a:pPr marL="44450">
              <a:lnSpc>
                <a:spcPct val="100000"/>
              </a:lnSpc>
              <a:spcBef>
                <a:spcPts val="35"/>
              </a:spcBef>
            </a:pPr>
            <a:r>
              <a:rPr sz="1050" b="1" spc="-5" dirty="0">
                <a:latin typeface="Arial"/>
                <a:cs typeface="Arial"/>
                <a:hlinkClick r:id="rId8"/>
              </a:rPr>
              <a:t>Type-99</a:t>
            </a:r>
            <a:endParaRPr sz="1050">
              <a:latin typeface="Arial"/>
              <a:cs typeface="Arial"/>
            </a:endParaRPr>
          </a:p>
        </p:txBody>
      </p:sp>
    </p:spTree>
    <p:extLst>
      <p:ext uri="{BB962C8B-B14F-4D97-AF65-F5344CB8AC3E}">
        <p14:creationId xmlns:p14="http://schemas.microsoft.com/office/powerpoint/2010/main" val="3187138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658492" y="221106"/>
            <a:ext cx="582866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10" dirty="0">
                <a:latin typeface="Arial"/>
                <a:cs typeface="Arial"/>
              </a:rPr>
              <a:t> </a:t>
            </a:r>
            <a:r>
              <a:rPr sz="2800" i="0" spc="-5" dirty="0">
                <a:latin typeface="Arial"/>
                <a:cs typeface="Arial"/>
              </a:rPr>
              <a:t>Infantry</a:t>
            </a:r>
            <a:r>
              <a:rPr sz="2800" i="0" dirty="0">
                <a:latin typeface="Arial"/>
                <a:cs typeface="Arial"/>
              </a:rPr>
              <a:t> </a:t>
            </a:r>
            <a:r>
              <a:rPr sz="2800" i="0" spc="-5" dirty="0">
                <a:latin typeface="Arial"/>
                <a:cs typeface="Arial"/>
              </a:rPr>
              <a:t>Fighting </a:t>
            </a:r>
            <a:r>
              <a:rPr sz="2800" i="0" spc="-25" dirty="0">
                <a:latin typeface="Arial"/>
                <a:cs typeface="Arial"/>
              </a:rPr>
              <a:t>Vehicles</a:t>
            </a:r>
            <a:endParaRPr sz="2800">
              <a:latin typeface="Arial"/>
              <a:cs typeface="Arial"/>
            </a:endParaRPr>
          </a:p>
        </p:txBody>
      </p:sp>
      <p:graphicFrame>
        <p:nvGraphicFramePr>
          <p:cNvPr id="8" name="object 8"/>
          <p:cNvGraphicFramePr>
            <a:graphicFrameLocks noGrp="1"/>
          </p:cNvGraphicFramePr>
          <p:nvPr/>
        </p:nvGraphicFramePr>
        <p:xfrm>
          <a:off x="-6123" y="4675608"/>
          <a:ext cx="9141459" cy="1456055"/>
        </p:xfrm>
        <a:graphic>
          <a:graphicData uri="http://schemas.openxmlformats.org/drawingml/2006/table">
            <a:tbl>
              <a:tblPr firstRow="1" bandRow="1">
                <a:tableStyleId>{2D5ABB26-0587-4C30-8999-92F81FD0307C}</a:tableStyleId>
              </a:tblPr>
              <a:tblGrid>
                <a:gridCol w="1450975">
                  <a:extLst>
                    <a:ext uri="{9D8B030D-6E8A-4147-A177-3AD203B41FA5}">
                      <a16:colId xmlns:a16="http://schemas.microsoft.com/office/drawing/2014/main" val="20000"/>
                    </a:ext>
                  </a:extLst>
                </a:gridCol>
                <a:gridCol w="1179195">
                  <a:extLst>
                    <a:ext uri="{9D8B030D-6E8A-4147-A177-3AD203B41FA5}">
                      <a16:colId xmlns:a16="http://schemas.microsoft.com/office/drawing/2014/main" val="20001"/>
                    </a:ext>
                  </a:extLst>
                </a:gridCol>
                <a:gridCol w="1299209">
                  <a:extLst>
                    <a:ext uri="{9D8B030D-6E8A-4147-A177-3AD203B41FA5}">
                      <a16:colId xmlns:a16="http://schemas.microsoft.com/office/drawing/2014/main" val="20002"/>
                    </a:ext>
                  </a:extLst>
                </a:gridCol>
                <a:gridCol w="1406525">
                  <a:extLst>
                    <a:ext uri="{9D8B030D-6E8A-4147-A177-3AD203B41FA5}">
                      <a16:colId xmlns:a16="http://schemas.microsoft.com/office/drawing/2014/main" val="20003"/>
                    </a:ext>
                  </a:extLst>
                </a:gridCol>
                <a:gridCol w="1228725">
                  <a:extLst>
                    <a:ext uri="{9D8B030D-6E8A-4147-A177-3AD203B41FA5}">
                      <a16:colId xmlns:a16="http://schemas.microsoft.com/office/drawing/2014/main" val="20004"/>
                    </a:ext>
                  </a:extLst>
                </a:gridCol>
                <a:gridCol w="1288415">
                  <a:extLst>
                    <a:ext uri="{9D8B030D-6E8A-4147-A177-3AD203B41FA5}">
                      <a16:colId xmlns:a16="http://schemas.microsoft.com/office/drawing/2014/main" val="20005"/>
                    </a:ext>
                  </a:extLst>
                </a:gridCol>
                <a:gridCol w="1288415">
                  <a:extLst>
                    <a:ext uri="{9D8B030D-6E8A-4147-A177-3AD203B41FA5}">
                      <a16:colId xmlns:a16="http://schemas.microsoft.com/office/drawing/2014/main" val="20006"/>
                    </a:ext>
                  </a:extLst>
                </a:gridCol>
              </a:tblGrid>
              <a:tr h="260350">
                <a:tc>
                  <a:txBody>
                    <a:bodyPr/>
                    <a:lstStyle/>
                    <a:p>
                      <a:pPr marL="34290">
                        <a:lnSpc>
                          <a:spcPct val="100000"/>
                        </a:lnSpc>
                        <a:spcBef>
                          <a:spcPts val="535"/>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535"/>
                        </a:spcBef>
                      </a:pPr>
                      <a:r>
                        <a:rPr sz="800" b="1" u="sng" spc="-10" dirty="0">
                          <a:solidFill>
                            <a:srgbClr val="0000FF"/>
                          </a:solidFill>
                          <a:uFill>
                            <a:solidFill>
                              <a:srgbClr val="0000FF"/>
                            </a:solidFill>
                          </a:uFill>
                          <a:latin typeface="Arial"/>
                          <a:cs typeface="Arial"/>
                          <a:hlinkClick r:id="rId2"/>
                        </a:rPr>
                        <a:t>Type-86</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535"/>
                        </a:spcBef>
                      </a:pPr>
                      <a:r>
                        <a:rPr sz="800" b="1" u="sng" spc="-5" dirty="0">
                          <a:solidFill>
                            <a:srgbClr val="0000FF"/>
                          </a:solidFill>
                          <a:uFill>
                            <a:solidFill>
                              <a:srgbClr val="0000FF"/>
                            </a:solidFill>
                          </a:uFill>
                          <a:latin typeface="Arial"/>
                          <a:cs typeface="Arial"/>
                          <a:hlinkClick r:id="rId3"/>
                        </a:rPr>
                        <a:t>ZBD-04</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535"/>
                        </a:spcBef>
                      </a:pPr>
                      <a:r>
                        <a:rPr sz="800" b="1" u="sng" spc="-20" dirty="0">
                          <a:solidFill>
                            <a:srgbClr val="0000FF"/>
                          </a:solidFill>
                          <a:uFill>
                            <a:solidFill>
                              <a:srgbClr val="0000FF"/>
                            </a:solidFill>
                          </a:uFill>
                          <a:latin typeface="Arial"/>
                          <a:cs typeface="Arial"/>
                          <a:hlinkClick r:id="rId4"/>
                        </a:rPr>
                        <a:t>ZBD-03</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535"/>
                        </a:spcBef>
                      </a:pPr>
                      <a:r>
                        <a:rPr sz="800" b="1" u="sng" spc="-5" dirty="0">
                          <a:solidFill>
                            <a:srgbClr val="0000FF"/>
                          </a:solidFill>
                          <a:uFill>
                            <a:solidFill>
                              <a:srgbClr val="0000FF"/>
                            </a:solidFill>
                          </a:uFill>
                          <a:latin typeface="Arial"/>
                          <a:cs typeface="Arial"/>
                          <a:hlinkClick r:id="rId5"/>
                        </a:rPr>
                        <a:t>QN-506</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535"/>
                        </a:spcBef>
                      </a:pPr>
                      <a:r>
                        <a:rPr sz="800" b="1" u="sng" spc="-5" dirty="0">
                          <a:solidFill>
                            <a:srgbClr val="0000FF"/>
                          </a:solidFill>
                          <a:uFill>
                            <a:solidFill>
                              <a:srgbClr val="0000FF"/>
                            </a:solidFill>
                          </a:uFill>
                          <a:latin typeface="Arial"/>
                          <a:cs typeface="Arial"/>
                          <a:hlinkClick r:id="rId6"/>
                        </a:rPr>
                        <a:t>ZBD-05</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535"/>
                        </a:spcBef>
                      </a:pPr>
                      <a:r>
                        <a:rPr sz="800" b="1" u="sng" spc="-5" dirty="0">
                          <a:solidFill>
                            <a:srgbClr val="0000FF"/>
                          </a:solidFill>
                          <a:uFill>
                            <a:solidFill>
                              <a:srgbClr val="0000FF"/>
                            </a:solidFill>
                          </a:uFill>
                          <a:latin typeface="Arial"/>
                          <a:cs typeface="Arial"/>
                          <a:hlinkClick r:id="rId7"/>
                        </a:rPr>
                        <a:t>ZBD-08</a:t>
                      </a:r>
                      <a:endParaRPr sz="800">
                        <a:latin typeface="Arial"/>
                        <a:cs typeface="Arial"/>
                      </a:endParaRPr>
                    </a:p>
                  </a:txBody>
                  <a:tcPr marL="0" marR="0" marT="679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191135">
                <a:tc>
                  <a:txBody>
                    <a:bodyPr/>
                    <a:lstStyle/>
                    <a:p>
                      <a:pPr marL="34290">
                        <a:lnSpc>
                          <a:spcPct val="100000"/>
                        </a:lnSpc>
                        <a:spcBef>
                          <a:spcPts val="260"/>
                        </a:spcBef>
                      </a:pPr>
                      <a:r>
                        <a:rPr sz="800" b="1" dirty="0">
                          <a:latin typeface="Arial"/>
                          <a:cs typeface="Arial"/>
                        </a:rPr>
                        <a:t>Combat</a:t>
                      </a:r>
                      <a:r>
                        <a:rPr sz="800" b="1" spc="-40" dirty="0">
                          <a:latin typeface="Arial"/>
                          <a:cs typeface="Arial"/>
                        </a:rPr>
                        <a:t> </a:t>
                      </a:r>
                      <a:r>
                        <a:rPr sz="800" b="1" dirty="0">
                          <a:latin typeface="Arial"/>
                          <a:cs typeface="Arial"/>
                        </a:rPr>
                        <a:t>Weight</a:t>
                      </a:r>
                      <a:r>
                        <a:rPr sz="800" b="1" spc="-55" dirty="0">
                          <a:latin typeface="Arial"/>
                          <a:cs typeface="Arial"/>
                        </a:rPr>
                        <a:t> </a:t>
                      </a:r>
                      <a:r>
                        <a:rPr sz="700" b="1" spc="-10" dirty="0">
                          <a:latin typeface="Arial"/>
                          <a:cs typeface="Arial"/>
                        </a:rPr>
                        <a:t>(tons)</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14.7</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24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dirty="0">
                          <a:latin typeface="Arial"/>
                          <a:cs typeface="Arial"/>
                        </a:rPr>
                        <a:t>8</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33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26.5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24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311785">
                <a:tc>
                  <a:txBody>
                    <a:bodyPr/>
                    <a:lstStyle/>
                    <a:p>
                      <a:pPr marL="34290">
                        <a:lnSpc>
                          <a:spcPct val="100000"/>
                        </a:lnSpc>
                        <a:spcBef>
                          <a:spcPts val="740"/>
                        </a:spcBef>
                      </a:pPr>
                      <a:r>
                        <a:rPr sz="800" b="1" dirty="0">
                          <a:latin typeface="Arial"/>
                          <a:cs typeface="Arial"/>
                        </a:rPr>
                        <a:t>Max</a:t>
                      </a:r>
                      <a:r>
                        <a:rPr sz="800" b="1" spc="-30" dirty="0">
                          <a:latin typeface="Arial"/>
                          <a:cs typeface="Arial"/>
                        </a:rPr>
                        <a:t> </a:t>
                      </a:r>
                      <a:r>
                        <a:rPr sz="800" b="1" dirty="0">
                          <a:latin typeface="Arial"/>
                          <a:cs typeface="Arial"/>
                        </a:rPr>
                        <a:t>Speed</a:t>
                      </a:r>
                      <a:r>
                        <a:rPr sz="800" b="1" spc="-25" dirty="0">
                          <a:latin typeface="Arial"/>
                          <a:cs typeface="Arial"/>
                        </a:rPr>
                        <a:t> </a:t>
                      </a:r>
                      <a:r>
                        <a:rPr sz="700" b="1" spc="-10" dirty="0">
                          <a:latin typeface="Arial"/>
                          <a:cs typeface="Arial"/>
                        </a:rPr>
                        <a:t>(km/h)</a:t>
                      </a:r>
                      <a:endParaRPr sz="7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84175">
                        <a:lnSpc>
                          <a:spcPct val="100000"/>
                        </a:lnSpc>
                        <a:spcBef>
                          <a:spcPts val="259"/>
                        </a:spcBef>
                      </a:pPr>
                      <a:r>
                        <a:rPr sz="800" spc="-5" dirty="0">
                          <a:latin typeface="Arial"/>
                          <a:cs typeface="Arial"/>
                        </a:rPr>
                        <a:t>6</a:t>
                      </a:r>
                      <a:r>
                        <a:rPr sz="800" dirty="0">
                          <a:latin typeface="Arial"/>
                          <a:cs typeface="Arial"/>
                        </a:rPr>
                        <a:t>5 </a:t>
                      </a:r>
                      <a:r>
                        <a:rPr sz="800" spc="-5" dirty="0">
                          <a:latin typeface="Arial"/>
                          <a:cs typeface="Arial"/>
                        </a:rPr>
                        <a:t>(road</a:t>
                      </a:r>
                      <a:r>
                        <a:rPr sz="800" dirty="0">
                          <a:latin typeface="Arial"/>
                          <a:cs typeface="Arial"/>
                        </a:rPr>
                        <a:t>)</a:t>
                      </a:r>
                      <a:endParaRPr sz="800">
                        <a:latin typeface="Arial"/>
                        <a:cs typeface="Arial"/>
                      </a:endParaRPr>
                    </a:p>
                    <a:p>
                      <a:pPr marL="389890">
                        <a:lnSpc>
                          <a:spcPct val="100000"/>
                        </a:lnSpc>
                      </a:pPr>
                      <a:r>
                        <a:rPr sz="800" dirty="0">
                          <a:latin typeface="Arial"/>
                          <a:cs typeface="Arial"/>
                        </a:rPr>
                        <a:t>8 </a:t>
                      </a:r>
                      <a:r>
                        <a:rPr sz="800" spc="-5" dirty="0">
                          <a:latin typeface="Arial"/>
                          <a:cs typeface="Arial"/>
                        </a:rPr>
                        <a:t>(</a:t>
                      </a:r>
                      <a:r>
                        <a:rPr sz="800" spc="-20" dirty="0">
                          <a:latin typeface="Arial"/>
                          <a:cs typeface="Arial"/>
                        </a:rPr>
                        <a:t>w</a:t>
                      </a:r>
                      <a:r>
                        <a:rPr sz="800" spc="-5" dirty="0">
                          <a:latin typeface="Arial"/>
                          <a:cs typeface="Arial"/>
                        </a:rPr>
                        <a:t>a</a:t>
                      </a:r>
                      <a:r>
                        <a:rPr sz="800" dirty="0">
                          <a:latin typeface="Arial"/>
                          <a:cs typeface="Arial"/>
                        </a:rPr>
                        <a:t>t</a:t>
                      </a:r>
                      <a:r>
                        <a:rPr sz="800" spc="-5"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spc="-5" dirty="0">
                          <a:latin typeface="Arial"/>
                          <a:cs typeface="Arial"/>
                        </a:rPr>
                        <a:t>7</a:t>
                      </a:r>
                      <a:r>
                        <a:rPr sz="800" dirty="0">
                          <a:latin typeface="Arial"/>
                          <a:cs typeface="Arial"/>
                        </a:rPr>
                        <a:t>5 </a:t>
                      </a:r>
                      <a:r>
                        <a:rPr sz="800" spc="-5" dirty="0">
                          <a:latin typeface="Arial"/>
                          <a:cs typeface="Arial"/>
                        </a:rPr>
                        <a:t>(road</a:t>
                      </a:r>
                      <a:r>
                        <a:rPr sz="800" dirty="0">
                          <a:latin typeface="Arial"/>
                          <a:cs typeface="Arial"/>
                        </a:rPr>
                        <a:t>)</a:t>
                      </a:r>
                      <a:endParaRPr sz="800">
                        <a:latin typeface="Arial"/>
                        <a:cs typeface="Arial"/>
                      </a:endParaRPr>
                    </a:p>
                    <a:p>
                      <a:pPr algn="ctr">
                        <a:lnSpc>
                          <a:spcPct val="100000"/>
                        </a:lnSpc>
                      </a:pPr>
                      <a:r>
                        <a:rPr sz="800" dirty="0">
                          <a:latin typeface="Arial"/>
                          <a:cs typeface="Arial"/>
                        </a:rPr>
                        <a:t>6 </a:t>
                      </a:r>
                      <a:r>
                        <a:rPr sz="800" spc="-5" dirty="0">
                          <a:latin typeface="Arial"/>
                          <a:cs typeface="Arial"/>
                        </a:rPr>
                        <a:t>(</a:t>
                      </a:r>
                      <a:r>
                        <a:rPr sz="800" spc="-20" dirty="0">
                          <a:latin typeface="Arial"/>
                          <a:cs typeface="Arial"/>
                        </a:rPr>
                        <a:t>w</a:t>
                      </a:r>
                      <a:r>
                        <a:rPr sz="800" spc="-5" dirty="0">
                          <a:latin typeface="Arial"/>
                          <a:cs typeface="Arial"/>
                        </a:rPr>
                        <a:t>a</a:t>
                      </a:r>
                      <a:r>
                        <a:rPr sz="800" dirty="0">
                          <a:latin typeface="Arial"/>
                          <a:cs typeface="Arial"/>
                        </a:rPr>
                        <a:t>t</a:t>
                      </a:r>
                      <a:r>
                        <a:rPr sz="800" spc="-5"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59"/>
                        </a:spcBef>
                      </a:pPr>
                      <a:r>
                        <a:rPr sz="800" spc="-15" dirty="0">
                          <a:latin typeface="Arial"/>
                          <a:cs typeface="Arial"/>
                        </a:rPr>
                        <a:t>6</a:t>
                      </a:r>
                      <a:r>
                        <a:rPr sz="800" dirty="0">
                          <a:latin typeface="Arial"/>
                          <a:cs typeface="Arial"/>
                        </a:rPr>
                        <a:t>5 </a:t>
                      </a:r>
                      <a:r>
                        <a:rPr sz="800" spc="-20" dirty="0">
                          <a:latin typeface="Arial"/>
                          <a:cs typeface="Arial"/>
                        </a:rPr>
                        <a:t>(road)</a:t>
                      </a:r>
                      <a:endParaRPr sz="800">
                        <a:latin typeface="Arial"/>
                        <a:cs typeface="Arial"/>
                      </a:endParaRPr>
                    </a:p>
                    <a:p>
                      <a:pPr marL="1270" algn="ctr">
                        <a:lnSpc>
                          <a:spcPct val="100000"/>
                        </a:lnSpc>
                      </a:pPr>
                      <a:r>
                        <a:rPr sz="800" dirty="0">
                          <a:latin typeface="Arial"/>
                          <a:cs typeface="Arial"/>
                        </a:rPr>
                        <a:t>6</a:t>
                      </a:r>
                      <a:r>
                        <a:rPr sz="800" spc="-10" dirty="0">
                          <a:latin typeface="Arial"/>
                          <a:cs typeface="Arial"/>
                        </a:rPr>
                        <a:t> </a:t>
                      </a:r>
                      <a:r>
                        <a:rPr sz="800" spc="-20" dirty="0">
                          <a:latin typeface="Arial"/>
                          <a:cs typeface="Arial"/>
                        </a:rPr>
                        <a:t>(</a:t>
                      </a:r>
                      <a:r>
                        <a:rPr sz="800" spc="-30" dirty="0">
                          <a:latin typeface="Arial"/>
                          <a:cs typeface="Arial"/>
                        </a:rPr>
                        <a:t>w</a:t>
                      </a:r>
                      <a:r>
                        <a:rPr sz="800" spc="-20" dirty="0">
                          <a:latin typeface="Arial"/>
                          <a:cs typeface="Arial"/>
                        </a:rPr>
                        <a:t>a</a:t>
                      </a:r>
                      <a:r>
                        <a:rPr sz="800" spc="-10" dirty="0">
                          <a:latin typeface="Arial"/>
                          <a:cs typeface="Arial"/>
                        </a:rPr>
                        <a:t>t</a:t>
                      </a:r>
                      <a:r>
                        <a:rPr sz="800" spc="-20"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740"/>
                        </a:spcBef>
                      </a:pPr>
                      <a:r>
                        <a:rPr sz="800" spc="-5" dirty="0">
                          <a:latin typeface="Arial"/>
                          <a:cs typeface="Arial"/>
                        </a:rPr>
                        <a:t>50</a:t>
                      </a:r>
                      <a:r>
                        <a:rPr sz="800" spc="-10" dirty="0">
                          <a:latin typeface="Arial"/>
                          <a:cs typeface="Arial"/>
                        </a:rPr>
                        <a:t> </a:t>
                      </a:r>
                      <a:r>
                        <a:rPr sz="800" spc="-5" dirty="0">
                          <a:latin typeface="Arial"/>
                          <a:cs typeface="Arial"/>
                        </a:rPr>
                        <a:t>(road</a:t>
                      </a:r>
                      <a:r>
                        <a:rPr sz="800" spc="-10" dirty="0">
                          <a:latin typeface="Arial"/>
                          <a:cs typeface="Arial"/>
                        </a:rPr>
                        <a:t> </a:t>
                      </a:r>
                      <a:r>
                        <a:rPr sz="800" spc="-5" dirty="0">
                          <a:latin typeface="Arial"/>
                          <a:cs typeface="Arial"/>
                        </a:rPr>
                        <a:t>only)</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810" algn="ctr">
                        <a:lnSpc>
                          <a:spcPct val="100000"/>
                        </a:lnSpc>
                        <a:spcBef>
                          <a:spcPts val="259"/>
                        </a:spcBef>
                      </a:pPr>
                      <a:r>
                        <a:rPr sz="800" spc="-20" dirty="0">
                          <a:latin typeface="Arial"/>
                          <a:cs typeface="Arial"/>
                        </a:rPr>
                        <a:t>6</a:t>
                      </a:r>
                      <a:r>
                        <a:rPr sz="800" dirty="0">
                          <a:latin typeface="Arial"/>
                          <a:cs typeface="Arial"/>
                        </a:rPr>
                        <a:t>5 </a:t>
                      </a:r>
                      <a:r>
                        <a:rPr sz="800" spc="-20" dirty="0">
                          <a:latin typeface="Arial"/>
                          <a:cs typeface="Arial"/>
                        </a:rPr>
                        <a:t>(road</a:t>
                      </a:r>
                      <a:r>
                        <a:rPr sz="800" dirty="0">
                          <a:latin typeface="Arial"/>
                          <a:cs typeface="Arial"/>
                        </a:rPr>
                        <a:t>)</a:t>
                      </a:r>
                      <a:endParaRPr sz="800">
                        <a:latin typeface="Arial"/>
                        <a:cs typeface="Arial"/>
                      </a:endParaRPr>
                    </a:p>
                    <a:p>
                      <a:pPr marL="3810" algn="ctr">
                        <a:lnSpc>
                          <a:spcPct val="100000"/>
                        </a:lnSpc>
                      </a:pPr>
                      <a:r>
                        <a:rPr sz="800" spc="-20" dirty="0">
                          <a:latin typeface="Arial"/>
                          <a:cs typeface="Arial"/>
                        </a:rPr>
                        <a:t>2</a:t>
                      </a:r>
                      <a:r>
                        <a:rPr sz="800" dirty="0">
                          <a:latin typeface="Arial"/>
                          <a:cs typeface="Arial"/>
                        </a:rPr>
                        <a:t>5 </a:t>
                      </a:r>
                      <a:r>
                        <a:rPr sz="800" spc="-20" dirty="0">
                          <a:latin typeface="Arial"/>
                          <a:cs typeface="Arial"/>
                        </a:rPr>
                        <a:t>(</a:t>
                      </a:r>
                      <a:r>
                        <a:rPr sz="800" spc="-30" dirty="0">
                          <a:latin typeface="Arial"/>
                          <a:cs typeface="Arial"/>
                        </a:rPr>
                        <a:t>w</a:t>
                      </a:r>
                      <a:r>
                        <a:rPr sz="800" spc="-20" dirty="0">
                          <a:latin typeface="Arial"/>
                          <a:cs typeface="Arial"/>
                        </a:rPr>
                        <a:t>a</a:t>
                      </a:r>
                      <a:r>
                        <a:rPr sz="800" spc="-10" dirty="0">
                          <a:latin typeface="Arial"/>
                          <a:cs typeface="Arial"/>
                        </a:rPr>
                        <a:t>t</a:t>
                      </a:r>
                      <a:r>
                        <a:rPr sz="800" spc="-20"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59"/>
                        </a:spcBef>
                      </a:pPr>
                      <a:r>
                        <a:rPr sz="800" spc="-5" dirty="0">
                          <a:latin typeface="Arial"/>
                          <a:cs typeface="Arial"/>
                        </a:rPr>
                        <a:t>6</a:t>
                      </a:r>
                      <a:r>
                        <a:rPr sz="800" dirty="0">
                          <a:latin typeface="Arial"/>
                          <a:cs typeface="Arial"/>
                        </a:rPr>
                        <a:t>5 </a:t>
                      </a:r>
                      <a:r>
                        <a:rPr sz="800" spc="-5" dirty="0">
                          <a:latin typeface="Arial"/>
                          <a:cs typeface="Arial"/>
                        </a:rPr>
                        <a:t>(road</a:t>
                      </a:r>
                      <a:r>
                        <a:rPr sz="800" dirty="0">
                          <a:latin typeface="Arial"/>
                          <a:cs typeface="Arial"/>
                        </a:rPr>
                        <a:t>)</a:t>
                      </a:r>
                      <a:endParaRPr sz="800">
                        <a:latin typeface="Arial"/>
                        <a:cs typeface="Arial"/>
                      </a:endParaRPr>
                    </a:p>
                    <a:p>
                      <a:pPr marL="1270" algn="ctr">
                        <a:lnSpc>
                          <a:spcPct val="100000"/>
                        </a:lnSpc>
                      </a:pPr>
                      <a:r>
                        <a:rPr sz="800" dirty="0">
                          <a:latin typeface="Arial"/>
                          <a:cs typeface="Arial"/>
                        </a:rPr>
                        <a:t>7 </a:t>
                      </a:r>
                      <a:r>
                        <a:rPr sz="800" spc="-5" dirty="0">
                          <a:latin typeface="Arial"/>
                          <a:cs typeface="Arial"/>
                        </a:rPr>
                        <a:t>(</a:t>
                      </a:r>
                      <a:r>
                        <a:rPr sz="800" spc="-20" dirty="0">
                          <a:latin typeface="Arial"/>
                          <a:cs typeface="Arial"/>
                        </a:rPr>
                        <a:t>w</a:t>
                      </a:r>
                      <a:r>
                        <a:rPr sz="800" spc="-5" dirty="0">
                          <a:latin typeface="Arial"/>
                          <a:cs typeface="Arial"/>
                        </a:rPr>
                        <a:t>a</a:t>
                      </a:r>
                      <a:r>
                        <a:rPr sz="800" dirty="0">
                          <a:latin typeface="Arial"/>
                          <a:cs typeface="Arial"/>
                        </a:rPr>
                        <a:t>t</a:t>
                      </a:r>
                      <a:r>
                        <a:rPr sz="800" spc="-5"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311785">
                <a:tc>
                  <a:txBody>
                    <a:bodyPr/>
                    <a:lstStyle/>
                    <a:p>
                      <a:pPr marL="34290">
                        <a:lnSpc>
                          <a:spcPct val="100000"/>
                        </a:lnSpc>
                        <a:spcBef>
                          <a:spcPts val="740"/>
                        </a:spcBef>
                      </a:pPr>
                      <a:r>
                        <a:rPr sz="800" b="1" dirty="0">
                          <a:latin typeface="Arial"/>
                          <a:cs typeface="Arial"/>
                        </a:rPr>
                        <a:t>Main</a:t>
                      </a:r>
                      <a:r>
                        <a:rPr sz="800" b="1" spc="-55" dirty="0">
                          <a:latin typeface="Arial"/>
                          <a:cs typeface="Arial"/>
                        </a:rPr>
                        <a:t> </a:t>
                      </a:r>
                      <a:r>
                        <a:rPr sz="800" b="1" spc="-5" dirty="0">
                          <a:latin typeface="Arial"/>
                          <a:cs typeface="Arial"/>
                        </a:rPr>
                        <a:t>Armament</a:t>
                      </a:r>
                      <a:r>
                        <a:rPr sz="800" b="1" spc="5" dirty="0">
                          <a:latin typeface="Arial"/>
                          <a:cs typeface="Arial"/>
                        </a:rPr>
                        <a:t> </a:t>
                      </a:r>
                      <a:r>
                        <a:rPr sz="700" b="1" spc="-5" dirty="0">
                          <a:latin typeface="Arial"/>
                          <a:cs typeface="Arial"/>
                        </a:rPr>
                        <a:t>(mm)</a:t>
                      </a:r>
                      <a:endParaRPr sz="7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740"/>
                        </a:spcBef>
                      </a:pPr>
                      <a:r>
                        <a:rPr sz="800" spc="-5" dirty="0">
                          <a:latin typeface="Arial"/>
                          <a:cs typeface="Arial"/>
                        </a:rPr>
                        <a:t>73</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740"/>
                        </a:spcBef>
                      </a:pPr>
                      <a:r>
                        <a:rPr sz="800" spc="-5" dirty="0">
                          <a:latin typeface="Arial"/>
                          <a:cs typeface="Arial"/>
                        </a:rPr>
                        <a:t>100/30/7.62</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59"/>
                        </a:spcBef>
                      </a:pPr>
                      <a:r>
                        <a:rPr sz="800" spc="-15" dirty="0">
                          <a:latin typeface="Arial"/>
                          <a:cs typeface="Arial"/>
                        </a:rPr>
                        <a:t>30/7.62</a:t>
                      </a:r>
                      <a:endParaRPr sz="800">
                        <a:latin typeface="Arial"/>
                        <a:cs typeface="Arial"/>
                      </a:endParaRPr>
                    </a:p>
                    <a:p>
                      <a:pPr marL="2540" algn="ctr">
                        <a:lnSpc>
                          <a:spcPct val="100000"/>
                        </a:lnSpc>
                      </a:pPr>
                      <a:r>
                        <a:rPr sz="800" spc="-15" dirty="0">
                          <a:latin typeface="Arial"/>
                          <a:cs typeface="Arial"/>
                        </a:rPr>
                        <a:t>MG/HJ-73C</a:t>
                      </a:r>
                      <a:r>
                        <a:rPr sz="800" spc="-10" dirty="0">
                          <a:latin typeface="Arial"/>
                          <a:cs typeface="Arial"/>
                        </a:rPr>
                        <a:t> ATGM</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740"/>
                        </a:spcBef>
                      </a:pPr>
                      <a:r>
                        <a:rPr sz="800" spc="-5" dirty="0">
                          <a:latin typeface="Arial"/>
                          <a:cs typeface="Arial"/>
                        </a:rPr>
                        <a:t>30</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740"/>
                        </a:spcBef>
                      </a:pPr>
                      <a:r>
                        <a:rPr sz="800" spc="-5" dirty="0">
                          <a:latin typeface="Arial"/>
                          <a:cs typeface="Arial"/>
                        </a:rPr>
                        <a:t>30</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740"/>
                        </a:spcBef>
                      </a:pPr>
                      <a:r>
                        <a:rPr sz="800" spc="-5" dirty="0">
                          <a:latin typeface="Arial"/>
                          <a:cs typeface="Arial"/>
                        </a:rPr>
                        <a:t>100</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190500">
                <a:tc>
                  <a:txBody>
                    <a:bodyPr/>
                    <a:lstStyle/>
                    <a:p>
                      <a:pPr marL="34290">
                        <a:lnSpc>
                          <a:spcPct val="100000"/>
                        </a:lnSpc>
                        <a:spcBef>
                          <a:spcPts val="26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(km)</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500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dirty="0">
                          <a:latin typeface="Arial"/>
                          <a:cs typeface="Arial"/>
                        </a:rPr>
                        <a:t>7</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dirty="0">
                          <a:latin typeface="Arial"/>
                          <a:cs typeface="Arial"/>
                        </a:rPr>
                        <a:t>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dirty="0">
                          <a:latin typeface="Arial"/>
                          <a:cs typeface="Arial"/>
                        </a:rPr>
                        <a:t>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17220">
                        <a:lnSpc>
                          <a:spcPct val="100000"/>
                        </a:lnSpc>
                        <a:spcBef>
                          <a:spcPts val="254"/>
                        </a:spcBef>
                        <a:tabLst>
                          <a:tab pos="1078230" algn="l"/>
                        </a:tabLst>
                      </a:pPr>
                      <a:r>
                        <a:rPr sz="1200" baseline="6944" dirty="0">
                          <a:latin typeface="Arial"/>
                          <a:cs typeface="Arial"/>
                        </a:rPr>
                        <a:t>4	</a:t>
                      </a:r>
                      <a:r>
                        <a:rPr sz="900" spc="-5" dirty="0">
                          <a:solidFill>
                            <a:srgbClr val="888888"/>
                          </a:solidFill>
                          <a:latin typeface="Calibri"/>
                          <a:cs typeface="Calibri"/>
                        </a:rPr>
                        <a:t>39</a:t>
                      </a:r>
                      <a:endParaRPr sz="900">
                        <a:latin typeface="Calibri"/>
                        <a:cs typeface="Calibri"/>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4"/>
                  </a:ext>
                </a:extLst>
              </a:tr>
              <a:tr h="190500">
                <a:tc>
                  <a:txBody>
                    <a:bodyPr/>
                    <a:lstStyle/>
                    <a:p>
                      <a:pPr marL="34290">
                        <a:lnSpc>
                          <a:spcPct val="100000"/>
                        </a:lnSpc>
                        <a:spcBef>
                          <a:spcPts val="260"/>
                        </a:spcBef>
                      </a:pPr>
                      <a:r>
                        <a:rPr sz="800" b="1" spc="-5" dirty="0">
                          <a:latin typeface="Arial"/>
                          <a:cs typeface="Arial"/>
                        </a:rPr>
                        <a:t>Rate</a:t>
                      </a:r>
                      <a:r>
                        <a:rPr sz="800" b="1" spc="-15" dirty="0">
                          <a:latin typeface="Arial"/>
                          <a:cs typeface="Arial"/>
                        </a:rPr>
                        <a:t> </a:t>
                      </a:r>
                      <a:r>
                        <a:rPr sz="800" b="1" dirty="0">
                          <a:latin typeface="Arial"/>
                          <a:cs typeface="Arial"/>
                        </a:rPr>
                        <a:t>of</a:t>
                      </a:r>
                      <a:r>
                        <a:rPr sz="800" b="1" spc="-20" dirty="0">
                          <a:latin typeface="Arial"/>
                          <a:cs typeface="Arial"/>
                        </a:rPr>
                        <a:t> </a:t>
                      </a:r>
                      <a:r>
                        <a:rPr sz="800" b="1" dirty="0">
                          <a:latin typeface="Arial"/>
                          <a:cs typeface="Arial"/>
                        </a:rPr>
                        <a:t>Fire</a:t>
                      </a:r>
                      <a:r>
                        <a:rPr sz="800" b="1" spc="-25" dirty="0">
                          <a:latin typeface="Arial"/>
                          <a:cs typeface="Arial"/>
                        </a:rPr>
                        <a:t> </a:t>
                      </a:r>
                      <a:r>
                        <a:rPr sz="700" b="1" spc="-10" dirty="0">
                          <a:latin typeface="Arial"/>
                          <a:cs typeface="Arial"/>
                        </a:rPr>
                        <a:t>(per</a:t>
                      </a:r>
                      <a:r>
                        <a:rPr sz="700" b="1" spc="15" dirty="0">
                          <a:latin typeface="Arial"/>
                          <a:cs typeface="Arial"/>
                        </a:rPr>
                        <a:t> </a:t>
                      </a:r>
                      <a:r>
                        <a:rPr sz="700" b="1" spc="-5" dirty="0">
                          <a:latin typeface="Arial"/>
                          <a:cs typeface="Arial"/>
                        </a:rPr>
                        <a:t>min)</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8</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10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200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850-1,000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spc="-5" dirty="0">
                          <a:latin typeface="Arial"/>
                          <a:cs typeface="Arial"/>
                        </a:rPr>
                        <a:t>330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10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5"/>
                  </a:ext>
                </a:extLst>
              </a:tr>
            </a:tbl>
          </a:graphicData>
        </a:graphic>
      </p:graphicFrame>
      <p:grpSp>
        <p:nvGrpSpPr>
          <p:cNvPr id="9" name="object 9"/>
          <p:cNvGrpSpPr/>
          <p:nvPr/>
        </p:nvGrpSpPr>
        <p:grpSpPr>
          <a:xfrm>
            <a:off x="295635" y="1059163"/>
            <a:ext cx="2703830" cy="1654175"/>
            <a:chOff x="295635" y="1059163"/>
            <a:chExt cx="2703830" cy="1654175"/>
          </a:xfrm>
        </p:grpSpPr>
        <p:pic>
          <p:nvPicPr>
            <p:cNvPr id="10" name="object 10"/>
            <p:cNvPicPr/>
            <p:nvPr/>
          </p:nvPicPr>
          <p:blipFill>
            <a:blip r:embed="rId8" cstate="print"/>
            <a:stretch>
              <a:fillRect/>
            </a:stretch>
          </p:blipFill>
          <p:spPr>
            <a:xfrm>
              <a:off x="295635" y="1059163"/>
              <a:ext cx="2703616" cy="1653572"/>
            </a:xfrm>
            <a:prstGeom prst="rect">
              <a:avLst/>
            </a:prstGeom>
          </p:spPr>
        </p:pic>
        <p:pic>
          <p:nvPicPr>
            <p:cNvPr id="11" name="object 11"/>
            <p:cNvPicPr/>
            <p:nvPr/>
          </p:nvPicPr>
          <p:blipFill>
            <a:blip r:embed="rId9" cstate="print"/>
            <a:stretch>
              <a:fillRect/>
            </a:stretch>
          </p:blipFill>
          <p:spPr>
            <a:xfrm>
              <a:off x="381000" y="1133856"/>
              <a:ext cx="2537460" cy="1508760"/>
            </a:xfrm>
            <a:prstGeom prst="rect">
              <a:avLst/>
            </a:prstGeom>
          </p:spPr>
        </p:pic>
        <p:sp>
          <p:nvSpPr>
            <p:cNvPr id="12" name="object 12"/>
            <p:cNvSpPr/>
            <p:nvPr/>
          </p:nvSpPr>
          <p:spPr>
            <a:xfrm>
              <a:off x="374904" y="1127760"/>
              <a:ext cx="2550160" cy="1521460"/>
            </a:xfrm>
            <a:custGeom>
              <a:avLst/>
              <a:gdLst/>
              <a:ahLst/>
              <a:cxnLst/>
              <a:rect l="l" t="t" r="r" b="b"/>
              <a:pathLst>
                <a:path w="2550160" h="1521460">
                  <a:moveTo>
                    <a:pt x="0" y="1520952"/>
                  </a:moveTo>
                  <a:lnTo>
                    <a:pt x="2549652" y="1520952"/>
                  </a:lnTo>
                  <a:lnTo>
                    <a:pt x="2549652" y="0"/>
                  </a:lnTo>
                  <a:lnTo>
                    <a:pt x="0" y="0"/>
                  </a:lnTo>
                  <a:lnTo>
                    <a:pt x="0" y="1520952"/>
                  </a:lnTo>
                  <a:close/>
                </a:path>
                <a:path w="2550160" h="1521460">
                  <a:moveTo>
                    <a:pt x="6096" y="422148"/>
                  </a:moveTo>
                  <a:lnTo>
                    <a:pt x="685800" y="422148"/>
                  </a:lnTo>
                  <a:lnTo>
                    <a:pt x="685800" y="6096"/>
                  </a:lnTo>
                  <a:lnTo>
                    <a:pt x="6096" y="6096"/>
                  </a:lnTo>
                  <a:lnTo>
                    <a:pt x="6096" y="422148"/>
                  </a:lnTo>
                  <a:close/>
                </a:path>
              </a:pathLst>
            </a:custGeom>
            <a:ln w="12192">
              <a:solidFill>
                <a:srgbClr val="000000"/>
              </a:solidFill>
            </a:ln>
          </p:spPr>
          <p:txBody>
            <a:bodyPr wrap="square" lIns="0" tIns="0" rIns="0" bIns="0" rtlCol="0"/>
            <a:lstStyle/>
            <a:p>
              <a:endParaRPr/>
            </a:p>
          </p:txBody>
        </p:sp>
      </p:grpSp>
      <p:sp>
        <p:nvSpPr>
          <p:cNvPr id="13" name="object 13"/>
          <p:cNvSpPr txBox="1"/>
          <p:nvPr/>
        </p:nvSpPr>
        <p:spPr>
          <a:xfrm>
            <a:off x="384047" y="1136903"/>
            <a:ext cx="670560" cy="407034"/>
          </a:xfrm>
          <a:prstGeom prst="rect">
            <a:avLst/>
          </a:prstGeom>
          <a:solidFill>
            <a:srgbClr val="FFFFFF">
              <a:alpha val="59999"/>
            </a:srgbClr>
          </a:solidFill>
        </p:spPr>
        <p:txBody>
          <a:bodyPr vert="horz" wrap="square" lIns="0" tIns="41910" rIns="0" bIns="0" rtlCol="0">
            <a:spAutoFit/>
          </a:bodyPr>
          <a:lstStyle/>
          <a:p>
            <a:pPr marL="261620" marR="148590" indent="-104139">
              <a:lnSpc>
                <a:spcPct val="100000"/>
              </a:lnSpc>
              <a:spcBef>
                <a:spcPts val="330"/>
              </a:spcBef>
            </a:pPr>
            <a:r>
              <a:rPr sz="1050" b="1" dirty="0">
                <a:latin typeface="Arial"/>
                <a:cs typeface="Arial"/>
                <a:hlinkClick r:id="rId2"/>
              </a:rPr>
              <a:t>T</a:t>
            </a:r>
            <a:r>
              <a:rPr sz="1050" b="1" spc="-25" dirty="0">
                <a:latin typeface="Arial"/>
                <a:cs typeface="Arial"/>
                <a:hlinkClick r:id="rId2"/>
              </a:rPr>
              <a:t>y</a:t>
            </a:r>
            <a:r>
              <a:rPr sz="1050" b="1" dirty="0">
                <a:latin typeface="Arial"/>
                <a:cs typeface="Arial"/>
                <a:hlinkClick r:id="rId2"/>
              </a:rPr>
              <a:t>pe-  86</a:t>
            </a:r>
            <a:endParaRPr sz="1050">
              <a:latin typeface="Arial"/>
              <a:cs typeface="Arial"/>
            </a:endParaRPr>
          </a:p>
        </p:txBody>
      </p:sp>
      <p:grpSp>
        <p:nvGrpSpPr>
          <p:cNvPr id="14" name="object 14"/>
          <p:cNvGrpSpPr/>
          <p:nvPr/>
        </p:nvGrpSpPr>
        <p:grpSpPr>
          <a:xfrm>
            <a:off x="3121131" y="1060687"/>
            <a:ext cx="2703830" cy="1654175"/>
            <a:chOff x="3121131" y="1060687"/>
            <a:chExt cx="2703830" cy="1654175"/>
          </a:xfrm>
        </p:grpSpPr>
        <p:pic>
          <p:nvPicPr>
            <p:cNvPr id="15" name="object 15"/>
            <p:cNvPicPr/>
            <p:nvPr/>
          </p:nvPicPr>
          <p:blipFill>
            <a:blip r:embed="rId10" cstate="print"/>
            <a:stretch>
              <a:fillRect/>
            </a:stretch>
          </p:blipFill>
          <p:spPr>
            <a:xfrm>
              <a:off x="3121131" y="1060687"/>
              <a:ext cx="2703616" cy="1653572"/>
            </a:xfrm>
            <a:prstGeom prst="rect">
              <a:avLst/>
            </a:prstGeom>
          </p:spPr>
        </p:pic>
        <p:pic>
          <p:nvPicPr>
            <p:cNvPr id="16" name="object 16"/>
            <p:cNvPicPr/>
            <p:nvPr/>
          </p:nvPicPr>
          <p:blipFill>
            <a:blip r:embed="rId11" cstate="print"/>
            <a:stretch>
              <a:fillRect/>
            </a:stretch>
          </p:blipFill>
          <p:spPr>
            <a:xfrm>
              <a:off x="3206496" y="1135379"/>
              <a:ext cx="2537460" cy="1508760"/>
            </a:xfrm>
            <a:prstGeom prst="rect">
              <a:avLst/>
            </a:prstGeom>
          </p:spPr>
        </p:pic>
        <p:sp>
          <p:nvSpPr>
            <p:cNvPr id="17" name="object 17"/>
            <p:cNvSpPr/>
            <p:nvPr/>
          </p:nvSpPr>
          <p:spPr>
            <a:xfrm>
              <a:off x="3200400" y="1129283"/>
              <a:ext cx="2550160" cy="1521460"/>
            </a:xfrm>
            <a:custGeom>
              <a:avLst/>
              <a:gdLst/>
              <a:ahLst/>
              <a:cxnLst/>
              <a:rect l="l" t="t" r="r" b="b"/>
              <a:pathLst>
                <a:path w="2550160" h="1521460">
                  <a:moveTo>
                    <a:pt x="0" y="1520952"/>
                  </a:moveTo>
                  <a:lnTo>
                    <a:pt x="2549652" y="1520952"/>
                  </a:lnTo>
                  <a:lnTo>
                    <a:pt x="2549652" y="0"/>
                  </a:lnTo>
                  <a:lnTo>
                    <a:pt x="0" y="0"/>
                  </a:lnTo>
                  <a:lnTo>
                    <a:pt x="0" y="1520952"/>
                  </a:lnTo>
                  <a:close/>
                </a:path>
                <a:path w="2550160" h="1521460">
                  <a:moveTo>
                    <a:pt x="6095" y="422148"/>
                  </a:moveTo>
                  <a:lnTo>
                    <a:pt x="644651" y="422148"/>
                  </a:lnTo>
                  <a:lnTo>
                    <a:pt x="644651" y="6096"/>
                  </a:lnTo>
                  <a:lnTo>
                    <a:pt x="6095" y="6096"/>
                  </a:lnTo>
                  <a:lnTo>
                    <a:pt x="6095" y="422148"/>
                  </a:lnTo>
                  <a:close/>
                </a:path>
              </a:pathLst>
            </a:custGeom>
            <a:ln w="12192">
              <a:solidFill>
                <a:srgbClr val="000000"/>
              </a:solidFill>
            </a:ln>
          </p:spPr>
          <p:txBody>
            <a:bodyPr wrap="square" lIns="0" tIns="0" rIns="0" bIns="0" rtlCol="0"/>
            <a:lstStyle/>
            <a:p>
              <a:endParaRPr/>
            </a:p>
          </p:txBody>
        </p:sp>
      </p:grpSp>
      <p:sp>
        <p:nvSpPr>
          <p:cNvPr id="18" name="object 18"/>
          <p:cNvSpPr txBox="1"/>
          <p:nvPr/>
        </p:nvSpPr>
        <p:spPr>
          <a:xfrm>
            <a:off x="3209544" y="1138427"/>
            <a:ext cx="629920" cy="407034"/>
          </a:xfrm>
          <a:prstGeom prst="rect">
            <a:avLst/>
          </a:prstGeom>
          <a:solidFill>
            <a:srgbClr val="FFFFFF">
              <a:alpha val="59999"/>
            </a:srgbClr>
          </a:solidFill>
        </p:spPr>
        <p:txBody>
          <a:bodyPr vert="horz" wrap="square" lIns="0" tIns="39370" rIns="0" bIns="0" rtlCol="0">
            <a:spAutoFit/>
          </a:bodyPr>
          <a:lstStyle/>
          <a:p>
            <a:pPr marL="241300" marR="143510" indent="-85725">
              <a:lnSpc>
                <a:spcPct val="100000"/>
              </a:lnSpc>
              <a:spcBef>
                <a:spcPts val="310"/>
              </a:spcBef>
            </a:pPr>
            <a:r>
              <a:rPr sz="1050" b="1" dirty="0">
                <a:latin typeface="Arial"/>
                <a:cs typeface="Arial"/>
                <a:hlinkClick r:id="rId3"/>
              </a:rPr>
              <a:t>Z</a:t>
            </a:r>
            <a:r>
              <a:rPr sz="1050" b="1" spc="5" dirty="0">
                <a:latin typeface="Arial"/>
                <a:cs typeface="Arial"/>
                <a:hlinkClick r:id="rId3"/>
              </a:rPr>
              <a:t>BD</a:t>
            </a:r>
            <a:r>
              <a:rPr sz="1050" b="1" dirty="0">
                <a:latin typeface="Arial"/>
                <a:cs typeface="Arial"/>
                <a:hlinkClick r:id="rId3"/>
              </a:rPr>
              <a:t>-  04</a:t>
            </a:r>
            <a:endParaRPr sz="1050">
              <a:latin typeface="Arial"/>
              <a:cs typeface="Arial"/>
            </a:endParaRPr>
          </a:p>
        </p:txBody>
      </p:sp>
      <p:grpSp>
        <p:nvGrpSpPr>
          <p:cNvPr id="19" name="object 19"/>
          <p:cNvGrpSpPr/>
          <p:nvPr/>
        </p:nvGrpSpPr>
        <p:grpSpPr>
          <a:xfrm>
            <a:off x="3121131" y="2897107"/>
            <a:ext cx="2703830" cy="1654175"/>
            <a:chOff x="3121131" y="2897107"/>
            <a:chExt cx="2703830" cy="1654175"/>
          </a:xfrm>
        </p:grpSpPr>
        <p:pic>
          <p:nvPicPr>
            <p:cNvPr id="20" name="object 20"/>
            <p:cNvPicPr/>
            <p:nvPr/>
          </p:nvPicPr>
          <p:blipFill>
            <a:blip r:embed="rId12" cstate="print"/>
            <a:stretch>
              <a:fillRect/>
            </a:stretch>
          </p:blipFill>
          <p:spPr>
            <a:xfrm>
              <a:off x="3121131" y="2897107"/>
              <a:ext cx="2703616" cy="1653572"/>
            </a:xfrm>
            <a:prstGeom prst="rect">
              <a:avLst/>
            </a:prstGeom>
          </p:spPr>
        </p:pic>
        <p:pic>
          <p:nvPicPr>
            <p:cNvPr id="21" name="object 21"/>
            <p:cNvPicPr/>
            <p:nvPr/>
          </p:nvPicPr>
          <p:blipFill>
            <a:blip r:embed="rId13" cstate="print"/>
            <a:stretch>
              <a:fillRect/>
            </a:stretch>
          </p:blipFill>
          <p:spPr>
            <a:xfrm>
              <a:off x="3206496" y="2971799"/>
              <a:ext cx="2537460" cy="1508760"/>
            </a:xfrm>
            <a:prstGeom prst="rect">
              <a:avLst/>
            </a:prstGeom>
          </p:spPr>
        </p:pic>
        <p:sp>
          <p:nvSpPr>
            <p:cNvPr id="22" name="object 22"/>
            <p:cNvSpPr/>
            <p:nvPr/>
          </p:nvSpPr>
          <p:spPr>
            <a:xfrm>
              <a:off x="3200400" y="2965703"/>
              <a:ext cx="2550160" cy="1521460"/>
            </a:xfrm>
            <a:custGeom>
              <a:avLst/>
              <a:gdLst/>
              <a:ahLst/>
              <a:cxnLst/>
              <a:rect l="l" t="t" r="r" b="b"/>
              <a:pathLst>
                <a:path w="2550160" h="1521460">
                  <a:moveTo>
                    <a:pt x="0" y="1520952"/>
                  </a:moveTo>
                  <a:lnTo>
                    <a:pt x="2549652" y="1520952"/>
                  </a:lnTo>
                  <a:lnTo>
                    <a:pt x="2549652" y="0"/>
                  </a:lnTo>
                  <a:lnTo>
                    <a:pt x="0" y="0"/>
                  </a:lnTo>
                  <a:lnTo>
                    <a:pt x="0" y="1520952"/>
                  </a:lnTo>
                  <a:close/>
                </a:path>
                <a:path w="2550160" h="1521460">
                  <a:moveTo>
                    <a:pt x="6095" y="260604"/>
                  </a:moveTo>
                  <a:lnTo>
                    <a:pt x="662939" y="260604"/>
                  </a:lnTo>
                  <a:lnTo>
                    <a:pt x="662939" y="6096"/>
                  </a:lnTo>
                  <a:lnTo>
                    <a:pt x="6095" y="6096"/>
                  </a:lnTo>
                  <a:lnTo>
                    <a:pt x="6095" y="260604"/>
                  </a:lnTo>
                  <a:close/>
                </a:path>
              </a:pathLst>
            </a:custGeom>
            <a:ln w="12192">
              <a:solidFill>
                <a:srgbClr val="000000"/>
              </a:solidFill>
            </a:ln>
          </p:spPr>
          <p:txBody>
            <a:bodyPr wrap="square" lIns="0" tIns="0" rIns="0" bIns="0" rtlCol="0"/>
            <a:lstStyle/>
            <a:p>
              <a:endParaRPr/>
            </a:p>
          </p:txBody>
        </p:sp>
      </p:grpSp>
      <p:sp>
        <p:nvSpPr>
          <p:cNvPr id="23" name="object 23"/>
          <p:cNvSpPr txBox="1"/>
          <p:nvPr/>
        </p:nvSpPr>
        <p:spPr>
          <a:xfrm>
            <a:off x="3209544" y="2974848"/>
            <a:ext cx="647700" cy="245745"/>
          </a:xfrm>
          <a:prstGeom prst="rect">
            <a:avLst/>
          </a:prstGeom>
          <a:solidFill>
            <a:srgbClr val="FFFFFF">
              <a:alpha val="59999"/>
            </a:srgbClr>
          </a:solidFill>
        </p:spPr>
        <p:txBody>
          <a:bodyPr vert="horz" wrap="square" lIns="0" tIns="40005" rIns="0" bIns="0" rtlCol="0">
            <a:spAutoFit/>
          </a:bodyPr>
          <a:lstStyle/>
          <a:p>
            <a:pPr marL="88900">
              <a:lnSpc>
                <a:spcPct val="100000"/>
              </a:lnSpc>
              <a:spcBef>
                <a:spcPts val="315"/>
              </a:spcBef>
            </a:pPr>
            <a:r>
              <a:rPr sz="1050" b="1" dirty="0">
                <a:latin typeface="Arial"/>
                <a:cs typeface="Arial"/>
                <a:hlinkClick r:id="rId6"/>
              </a:rPr>
              <a:t>ZBD-05</a:t>
            </a:r>
            <a:endParaRPr sz="1050">
              <a:latin typeface="Arial"/>
              <a:cs typeface="Arial"/>
            </a:endParaRPr>
          </a:p>
        </p:txBody>
      </p:sp>
      <p:grpSp>
        <p:nvGrpSpPr>
          <p:cNvPr id="24" name="object 24"/>
          <p:cNvGrpSpPr/>
          <p:nvPr/>
        </p:nvGrpSpPr>
        <p:grpSpPr>
          <a:xfrm>
            <a:off x="5952723" y="1036303"/>
            <a:ext cx="2722245" cy="1654175"/>
            <a:chOff x="5952723" y="1036303"/>
            <a:chExt cx="2722245" cy="1654175"/>
          </a:xfrm>
        </p:grpSpPr>
        <p:pic>
          <p:nvPicPr>
            <p:cNvPr id="25" name="object 25"/>
            <p:cNvPicPr/>
            <p:nvPr/>
          </p:nvPicPr>
          <p:blipFill>
            <a:blip r:embed="rId14" cstate="print"/>
            <a:stretch>
              <a:fillRect/>
            </a:stretch>
          </p:blipFill>
          <p:spPr>
            <a:xfrm>
              <a:off x="5952723" y="1036303"/>
              <a:ext cx="2721904" cy="1653573"/>
            </a:xfrm>
            <a:prstGeom prst="rect">
              <a:avLst/>
            </a:prstGeom>
          </p:spPr>
        </p:pic>
        <p:pic>
          <p:nvPicPr>
            <p:cNvPr id="26" name="object 26"/>
            <p:cNvPicPr/>
            <p:nvPr/>
          </p:nvPicPr>
          <p:blipFill>
            <a:blip r:embed="rId15" cstate="print"/>
            <a:stretch>
              <a:fillRect/>
            </a:stretch>
          </p:blipFill>
          <p:spPr>
            <a:xfrm>
              <a:off x="6056376" y="1110996"/>
              <a:ext cx="2537460" cy="1508760"/>
            </a:xfrm>
            <a:prstGeom prst="rect">
              <a:avLst/>
            </a:prstGeom>
          </p:spPr>
        </p:pic>
        <p:sp>
          <p:nvSpPr>
            <p:cNvPr id="27" name="object 27"/>
            <p:cNvSpPr/>
            <p:nvPr/>
          </p:nvSpPr>
          <p:spPr>
            <a:xfrm>
              <a:off x="6031992" y="1104900"/>
              <a:ext cx="2567940" cy="1521460"/>
            </a:xfrm>
            <a:custGeom>
              <a:avLst/>
              <a:gdLst/>
              <a:ahLst/>
              <a:cxnLst/>
              <a:rect l="l" t="t" r="r" b="b"/>
              <a:pathLst>
                <a:path w="2567940" h="1521460">
                  <a:moveTo>
                    <a:pt x="18287" y="1520952"/>
                  </a:moveTo>
                  <a:lnTo>
                    <a:pt x="2567940" y="1520952"/>
                  </a:lnTo>
                  <a:lnTo>
                    <a:pt x="2567940" y="0"/>
                  </a:lnTo>
                  <a:lnTo>
                    <a:pt x="18287" y="0"/>
                  </a:lnTo>
                  <a:lnTo>
                    <a:pt x="18287" y="1520952"/>
                  </a:lnTo>
                  <a:close/>
                </a:path>
                <a:path w="2567940" h="1521460">
                  <a:moveTo>
                    <a:pt x="0" y="262127"/>
                  </a:moveTo>
                  <a:lnTo>
                    <a:pt x="656843" y="262127"/>
                  </a:lnTo>
                  <a:lnTo>
                    <a:pt x="656843" y="7619"/>
                  </a:lnTo>
                  <a:lnTo>
                    <a:pt x="0" y="7619"/>
                  </a:lnTo>
                  <a:lnTo>
                    <a:pt x="0" y="262127"/>
                  </a:lnTo>
                  <a:close/>
                </a:path>
              </a:pathLst>
            </a:custGeom>
            <a:ln w="12192">
              <a:solidFill>
                <a:srgbClr val="000000"/>
              </a:solidFill>
            </a:ln>
          </p:spPr>
          <p:txBody>
            <a:bodyPr wrap="square" lIns="0" tIns="0" rIns="0" bIns="0" rtlCol="0"/>
            <a:lstStyle/>
            <a:p>
              <a:endParaRPr/>
            </a:p>
          </p:txBody>
        </p:sp>
      </p:grpSp>
      <p:sp>
        <p:nvSpPr>
          <p:cNvPr id="28" name="object 28"/>
          <p:cNvSpPr txBox="1"/>
          <p:nvPr/>
        </p:nvSpPr>
        <p:spPr>
          <a:xfrm>
            <a:off x="6056376" y="1114805"/>
            <a:ext cx="626745" cy="246379"/>
          </a:xfrm>
          <a:prstGeom prst="rect">
            <a:avLst/>
          </a:prstGeom>
          <a:solidFill>
            <a:srgbClr val="FFFFFF">
              <a:alpha val="59999"/>
            </a:srgbClr>
          </a:solidFill>
        </p:spPr>
        <p:txBody>
          <a:bodyPr vert="horz" wrap="square" lIns="0" tIns="40640" rIns="0" bIns="0" rtlCol="0">
            <a:spAutoFit/>
          </a:bodyPr>
          <a:lstStyle/>
          <a:p>
            <a:pPr marL="68580">
              <a:lnSpc>
                <a:spcPct val="100000"/>
              </a:lnSpc>
              <a:spcBef>
                <a:spcPts val="320"/>
              </a:spcBef>
            </a:pPr>
            <a:r>
              <a:rPr sz="1050" b="1" dirty="0">
                <a:latin typeface="Arial"/>
                <a:cs typeface="Arial"/>
                <a:hlinkClick r:id="rId4"/>
              </a:rPr>
              <a:t>ZBD-03</a:t>
            </a:r>
            <a:endParaRPr sz="1050">
              <a:latin typeface="Arial"/>
              <a:cs typeface="Arial"/>
            </a:endParaRPr>
          </a:p>
        </p:txBody>
      </p:sp>
      <p:grpSp>
        <p:nvGrpSpPr>
          <p:cNvPr id="29" name="object 29"/>
          <p:cNvGrpSpPr/>
          <p:nvPr/>
        </p:nvGrpSpPr>
        <p:grpSpPr>
          <a:xfrm>
            <a:off x="5978611" y="2901598"/>
            <a:ext cx="2700655" cy="1673860"/>
            <a:chOff x="5978611" y="2901598"/>
            <a:chExt cx="2700655" cy="1673860"/>
          </a:xfrm>
        </p:grpSpPr>
        <p:pic>
          <p:nvPicPr>
            <p:cNvPr id="30" name="object 30"/>
            <p:cNvPicPr/>
            <p:nvPr/>
          </p:nvPicPr>
          <p:blipFill>
            <a:blip r:embed="rId16" cstate="print"/>
            <a:stretch>
              <a:fillRect/>
            </a:stretch>
          </p:blipFill>
          <p:spPr>
            <a:xfrm>
              <a:off x="5978611" y="2901598"/>
              <a:ext cx="2700609" cy="1673498"/>
            </a:xfrm>
            <a:prstGeom prst="rect">
              <a:avLst/>
            </a:prstGeom>
          </p:spPr>
        </p:pic>
        <p:pic>
          <p:nvPicPr>
            <p:cNvPr id="31" name="object 31"/>
            <p:cNvPicPr/>
            <p:nvPr/>
          </p:nvPicPr>
          <p:blipFill>
            <a:blip r:embed="rId17" cstate="print"/>
            <a:stretch>
              <a:fillRect/>
            </a:stretch>
          </p:blipFill>
          <p:spPr>
            <a:xfrm>
              <a:off x="6060948" y="2973324"/>
              <a:ext cx="2540507" cy="1525524"/>
            </a:xfrm>
            <a:prstGeom prst="rect">
              <a:avLst/>
            </a:prstGeom>
          </p:spPr>
        </p:pic>
        <p:sp>
          <p:nvSpPr>
            <p:cNvPr id="32" name="object 32"/>
            <p:cNvSpPr/>
            <p:nvPr/>
          </p:nvSpPr>
          <p:spPr>
            <a:xfrm>
              <a:off x="6056376" y="2968752"/>
              <a:ext cx="2550160" cy="1534795"/>
            </a:xfrm>
            <a:custGeom>
              <a:avLst/>
              <a:gdLst/>
              <a:ahLst/>
              <a:cxnLst/>
              <a:rect l="l" t="t" r="r" b="b"/>
              <a:pathLst>
                <a:path w="2550159" h="1534795">
                  <a:moveTo>
                    <a:pt x="0" y="1534668"/>
                  </a:moveTo>
                  <a:lnTo>
                    <a:pt x="2549652" y="1534668"/>
                  </a:lnTo>
                  <a:lnTo>
                    <a:pt x="2549652" y="0"/>
                  </a:lnTo>
                  <a:lnTo>
                    <a:pt x="0" y="0"/>
                  </a:lnTo>
                  <a:lnTo>
                    <a:pt x="0" y="1534668"/>
                  </a:lnTo>
                  <a:close/>
                </a:path>
              </a:pathLst>
            </a:custGeom>
            <a:ln w="9144">
              <a:solidFill>
                <a:srgbClr val="000000"/>
              </a:solidFill>
            </a:ln>
          </p:spPr>
          <p:txBody>
            <a:bodyPr wrap="square" lIns="0" tIns="0" rIns="0" bIns="0" rtlCol="0"/>
            <a:lstStyle/>
            <a:p>
              <a:endParaRPr/>
            </a:p>
          </p:txBody>
        </p:sp>
        <p:sp>
          <p:nvSpPr>
            <p:cNvPr id="33" name="object 33"/>
            <p:cNvSpPr/>
            <p:nvPr/>
          </p:nvSpPr>
          <p:spPr>
            <a:xfrm>
              <a:off x="6060948" y="2971800"/>
              <a:ext cx="635635" cy="416559"/>
            </a:xfrm>
            <a:custGeom>
              <a:avLst/>
              <a:gdLst/>
              <a:ahLst/>
              <a:cxnLst/>
              <a:rect l="l" t="t" r="r" b="b"/>
              <a:pathLst>
                <a:path w="635634" h="416560">
                  <a:moveTo>
                    <a:pt x="0" y="416051"/>
                  </a:moveTo>
                  <a:lnTo>
                    <a:pt x="635507" y="416051"/>
                  </a:lnTo>
                  <a:lnTo>
                    <a:pt x="635507" y="0"/>
                  </a:lnTo>
                  <a:lnTo>
                    <a:pt x="0" y="0"/>
                  </a:lnTo>
                  <a:lnTo>
                    <a:pt x="0" y="416051"/>
                  </a:lnTo>
                  <a:close/>
                </a:path>
              </a:pathLst>
            </a:custGeom>
            <a:ln w="12192">
              <a:solidFill>
                <a:srgbClr val="000000"/>
              </a:solidFill>
            </a:ln>
          </p:spPr>
          <p:txBody>
            <a:bodyPr wrap="square" lIns="0" tIns="0" rIns="0" bIns="0" rtlCol="0"/>
            <a:lstStyle/>
            <a:p>
              <a:endParaRPr/>
            </a:p>
          </p:txBody>
        </p:sp>
      </p:grpSp>
      <p:sp>
        <p:nvSpPr>
          <p:cNvPr id="34" name="object 34"/>
          <p:cNvSpPr txBox="1"/>
          <p:nvPr/>
        </p:nvSpPr>
        <p:spPr>
          <a:xfrm>
            <a:off x="6063996" y="2975610"/>
            <a:ext cx="626745" cy="406400"/>
          </a:xfrm>
          <a:prstGeom prst="rect">
            <a:avLst/>
          </a:prstGeom>
          <a:solidFill>
            <a:srgbClr val="FFFFFF">
              <a:alpha val="59999"/>
            </a:srgbClr>
          </a:solidFill>
        </p:spPr>
        <p:txBody>
          <a:bodyPr vert="horz" wrap="square" lIns="0" tIns="39369" rIns="0" bIns="0" rtlCol="0">
            <a:spAutoFit/>
          </a:bodyPr>
          <a:lstStyle/>
          <a:p>
            <a:pPr marL="240029" marR="140970" indent="-85725">
              <a:lnSpc>
                <a:spcPct val="100000"/>
              </a:lnSpc>
              <a:spcBef>
                <a:spcPts val="309"/>
              </a:spcBef>
            </a:pPr>
            <a:r>
              <a:rPr sz="1050" b="1" dirty="0">
                <a:latin typeface="Arial"/>
                <a:cs typeface="Arial"/>
                <a:hlinkClick r:id="rId7"/>
              </a:rPr>
              <a:t>Z</a:t>
            </a:r>
            <a:r>
              <a:rPr sz="1050" b="1" spc="5" dirty="0">
                <a:latin typeface="Arial"/>
                <a:cs typeface="Arial"/>
                <a:hlinkClick r:id="rId7"/>
              </a:rPr>
              <a:t>BD</a:t>
            </a:r>
            <a:r>
              <a:rPr sz="1050" b="1" dirty="0">
                <a:latin typeface="Arial"/>
                <a:cs typeface="Arial"/>
                <a:hlinkClick r:id="rId7"/>
              </a:rPr>
              <a:t>-  08</a:t>
            </a:r>
            <a:endParaRPr sz="1050">
              <a:latin typeface="Arial"/>
              <a:cs typeface="Arial"/>
            </a:endParaRPr>
          </a:p>
        </p:txBody>
      </p:sp>
      <p:grpSp>
        <p:nvGrpSpPr>
          <p:cNvPr id="35" name="object 35"/>
          <p:cNvGrpSpPr/>
          <p:nvPr/>
        </p:nvGrpSpPr>
        <p:grpSpPr>
          <a:xfrm>
            <a:off x="291023" y="2890930"/>
            <a:ext cx="2698115" cy="1673860"/>
            <a:chOff x="291023" y="2890930"/>
            <a:chExt cx="2698115" cy="1673860"/>
          </a:xfrm>
        </p:grpSpPr>
        <p:pic>
          <p:nvPicPr>
            <p:cNvPr id="36" name="object 36"/>
            <p:cNvPicPr/>
            <p:nvPr/>
          </p:nvPicPr>
          <p:blipFill>
            <a:blip r:embed="rId18" cstate="print"/>
            <a:stretch>
              <a:fillRect/>
            </a:stretch>
          </p:blipFill>
          <p:spPr>
            <a:xfrm>
              <a:off x="291023" y="2890930"/>
              <a:ext cx="2697601" cy="1673498"/>
            </a:xfrm>
            <a:prstGeom prst="rect">
              <a:avLst/>
            </a:prstGeom>
          </p:spPr>
        </p:pic>
        <p:pic>
          <p:nvPicPr>
            <p:cNvPr id="37" name="object 37"/>
            <p:cNvPicPr/>
            <p:nvPr/>
          </p:nvPicPr>
          <p:blipFill>
            <a:blip r:embed="rId19" cstate="print"/>
            <a:stretch>
              <a:fillRect/>
            </a:stretch>
          </p:blipFill>
          <p:spPr>
            <a:xfrm>
              <a:off x="373379" y="2962655"/>
              <a:ext cx="2537460" cy="1525524"/>
            </a:xfrm>
            <a:prstGeom prst="rect">
              <a:avLst/>
            </a:prstGeom>
          </p:spPr>
        </p:pic>
        <p:sp>
          <p:nvSpPr>
            <p:cNvPr id="38" name="object 38"/>
            <p:cNvSpPr/>
            <p:nvPr/>
          </p:nvSpPr>
          <p:spPr>
            <a:xfrm>
              <a:off x="368807" y="2958083"/>
              <a:ext cx="2546985" cy="1534795"/>
            </a:xfrm>
            <a:custGeom>
              <a:avLst/>
              <a:gdLst/>
              <a:ahLst/>
              <a:cxnLst/>
              <a:rect l="l" t="t" r="r" b="b"/>
              <a:pathLst>
                <a:path w="2546985" h="1534795">
                  <a:moveTo>
                    <a:pt x="0" y="1534668"/>
                  </a:moveTo>
                  <a:lnTo>
                    <a:pt x="2546604" y="1534668"/>
                  </a:lnTo>
                  <a:lnTo>
                    <a:pt x="2546604" y="0"/>
                  </a:lnTo>
                  <a:lnTo>
                    <a:pt x="0" y="0"/>
                  </a:lnTo>
                  <a:lnTo>
                    <a:pt x="0" y="1534668"/>
                  </a:lnTo>
                  <a:close/>
                </a:path>
              </a:pathLst>
            </a:custGeom>
            <a:ln w="9144">
              <a:solidFill>
                <a:srgbClr val="000000"/>
              </a:solidFill>
            </a:ln>
          </p:spPr>
          <p:txBody>
            <a:bodyPr wrap="square" lIns="0" tIns="0" rIns="0" bIns="0" rtlCol="0"/>
            <a:lstStyle/>
            <a:p>
              <a:endParaRPr/>
            </a:p>
          </p:txBody>
        </p:sp>
        <p:sp>
          <p:nvSpPr>
            <p:cNvPr id="39" name="object 39"/>
            <p:cNvSpPr/>
            <p:nvPr/>
          </p:nvSpPr>
          <p:spPr>
            <a:xfrm>
              <a:off x="365759" y="2938271"/>
              <a:ext cx="695325" cy="254635"/>
            </a:xfrm>
            <a:custGeom>
              <a:avLst/>
              <a:gdLst/>
              <a:ahLst/>
              <a:cxnLst/>
              <a:rect l="l" t="t" r="r" b="b"/>
              <a:pathLst>
                <a:path w="695325" h="254635">
                  <a:moveTo>
                    <a:pt x="0" y="254508"/>
                  </a:moveTo>
                  <a:lnTo>
                    <a:pt x="694944" y="254508"/>
                  </a:lnTo>
                  <a:lnTo>
                    <a:pt x="694944"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40" name="object 40"/>
          <p:cNvSpPr txBox="1"/>
          <p:nvPr/>
        </p:nvSpPr>
        <p:spPr>
          <a:xfrm>
            <a:off x="375665" y="2964179"/>
            <a:ext cx="679450" cy="222885"/>
          </a:xfrm>
          <a:prstGeom prst="rect">
            <a:avLst/>
          </a:prstGeom>
          <a:solidFill>
            <a:srgbClr val="FFFFFF">
              <a:alpha val="59999"/>
            </a:srgbClr>
          </a:solidFill>
        </p:spPr>
        <p:txBody>
          <a:bodyPr vert="horz" wrap="square" lIns="0" tIns="17780" rIns="0" bIns="0" rtlCol="0">
            <a:spAutoFit/>
          </a:bodyPr>
          <a:lstStyle/>
          <a:p>
            <a:pPr marL="101600">
              <a:lnSpc>
                <a:spcPct val="100000"/>
              </a:lnSpc>
              <a:spcBef>
                <a:spcPts val="140"/>
              </a:spcBef>
            </a:pPr>
            <a:r>
              <a:rPr sz="1050" b="1" dirty="0">
                <a:latin typeface="Arial"/>
                <a:cs typeface="Arial"/>
                <a:hlinkClick r:id="rId5"/>
              </a:rPr>
              <a:t>QN-506</a:t>
            </a:r>
            <a:endParaRPr sz="1050">
              <a:latin typeface="Arial"/>
              <a:cs typeface="Arial"/>
            </a:endParaRPr>
          </a:p>
        </p:txBody>
      </p:sp>
    </p:spTree>
    <p:extLst>
      <p:ext uri="{BB962C8B-B14F-4D97-AF65-F5344CB8AC3E}">
        <p14:creationId xmlns:p14="http://schemas.microsoft.com/office/powerpoint/2010/main" val="2452319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454911" y="255523"/>
            <a:ext cx="625157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110" dirty="0">
                <a:latin typeface="Arial"/>
                <a:cs typeface="Arial"/>
              </a:rPr>
              <a:t> </a:t>
            </a:r>
            <a:r>
              <a:rPr sz="2800" i="0" spc="-5" dirty="0">
                <a:latin typeface="Arial"/>
                <a:cs typeface="Arial"/>
              </a:rPr>
              <a:t>Armored</a:t>
            </a:r>
            <a:r>
              <a:rPr sz="2800" i="0" spc="5" dirty="0">
                <a:latin typeface="Arial"/>
                <a:cs typeface="Arial"/>
              </a:rPr>
              <a:t> </a:t>
            </a:r>
            <a:r>
              <a:rPr sz="2800" i="0" spc="-5" dirty="0">
                <a:latin typeface="Arial"/>
                <a:cs typeface="Arial"/>
              </a:rPr>
              <a:t>Personnel</a:t>
            </a:r>
            <a:r>
              <a:rPr sz="2800" i="0" spc="-15" dirty="0">
                <a:latin typeface="Arial"/>
                <a:cs typeface="Arial"/>
              </a:rPr>
              <a:t> </a:t>
            </a:r>
            <a:r>
              <a:rPr sz="2800" i="0" spc="-5" dirty="0">
                <a:latin typeface="Arial"/>
                <a:cs typeface="Arial"/>
              </a:rPr>
              <a:t>Carriers</a:t>
            </a:r>
            <a:endParaRPr sz="2800">
              <a:latin typeface="Arial"/>
              <a:cs typeface="Arial"/>
            </a:endParaRPr>
          </a:p>
        </p:txBody>
      </p:sp>
      <p:graphicFrame>
        <p:nvGraphicFramePr>
          <p:cNvPr id="8" name="object 8"/>
          <p:cNvGraphicFramePr>
            <a:graphicFrameLocks noGrp="1"/>
          </p:cNvGraphicFramePr>
          <p:nvPr/>
        </p:nvGraphicFramePr>
        <p:xfrm>
          <a:off x="0" y="4610710"/>
          <a:ext cx="9145268" cy="1387475"/>
        </p:xfrm>
        <a:graphic>
          <a:graphicData uri="http://schemas.openxmlformats.org/drawingml/2006/table">
            <a:tbl>
              <a:tblPr firstRow="1" bandRow="1">
                <a:tableStyleId>{2D5ABB26-0587-4C30-8999-92F81FD0307C}</a:tableStyleId>
              </a:tblPr>
              <a:tblGrid>
                <a:gridCol w="1427480">
                  <a:extLst>
                    <a:ext uri="{9D8B030D-6E8A-4147-A177-3AD203B41FA5}">
                      <a16:colId xmlns:a16="http://schemas.microsoft.com/office/drawing/2014/main" val="20000"/>
                    </a:ext>
                  </a:extLst>
                </a:gridCol>
                <a:gridCol w="1252220">
                  <a:extLst>
                    <a:ext uri="{9D8B030D-6E8A-4147-A177-3AD203B41FA5}">
                      <a16:colId xmlns:a16="http://schemas.microsoft.com/office/drawing/2014/main" val="20001"/>
                    </a:ext>
                  </a:extLst>
                </a:gridCol>
                <a:gridCol w="1252220">
                  <a:extLst>
                    <a:ext uri="{9D8B030D-6E8A-4147-A177-3AD203B41FA5}">
                      <a16:colId xmlns:a16="http://schemas.microsoft.com/office/drawing/2014/main" val="20002"/>
                    </a:ext>
                  </a:extLst>
                </a:gridCol>
                <a:gridCol w="1236345">
                  <a:extLst>
                    <a:ext uri="{9D8B030D-6E8A-4147-A177-3AD203B41FA5}">
                      <a16:colId xmlns:a16="http://schemas.microsoft.com/office/drawing/2014/main" val="20003"/>
                    </a:ext>
                  </a:extLst>
                </a:gridCol>
                <a:gridCol w="1164589">
                  <a:extLst>
                    <a:ext uri="{9D8B030D-6E8A-4147-A177-3AD203B41FA5}">
                      <a16:colId xmlns:a16="http://schemas.microsoft.com/office/drawing/2014/main" val="20004"/>
                    </a:ext>
                  </a:extLst>
                </a:gridCol>
                <a:gridCol w="1315719">
                  <a:extLst>
                    <a:ext uri="{9D8B030D-6E8A-4147-A177-3AD203B41FA5}">
                      <a16:colId xmlns:a16="http://schemas.microsoft.com/office/drawing/2014/main" val="20005"/>
                    </a:ext>
                  </a:extLst>
                </a:gridCol>
                <a:gridCol w="1496695">
                  <a:extLst>
                    <a:ext uri="{9D8B030D-6E8A-4147-A177-3AD203B41FA5}">
                      <a16:colId xmlns:a16="http://schemas.microsoft.com/office/drawing/2014/main" val="20006"/>
                    </a:ext>
                  </a:extLst>
                </a:gridCol>
              </a:tblGrid>
              <a:tr h="191135">
                <a:tc>
                  <a:txBody>
                    <a:bodyPr/>
                    <a:lstStyle/>
                    <a:p>
                      <a:pPr marL="25400">
                        <a:lnSpc>
                          <a:spcPct val="100000"/>
                        </a:lnSpc>
                        <a:spcBef>
                          <a:spcPts val="260"/>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2"/>
                        </a:rPr>
                        <a:t>ZBD-09</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3"/>
                        </a:rPr>
                        <a:t>ZZH-09</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b="1" u="sng" spc="-10" dirty="0">
                          <a:solidFill>
                            <a:srgbClr val="0000FF"/>
                          </a:solidFill>
                          <a:uFill>
                            <a:solidFill>
                              <a:srgbClr val="0000FF"/>
                            </a:solidFill>
                          </a:uFill>
                          <a:latin typeface="Arial"/>
                          <a:cs typeface="Arial"/>
                          <a:hlinkClick r:id="rId4"/>
                        </a:rPr>
                        <a:t>Type-92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60"/>
                        </a:spcBef>
                      </a:pPr>
                      <a:r>
                        <a:rPr sz="800" b="1" u="sng" spc="-5" dirty="0">
                          <a:solidFill>
                            <a:srgbClr val="0000FF"/>
                          </a:solidFill>
                          <a:uFill>
                            <a:solidFill>
                              <a:srgbClr val="0000FF"/>
                            </a:solidFill>
                          </a:uFill>
                          <a:latin typeface="Arial"/>
                          <a:cs typeface="Arial"/>
                          <a:hlinkClick r:id="rId5"/>
                        </a:rPr>
                        <a:t>Tiger</a:t>
                      </a:r>
                      <a:r>
                        <a:rPr sz="800" b="1" u="sng" spc="-35" dirty="0">
                          <a:solidFill>
                            <a:srgbClr val="0000FF"/>
                          </a:solidFill>
                          <a:uFill>
                            <a:solidFill>
                              <a:srgbClr val="0000FF"/>
                            </a:solidFill>
                          </a:uFill>
                          <a:latin typeface="Arial"/>
                          <a:cs typeface="Arial"/>
                          <a:hlinkClick r:id="rId5"/>
                        </a:rPr>
                        <a:t> </a:t>
                      </a:r>
                      <a:r>
                        <a:rPr sz="800" b="1" u="sng" spc="-5" dirty="0">
                          <a:solidFill>
                            <a:srgbClr val="0000FF"/>
                          </a:solidFill>
                          <a:uFill>
                            <a:solidFill>
                              <a:srgbClr val="0000FF"/>
                            </a:solidFill>
                          </a:uFill>
                          <a:latin typeface="Arial"/>
                          <a:cs typeface="Arial"/>
                          <a:hlinkClick r:id="rId5"/>
                        </a:rPr>
                        <a:t>2065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b="1" u="sng" spc="-5" dirty="0">
                          <a:solidFill>
                            <a:srgbClr val="0000FF"/>
                          </a:solidFill>
                          <a:uFill>
                            <a:solidFill>
                              <a:srgbClr val="0000FF"/>
                            </a:solidFill>
                          </a:uFill>
                          <a:latin typeface="Arial"/>
                          <a:cs typeface="Arial"/>
                          <a:hlinkClick r:id="rId6"/>
                        </a:rPr>
                        <a:t>ZBL-09</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579120">
                        <a:lnSpc>
                          <a:spcPct val="100000"/>
                        </a:lnSpc>
                        <a:spcBef>
                          <a:spcPts val="260"/>
                        </a:spcBef>
                      </a:pPr>
                      <a:r>
                        <a:rPr sz="800" b="1" u="sng" spc="-5" dirty="0">
                          <a:solidFill>
                            <a:srgbClr val="0000FF"/>
                          </a:solidFill>
                          <a:uFill>
                            <a:solidFill>
                              <a:srgbClr val="0000FF"/>
                            </a:solidFill>
                          </a:uFill>
                          <a:latin typeface="Arial"/>
                          <a:cs typeface="Arial"/>
                        </a:rPr>
                        <a:t>ZSL-92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190500">
                <a:tc>
                  <a:txBody>
                    <a:bodyPr/>
                    <a:lstStyle/>
                    <a:p>
                      <a:pPr marL="25400">
                        <a:lnSpc>
                          <a:spcPct val="100000"/>
                        </a:lnSpc>
                        <a:spcBef>
                          <a:spcPts val="260"/>
                        </a:spcBef>
                      </a:pPr>
                      <a:r>
                        <a:rPr sz="800" b="1" dirty="0">
                          <a:latin typeface="Arial"/>
                          <a:cs typeface="Arial"/>
                        </a:rPr>
                        <a:t>Combat</a:t>
                      </a:r>
                      <a:r>
                        <a:rPr sz="800" b="1" spc="-40" dirty="0">
                          <a:latin typeface="Arial"/>
                          <a:cs typeface="Arial"/>
                        </a:rPr>
                        <a:t> </a:t>
                      </a:r>
                      <a:r>
                        <a:rPr sz="800" b="1" dirty="0">
                          <a:latin typeface="Arial"/>
                          <a:cs typeface="Arial"/>
                        </a:rPr>
                        <a:t>Weight</a:t>
                      </a:r>
                      <a:r>
                        <a:rPr sz="800" b="1" spc="-55" dirty="0">
                          <a:latin typeface="Arial"/>
                          <a:cs typeface="Arial"/>
                        </a:rPr>
                        <a:t> </a:t>
                      </a:r>
                      <a:r>
                        <a:rPr sz="700" b="1" spc="-10" dirty="0">
                          <a:latin typeface="Arial"/>
                          <a:cs typeface="Arial"/>
                        </a:rPr>
                        <a:t>(tons)</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23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23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14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6.5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20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14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312420">
                <a:tc>
                  <a:txBody>
                    <a:bodyPr/>
                    <a:lstStyle/>
                    <a:p>
                      <a:pPr marL="25400">
                        <a:lnSpc>
                          <a:spcPct val="100000"/>
                        </a:lnSpc>
                        <a:spcBef>
                          <a:spcPts val="740"/>
                        </a:spcBef>
                      </a:pPr>
                      <a:r>
                        <a:rPr sz="800" b="1" dirty="0">
                          <a:latin typeface="Arial"/>
                          <a:cs typeface="Arial"/>
                        </a:rPr>
                        <a:t>Max</a:t>
                      </a:r>
                      <a:r>
                        <a:rPr sz="800" b="1" spc="-30" dirty="0">
                          <a:latin typeface="Arial"/>
                          <a:cs typeface="Arial"/>
                        </a:rPr>
                        <a:t> </a:t>
                      </a:r>
                      <a:r>
                        <a:rPr sz="800" b="1" dirty="0">
                          <a:latin typeface="Arial"/>
                          <a:cs typeface="Arial"/>
                        </a:rPr>
                        <a:t>Speed</a:t>
                      </a:r>
                      <a:r>
                        <a:rPr sz="800" b="1" spc="-25" dirty="0">
                          <a:latin typeface="Arial"/>
                          <a:cs typeface="Arial"/>
                        </a:rPr>
                        <a:t> </a:t>
                      </a:r>
                      <a:r>
                        <a:rPr sz="700" b="1" spc="-10" dirty="0">
                          <a:latin typeface="Arial"/>
                          <a:cs typeface="Arial"/>
                        </a:rPr>
                        <a:t>(km/h)</a:t>
                      </a:r>
                      <a:endParaRPr sz="700">
                        <a:latin typeface="Arial"/>
                        <a:cs typeface="Arial"/>
                      </a:endParaRPr>
                    </a:p>
                  </a:txBody>
                  <a:tcPr marL="0" marR="0" marT="9398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spc="-5" dirty="0">
                          <a:latin typeface="Arial"/>
                          <a:cs typeface="Arial"/>
                        </a:rPr>
                        <a:t>100</a:t>
                      </a:r>
                      <a:r>
                        <a:rPr sz="800" spc="-25" dirty="0">
                          <a:latin typeface="Arial"/>
                          <a:cs typeface="Arial"/>
                        </a:rPr>
                        <a:t> </a:t>
                      </a:r>
                      <a:r>
                        <a:rPr sz="800" spc="-5" dirty="0">
                          <a:latin typeface="Arial"/>
                          <a:cs typeface="Arial"/>
                        </a:rPr>
                        <a:t>(road)</a:t>
                      </a:r>
                      <a:endParaRPr sz="800">
                        <a:latin typeface="Arial"/>
                        <a:cs typeface="Arial"/>
                      </a:endParaRPr>
                    </a:p>
                    <a:p>
                      <a:pPr algn="ctr">
                        <a:lnSpc>
                          <a:spcPct val="100000"/>
                        </a:lnSpc>
                      </a:pPr>
                      <a:r>
                        <a:rPr sz="800" dirty="0">
                          <a:latin typeface="Arial"/>
                          <a:cs typeface="Arial"/>
                        </a:rPr>
                        <a:t>8</a:t>
                      </a:r>
                      <a:r>
                        <a:rPr sz="800" spc="-45" dirty="0">
                          <a:latin typeface="Arial"/>
                          <a:cs typeface="Arial"/>
                        </a:rPr>
                        <a:t> </a:t>
                      </a:r>
                      <a:r>
                        <a:rPr sz="800" spc="-5" dirty="0">
                          <a:latin typeface="Arial"/>
                          <a:cs typeface="Arial"/>
                        </a:rPr>
                        <a:t>(water)</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59"/>
                        </a:spcBef>
                      </a:pPr>
                      <a:r>
                        <a:rPr sz="800" spc="-5" dirty="0">
                          <a:latin typeface="Arial"/>
                          <a:cs typeface="Arial"/>
                        </a:rPr>
                        <a:t>100</a:t>
                      </a:r>
                      <a:r>
                        <a:rPr sz="800" spc="-25" dirty="0">
                          <a:latin typeface="Arial"/>
                          <a:cs typeface="Arial"/>
                        </a:rPr>
                        <a:t> </a:t>
                      </a:r>
                      <a:r>
                        <a:rPr sz="800" spc="-5" dirty="0">
                          <a:latin typeface="Arial"/>
                          <a:cs typeface="Arial"/>
                        </a:rPr>
                        <a:t>(road)</a:t>
                      </a:r>
                      <a:endParaRPr sz="800">
                        <a:latin typeface="Arial"/>
                        <a:cs typeface="Arial"/>
                      </a:endParaRPr>
                    </a:p>
                    <a:p>
                      <a:pPr algn="ctr">
                        <a:lnSpc>
                          <a:spcPct val="100000"/>
                        </a:lnSpc>
                      </a:pPr>
                      <a:r>
                        <a:rPr sz="800" dirty="0">
                          <a:latin typeface="Arial"/>
                          <a:cs typeface="Arial"/>
                        </a:rPr>
                        <a:t>8</a:t>
                      </a:r>
                      <a:r>
                        <a:rPr sz="800" spc="-45" dirty="0">
                          <a:latin typeface="Arial"/>
                          <a:cs typeface="Arial"/>
                        </a:rPr>
                        <a:t> </a:t>
                      </a:r>
                      <a:r>
                        <a:rPr sz="800" spc="-5" dirty="0">
                          <a:latin typeface="Arial"/>
                          <a:cs typeface="Arial"/>
                        </a:rPr>
                        <a:t>(water)</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412115">
                        <a:lnSpc>
                          <a:spcPct val="100000"/>
                        </a:lnSpc>
                        <a:spcBef>
                          <a:spcPts val="259"/>
                        </a:spcBef>
                      </a:pPr>
                      <a:r>
                        <a:rPr sz="800" spc="-5" dirty="0">
                          <a:latin typeface="Arial"/>
                          <a:cs typeface="Arial"/>
                        </a:rPr>
                        <a:t>8</a:t>
                      </a:r>
                      <a:r>
                        <a:rPr sz="800" dirty="0">
                          <a:latin typeface="Arial"/>
                          <a:cs typeface="Arial"/>
                        </a:rPr>
                        <a:t>5 </a:t>
                      </a:r>
                      <a:r>
                        <a:rPr sz="800" spc="-5" dirty="0">
                          <a:latin typeface="Arial"/>
                          <a:cs typeface="Arial"/>
                        </a:rPr>
                        <a:t>(road</a:t>
                      </a:r>
                      <a:r>
                        <a:rPr sz="800" dirty="0">
                          <a:latin typeface="Arial"/>
                          <a:cs typeface="Arial"/>
                        </a:rPr>
                        <a:t>)</a:t>
                      </a:r>
                      <a:endParaRPr sz="800">
                        <a:latin typeface="Arial"/>
                        <a:cs typeface="Arial"/>
                      </a:endParaRPr>
                    </a:p>
                    <a:p>
                      <a:pPr marL="391160">
                        <a:lnSpc>
                          <a:spcPct val="100000"/>
                        </a:lnSpc>
                      </a:pPr>
                      <a:r>
                        <a:rPr sz="800" spc="-5" dirty="0">
                          <a:latin typeface="Arial"/>
                          <a:cs typeface="Arial"/>
                        </a:rPr>
                        <a:t>1</a:t>
                      </a:r>
                      <a:r>
                        <a:rPr sz="800" dirty="0">
                          <a:latin typeface="Arial"/>
                          <a:cs typeface="Arial"/>
                        </a:rPr>
                        <a:t>1 </a:t>
                      </a:r>
                      <a:r>
                        <a:rPr sz="800" spc="-5" dirty="0">
                          <a:latin typeface="Arial"/>
                          <a:cs typeface="Arial"/>
                        </a:rPr>
                        <a:t>(</a:t>
                      </a:r>
                      <a:r>
                        <a:rPr sz="800" spc="-20" dirty="0">
                          <a:latin typeface="Arial"/>
                          <a:cs typeface="Arial"/>
                        </a:rPr>
                        <a:t>w</a:t>
                      </a:r>
                      <a:r>
                        <a:rPr sz="800" spc="-5" dirty="0">
                          <a:latin typeface="Arial"/>
                          <a:cs typeface="Arial"/>
                        </a:rPr>
                        <a:t>a</a:t>
                      </a:r>
                      <a:r>
                        <a:rPr sz="800" dirty="0">
                          <a:latin typeface="Arial"/>
                          <a:cs typeface="Arial"/>
                        </a:rPr>
                        <a:t>t</a:t>
                      </a:r>
                      <a:r>
                        <a:rPr sz="800" spc="-5"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740"/>
                        </a:spcBef>
                      </a:pPr>
                      <a:r>
                        <a:rPr sz="800" spc="-5" dirty="0">
                          <a:latin typeface="Arial"/>
                          <a:cs typeface="Arial"/>
                        </a:rPr>
                        <a:t>115</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59"/>
                        </a:spcBef>
                      </a:pPr>
                      <a:r>
                        <a:rPr sz="800" spc="-5" dirty="0">
                          <a:latin typeface="Arial"/>
                          <a:cs typeface="Arial"/>
                        </a:rPr>
                        <a:t>100</a:t>
                      </a:r>
                      <a:r>
                        <a:rPr sz="800" spc="-25" dirty="0">
                          <a:latin typeface="Arial"/>
                          <a:cs typeface="Arial"/>
                        </a:rPr>
                        <a:t> </a:t>
                      </a:r>
                      <a:r>
                        <a:rPr sz="800" spc="-5" dirty="0">
                          <a:latin typeface="Arial"/>
                          <a:cs typeface="Arial"/>
                        </a:rPr>
                        <a:t>(road)</a:t>
                      </a:r>
                      <a:endParaRPr sz="800">
                        <a:latin typeface="Arial"/>
                        <a:cs typeface="Arial"/>
                      </a:endParaRPr>
                    </a:p>
                    <a:p>
                      <a:pPr marL="1270" algn="ctr">
                        <a:lnSpc>
                          <a:spcPct val="100000"/>
                        </a:lnSpc>
                      </a:pPr>
                      <a:r>
                        <a:rPr sz="800" dirty="0">
                          <a:latin typeface="Arial"/>
                          <a:cs typeface="Arial"/>
                        </a:rPr>
                        <a:t>8</a:t>
                      </a:r>
                      <a:r>
                        <a:rPr sz="800" spc="-45" dirty="0">
                          <a:latin typeface="Arial"/>
                          <a:cs typeface="Arial"/>
                        </a:rPr>
                        <a:t> </a:t>
                      </a:r>
                      <a:r>
                        <a:rPr sz="800" spc="-5" dirty="0">
                          <a:latin typeface="Arial"/>
                          <a:cs typeface="Arial"/>
                        </a:rPr>
                        <a:t>(water)</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175" algn="ctr">
                        <a:lnSpc>
                          <a:spcPct val="100000"/>
                        </a:lnSpc>
                        <a:spcBef>
                          <a:spcPts val="259"/>
                        </a:spcBef>
                      </a:pPr>
                      <a:r>
                        <a:rPr sz="800" spc="-20" dirty="0">
                          <a:latin typeface="Arial"/>
                          <a:cs typeface="Arial"/>
                        </a:rPr>
                        <a:t>8</a:t>
                      </a:r>
                      <a:r>
                        <a:rPr sz="800" dirty="0">
                          <a:latin typeface="Arial"/>
                          <a:cs typeface="Arial"/>
                        </a:rPr>
                        <a:t>5 </a:t>
                      </a:r>
                      <a:r>
                        <a:rPr sz="800" spc="-20" dirty="0">
                          <a:latin typeface="Arial"/>
                          <a:cs typeface="Arial"/>
                        </a:rPr>
                        <a:t>(road</a:t>
                      </a:r>
                      <a:r>
                        <a:rPr sz="800" dirty="0">
                          <a:latin typeface="Arial"/>
                          <a:cs typeface="Arial"/>
                        </a:rPr>
                        <a:t>)</a:t>
                      </a:r>
                      <a:endParaRPr sz="800">
                        <a:latin typeface="Arial"/>
                        <a:cs typeface="Arial"/>
                      </a:endParaRPr>
                    </a:p>
                    <a:p>
                      <a:pPr marL="3810" algn="ctr">
                        <a:lnSpc>
                          <a:spcPct val="100000"/>
                        </a:lnSpc>
                      </a:pPr>
                      <a:r>
                        <a:rPr sz="800" spc="-20" dirty="0">
                          <a:latin typeface="Arial"/>
                          <a:cs typeface="Arial"/>
                        </a:rPr>
                        <a:t>1</a:t>
                      </a:r>
                      <a:r>
                        <a:rPr sz="800" dirty="0">
                          <a:latin typeface="Arial"/>
                          <a:cs typeface="Arial"/>
                        </a:rPr>
                        <a:t>1 </a:t>
                      </a:r>
                      <a:r>
                        <a:rPr sz="800" spc="-20" dirty="0">
                          <a:latin typeface="Arial"/>
                          <a:cs typeface="Arial"/>
                        </a:rPr>
                        <a:t>(</a:t>
                      </a:r>
                      <a:r>
                        <a:rPr sz="800" spc="-30" dirty="0">
                          <a:latin typeface="Arial"/>
                          <a:cs typeface="Arial"/>
                        </a:rPr>
                        <a:t>w</a:t>
                      </a:r>
                      <a:r>
                        <a:rPr sz="800" spc="-20" dirty="0">
                          <a:latin typeface="Arial"/>
                          <a:cs typeface="Arial"/>
                        </a:rPr>
                        <a:t>a</a:t>
                      </a:r>
                      <a:r>
                        <a:rPr sz="800" spc="-10" dirty="0">
                          <a:latin typeface="Arial"/>
                          <a:cs typeface="Arial"/>
                        </a:rPr>
                        <a:t>t</a:t>
                      </a:r>
                      <a:r>
                        <a:rPr sz="800" spc="-20" dirty="0">
                          <a:latin typeface="Arial"/>
                          <a:cs typeface="Arial"/>
                        </a:rPr>
                        <a:t>er</a:t>
                      </a:r>
                      <a:r>
                        <a:rPr sz="800" dirty="0">
                          <a:latin typeface="Arial"/>
                          <a:cs typeface="Arial"/>
                        </a:rPr>
                        <a:t>)</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312420">
                <a:tc>
                  <a:txBody>
                    <a:bodyPr/>
                    <a:lstStyle/>
                    <a:p>
                      <a:pPr marL="25400">
                        <a:lnSpc>
                          <a:spcPct val="100000"/>
                        </a:lnSpc>
                        <a:spcBef>
                          <a:spcPts val="740"/>
                        </a:spcBef>
                      </a:pPr>
                      <a:r>
                        <a:rPr sz="800" b="1" dirty="0">
                          <a:latin typeface="Arial"/>
                          <a:cs typeface="Arial"/>
                        </a:rPr>
                        <a:t>Main</a:t>
                      </a:r>
                      <a:r>
                        <a:rPr sz="800" b="1" spc="-55" dirty="0">
                          <a:latin typeface="Arial"/>
                          <a:cs typeface="Arial"/>
                        </a:rPr>
                        <a:t> </a:t>
                      </a:r>
                      <a:r>
                        <a:rPr sz="800" b="1" spc="-5" dirty="0">
                          <a:latin typeface="Arial"/>
                          <a:cs typeface="Arial"/>
                        </a:rPr>
                        <a:t>Armament</a:t>
                      </a:r>
                      <a:r>
                        <a:rPr sz="800" b="1" dirty="0">
                          <a:latin typeface="Arial"/>
                          <a:cs typeface="Arial"/>
                        </a:rPr>
                        <a:t> </a:t>
                      </a:r>
                      <a:r>
                        <a:rPr sz="700" b="1" spc="-5" dirty="0">
                          <a:latin typeface="Arial"/>
                          <a:cs typeface="Arial"/>
                        </a:rPr>
                        <a:t>(mm)</a:t>
                      </a:r>
                      <a:endParaRPr sz="700">
                        <a:latin typeface="Arial"/>
                        <a:cs typeface="Arial"/>
                      </a:endParaRPr>
                    </a:p>
                  </a:txBody>
                  <a:tcPr marL="0" marR="0" marT="9398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76555">
                        <a:lnSpc>
                          <a:spcPct val="100000"/>
                        </a:lnSpc>
                        <a:spcBef>
                          <a:spcPts val="260"/>
                        </a:spcBef>
                      </a:pPr>
                      <a:r>
                        <a:rPr sz="800" spc="-5" dirty="0">
                          <a:latin typeface="Arial"/>
                          <a:cs typeface="Arial"/>
                        </a:rPr>
                        <a:t>30</a:t>
                      </a:r>
                      <a:r>
                        <a:rPr sz="800" spc="-25" dirty="0">
                          <a:latin typeface="Arial"/>
                          <a:cs typeface="Arial"/>
                        </a:rPr>
                        <a:t> </a:t>
                      </a:r>
                      <a:r>
                        <a:rPr sz="800" spc="-5" dirty="0">
                          <a:latin typeface="Arial"/>
                          <a:cs typeface="Arial"/>
                        </a:rPr>
                        <a:t>Cannon</a:t>
                      </a:r>
                      <a:endParaRPr sz="800">
                        <a:latin typeface="Arial"/>
                        <a:cs typeface="Arial"/>
                      </a:endParaRPr>
                    </a:p>
                    <a:p>
                      <a:pPr marL="429895">
                        <a:lnSpc>
                          <a:spcPct val="100000"/>
                        </a:lnSpc>
                      </a:pPr>
                      <a:r>
                        <a:rPr sz="800" dirty="0">
                          <a:latin typeface="Arial"/>
                          <a:cs typeface="Arial"/>
                        </a:rPr>
                        <a:t>7.62</a:t>
                      </a:r>
                      <a:r>
                        <a:rPr sz="800" spc="-35" dirty="0">
                          <a:latin typeface="Arial"/>
                          <a:cs typeface="Arial"/>
                        </a:rPr>
                        <a:t> </a:t>
                      </a:r>
                      <a:r>
                        <a:rPr sz="800" spc="-5" dirty="0">
                          <a:latin typeface="Arial"/>
                          <a:cs typeface="Arial"/>
                        </a:rPr>
                        <a:t>MG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77190">
                        <a:lnSpc>
                          <a:spcPct val="100000"/>
                        </a:lnSpc>
                        <a:spcBef>
                          <a:spcPts val="260"/>
                        </a:spcBef>
                      </a:pPr>
                      <a:r>
                        <a:rPr sz="800" spc="-5" dirty="0">
                          <a:latin typeface="Arial"/>
                          <a:cs typeface="Arial"/>
                        </a:rPr>
                        <a:t>30</a:t>
                      </a:r>
                      <a:r>
                        <a:rPr sz="800" spc="-25" dirty="0">
                          <a:latin typeface="Arial"/>
                          <a:cs typeface="Arial"/>
                        </a:rPr>
                        <a:t> </a:t>
                      </a:r>
                      <a:r>
                        <a:rPr sz="800" spc="-5" dirty="0">
                          <a:latin typeface="Arial"/>
                          <a:cs typeface="Arial"/>
                        </a:rPr>
                        <a:t>Cannon</a:t>
                      </a:r>
                      <a:endParaRPr sz="800">
                        <a:latin typeface="Arial"/>
                        <a:cs typeface="Arial"/>
                      </a:endParaRPr>
                    </a:p>
                    <a:p>
                      <a:pPr marL="430530">
                        <a:lnSpc>
                          <a:spcPct val="100000"/>
                        </a:lnSpc>
                      </a:pPr>
                      <a:r>
                        <a:rPr sz="800" dirty="0">
                          <a:latin typeface="Arial"/>
                          <a:cs typeface="Arial"/>
                        </a:rPr>
                        <a:t>7.62</a:t>
                      </a:r>
                      <a:r>
                        <a:rPr sz="800" spc="-35" dirty="0">
                          <a:latin typeface="Arial"/>
                          <a:cs typeface="Arial"/>
                        </a:rPr>
                        <a:t> </a:t>
                      </a:r>
                      <a:r>
                        <a:rPr sz="800" spc="-5" dirty="0">
                          <a:latin typeface="Arial"/>
                          <a:cs typeface="Arial"/>
                        </a:rPr>
                        <a:t>MG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69570">
                        <a:lnSpc>
                          <a:spcPct val="100000"/>
                        </a:lnSpc>
                        <a:spcBef>
                          <a:spcPts val="260"/>
                        </a:spcBef>
                      </a:pPr>
                      <a:r>
                        <a:rPr sz="800" spc="-5" dirty="0">
                          <a:latin typeface="Arial"/>
                          <a:cs typeface="Arial"/>
                        </a:rPr>
                        <a:t>25</a:t>
                      </a:r>
                      <a:r>
                        <a:rPr sz="800" spc="-35" dirty="0">
                          <a:latin typeface="Arial"/>
                          <a:cs typeface="Arial"/>
                        </a:rPr>
                        <a:t> </a:t>
                      </a:r>
                      <a:r>
                        <a:rPr sz="800" spc="-5" dirty="0">
                          <a:latin typeface="Arial"/>
                          <a:cs typeface="Arial"/>
                        </a:rPr>
                        <a:t>Cannon</a:t>
                      </a:r>
                      <a:endParaRPr sz="800">
                        <a:latin typeface="Arial"/>
                        <a:cs typeface="Arial"/>
                      </a:endParaRPr>
                    </a:p>
                    <a:p>
                      <a:pPr marL="422909">
                        <a:lnSpc>
                          <a:spcPct val="100000"/>
                        </a:lnSpc>
                      </a:pPr>
                      <a:r>
                        <a:rPr sz="800" dirty="0">
                          <a:latin typeface="Arial"/>
                          <a:cs typeface="Arial"/>
                        </a:rPr>
                        <a:t>12.7</a:t>
                      </a:r>
                      <a:r>
                        <a:rPr sz="800" spc="-35" dirty="0">
                          <a:latin typeface="Arial"/>
                          <a:cs typeface="Arial"/>
                        </a:rPr>
                        <a:t> </a:t>
                      </a:r>
                      <a:r>
                        <a:rPr sz="800" spc="-5" dirty="0">
                          <a:latin typeface="Arial"/>
                          <a:cs typeface="Arial"/>
                        </a:rPr>
                        <a:t>MG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86080">
                        <a:lnSpc>
                          <a:spcPct val="100000"/>
                        </a:lnSpc>
                        <a:spcBef>
                          <a:spcPts val="740"/>
                        </a:spcBef>
                      </a:pPr>
                      <a:r>
                        <a:rPr sz="800" spc="-5" dirty="0">
                          <a:latin typeface="Arial"/>
                          <a:cs typeface="Arial"/>
                        </a:rPr>
                        <a:t>12.7</a:t>
                      </a:r>
                      <a:r>
                        <a:rPr sz="800" spc="-30" dirty="0">
                          <a:latin typeface="Arial"/>
                          <a:cs typeface="Arial"/>
                        </a:rPr>
                        <a:t> </a:t>
                      </a:r>
                      <a:r>
                        <a:rPr sz="800" spc="-5" dirty="0">
                          <a:latin typeface="Arial"/>
                          <a:cs typeface="Arial"/>
                        </a:rPr>
                        <a:t>MG</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740"/>
                        </a:spcBef>
                      </a:pPr>
                      <a:r>
                        <a:rPr sz="800" spc="-5" dirty="0">
                          <a:latin typeface="Arial"/>
                          <a:cs typeface="Arial"/>
                        </a:rPr>
                        <a:t>30</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25</a:t>
                      </a:r>
                      <a:r>
                        <a:rPr sz="800" spc="-35" dirty="0">
                          <a:latin typeface="Arial"/>
                          <a:cs typeface="Arial"/>
                        </a:rPr>
                        <a:t> </a:t>
                      </a:r>
                      <a:r>
                        <a:rPr sz="800" spc="-5" dirty="0">
                          <a:latin typeface="Arial"/>
                          <a:cs typeface="Arial"/>
                        </a:rPr>
                        <a:t>Cannon</a:t>
                      </a:r>
                      <a:endParaRPr sz="800">
                        <a:latin typeface="Arial"/>
                        <a:cs typeface="Arial"/>
                      </a:endParaRPr>
                    </a:p>
                    <a:p>
                      <a:pPr marL="553085">
                        <a:lnSpc>
                          <a:spcPct val="100000"/>
                        </a:lnSpc>
                      </a:pPr>
                      <a:r>
                        <a:rPr sz="800" dirty="0">
                          <a:latin typeface="Arial"/>
                          <a:cs typeface="Arial"/>
                        </a:rPr>
                        <a:t>12.7</a:t>
                      </a:r>
                      <a:r>
                        <a:rPr sz="800" spc="-35" dirty="0">
                          <a:latin typeface="Arial"/>
                          <a:cs typeface="Arial"/>
                        </a:rPr>
                        <a:t> </a:t>
                      </a:r>
                      <a:r>
                        <a:rPr sz="800" spc="-5" dirty="0">
                          <a:latin typeface="Arial"/>
                          <a:cs typeface="Arial"/>
                        </a:rPr>
                        <a:t>MG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190500">
                <a:tc>
                  <a:txBody>
                    <a:bodyPr/>
                    <a:lstStyle/>
                    <a:p>
                      <a:pPr marL="25400">
                        <a:lnSpc>
                          <a:spcPct val="100000"/>
                        </a:lnSpc>
                        <a:spcBef>
                          <a:spcPts val="26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(km)</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dirty="0">
                          <a:latin typeface="Arial"/>
                          <a:cs typeface="Arial"/>
                        </a:rPr>
                        <a:t>2.5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dirty="0">
                          <a:latin typeface="Arial"/>
                          <a:cs typeface="Arial"/>
                        </a:rPr>
                        <a:t>2.5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dirty="0">
                          <a:latin typeface="Arial"/>
                          <a:cs typeface="Arial"/>
                        </a:rPr>
                        <a:t>1.6</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175"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4"/>
                  </a:ext>
                </a:extLst>
              </a:tr>
              <a:tr h="190500">
                <a:tc>
                  <a:txBody>
                    <a:bodyPr/>
                    <a:lstStyle/>
                    <a:p>
                      <a:pPr marL="25400">
                        <a:lnSpc>
                          <a:spcPct val="100000"/>
                        </a:lnSpc>
                        <a:spcBef>
                          <a:spcPts val="260"/>
                        </a:spcBef>
                      </a:pPr>
                      <a:r>
                        <a:rPr sz="800" b="1" spc="-5" dirty="0">
                          <a:latin typeface="Arial"/>
                          <a:cs typeface="Arial"/>
                        </a:rPr>
                        <a:t>Rate</a:t>
                      </a:r>
                      <a:r>
                        <a:rPr sz="800" b="1" spc="-10" dirty="0">
                          <a:latin typeface="Arial"/>
                          <a:cs typeface="Arial"/>
                        </a:rPr>
                        <a:t> </a:t>
                      </a:r>
                      <a:r>
                        <a:rPr sz="800" b="1" dirty="0">
                          <a:latin typeface="Arial"/>
                          <a:cs typeface="Arial"/>
                        </a:rPr>
                        <a:t>of</a:t>
                      </a:r>
                      <a:r>
                        <a:rPr sz="800" b="1" spc="-20" dirty="0">
                          <a:latin typeface="Arial"/>
                          <a:cs typeface="Arial"/>
                        </a:rPr>
                        <a:t> </a:t>
                      </a:r>
                      <a:r>
                        <a:rPr sz="800" b="1" dirty="0">
                          <a:latin typeface="Arial"/>
                          <a:cs typeface="Arial"/>
                        </a:rPr>
                        <a:t>Fire</a:t>
                      </a:r>
                      <a:r>
                        <a:rPr sz="800" b="1" spc="-25" dirty="0">
                          <a:latin typeface="Arial"/>
                          <a:cs typeface="Arial"/>
                        </a:rPr>
                        <a:t> </a:t>
                      </a:r>
                      <a:r>
                        <a:rPr sz="700" b="1" spc="-10" dirty="0">
                          <a:latin typeface="Arial"/>
                          <a:cs typeface="Arial"/>
                        </a:rPr>
                        <a:t>(per</a:t>
                      </a:r>
                      <a:r>
                        <a:rPr sz="700" b="1" spc="15" dirty="0">
                          <a:latin typeface="Arial"/>
                          <a:cs typeface="Arial"/>
                        </a:rPr>
                        <a:t> </a:t>
                      </a:r>
                      <a:r>
                        <a:rPr sz="700" b="1" spc="-5" dirty="0">
                          <a:latin typeface="Arial"/>
                          <a:cs typeface="Arial"/>
                        </a:rPr>
                        <a:t>min)</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200-800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200-800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spc="-5" dirty="0">
                          <a:latin typeface="Arial"/>
                          <a:cs typeface="Arial"/>
                        </a:rPr>
                        <a:t>125-400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60"/>
                        </a:spcBef>
                      </a:pPr>
                      <a:r>
                        <a:rPr sz="800" spc="-5" dirty="0">
                          <a:latin typeface="Arial"/>
                          <a:cs typeface="Arial"/>
                        </a:rPr>
                        <a:t>450-650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spc="-5" dirty="0">
                          <a:latin typeface="Arial"/>
                          <a:cs typeface="Arial"/>
                        </a:rPr>
                        <a:t>330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562610">
                        <a:lnSpc>
                          <a:spcPct val="100000"/>
                        </a:lnSpc>
                        <a:spcBef>
                          <a:spcPts val="160"/>
                        </a:spcBef>
                        <a:tabLst>
                          <a:tab pos="1293495" algn="l"/>
                        </a:tabLst>
                      </a:pPr>
                      <a:r>
                        <a:rPr sz="800" spc="-5" dirty="0">
                          <a:latin typeface="Arial"/>
                          <a:cs typeface="Arial"/>
                        </a:rPr>
                        <a:t>125-400	</a:t>
                      </a:r>
                      <a:r>
                        <a:rPr sz="1350" spc="-7" baseline="27777" dirty="0">
                          <a:solidFill>
                            <a:srgbClr val="888888"/>
                          </a:solidFill>
                          <a:latin typeface="Calibri"/>
                          <a:cs typeface="Calibri"/>
                        </a:rPr>
                        <a:t>40</a:t>
                      </a:r>
                      <a:endParaRPr sz="1350" baseline="27777">
                        <a:latin typeface="Calibri"/>
                        <a:cs typeface="Calibri"/>
                      </a:endParaRPr>
                    </a:p>
                  </a:txBody>
                  <a:tcPr marL="0" marR="0" marT="203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5"/>
                  </a:ext>
                </a:extLst>
              </a:tr>
            </a:tbl>
          </a:graphicData>
        </a:graphic>
      </p:graphicFrame>
      <p:grpSp>
        <p:nvGrpSpPr>
          <p:cNvPr id="9" name="object 9"/>
          <p:cNvGrpSpPr/>
          <p:nvPr/>
        </p:nvGrpSpPr>
        <p:grpSpPr>
          <a:xfrm>
            <a:off x="3226287" y="2770550"/>
            <a:ext cx="2703830" cy="1657350"/>
            <a:chOff x="3226287" y="2770550"/>
            <a:chExt cx="2703830" cy="1657350"/>
          </a:xfrm>
        </p:grpSpPr>
        <p:pic>
          <p:nvPicPr>
            <p:cNvPr id="10" name="object 10"/>
            <p:cNvPicPr/>
            <p:nvPr/>
          </p:nvPicPr>
          <p:blipFill>
            <a:blip r:embed="rId7" cstate="print"/>
            <a:stretch>
              <a:fillRect/>
            </a:stretch>
          </p:blipFill>
          <p:spPr>
            <a:xfrm>
              <a:off x="3226287" y="2770550"/>
              <a:ext cx="2703616" cy="1656751"/>
            </a:xfrm>
            <a:prstGeom prst="rect">
              <a:avLst/>
            </a:prstGeom>
          </p:spPr>
        </p:pic>
        <p:pic>
          <p:nvPicPr>
            <p:cNvPr id="11" name="object 11"/>
            <p:cNvPicPr/>
            <p:nvPr/>
          </p:nvPicPr>
          <p:blipFill>
            <a:blip r:embed="rId8" cstate="print"/>
            <a:stretch>
              <a:fillRect/>
            </a:stretch>
          </p:blipFill>
          <p:spPr>
            <a:xfrm>
              <a:off x="3311652" y="2848356"/>
              <a:ext cx="2537460" cy="1508759"/>
            </a:xfrm>
            <a:prstGeom prst="rect">
              <a:avLst/>
            </a:prstGeom>
          </p:spPr>
        </p:pic>
        <p:sp>
          <p:nvSpPr>
            <p:cNvPr id="12" name="object 12"/>
            <p:cNvSpPr/>
            <p:nvPr/>
          </p:nvSpPr>
          <p:spPr>
            <a:xfrm>
              <a:off x="3305556" y="2839212"/>
              <a:ext cx="2550160" cy="1524000"/>
            </a:xfrm>
            <a:custGeom>
              <a:avLst/>
              <a:gdLst/>
              <a:ahLst/>
              <a:cxnLst/>
              <a:rect l="l" t="t" r="r" b="b"/>
              <a:pathLst>
                <a:path w="2550160" h="1524000">
                  <a:moveTo>
                    <a:pt x="0" y="1524000"/>
                  </a:moveTo>
                  <a:lnTo>
                    <a:pt x="2549652" y="1524000"/>
                  </a:lnTo>
                  <a:lnTo>
                    <a:pt x="2549652" y="3048"/>
                  </a:lnTo>
                  <a:lnTo>
                    <a:pt x="0" y="3048"/>
                  </a:lnTo>
                  <a:lnTo>
                    <a:pt x="0" y="1524000"/>
                  </a:lnTo>
                  <a:close/>
                </a:path>
                <a:path w="2550160" h="1524000">
                  <a:moveTo>
                    <a:pt x="6096" y="252984"/>
                  </a:moveTo>
                  <a:lnTo>
                    <a:pt x="641604" y="252984"/>
                  </a:lnTo>
                  <a:lnTo>
                    <a:pt x="641604" y="0"/>
                  </a:lnTo>
                  <a:lnTo>
                    <a:pt x="6096" y="0"/>
                  </a:lnTo>
                  <a:lnTo>
                    <a:pt x="6096" y="252984"/>
                  </a:lnTo>
                  <a:close/>
                </a:path>
              </a:pathLst>
            </a:custGeom>
            <a:ln w="12192">
              <a:solidFill>
                <a:srgbClr val="000000"/>
              </a:solidFill>
            </a:ln>
          </p:spPr>
          <p:txBody>
            <a:bodyPr wrap="square" lIns="0" tIns="0" rIns="0" bIns="0" rtlCol="0"/>
            <a:lstStyle/>
            <a:p>
              <a:endParaRPr/>
            </a:p>
          </p:txBody>
        </p:sp>
      </p:grpSp>
      <p:sp>
        <p:nvSpPr>
          <p:cNvPr id="13" name="object 13"/>
          <p:cNvSpPr txBox="1"/>
          <p:nvPr/>
        </p:nvSpPr>
        <p:spPr>
          <a:xfrm>
            <a:off x="3314700" y="2849879"/>
            <a:ext cx="626745" cy="236220"/>
          </a:xfrm>
          <a:prstGeom prst="rect">
            <a:avLst/>
          </a:prstGeom>
          <a:solidFill>
            <a:srgbClr val="FFFFFF">
              <a:alpha val="59999"/>
            </a:srgbClr>
          </a:solidFill>
        </p:spPr>
        <p:txBody>
          <a:bodyPr vert="horz" wrap="square" lIns="0" tIns="31115" rIns="0" bIns="0" rtlCol="0">
            <a:spAutoFit/>
          </a:bodyPr>
          <a:lstStyle/>
          <a:p>
            <a:pPr marL="88900">
              <a:lnSpc>
                <a:spcPct val="100000"/>
              </a:lnSpc>
              <a:spcBef>
                <a:spcPts val="245"/>
              </a:spcBef>
            </a:pPr>
            <a:r>
              <a:rPr sz="1050" b="1" spc="-5" dirty="0">
                <a:latin typeface="Arial"/>
                <a:cs typeface="Arial"/>
                <a:hlinkClick r:id="rId6"/>
              </a:rPr>
              <a:t>ZBL-09</a:t>
            </a:r>
            <a:endParaRPr sz="1050">
              <a:latin typeface="Arial"/>
              <a:cs typeface="Arial"/>
            </a:endParaRPr>
          </a:p>
        </p:txBody>
      </p:sp>
      <p:grpSp>
        <p:nvGrpSpPr>
          <p:cNvPr id="14" name="object 14"/>
          <p:cNvGrpSpPr/>
          <p:nvPr/>
        </p:nvGrpSpPr>
        <p:grpSpPr>
          <a:xfrm>
            <a:off x="6141710" y="2770582"/>
            <a:ext cx="2705735" cy="1669414"/>
            <a:chOff x="6141710" y="2770582"/>
            <a:chExt cx="2705735" cy="1669414"/>
          </a:xfrm>
        </p:grpSpPr>
        <p:pic>
          <p:nvPicPr>
            <p:cNvPr id="15" name="object 15"/>
            <p:cNvPicPr/>
            <p:nvPr/>
          </p:nvPicPr>
          <p:blipFill>
            <a:blip r:embed="rId9" cstate="print"/>
            <a:stretch>
              <a:fillRect/>
            </a:stretch>
          </p:blipFill>
          <p:spPr>
            <a:xfrm>
              <a:off x="6141710" y="2770582"/>
              <a:ext cx="2705120" cy="1668853"/>
            </a:xfrm>
            <a:prstGeom prst="rect">
              <a:avLst/>
            </a:prstGeom>
          </p:spPr>
        </p:pic>
        <p:pic>
          <p:nvPicPr>
            <p:cNvPr id="16" name="object 16"/>
            <p:cNvPicPr/>
            <p:nvPr/>
          </p:nvPicPr>
          <p:blipFill>
            <a:blip r:embed="rId10" cstate="print"/>
            <a:stretch>
              <a:fillRect/>
            </a:stretch>
          </p:blipFill>
          <p:spPr>
            <a:xfrm>
              <a:off x="6224016" y="2842259"/>
              <a:ext cx="2545080" cy="1520952"/>
            </a:xfrm>
            <a:prstGeom prst="rect">
              <a:avLst/>
            </a:prstGeom>
          </p:spPr>
        </p:pic>
        <p:sp>
          <p:nvSpPr>
            <p:cNvPr id="17" name="object 17"/>
            <p:cNvSpPr/>
            <p:nvPr/>
          </p:nvSpPr>
          <p:spPr>
            <a:xfrm>
              <a:off x="6219444" y="2837687"/>
              <a:ext cx="2554605" cy="1530350"/>
            </a:xfrm>
            <a:custGeom>
              <a:avLst/>
              <a:gdLst/>
              <a:ahLst/>
              <a:cxnLst/>
              <a:rect l="l" t="t" r="r" b="b"/>
              <a:pathLst>
                <a:path w="2554604" h="1530350">
                  <a:moveTo>
                    <a:pt x="0" y="1530095"/>
                  </a:moveTo>
                  <a:lnTo>
                    <a:pt x="2554224" y="1530095"/>
                  </a:lnTo>
                  <a:lnTo>
                    <a:pt x="2554224" y="0"/>
                  </a:lnTo>
                  <a:lnTo>
                    <a:pt x="0" y="0"/>
                  </a:lnTo>
                  <a:lnTo>
                    <a:pt x="0" y="1530095"/>
                  </a:lnTo>
                  <a:close/>
                </a:path>
              </a:pathLst>
            </a:custGeom>
            <a:ln w="9144">
              <a:solidFill>
                <a:srgbClr val="000000"/>
              </a:solidFill>
            </a:ln>
          </p:spPr>
          <p:txBody>
            <a:bodyPr wrap="square" lIns="0" tIns="0" rIns="0" bIns="0" rtlCol="0"/>
            <a:lstStyle/>
            <a:p>
              <a:endParaRPr/>
            </a:p>
          </p:txBody>
        </p:sp>
        <p:sp>
          <p:nvSpPr>
            <p:cNvPr id="18" name="object 18"/>
            <p:cNvSpPr/>
            <p:nvPr/>
          </p:nvSpPr>
          <p:spPr>
            <a:xfrm>
              <a:off x="6224016" y="2834639"/>
              <a:ext cx="637540" cy="254635"/>
            </a:xfrm>
            <a:custGeom>
              <a:avLst/>
              <a:gdLst/>
              <a:ahLst/>
              <a:cxnLst/>
              <a:rect l="l" t="t" r="r" b="b"/>
              <a:pathLst>
                <a:path w="637540" h="254635">
                  <a:moveTo>
                    <a:pt x="0" y="254508"/>
                  </a:moveTo>
                  <a:lnTo>
                    <a:pt x="637032" y="254508"/>
                  </a:lnTo>
                  <a:lnTo>
                    <a:pt x="637032"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19" name="object 19"/>
          <p:cNvSpPr txBox="1"/>
          <p:nvPr/>
        </p:nvSpPr>
        <p:spPr>
          <a:xfrm>
            <a:off x="6227064" y="2844545"/>
            <a:ext cx="628015" cy="238760"/>
          </a:xfrm>
          <a:prstGeom prst="rect">
            <a:avLst/>
          </a:prstGeom>
          <a:solidFill>
            <a:srgbClr val="FFFFFF">
              <a:alpha val="59999"/>
            </a:srgbClr>
          </a:solidFill>
        </p:spPr>
        <p:txBody>
          <a:bodyPr vert="horz" wrap="square" lIns="0" tIns="33020" rIns="0" bIns="0" rtlCol="0">
            <a:spAutoFit/>
          </a:bodyPr>
          <a:lstStyle/>
          <a:p>
            <a:pPr marL="90805">
              <a:lnSpc>
                <a:spcPct val="100000"/>
              </a:lnSpc>
              <a:spcBef>
                <a:spcPts val="260"/>
              </a:spcBef>
            </a:pPr>
            <a:r>
              <a:rPr sz="1050" b="1" dirty="0">
                <a:latin typeface="Arial"/>
                <a:cs typeface="Arial"/>
              </a:rPr>
              <a:t>ZSL-92</a:t>
            </a:r>
            <a:endParaRPr sz="1050">
              <a:latin typeface="Arial"/>
              <a:cs typeface="Arial"/>
            </a:endParaRPr>
          </a:p>
        </p:txBody>
      </p:sp>
      <p:grpSp>
        <p:nvGrpSpPr>
          <p:cNvPr id="20" name="object 20"/>
          <p:cNvGrpSpPr/>
          <p:nvPr/>
        </p:nvGrpSpPr>
        <p:grpSpPr>
          <a:xfrm>
            <a:off x="300217" y="1013394"/>
            <a:ext cx="2705735" cy="1677035"/>
            <a:chOff x="300217" y="1013394"/>
            <a:chExt cx="2705735" cy="1677035"/>
          </a:xfrm>
        </p:grpSpPr>
        <p:pic>
          <p:nvPicPr>
            <p:cNvPr id="21" name="object 21"/>
            <p:cNvPicPr/>
            <p:nvPr/>
          </p:nvPicPr>
          <p:blipFill>
            <a:blip r:embed="rId11" cstate="print"/>
            <a:stretch>
              <a:fillRect/>
            </a:stretch>
          </p:blipFill>
          <p:spPr>
            <a:xfrm>
              <a:off x="300217" y="1013394"/>
              <a:ext cx="2705120" cy="1676497"/>
            </a:xfrm>
            <a:prstGeom prst="rect">
              <a:avLst/>
            </a:prstGeom>
          </p:spPr>
        </p:pic>
        <p:pic>
          <p:nvPicPr>
            <p:cNvPr id="22" name="object 22"/>
            <p:cNvPicPr/>
            <p:nvPr/>
          </p:nvPicPr>
          <p:blipFill>
            <a:blip r:embed="rId12" cstate="print"/>
            <a:stretch>
              <a:fillRect/>
            </a:stretch>
          </p:blipFill>
          <p:spPr>
            <a:xfrm>
              <a:off x="382524" y="1085088"/>
              <a:ext cx="2545080" cy="1528572"/>
            </a:xfrm>
            <a:prstGeom prst="rect">
              <a:avLst/>
            </a:prstGeom>
          </p:spPr>
        </p:pic>
        <p:sp>
          <p:nvSpPr>
            <p:cNvPr id="23" name="object 23"/>
            <p:cNvSpPr/>
            <p:nvPr/>
          </p:nvSpPr>
          <p:spPr>
            <a:xfrm>
              <a:off x="377952" y="1080516"/>
              <a:ext cx="2554605" cy="1537970"/>
            </a:xfrm>
            <a:custGeom>
              <a:avLst/>
              <a:gdLst/>
              <a:ahLst/>
              <a:cxnLst/>
              <a:rect l="l" t="t" r="r" b="b"/>
              <a:pathLst>
                <a:path w="2554605" h="1537970">
                  <a:moveTo>
                    <a:pt x="0" y="1537715"/>
                  </a:moveTo>
                  <a:lnTo>
                    <a:pt x="2554224" y="1537715"/>
                  </a:lnTo>
                  <a:lnTo>
                    <a:pt x="2554224" y="0"/>
                  </a:lnTo>
                  <a:lnTo>
                    <a:pt x="0" y="0"/>
                  </a:lnTo>
                  <a:lnTo>
                    <a:pt x="0" y="1537715"/>
                  </a:lnTo>
                  <a:close/>
                </a:path>
              </a:pathLst>
            </a:custGeom>
            <a:ln w="9144">
              <a:solidFill>
                <a:srgbClr val="000000"/>
              </a:solidFill>
            </a:ln>
          </p:spPr>
          <p:txBody>
            <a:bodyPr wrap="square" lIns="0" tIns="0" rIns="0" bIns="0" rtlCol="0"/>
            <a:lstStyle/>
            <a:p>
              <a:endParaRPr/>
            </a:p>
          </p:txBody>
        </p:sp>
      </p:grpSp>
      <p:sp>
        <p:nvSpPr>
          <p:cNvPr id="24" name="object 24"/>
          <p:cNvSpPr txBox="1"/>
          <p:nvPr/>
        </p:nvSpPr>
        <p:spPr>
          <a:xfrm>
            <a:off x="377952" y="1080516"/>
            <a:ext cx="634365" cy="411480"/>
          </a:xfrm>
          <a:prstGeom prst="rect">
            <a:avLst/>
          </a:prstGeom>
          <a:solidFill>
            <a:srgbClr val="FFFFFF">
              <a:alpha val="59999"/>
            </a:srgbClr>
          </a:solidFill>
          <a:ln w="12192">
            <a:solidFill>
              <a:srgbClr val="000000"/>
            </a:solidFill>
          </a:ln>
        </p:spPr>
        <p:txBody>
          <a:bodyPr vert="horz" wrap="square" lIns="0" tIns="38735" rIns="0" bIns="0" rtlCol="0">
            <a:spAutoFit/>
          </a:bodyPr>
          <a:lstStyle/>
          <a:p>
            <a:pPr marL="239395" marR="149225" indent="-85725">
              <a:lnSpc>
                <a:spcPct val="100000"/>
              </a:lnSpc>
              <a:spcBef>
                <a:spcPts val="305"/>
              </a:spcBef>
            </a:pPr>
            <a:r>
              <a:rPr sz="1050" b="1" dirty="0">
                <a:latin typeface="Arial"/>
                <a:cs typeface="Arial"/>
                <a:hlinkClick r:id="rId2"/>
              </a:rPr>
              <a:t>Z</a:t>
            </a:r>
            <a:r>
              <a:rPr sz="1050" b="1" spc="5" dirty="0">
                <a:latin typeface="Arial"/>
                <a:cs typeface="Arial"/>
                <a:hlinkClick r:id="rId2"/>
              </a:rPr>
              <a:t>BD</a:t>
            </a:r>
            <a:r>
              <a:rPr sz="1050" b="1" dirty="0">
                <a:latin typeface="Arial"/>
                <a:cs typeface="Arial"/>
                <a:hlinkClick r:id="rId2"/>
              </a:rPr>
              <a:t>-  09</a:t>
            </a:r>
            <a:endParaRPr sz="1050">
              <a:latin typeface="Arial"/>
              <a:cs typeface="Arial"/>
            </a:endParaRPr>
          </a:p>
        </p:txBody>
      </p:sp>
      <p:grpSp>
        <p:nvGrpSpPr>
          <p:cNvPr id="25" name="object 25"/>
          <p:cNvGrpSpPr/>
          <p:nvPr/>
        </p:nvGrpSpPr>
        <p:grpSpPr>
          <a:xfrm>
            <a:off x="3220191" y="999678"/>
            <a:ext cx="2713355" cy="1677035"/>
            <a:chOff x="3220191" y="999678"/>
            <a:chExt cx="2713355" cy="1677035"/>
          </a:xfrm>
        </p:grpSpPr>
        <p:pic>
          <p:nvPicPr>
            <p:cNvPr id="26" name="object 26"/>
            <p:cNvPicPr/>
            <p:nvPr/>
          </p:nvPicPr>
          <p:blipFill>
            <a:blip r:embed="rId13" cstate="print"/>
            <a:stretch>
              <a:fillRect/>
            </a:stretch>
          </p:blipFill>
          <p:spPr>
            <a:xfrm>
              <a:off x="3220191" y="999678"/>
              <a:ext cx="2712760" cy="1676497"/>
            </a:xfrm>
            <a:prstGeom prst="rect">
              <a:avLst/>
            </a:prstGeom>
          </p:spPr>
        </p:pic>
        <p:pic>
          <p:nvPicPr>
            <p:cNvPr id="27" name="object 27"/>
            <p:cNvPicPr/>
            <p:nvPr/>
          </p:nvPicPr>
          <p:blipFill>
            <a:blip r:embed="rId14" cstate="print"/>
            <a:stretch>
              <a:fillRect/>
            </a:stretch>
          </p:blipFill>
          <p:spPr>
            <a:xfrm>
              <a:off x="3302508" y="1071372"/>
              <a:ext cx="2552700" cy="1528572"/>
            </a:xfrm>
            <a:prstGeom prst="rect">
              <a:avLst/>
            </a:prstGeom>
          </p:spPr>
        </p:pic>
        <p:sp>
          <p:nvSpPr>
            <p:cNvPr id="28" name="object 28"/>
            <p:cNvSpPr/>
            <p:nvPr/>
          </p:nvSpPr>
          <p:spPr>
            <a:xfrm>
              <a:off x="3297936" y="1066800"/>
              <a:ext cx="2562225" cy="1537970"/>
            </a:xfrm>
            <a:custGeom>
              <a:avLst/>
              <a:gdLst/>
              <a:ahLst/>
              <a:cxnLst/>
              <a:rect l="l" t="t" r="r" b="b"/>
              <a:pathLst>
                <a:path w="2562225" h="1537970">
                  <a:moveTo>
                    <a:pt x="0" y="1537715"/>
                  </a:moveTo>
                  <a:lnTo>
                    <a:pt x="2561843" y="1537715"/>
                  </a:lnTo>
                  <a:lnTo>
                    <a:pt x="2561843" y="0"/>
                  </a:lnTo>
                  <a:lnTo>
                    <a:pt x="0" y="0"/>
                  </a:lnTo>
                  <a:lnTo>
                    <a:pt x="0" y="1537715"/>
                  </a:lnTo>
                  <a:close/>
                </a:path>
              </a:pathLst>
            </a:custGeom>
            <a:ln w="9144">
              <a:solidFill>
                <a:srgbClr val="000000"/>
              </a:solidFill>
            </a:ln>
          </p:spPr>
          <p:txBody>
            <a:bodyPr wrap="square" lIns="0" tIns="0" rIns="0" bIns="0" rtlCol="0"/>
            <a:lstStyle/>
            <a:p>
              <a:endParaRPr/>
            </a:p>
          </p:txBody>
        </p:sp>
        <p:sp>
          <p:nvSpPr>
            <p:cNvPr id="29" name="object 29"/>
            <p:cNvSpPr/>
            <p:nvPr/>
          </p:nvSpPr>
          <p:spPr>
            <a:xfrm>
              <a:off x="3302508" y="1062228"/>
              <a:ext cx="635635" cy="254635"/>
            </a:xfrm>
            <a:custGeom>
              <a:avLst/>
              <a:gdLst/>
              <a:ahLst/>
              <a:cxnLst/>
              <a:rect l="l" t="t" r="r" b="b"/>
              <a:pathLst>
                <a:path w="635635" h="254634">
                  <a:moveTo>
                    <a:pt x="0" y="254508"/>
                  </a:moveTo>
                  <a:lnTo>
                    <a:pt x="635508" y="254508"/>
                  </a:lnTo>
                  <a:lnTo>
                    <a:pt x="635508"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0" name="object 30"/>
          <p:cNvSpPr txBox="1"/>
          <p:nvPr/>
        </p:nvSpPr>
        <p:spPr>
          <a:xfrm>
            <a:off x="3305555" y="1074419"/>
            <a:ext cx="626745" cy="236220"/>
          </a:xfrm>
          <a:prstGeom prst="rect">
            <a:avLst/>
          </a:prstGeom>
          <a:solidFill>
            <a:srgbClr val="FFFFFF">
              <a:alpha val="59999"/>
            </a:srgbClr>
          </a:solidFill>
        </p:spPr>
        <p:txBody>
          <a:bodyPr vert="horz" wrap="square" lIns="0" tIns="29845" rIns="0" bIns="0" rtlCol="0">
            <a:spAutoFit/>
          </a:bodyPr>
          <a:lstStyle/>
          <a:p>
            <a:pPr marL="88900">
              <a:lnSpc>
                <a:spcPct val="100000"/>
              </a:lnSpc>
              <a:spcBef>
                <a:spcPts val="235"/>
              </a:spcBef>
            </a:pPr>
            <a:r>
              <a:rPr sz="1050" b="1" spc="-5" dirty="0">
                <a:latin typeface="Arial"/>
                <a:cs typeface="Arial"/>
                <a:hlinkClick r:id="rId3"/>
              </a:rPr>
              <a:t>ZZH-09</a:t>
            </a:r>
            <a:endParaRPr sz="1050">
              <a:latin typeface="Arial"/>
              <a:cs typeface="Arial"/>
            </a:endParaRPr>
          </a:p>
        </p:txBody>
      </p:sp>
      <p:grpSp>
        <p:nvGrpSpPr>
          <p:cNvPr id="31" name="object 31"/>
          <p:cNvGrpSpPr/>
          <p:nvPr/>
        </p:nvGrpSpPr>
        <p:grpSpPr>
          <a:xfrm>
            <a:off x="6149278" y="1019507"/>
            <a:ext cx="2698115" cy="1678305"/>
            <a:chOff x="6149278" y="1019507"/>
            <a:chExt cx="2698115" cy="1678305"/>
          </a:xfrm>
        </p:grpSpPr>
        <p:pic>
          <p:nvPicPr>
            <p:cNvPr id="32" name="object 32"/>
            <p:cNvPicPr/>
            <p:nvPr/>
          </p:nvPicPr>
          <p:blipFill>
            <a:blip r:embed="rId15" cstate="print"/>
            <a:stretch>
              <a:fillRect/>
            </a:stretch>
          </p:blipFill>
          <p:spPr>
            <a:xfrm>
              <a:off x="6149278" y="1019507"/>
              <a:ext cx="2697601" cy="1677997"/>
            </a:xfrm>
            <a:prstGeom prst="rect">
              <a:avLst/>
            </a:prstGeom>
          </p:spPr>
        </p:pic>
        <p:pic>
          <p:nvPicPr>
            <p:cNvPr id="33" name="object 33"/>
            <p:cNvPicPr/>
            <p:nvPr/>
          </p:nvPicPr>
          <p:blipFill>
            <a:blip r:embed="rId16" cstate="print"/>
            <a:stretch>
              <a:fillRect/>
            </a:stretch>
          </p:blipFill>
          <p:spPr>
            <a:xfrm>
              <a:off x="6231635" y="1091183"/>
              <a:ext cx="2537460" cy="1530096"/>
            </a:xfrm>
            <a:prstGeom prst="rect">
              <a:avLst/>
            </a:prstGeom>
          </p:spPr>
        </p:pic>
        <p:sp>
          <p:nvSpPr>
            <p:cNvPr id="34" name="object 34"/>
            <p:cNvSpPr/>
            <p:nvPr/>
          </p:nvSpPr>
          <p:spPr>
            <a:xfrm>
              <a:off x="6227063" y="1086611"/>
              <a:ext cx="2546985" cy="1539240"/>
            </a:xfrm>
            <a:custGeom>
              <a:avLst/>
              <a:gdLst/>
              <a:ahLst/>
              <a:cxnLst/>
              <a:rect l="l" t="t" r="r" b="b"/>
              <a:pathLst>
                <a:path w="2546984" h="1539239">
                  <a:moveTo>
                    <a:pt x="0" y="1539239"/>
                  </a:moveTo>
                  <a:lnTo>
                    <a:pt x="2546604" y="1539239"/>
                  </a:lnTo>
                  <a:lnTo>
                    <a:pt x="2546604" y="0"/>
                  </a:lnTo>
                  <a:lnTo>
                    <a:pt x="0" y="0"/>
                  </a:lnTo>
                  <a:lnTo>
                    <a:pt x="0" y="1539239"/>
                  </a:lnTo>
                  <a:close/>
                </a:path>
              </a:pathLst>
            </a:custGeom>
            <a:ln w="9144">
              <a:solidFill>
                <a:srgbClr val="000000"/>
              </a:solidFill>
            </a:ln>
          </p:spPr>
          <p:txBody>
            <a:bodyPr wrap="square" lIns="0" tIns="0" rIns="0" bIns="0" rtlCol="0"/>
            <a:lstStyle/>
            <a:p>
              <a:endParaRPr/>
            </a:p>
          </p:txBody>
        </p:sp>
        <p:sp>
          <p:nvSpPr>
            <p:cNvPr id="35" name="object 35"/>
            <p:cNvSpPr/>
            <p:nvPr/>
          </p:nvSpPr>
          <p:spPr>
            <a:xfrm>
              <a:off x="6230111" y="1078991"/>
              <a:ext cx="635635" cy="416559"/>
            </a:xfrm>
            <a:custGeom>
              <a:avLst/>
              <a:gdLst/>
              <a:ahLst/>
              <a:cxnLst/>
              <a:rect l="l" t="t" r="r" b="b"/>
              <a:pathLst>
                <a:path w="635634" h="416559">
                  <a:moveTo>
                    <a:pt x="0" y="416051"/>
                  </a:moveTo>
                  <a:lnTo>
                    <a:pt x="635508" y="416051"/>
                  </a:lnTo>
                  <a:lnTo>
                    <a:pt x="635508" y="0"/>
                  </a:lnTo>
                  <a:lnTo>
                    <a:pt x="0" y="0"/>
                  </a:lnTo>
                  <a:lnTo>
                    <a:pt x="0" y="416051"/>
                  </a:lnTo>
                  <a:close/>
                </a:path>
              </a:pathLst>
            </a:custGeom>
            <a:ln w="12192">
              <a:solidFill>
                <a:srgbClr val="000000"/>
              </a:solidFill>
            </a:ln>
          </p:spPr>
          <p:txBody>
            <a:bodyPr wrap="square" lIns="0" tIns="0" rIns="0" bIns="0" rtlCol="0"/>
            <a:lstStyle/>
            <a:p>
              <a:endParaRPr/>
            </a:p>
          </p:txBody>
        </p:sp>
      </p:grpSp>
      <p:sp>
        <p:nvSpPr>
          <p:cNvPr id="36" name="object 36"/>
          <p:cNvSpPr txBox="1"/>
          <p:nvPr/>
        </p:nvSpPr>
        <p:spPr>
          <a:xfrm>
            <a:off x="6233921" y="1095755"/>
            <a:ext cx="626110" cy="393700"/>
          </a:xfrm>
          <a:prstGeom prst="rect">
            <a:avLst/>
          </a:prstGeom>
          <a:solidFill>
            <a:srgbClr val="FFFFFF">
              <a:alpha val="59999"/>
            </a:srgbClr>
          </a:solidFill>
        </p:spPr>
        <p:txBody>
          <a:bodyPr vert="horz" wrap="square" lIns="0" tIns="26034" rIns="0" bIns="0" rtlCol="0">
            <a:spAutoFit/>
          </a:bodyPr>
          <a:lstStyle/>
          <a:p>
            <a:pPr marL="239395" marR="124460" indent="-102235">
              <a:lnSpc>
                <a:spcPct val="100000"/>
              </a:lnSpc>
              <a:spcBef>
                <a:spcPts val="204"/>
              </a:spcBef>
            </a:pPr>
            <a:r>
              <a:rPr sz="1050" b="1" dirty="0">
                <a:latin typeface="Arial"/>
                <a:cs typeface="Arial"/>
                <a:hlinkClick r:id="rId4"/>
              </a:rPr>
              <a:t>T</a:t>
            </a:r>
            <a:r>
              <a:rPr sz="1050" b="1" spc="-25" dirty="0">
                <a:latin typeface="Arial"/>
                <a:cs typeface="Arial"/>
                <a:hlinkClick r:id="rId4"/>
              </a:rPr>
              <a:t>y</a:t>
            </a:r>
            <a:r>
              <a:rPr sz="1050" b="1" dirty="0">
                <a:latin typeface="Arial"/>
                <a:cs typeface="Arial"/>
                <a:hlinkClick r:id="rId4"/>
              </a:rPr>
              <a:t>p</a:t>
            </a:r>
            <a:r>
              <a:rPr sz="1050" b="1" spc="5" dirty="0">
                <a:latin typeface="Arial"/>
                <a:cs typeface="Arial"/>
                <a:hlinkClick r:id="rId4"/>
              </a:rPr>
              <a:t>e</a:t>
            </a:r>
            <a:r>
              <a:rPr sz="1050" b="1" dirty="0">
                <a:latin typeface="Arial"/>
                <a:cs typeface="Arial"/>
                <a:hlinkClick r:id="rId4"/>
              </a:rPr>
              <a:t>-  92</a:t>
            </a:r>
            <a:endParaRPr sz="1050">
              <a:latin typeface="Arial"/>
              <a:cs typeface="Arial"/>
            </a:endParaRPr>
          </a:p>
        </p:txBody>
      </p:sp>
      <p:grpSp>
        <p:nvGrpSpPr>
          <p:cNvPr id="37" name="object 37"/>
          <p:cNvGrpSpPr/>
          <p:nvPr/>
        </p:nvGrpSpPr>
        <p:grpSpPr>
          <a:xfrm>
            <a:off x="301721" y="2755359"/>
            <a:ext cx="2711450" cy="1707514"/>
            <a:chOff x="301721" y="2755359"/>
            <a:chExt cx="2711450" cy="1707514"/>
          </a:xfrm>
        </p:grpSpPr>
        <p:pic>
          <p:nvPicPr>
            <p:cNvPr id="38" name="object 38"/>
            <p:cNvPicPr/>
            <p:nvPr/>
          </p:nvPicPr>
          <p:blipFill>
            <a:blip r:embed="rId17" cstate="print"/>
            <a:stretch>
              <a:fillRect/>
            </a:stretch>
          </p:blipFill>
          <p:spPr>
            <a:xfrm>
              <a:off x="301721" y="2755359"/>
              <a:ext cx="2711256" cy="1706928"/>
            </a:xfrm>
            <a:prstGeom prst="rect">
              <a:avLst/>
            </a:prstGeom>
          </p:spPr>
        </p:pic>
        <p:pic>
          <p:nvPicPr>
            <p:cNvPr id="39" name="object 39"/>
            <p:cNvPicPr/>
            <p:nvPr/>
          </p:nvPicPr>
          <p:blipFill>
            <a:blip r:embed="rId18" cstate="print"/>
            <a:stretch>
              <a:fillRect/>
            </a:stretch>
          </p:blipFill>
          <p:spPr>
            <a:xfrm>
              <a:off x="384048" y="2827019"/>
              <a:ext cx="2551176" cy="1559052"/>
            </a:xfrm>
            <a:prstGeom prst="rect">
              <a:avLst/>
            </a:prstGeom>
          </p:spPr>
        </p:pic>
        <p:sp>
          <p:nvSpPr>
            <p:cNvPr id="40" name="object 40"/>
            <p:cNvSpPr/>
            <p:nvPr/>
          </p:nvSpPr>
          <p:spPr>
            <a:xfrm>
              <a:off x="379476" y="2822448"/>
              <a:ext cx="2560320" cy="1568450"/>
            </a:xfrm>
            <a:custGeom>
              <a:avLst/>
              <a:gdLst/>
              <a:ahLst/>
              <a:cxnLst/>
              <a:rect l="l" t="t" r="r" b="b"/>
              <a:pathLst>
                <a:path w="2560320" h="1568450">
                  <a:moveTo>
                    <a:pt x="0" y="1568195"/>
                  </a:moveTo>
                  <a:lnTo>
                    <a:pt x="2560320" y="1568195"/>
                  </a:lnTo>
                  <a:lnTo>
                    <a:pt x="2560320" y="0"/>
                  </a:lnTo>
                  <a:lnTo>
                    <a:pt x="0" y="0"/>
                  </a:lnTo>
                  <a:lnTo>
                    <a:pt x="0" y="1568195"/>
                  </a:lnTo>
                  <a:close/>
                </a:path>
              </a:pathLst>
            </a:custGeom>
            <a:ln w="9144">
              <a:solidFill>
                <a:srgbClr val="000000"/>
              </a:solidFill>
            </a:ln>
          </p:spPr>
          <p:txBody>
            <a:bodyPr wrap="square" lIns="0" tIns="0" rIns="0" bIns="0" rtlCol="0"/>
            <a:lstStyle/>
            <a:p>
              <a:endParaRPr/>
            </a:p>
          </p:txBody>
        </p:sp>
        <p:sp>
          <p:nvSpPr>
            <p:cNvPr id="41" name="object 41"/>
            <p:cNvSpPr/>
            <p:nvPr/>
          </p:nvSpPr>
          <p:spPr>
            <a:xfrm>
              <a:off x="374904" y="2822448"/>
              <a:ext cx="812800" cy="416559"/>
            </a:xfrm>
            <a:custGeom>
              <a:avLst/>
              <a:gdLst/>
              <a:ahLst/>
              <a:cxnLst/>
              <a:rect l="l" t="t" r="r" b="b"/>
              <a:pathLst>
                <a:path w="812800" h="416560">
                  <a:moveTo>
                    <a:pt x="0" y="416051"/>
                  </a:moveTo>
                  <a:lnTo>
                    <a:pt x="812292" y="416051"/>
                  </a:lnTo>
                  <a:lnTo>
                    <a:pt x="812292" y="0"/>
                  </a:lnTo>
                  <a:lnTo>
                    <a:pt x="0" y="0"/>
                  </a:lnTo>
                  <a:lnTo>
                    <a:pt x="0" y="416051"/>
                  </a:lnTo>
                  <a:close/>
                </a:path>
              </a:pathLst>
            </a:custGeom>
            <a:ln w="12192">
              <a:solidFill>
                <a:srgbClr val="000000"/>
              </a:solidFill>
            </a:ln>
          </p:spPr>
          <p:txBody>
            <a:bodyPr wrap="square" lIns="0" tIns="0" rIns="0" bIns="0" rtlCol="0"/>
            <a:lstStyle/>
            <a:p>
              <a:endParaRPr/>
            </a:p>
          </p:txBody>
        </p:sp>
      </p:grpSp>
      <p:sp>
        <p:nvSpPr>
          <p:cNvPr id="42" name="object 42"/>
          <p:cNvSpPr txBox="1"/>
          <p:nvPr/>
        </p:nvSpPr>
        <p:spPr>
          <a:xfrm>
            <a:off x="387095" y="2828544"/>
            <a:ext cx="794385" cy="403860"/>
          </a:xfrm>
          <a:prstGeom prst="rect">
            <a:avLst/>
          </a:prstGeom>
          <a:solidFill>
            <a:srgbClr val="FFFFFF">
              <a:alpha val="59999"/>
            </a:srgbClr>
          </a:solidFill>
        </p:spPr>
        <p:txBody>
          <a:bodyPr vert="horz" wrap="square" lIns="0" tIns="36195" rIns="0" bIns="0" rtlCol="0">
            <a:spAutoFit/>
          </a:bodyPr>
          <a:lstStyle/>
          <a:p>
            <a:pPr marL="244475" marR="227329" indent="-13970">
              <a:lnSpc>
                <a:spcPct val="100000"/>
              </a:lnSpc>
              <a:spcBef>
                <a:spcPts val="285"/>
              </a:spcBef>
            </a:pPr>
            <a:r>
              <a:rPr sz="1050" b="1" dirty="0">
                <a:latin typeface="Arial"/>
                <a:cs typeface="Arial"/>
                <a:hlinkClick r:id="rId5"/>
              </a:rPr>
              <a:t>Tiger  2065</a:t>
            </a:r>
            <a:endParaRPr sz="1050">
              <a:latin typeface="Arial"/>
              <a:cs typeface="Arial"/>
            </a:endParaRPr>
          </a:p>
        </p:txBody>
      </p:sp>
    </p:spTree>
    <p:extLst>
      <p:ext uri="{BB962C8B-B14F-4D97-AF65-F5344CB8AC3E}">
        <p14:creationId xmlns:p14="http://schemas.microsoft.com/office/powerpoint/2010/main" val="4273730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164204" y="163525"/>
            <a:ext cx="283654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145" dirty="0">
                <a:latin typeface="Arial"/>
                <a:cs typeface="Arial"/>
              </a:rPr>
              <a:t> </a:t>
            </a:r>
            <a:r>
              <a:rPr sz="2800" i="0" spc="-5" dirty="0">
                <a:latin typeface="Arial"/>
                <a:cs typeface="Arial"/>
              </a:rPr>
              <a:t>Artillery</a:t>
            </a:r>
            <a:endParaRPr sz="2800">
              <a:latin typeface="Arial"/>
              <a:cs typeface="Arial"/>
            </a:endParaRPr>
          </a:p>
        </p:txBody>
      </p:sp>
      <p:graphicFrame>
        <p:nvGraphicFramePr>
          <p:cNvPr id="8" name="object 8"/>
          <p:cNvGraphicFramePr>
            <a:graphicFrameLocks noGrp="1"/>
          </p:cNvGraphicFramePr>
          <p:nvPr/>
        </p:nvGraphicFramePr>
        <p:xfrm>
          <a:off x="-6120" y="4512793"/>
          <a:ext cx="9147809" cy="1476375"/>
        </p:xfrm>
        <a:graphic>
          <a:graphicData uri="http://schemas.openxmlformats.org/drawingml/2006/table">
            <a:tbl>
              <a:tblPr firstRow="1" bandRow="1">
                <a:tableStyleId>{2D5ABB26-0587-4C30-8999-92F81FD0307C}</a:tableStyleId>
              </a:tblPr>
              <a:tblGrid>
                <a:gridCol w="1724660">
                  <a:extLst>
                    <a:ext uri="{9D8B030D-6E8A-4147-A177-3AD203B41FA5}">
                      <a16:colId xmlns:a16="http://schemas.microsoft.com/office/drawing/2014/main" val="20000"/>
                    </a:ext>
                  </a:extLst>
                </a:gridCol>
                <a:gridCol w="1185545">
                  <a:extLst>
                    <a:ext uri="{9D8B030D-6E8A-4147-A177-3AD203B41FA5}">
                      <a16:colId xmlns:a16="http://schemas.microsoft.com/office/drawing/2014/main" val="20001"/>
                    </a:ext>
                  </a:extLst>
                </a:gridCol>
                <a:gridCol w="1132205">
                  <a:extLst>
                    <a:ext uri="{9D8B030D-6E8A-4147-A177-3AD203B41FA5}">
                      <a16:colId xmlns:a16="http://schemas.microsoft.com/office/drawing/2014/main" val="20002"/>
                    </a:ext>
                  </a:extLst>
                </a:gridCol>
                <a:gridCol w="1276350">
                  <a:extLst>
                    <a:ext uri="{9D8B030D-6E8A-4147-A177-3AD203B41FA5}">
                      <a16:colId xmlns:a16="http://schemas.microsoft.com/office/drawing/2014/main" val="20003"/>
                    </a:ext>
                  </a:extLst>
                </a:gridCol>
                <a:gridCol w="1276349">
                  <a:extLst>
                    <a:ext uri="{9D8B030D-6E8A-4147-A177-3AD203B41FA5}">
                      <a16:colId xmlns:a16="http://schemas.microsoft.com/office/drawing/2014/main" val="20004"/>
                    </a:ext>
                  </a:extLst>
                </a:gridCol>
                <a:gridCol w="1276350">
                  <a:extLst>
                    <a:ext uri="{9D8B030D-6E8A-4147-A177-3AD203B41FA5}">
                      <a16:colId xmlns:a16="http://schemas.microsoft.com/office/drawing/2014/main" val="20005"/>
                    </a:ext>
                  </a:extLst>
                </a:gridCol>
                <a:gridCol w="1276350">
                  <a:extLst>
                    <a:ext uri="{9D8B030D-6E8A-4147-A177-3AD203B41FA5}">
                      <a16:colId xmlns:a16="http://schemas.microsoft.com/office/drawing/2014/main" val="20006"/>
                    </a:ext>
                  </a:extLst>
                </a:gridCol>
              </a:tblGrid>
              <a:tr h="227965">
                <a:tc>
                  <a:txBody>
                    <a:bodyPr/>
                    <a:lstStyle/>
                    <a:p>
                      <a:pPr marL="34290">
                        <a:lnSpc>
                          <a:spcPct val="100000"/>
                        </a:lnSpc>
                        <a:spcBef>
                          <a:spcPts val="405"/>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405"/>
                        </a:spcBef>
                      </a:pPr>
                      <a:r>
                        <a:rPr sz="800" b="1" u="sng" spc="-5" dirty="0">
                          <a:solidFill>
                            <a:srgbClr val="0000FF"/>
                          </a:solidFill>
                          <a:uFill>
                            <a:solidFill>
                              <a:srgbClr val="0000FF"/>
                            </a:solidFill>
                          </a:uFill>
                          <a:latin typeface="Arial"/>
                          <a:cs typeface="Arial"/>
                          <a:hlinkClick r:id="rId2"/>
                        </a:rPr>
                        <a:t>PCL-09</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405"/>
                        </a:spcBef>
                      </a:pPr>
                      <a:r>
                        <a:rPr sz="800" b="1" u="sng" spc="-5" dirty="0">
                          <a:solidFill>
                            <a:srgbClr val="0000FF"/>
                          </a:solidFill>
                          <a:uFill>
                            <a:solidFill>
                              <a:srgbClr val="0000FF"/>
                            </a:solidFill>
                          </a:uFill>
                          <a:latin typeface="Arial"/>
                          <a:cs typeface="Arial"/>
                          <a:hlinkClick r:id="rId3"/>
                        </a:rPr>
                        <a:t>PLZ-07</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405"/>
                        </a:spcBef>
                      </a:pPr>
                      <a:r>
                        <a:rPr sz="800" b="1" u="sng" spc="-5" dirty="0">
                          <a:solidFill>
                            <a:srgbClr val="0000FF"/>
                          </a:solidFill>
                          <a:uFill>
                            <a:solidFill>
                              <a:srgbClr val="0000FF"/>
                            </a:solidFill>
                          </a:uFill>
                          <a:latin typeface="Arial"/>
                          <a:cs typeface="Arial"/>
                          <a:hlinkClick r:id="rId4"/>
                        </a:rPr>
                        <a:t>PLZ-05</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405"/>
                        </a:spcBef>
                      </a:pPr>
                      <a:r>
                        <a:rPr sz="800" b="1" u="sng" spc="-5" dirty="0">
                          <a:solidFill>
                            <a:srgbClr val="0000FF"/>
                          </a:solidFill>
                          <a:uFill>
                            <a:solidFill>
                              <a:srgbClr val="0000FF"/>
                            </a:solidFill>
                          </a:uFill>
                          <a:latin typeface="Arial"/>
                          <a:cs typeface="Arial"/>
                          <a:hlinkClick r:id="rId5"/>
                        </a:rPr>
                        <a:t>PLL-09</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405"/>
                        </a:spcBef>
                      </a:pPr>
                      <a:r>
                        <a:rPr sz="800" b="1" u="sng" spc="-5" dirty="0">
                          <a:solidFill>
                            <a:srgbClr val="0000FF"/>
                          </a:solidFill>
                          <a:uFill>
                            <a:solidFill>
                              <a:srgbClr val="0000FF"/>
                            </a:solidFill>
                          </a:uFill>
                          <a:latin typeface="Arial"/>
                          <a:cs typeface="Arial"/>
                          <a:hlinkClick r:id="rId6"/>
                        </a:rPr>
                        <a:t>PLL-05</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405"/>
                        </a:spcBef>
                      </a:pPr>
                      <a:r>
                        <a:rPr sz="800" b="1" u="sng" spc="-5" dirty="0">
                          <a:solidFill>
                            <a:srgbClr val="0000FF"/>
                          </a:solidFill>
                          <a:uFill>
                            <a:solidFill>
                              <a:srgbClr val="0000FF"/>
                            </a:solidFill>
                          </a:uFill>
                          <a:latin typeface="Arial"/>
                          <a:cs typeface="Arial"/>
                          <a:hlinkClick r:id="rId7"/>
                        </a:rPr>
                        <a:t>SH-2</a:t>
                      </a:r>
                      <a:endParaRPr sz="800">
                        <a:latin typeface="Arial"/>
                        <a:cs typeface="Arial"/>
                      </a:endParaRPr>
                    </a:p>
                  </a:txBody>
                  <a:tcPr marL="0" marR="0" marT="51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210820">
                <a:tc>
                  <a:txBody>
                    <a:bodyPr/>
                    <a:lstStyle/>
                    <a:p>
                      <a:pPr marL="34290">
                        <a:lnSpc>
                          <a:spcPct val="100000"/>
                        </a:lnSpc>
                        <a:spcBef>
                          <a:spcPts val="335"/>
                        </a:spcBef>
                      </a:pPr>
                      <a:r>
                        <a:rPr sz="800" b="1" spc="-5" dirty="0">
                          <a:latin typeface="Arial"/>
                          <a:cs typeface="Arial"/>
                        </a:rPr>
                        <a:t>C</a:t>
                      </a:r>
                      <a:r>
                        <a:rPr sz="800" b="1" dirty="0">
                          <a:latin typeface="Arial"/>
                          <a:cs typeface="Arial"/>
                        </a:rPr>
                        <a:t>ombat</a:t>
                      </a:r>
                      <a:r>
                        <a:rPr sz="800" b="1" spc="-25" dirty="0">
                          <a:latin typeface="Arial"/>
                          <a:cs typeface="Arial"/>
                        </a:rPr>
                        <a:t> </a:t>
                      </a:r>
                      <a:r>
                        <a:rPr sz="800" b="1" spc="20" dirty="0">
                          <a:latin typeface="Arial"/>
                          <a:cs typeface="Arial"/>
                        </a:rPr>
                        <a:t>W</a:t>
                      </a:r>
                      <a:r>
                        <a:rPr sz="800" b="1" spc="-5" dirty="0">
                          <a:latin typeface="Arial"/>
                          <a:cs typeface="Arial"/>
                        </a:rPr>
                        <a:t>e</a:t>
                      </a:r>
                      <a:r>
                        <a:rPr sz="800" b="1" dirty="0">
                          <a:latin typeface="Arial"/>
                          <a:cs typeface="Arial"/>
                        </a:rPr>
                        <a:t>ight</a:t>
                      </a:r>
                      <a:r>
                        <a:rPr sz="800" b="1" spc="-45" dirty="0">
                          <a:latin typeface="Arial"/>
                          <a:cs typeface="Arial"/>
                        </a:rPr>
                        <a:t> </a:t>
                      </a:r>
                      <a:r>
                        <a:rPr sz="700" b="1" spc="-5" dirty="0">
                          <a:latin typeface="Arial"/>
                          <a:cs typeface="Arial"/>
                        </a:rPr>
                        <a:t>(t</a:t>
                      </a:r>
                      <a:r>
                        <a:rPr sz="700" b="1" spc="-10" dirty="0">
                          <a:latin typeface="Arial"/>
                          <a:cs typeface="Arial"/>
                        </a:rPr>
                        <a:t>on</a:t>
                      </a:r>
                      <a:r>
                        <a:rPr sz="700" b="1" spc="-5" dirty="0">
                          <a:latin typeface="Arial"/>
                          <a:cs typeface="Arial"/>
                        </a:rPr>
                        <a:t>s</a:t>
                      </a:r>
                      <a:r>
                        <a:rPr sz="700" b="1" dirty="0">
                          <a:latin typeface="Arial"/>
                          <a:cs typeface="Arial"/>
                        </a:rPr>
                        <a:t>)</a:t>
                      </a:r>
                      <a:endParaRPr sz="7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335"/>
                        </a:spcBef>
                      </a:pPr>
                      <a:r>
                        <a:rPr sz="800" spc="-5" dirty="0">
                          <a:latin typeface="Arial"/>
                          <a:cs typeface="Arial"/>
                        </a:rPr>
                        <a:t>16.5</a:t>
                      </a:r>
                      <a:endParaRPr sz="8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335"/>
                        </a:spcBef>
                      </a:pPr>
                      <a:r>
                        <a:rPr sz="800" spc="-5" dirty="0">
                          <a:latin typeface="Arial"/>
                          <a:cs typeface="Arial"/>
                        </a:rPr>
                        <a:t>27</a:t>
                      </a:r>
                      <a:endParaRPr sz="8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335"/>
                        </a:spcBef>
                      </a:pPr>
                      <a:r>
                        <a:rPr sz="800" spc="-5" dirty="0">
                          <a:latin typeface="Arial"/>
                          <a:cs typeface="Arial"/>
                        </a:rPr>
                        <a:t>48</a:t>
                      </a:r>
                      <a:endParaRPr sz="8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335"/>
                        </a:spcBef>
                      </a:pPr>
                      <a:r>
                        <a:rPr sz="800" spc="-5" dirty="0">
                          <a:latin typeface="Arial"/>
                          <a:cs typeface="Arial"/>
                        </a:rPr>
                        <a:t>24</a:t>
                      </a:r>
                      <a:endParaRPr sz="8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335"/>
                        </a:spcBef>
                      </a:pPr>
                      <a:r>
                        <a:rPr sz="800" spc="-5" dirty="0">
                          <a:latin typeface="Arial"/>
                          <a:cs typeface="Arial"/>
                        </a:rPr>
                        <a:t>18</a:t>
                      </a:r>
                      <a:endParaRPr sz="8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335"/>
                        </a:spcBef>
                      </a:pPr>
                      <a:r>
                        <a:rPr sz="800" spc="-5" dirty="0">
                          <a:latin typeface="Arial"/>
                          <a:cs typeface="Arial"/>
                        </a:rPr>
                        <a:t>11.5</a:t>
                      </a:r>
                      <a:endParaRPr sz="800">
                        <a:latin typeface="Arial"/>
                        <a:cs typeface="Arial"/>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210820">
                <a:tc>
                  <a:txBody>
                    <a:bodyPr/>
                    <a:lstStyle/>
                    <a:p>
                      <a:pPr marL="34290">
                        <a:lnSpc>
                          <a:spcPct val="100000"/>
                        </a:lnSpc>
                        <a:spcBef>
                          <a:spcPts val="340"/>
                        </a:spcBef>
                      </a:pPr>
                      <a:r>
                        <a:rPr sz="800" b="1" dirty="0">
                          <a:latin typeface="Arial"/>
                          <a:cs typeface="Arial"/>
                        </a:rPr>
                        <a:t>Max</a:t>
                      </a:r>
                      <a:r>
                        <a:rPr sz="800" b="1" spc="-30" dirty="0">
                          <a:latin typeface="Arial"/>
                          <a:cs typeface="Arial"/>
                        </a:rPr>
                        <a:t> </a:t>
                      </a:r>
                      <a:r>
                        <a:rPr sz="800" b="1" dirty="0">
                          <a:latin typeface="Arial"/>
                          <a:cs typeface="Arial"/>
                        </a:rPr>
                        <a:t>Speed</a:t>
                      </a:r>
                      <a:r>
                        <a:rPr sz="800" b="1" spc="-25" dirty="0">
                          <a:latin typeface="Arial"/>
                          <a:cs typeface="Arial"/>
                        </a:rPr>
                        <a:t> </a:t>
                      </a:r>
                      <a:r>
                        <a:rPr sz="700" b="1" spc="-10" dirty="0">
                          <a:latin typeface="Arial"/>
                          <a:cs typeface="Arial"/>
                        </a:rPr>
                        <a:t>(km/h)</a:t>
                      </a:r>
                      <a:endParaRPr sz="7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340"/>
                        </a:spcBef>
                      </a:pPr>
                      <a:r>
                        <a:rPr sz="800" spc="-5" dirty="0">
                          <a:latin typeface="Arial"/>
                          <a:cs typeface="Arial"/>
                        </a:rPr>
                        <a:t>85</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40"/>
                        </a:spcBef>
                      </a:pPr>
                      <a:r>
                        <a:rPr sz="800" spc="-5" dirty="0">
                          <a:latin typeface="Arial"/>
                          <a:cs typeface="Arial"/>
                        </a:rPr>
                        <a:t>65</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340"/>
                        </a:spcBef>
                      </a:pPr>
                      <a:r>
                        <a:rPr sz="800" spc="-5" dirty="0">
                          <a:latin typeface="Arial"/>
                          <a:cs typeface="Arial"/>
                        </a:rPr>
                        <a:t>65</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340"/>
                        </a:spcBef>
                      </a:pPr>
                      <a:r>
                        <a:rPr sz="800" spc="-5" dirty="0">
                          <a:latin typeface="Arial"/>
                          <a:cs typeface="Arial"/>
                        </a:rPr>
                        <a:t>100</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40"/>
                        </a:spcBef>
                      </a:pPr>
                      <a:r>
                        <a:rPr sz="800" spc="-5" dirty="0">
                          <a:latin typeface="Arial"/>
                          <a:cs typeface="Arial"/>
                        </a:rPr>
                        <a:t>85</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40"/>
                        </a:spcBef>
                      </a:pPr>
                      <a:r>
                        <a:rPr sz="800" spc="-5" dirty="0">
                          <a:latin typeface="Arial"/>
                          <a:cs typeface="Arial"/>
                        </a:rPr>
                        <a:t>90</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201930">
                <a:tc>
                  <a:txBody>
                    <a:bodyPr/>
                    <a:lstStyle/>
                    <a:p>
                      <a:pPr marL="34290">
                        <a:lnSpc>
                          <a:spcPct val="100000"/>
                        </a:lnSpc>
                        <a:spcBef>
                          <a:spcPts val="305"/>
                        </a:spcBef>
                      </a:pPr>
                      <a:r>
                        <a:rPr sz="800" b="1" dirty="0">
                          <a:latin typeface="Arial"/>
                          <a:cs typeface="Arial"/>
                        </a:rPr>
                        <a:t>Main</a:t>
                      </a:r>
                      <a:r>
                        <a:rPr sz="800" b="1" spc="-55" dirty="0">
                          <a:latin typeface="Arial"/>
                          <a:cs typeface="Arial"/>
                        </a:rPr>
                        <a:t> </a:t>
                      </a:r>
                      <a:r>
                        <a:rPr sz="800" b="1" spc="-5" dirty="0">
                          <a:latin typeface="Arial"/>
                          <a:cs typeface="Arial"/>
                        </a:rPr>
                        <a:t>Armament</a:t>
                      </a:r>
                      <a:r>
                        <a:rPr sz="800" b="1" spc="5" dirty="0">
                          <a:latin typeface="Arial"/>
                          <a:cs typeface="Arial"/>
                        </a:rPr>
                        <a:t> </a:t>
                      </a:r>
                      <a:r>
                        <a:rPr sz="700" b="1" spc="-5" dirty="0">
                          <a:latin typeface="Arial"/>
                          <a:cs typeface="Arial"/>
                        </a:rPr>
                        <a:t>(mm)</a:t>
                      </a:r>
                      <a:endParaRPr sz="7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305"/>
                        </a:spcBef>
                      </a:pPr>
                      <a:r>
                        <a:rPr sz="800" spc="-5" dirty="0">
                          <a:latin typeface="Arial"/>
                          <a:cs typeface="Arial"/>
                        </a:rPr>
                        <a:t>122</a:t>
                      </a:r>
                      <a:endParaRPr sz="8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305"/>
                        </a:spcBef>
                      </a:pPr>
                      <a:r>
                        <a:rPr sz="800" spc="-5" dirty="0">
                          <a:latin typeface="Arial"/>
                          <a:cs typeface="Arial"/>
                        </a:rPr>
                        <a:t>122</a:t>
                      </a:r>
                      <a:endParaRPr sz="8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305"/>
                        </a:spcBef>
                      </a:pPr>
                      <a:r>
                        <a:rPr sz="800" spc="-5" dirty="0">
                          <a:latin typeface="Arial"/>
                          <a:cs typeface="Arial"/>
                        </a:rPr>
                        <a:t>155</a:t>
                      </a:r>
                      <a:endParaRPr sz="8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305"/>
                        </a:spcBef>
                      </a:pPr>
                      <a:r>
                        <a:rPr sz="800" spc="-5" dirty="0">
                          <a:latin typeface="Arial"/>
                          <a:cs typeface="Arial"/>
                        </a:rPr>
                        <a:t>122</a:t>
                      </a:r>
                      <a:endParaRPr sz="8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305"/>
                        </a:spcBef>
                      </a:pPr>
                      <a:r>
                        <a:rPr sz="800" spc="-5" dirty="0">
                          <a:latin typeface="Arial"/>
                          <a:cs typeface="Arial"/>
                        </a:rPr>
                        <a:t>120</a:t>
                      </a:r>
                      <a:endParaRPr sz="8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175" algn="ctr">
                        <a:lnSpc>
                          <a:spcPct val="100000"/>
                        </a:lnSpc>
                        <a:spcBef>
                          <a:spcPts val="305"/>
                        </a:spcBef>
                      </a:pPr>
                      <a:r>
                        <a:rPr sz="800" spc="-5" dirty="0">
                          <a:latin typeface="Arial"/>
                          <a:cs typeface="Arial"/>
                        </a:rPr>
                        <a:t>122</a:t>
                      </a:r>
                      <a:endParaRPr sz="8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203200">
                <a:tc>
                  <a:txBody>
                    <a:bodyPr/>
                    <a:lstStyle/>
                    <a:p>
                      <a:pPr marL="34290">
                        <a:lnSpc>
                          <a:spcPct val="100000"/>
                        </a:lnSpc>
                        <a:spcBef>
                          <a:spcPts val="310"/>
                        </a:spcBef>
                      </a:pPr>
                      <a:r>
                        <a:rPr sz="800" b="1" spc="-5" dirty="0">
                          <a:latin typeface="Arial"/>
                          <a:cs typeface="Arial"/>
                        </a:rPr>
                        <a:t>Basic</a:t>
                      </a:r>
                      <a:r>
                        <a:rPr sz="800" b="1" spc="-15" dirty="0">
                          <a:latin typeface="Arial"/>
                          <a:cs typeface="Arial"/>
                        </a:rPr>
                        <a:t> </a:t>
                      </a:r>
                      <a:r>
                        <a:rPr sz="800" b="1" dirty="0">
                          <a:latin typeface="Arial"/>
                          <a:cs typeface="Arial"/>
                        </a:rPr>
                        <a:t>Load</a:t>
                      </a:r>
                      <a:r>
                        <a:rPr sz="800" b="1" spc="-20" dirty="0">
                          <a:latin typeface="Arial"/>
                          <a:cs typeface="Arial"/>
                        </a:rPr>
                        <a:t> </a:t>
                      </a:r>
                      <a:r>
                        <a:rPr sz="800" b="1" dirty="0">
                          <a:latin typeface="Arial"/>
                          <a:cs typeface="Arial"/>
                        </a:rPr>
                        <a:t>or</a:t>
                      </a:r>
                      <a:r>
                        <a:rPr sz="800" b="1" spc="-20" dirty="0">
                          <a:latin typeface="Arial"/>
                          <a:cs typeface="Arial"/>
                        </a:rPr>
                        <a:t> </a:t>
                      </a:r>
                      <a:r>
                        <a:rPr sz="800" b="1" dirty="0">
                          <a:latin typeface="Arial"/>
                          <a:cs typeface="Arial"/>
                        </a:rPr>
                        <a:t>Stowage</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310"/>
                        </a:spcBef>
                      </a:pPr>
                      <a:r>
                        <a:rPr sz="800" spc="-5" dirty="0">
                          <a:latin typeface="Arial"/>
                          <a:cs typeface="Arial"/>
                        </a:rPr>
                        <a:t>40</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10"/>
                        </a:spcBef>
                      </a:pPr>
                      <a:r>
                        <a:rPr sz="800" spc="-5" dirty="0">
                          <a:latin typeface="Arial"/>
                          <a:cs typeface="Arial"/>
                        </a:rPr>
                        <a:t>40</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310"/>
                        </a:spcBef>
                      </a:pPr>
                      <a:r>
                        <a:rPr sz="800" spc="-5" dirty="0">
                          <a:latin typeface="Arial"/>
                          <a:cs typeface="Arial"/>
                        </a:rPr>
                        <a:t>30</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310"/>
                        </a:spcBef>
                      </a:pPr>
                      <a:r>
                        <a:rPr sz="800" spc="-5" dirty="0">
                          <a:latin typeface="Arial"/>
                          <a:cs typeface="Arial"/>
                        </a:rPr>
                        <a:t>40</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55880" algn="ctr">
                        <a:lnSpc>
                          <a:spcPct val="100000"/>
                        </a:lnSpc>
                        <a:spcBef>
                          <a:spcPts val="310"/>
                        </a:spcBef>
                      </a:pPr>
                      <a:r>
                        <a:rPr sz="800" spc="-5" dirty="0">
                          <a:latin typeface="Arial"/>
                          <a:cs typeface="Arial"/>
                        </a:rPr>
                        <a:t>36</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10"/>
                        </a:spcBef>
                      </a:pPr>
                      <a:r>
                        <a:rPr sz="800" spc="-5" dirty="0">
                          <a:latin typeface="Arial"/>
                          <a:cs typeface="Arial"/>
                        </a:rPr>
                        <a:t>24</a:t>
                      </a:r>
                      <a:endParaRPr sz="8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4"/>
                  </a:ext>
                </a:extLst>
              </a:tr>
              <a:tr h="210820">
                <a:tc>
                  <a:txBody>
                    <a:bodyPr/>
                    <a:lstStyle/>
                    <a:p>
                      <a:pPr marL="34290">
                        <a:lnSpc>
                          <a:spcPct val="100000"/>
                        </a:lnSpc>
                        <a:spcBef>
                          <a:spcPts val="340"/>
                        </a:spcBef>
                      </a:pPr>
                      <a:r>
                        <a:rPr sz="800" b="1" spc="-5" dirty="0">
                          <a:latin typeface="Arial"/>
                          <a:cs typeface="Arial"/>
                        </a:rPr>
                        <a:t>Rate</a:t>
                      </a:r>
                      <a:r>
                        <a:rPr sz="800" b="1" spc="-15" dirty="0">
                          <a:latin typeface="Arial"/>
                          <a:cs typeface="Arial"/>
                        </a:rPr>
                        <a:t> </a:t>
                      </a:r>
                      <a:r>
                        <a:rPr sz="800" b="1" dirty="0">
                          <a:latin typeface="Arial"/>
                          <a:cs typeface="Arial"/>
                        </a:rPr>
                        <a:t>of</a:t>
                      </a:r>
                      <a:r>
                        <a:rPr sz="800" b="1" spc="-20" dirty="0">
                          <a:latin typeface="Arial"/>
                          <a:cs typeface="Arial"/>
                        </a:rPr>
                        <a:t> </a:t>
                      </a:r>
                      <a:r>
                        <a:rPr sz="800" b="1" dirty="0">
                          <a:latin typeface="Arial"/>
                          <a:cs typeface="Arial"/>
                        </a:rPr>
                        <a:t>Fire</a:t>
                      </a:r>
                      <a:r>
                        <a:rPr sz="800" b="1" spc="-25" dirty="0">
                          <a:latin typeface="Arial"/>
                          <a:cs typeface="Arial"/>
                        </a:rPr>
                        <a:t> </a:t>
                      </a:r>
                      <a:r>
                        <a:rPr sz="700" b="1" spc="-10" dirty="0">
                          <a:latin typeface="Arial"/>
                          <a:cs typeface="Arial"/>
                        </a:rPr>
                        <a:t>(per</a:t>
                      </a:r>
                      <a:r>
                        <a:rPr sz="700" b="1" spc="15" dirty="0">
                          <a:latin typeface="Arial"/>
                          <a:cs typeface="Arial"/>
                        </a:rPr>
                        <a:t> </a:t>
                      </a:r>
                      <a:r>
                        <a:rPr sz="700" b="1" spc="-5" dirty="0">
                          <a:latin typeface="Arial"/>
                          <a:cs typeface="Arial"/>
                        </a:rPr>
                        <a:t>min)</a:t>
                      </a:r>
                      <a:endParaRPr sz="7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340"/>
                        </a:spcBef>
                      </a:pPr>
                      <a:r>
                        <a:rPr sz="800" spc="-5" dirty="0">
                          <a:latin typeface="Arial"/>
                          <a:cs typeface="Arial"/>
                        </a:rPr>
                        <a:t>6-8</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340"/>
                        </a:spcBef>
                      </a:pPr>
                      <a:r>
                        <a:rPr sz="800" spc="-5" dirty="0">
                          <a:latin typeface="Arial"/>
                          <a:cs typeface="Arial"/>
                        </a:rPr>
                        <a:t>6-8</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340"/>
                        </a:spcBef>
                      </a:pPr>
                      <a:r>
                        <a:rPr sz="800" dirty="0">
                          <a:latin typeface="Arial"/>
                          <a:cs typeface="Arial"/>
                        </a:rPr>
                        <a:t>8</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340"/>
                        </a:spcBef>
                      </a:pPr>
                      <a:r>
                        <a:rPr sz="800" spc="-5" dirty="0">
                          <a:latin typeface="Arial"/>
                          <a:cs typeface="Arial"/>
                        </a:rPr>
                        <a:t>6-8</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340"/>
                        </a:spcBef>
                      </a:pPr>
                      <a:r>
                        <a:rPr sz="800" spc="-5" dirty="0">
                          <a:latin typeface="Arial"/>
                          <a:cs typeface="Arial"/>
                        </a:rPr>
                        <a:t>6-8</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340"/>
                        </a:spcBef>
                      </a:pPr>
                      <a:r>
                        <a:rPr sz="800" spc="-5" dirty="0">
                          <a:latin typeface="Arial"/>
                          <a:cs typeface="Arial"/>
                        </a:rPr>
                        <a:t>6-8</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5"/>
                  </a:ext>
                </a:extLst>
              </a:tr>
              <a:tr h="210820">
                <a:tc>
                  <a:txBody>
                    <a:bodyPr/>
                    <a:lstStyle/>
                    <a:p>
                      <a:pPr marL="34290">
                        <a:lnSpc>
                          <a:spcPct val="100000"/>
                        </a:lnSpc>
                        <a:spcBef>
                          <a:spcPts val="34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(km)</a:t>
                      </a:r>
                      <a:endParaRPr sz="7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340"/>
                        </a:spcBef>
                      </a:pPr>
                      <a:r>
                        <a:rPr sz="800" spc="-5" dirty="0">
                          <a:latin typeface="Arial"/>
                          <a:cs typeface="Arial"/>
                        </a:rPr>
                        <a:t>18-27</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340"/>
                        </a:spcBef>
                      </a:pPr>
                      <a:r>
                        <a:rPr sz="800" spc="-5" dirty="0">
                          <a:latin typeface="Arial"/>
                          <a:cs typeface="Arial"/>
                        </a:rPr>
                        <a:t>21-27</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340"/>
                        </a:spcBef>
                      </a:pPr>
                      <a:r>
                        <a:rPr sz="800" spc="-5" dirty="0">
                          <a:latin typeface="Arial"/>
                          <a:cs typeface="Arial"/>
                        </a:rPr>
                        <a:t>53</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340"/>
                        </a:spcBef>
                      </a:pPr>
                      <a:r>
                        <a:rPr sz="800" spc="-5" dirty="0">
                          <a:latin typeface="Arial"/>
                          <a:cs typeface="Arial"/>
                        </a:rPr>
                        <a:t>22</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340"/>
                        </a:spcBef>
                      </a:pPr>
                      <a:r>
                        <a:rPr sz="800" spc="-5" dirty="0">
                          <a:latin typeface="Arial"/>
                          <a:cs typeface="Arial"/>
                        </a:rPr>
                        <a:t>13.5</a:t>
                      </a:r>
                      <a:endParaRPr sz="800">
                        <a:latin typeface="Arial"/>
                        <a:cs typeface="Arial"/>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582295">
                        <a:lnSpc>
                          <a:spcPts val="1060"/>
                        </a:lnSpc>
                        <a:tabLst>
                          <a:tab pos="1073150" algn="l"/>
                        </a:tabLst>
                      </a:pPr>
                      <a:r>
                        <a:rPr sz="1200" spc="-7" baseline="-17361" dirty="0">
                          <a:latin typeface="Arial"/>
                          <a:cs typeface="Arial"/>
                        </a:rPr>
                        <a:t>27	</a:t>
                      </a:r>
                      <a:r>
                        <a:rPr sz="900" spc="-5" dirty="0">
                          <a:solidFill>
                            <a:srgbClr val="888888"/>
                          </a:solidFill>
                          <a:latin typeface="Calibri"/>
                          <a:cs typeface="Calibri"/>
                        </a:rPr>
                        <a:t>41</a:t>
                      </a:r>
                      <a:endParaRPr sz="9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6"/>
                  </a:ext>
                </a:extLst>
              </a:tr>
            </a:tbl>
          </a:graphicData>
        </a:graphic>
      </p:graphicFrame>
      <p:grpSp>
        <p:nvGrpSpPr>
          <p:cNvPr id="9" name="object 9"/>
          <p:cNvGrpSpPr/>
          <p:nvPr/>
        </p:nvGrpSpPr>
        <p:grpSpPr>
          <a:xfrm>
            <a:off x="21335" y="944880"/>
            <a:ext cx="9083040" cy="3395979"/>
            <a:chOff x="21335" y="944880"/>
            <a:chExt cx="9083040" cy="3395979"/>
          </a:xfrm>
        </p:grpSpPr>
        <p:pic>
          <p:nvPicPr>
            <p:cNvPr id="10" name="object 10"/>
            <p:cNvPicPr/>
            <p:nvPr/>
          </p:nvPicPr>
          <p:blipFill>
            <a:blip r:embed="rId8" cstate="print"/>
            <a:stretch>
              <a:fillRect/>
            </a:stretch>
          </p:blipFill>
          <p:spPr>
            <a:xfrm>
              <a:off x="3177504" y="2615152"/>
              <a:ext cx="3048072" cy="1725231"/>
            </a:xfrm>
            <a:prstGeom prst="rect">
              <a:avLst/>
            </a:prstGeom>
          </p:spPr>
        </p:pic>
        <p:pic>
          <p:nvPicPr>
            <p:cNvPr id="11" name="object 11"/>
            <p:cNvPicPr/>
            <p:nvPr/>
          </p:nvPicPr>
          <p:blipFill>
            <a:blip r:embed="rId9" cstate="print"/>
            <a:stretch>
              <a:fillRect/>
            </a:stretch>
          </p:blipFill>
          <p:spPr>
            <a:xfrm>
              <a:off x="3270503" y="2691384"/>
              <a:ext cx="2871216" cy="1577339"/>
            </a:xfrm>
            <a:prstGeom prst="rect">
              <a:avLst/>
            </a:prstGeom>
          </p:spPr>
        </p:pic>
        <p:sp>
          <p:nvSpPr>
            <p:cNvPr id="12" name="object 12"/>
            <p:cNvSpPr/>
            <p:nvPr/>
          </p:nvSpPr>
          <p:spPr>
            <a:xfrm>
              <a:off x="3264408" y="2685287"/>
              <a:ext cx="2883535" cy="1590040"/>
            </a:xfrm>
            <a:custGeom>
              <a:avLst/>
              <a:gdLst/>
              <a:ahLst/>
              <a:cxnLst/>
              <a:rect l="l" t="t" r="r" b="b"/>
              <a:pathLst>
                <a:path w="2883535" h="1590039">
                  <a:moveTo>
                    <a:pt x="0" y="1589532"/>
                  </a:moveTo>
                  <a:lnTo>
                    <a:pt x="2883408" y="1589532"/>
                  </a:lnTo>
                  <a:lnTo>
                    <a:pt x="2883408" y="0"/>
                  </a:lnTo>
                  <a:lnTo>
                    <a:pt x="0" y="0"/>
                  </a:lnTo>
                  <a:lnTo>
                    <a:pt x="0" y="1589532"/>
                  </a:lnTo>
                  <a:close/>
                </a:path>
              </a:pathLst>
            </a:custGeom>
            <a:ln w="12192">
              <a:solidFill>
                <a:srgbClr val="000000"/>
              </a:solidFill>
            </a:ln>
          </p:spPr>
          <p:txBody>
            <a:bodyPr wrap="square" lIns="0" tIns="0" rIns="0" bIns="0" rtlCol="0"/>
            <a:lstStyle/>
            <a:p>
              <a:endParaRPr/>
            </a:p>
          </p:txBody>
        </p:sp>
        <p:pic>
          <p:nvPicPr>
            <p:cNvPr id="13" name="object 13"/>
            <p:cNvPicPr/>
            <p:nvPr/>
          </p:nvPicPr>
          <p:blipFill>
            <a:blip r:embed="rId10" cstate="print"/>
            <a:stretch>
              <a:fillRect/>
            </a:stretch>
          </p:blipFill>
          <p:spPr>
            <a:xfrm>
              <a:off x="3253740" y="2691384"/>
              <a:ext cx="498348" cy="274320"/>
            </a:xfrm>
            <a:prstGeom prst="rect">
              <a:avLst/>
            </a:prstGeom>
          </p:spPr>
        </p:pic>
        <p:pic>
          <p:nvPicPr>
            <p:cNvPr id="14" name="object 14"/>
            <p:cNvPicPr/>
            <p:nvPr/>
          </p:nvPicPr>
          <p:blipFill>
            <a:blip r:embed="rId11" cstate="print"/>
            <a:stretch>
              <a:fillRect/>
            </a:stretch>
          </p:blipFill>
          <p:spPr>
            <a:xfrm>
              <a:off x="6041135" y="944880"/>
              <a:ext cx="3063240" cy="1761744"/>
            </a:xfrm>
            <a:prstGeom prst="rect">
              <a:avLst/>
            </a:prstGeom>
          </p:spPr>
        </p:pic>
        <p:pic>
          <p:nvPicPr>
            <p:cNvPr id="15" name="object 15"/>
            <p:cNvPicPr/>
            <p:nvPr/>
          </p:nvPicPr>
          <p:blipFill>
            <a:blip r:embed="rId12" cstate="print"/>
            <a:stretch>
              <a:fillRect/>
            </a:stretch>
          </p:blipFill>
          <p:spPr>
            <a:xfrm>
              <a:off x="6150864" y="1039368"/>
              <a:ext cx="2851404" cy="1577339"/>
            </a:xfrm>
            <a:prstGeom prst="rect">
              <a:avLst/>
            </a:prstGeom>
          </p:spPr>
        </p:pic>
        <p:sp>
          <p:nvSpPr>
            <p:cNvPr id="16" name="object 16"/>
            <p:cNvSpPr/>
            <p:nvPr/>
          </p:nvSpPr>
          <p:spPr>
            <a:xfrm>
              <a:off x="6144768" y="1033272"/>
              <a:ext cx="2863850" cy="1590040"/>
            </a:xfrm>
            <a:custGeom>
              <a:avLst/>
              <a:gdLst/>
              <a:ahLst/>
              <a:cxnLst/>
              <a:rect l="l" t="t" r="r" b="b"/>
              <a:pathLst>
                <a:path w="2863850" h="1590039">
                  <a:moveTo>
                    <a:pt x="0" y="1589531"/>
                  </a:moveTo>
                  <a:lnTo>
                    <a:pt x="2863595" y="1589531"/>
                  </a:lnTo>
                  <a:lnTo>
                    <a:pt x="2863595" y="0"/>
                  </a:lnTo>
                  <a:lnTo>
                    <a:pt x="0" y="0"/>
                  </a:lnTo>
                  <a:lnTo>
                    <a:pt x="0" y="1589531"/>
                  </a:lnTo>
                  <a:close/>
                </a:path>
              </a:pathLst>
            </a:custGeom>
            <a:ln w="12192">
              <a:solidFill>
                <a:srgbClr val="000000"/>
              </a:solidFill>
            </a:ln>
          </p:spPr>
          <p:txBody>
            <a:bodyPr wrap="square" lIns="0" tIns="0" rIns="0" bIns="0" rtlCol="0"/>
            <a:lstStyle/>
            <a:p>
              <a:endParaRPr/>
            </a:p>
          </p:txBody>
        </p:sp>
        <p:pic>
          <p:nvPicPr>
            <p:cNvPr id="17" name="object 17"/>
            <p:cNvPicPr/>
            <p:nvPr/>
          </p:nvPicPr>
          <p:blipFill>
            <a:blip r:embed="rId13" cstate="print"/>
            <a:stretch>
              <a:fillRect/>
            </a:stretch>
          </p:blipFill>
          <p:spPr>
            <a:xfrm>
              <a:off x="6135624" y="1039368"/>
              <a:ext cx="620268" cy="275843"/>
            </a:xfrm>
            <a:prstGeom prst="rect">
              <a:avLst/>
            </a:prstGeom>
          </p:spPr>
        </p:pic>
        <p:pic>
          <p:nvPicPr>
            <p:cNvPr id="18" name="object 18"/>
            <p:cNvPicPr/>
            <p:nvPr/>
          </p:nvPicPr>
          <p:blipFill>
            <a:blip r:embed="rId14" cstate="print"/>
            <a:stretch>
              <a:fillRect/>
            </a:stretch>
          </p:blipFill>
          <p:spPr>
            <a:xfrm>
              <a:off x="38072" y="2609056"/>
              <a:ext cx="3049578" cy="1725231"/>
            </a:xfrm>
            <a:prstGeom prst="rect">
              <a:avLst/>
            </a:prstGeom>
          </p:spPr>
        </p:pic>
        <p:pic>
          <p:nvPicPr>
            <p:cNvPr id="19" name="object 19"/>
            <p:cNvPicPr/>
            <p:nvPr/>
          </p:nvPicPr>
          <p:blipFill>
            <a:blip r:embed="rId15" cstate="print"/>
            <a:stretch>
              <a:fillRect/>
            </a:stretch>
          </p:blipFill>
          <p:spPr>
            <a:xfrm>
              <a:off x="131064" y="2685287"/>
              <a:ext cx="2872740" cy="1577339"/>
            </a:xfrm>
            <a:prstGeom prst="rect">
              <a:avLst/>
            </a:prstGeom>
          </p:spPr>
        </p:pic>
        <p:sp>
          <p:nvSpPr>
            <p:cNvPr id="20" name="object 20"/>
            <p:cNvSpPr/>
            <p:nvPr/>
          </p:nvSpPr>
          <p:spPr>
            <a:xfrm>
              <a:off x="124967" y="2679191"/>
              <a:ext cx="2885440" cy="1590040"/>
            </a:xfrm>
            <a:custGeom>
              <a:avLst/>
              <a:gdLst/>
              <a:ahLst/>
              <a:cxnLst/>
              <a:rect l="l" t="t" r="r" b="b"/>
              <a:pathLst>
                <a:path w="2885440" h="1590039">
                  <a:moveTo>
                    <a:pt x="0" y="1589531"/>
                  </a:moveTo>
                  <a:lnTo>
                    <a:pt x="2884932" y="1589531"/>
                  </a:lnTo>
                  <a:lnTo>
                    <a:pt x="2884932" y="0"/>
                  </a:lnTo>
                  <a:lnTo>
                    <a:pt x="0" y="0"/>
                  </a:lnTo>
                  <a:lnTo>
                    <a:pt x="0" y="1589531"/>
                  </a:lnTo>
                  <a:close/>
                </a:path>
              </a:pathLst>
            </a:custGeom>
            <a:ln w="12192">
              <a:solidFill>
                <a:srgbClr val="000000"/>
              </a:solidFill>
            </a:ln>
          </p:spPr>
          <p:txBody>
            <a:bodyPr wrap="square" lIns="0" tIns="0" rIns="0" bIns="0" rtlCol="0"/>
            <a:lstStyle/>
            <a:p>
              <a:endParaRPr/>
            </a:p>
          </p:txBody>
        </p:sp>
        <p:pic>
          <p:nvPicPr>
            <p:cNvPr id="21" name="object 21"/>
            <p:cNvPicPr/>
            <p:nvPr/>
          </p:nvPicPr>
          <p:blipFill>
            <a:blip r:embed="rId16" cstate="print"/>
            <a:stretch>
              <a:fillRect/>
            </a:stretch>
          </p:blipFill>
          <p:spPr>
            <a:xfrm>
              <a:off x="114300" y="2685287"/>
              <a:ext cx="621792" cy="300227"/>
            </a:xfrm>
            <a:prstGeom prst="rect">
              <a:avLst/>
            </a:prstGeom>
          </p:spPr>
        </p:pic>
        <p:pic>
          <p:nvPicPr>
            <p:cNvPr id="22" name="object 22"/>
            <p:cNvPicPr/>
            <p:nvPr/>
          </p:nvPicPr>
          <p:blipFill>
            <a:blip r:embed="rId17" cstate="print"/>
            <a:stretch>
              <a:fillRect/>
            </a:stretch>
          </p:blipFill>
          <p:spPr>
            <a:xfrm>
              <a:off x="3041903" y="952500"/>
              <a:ext cx="3070860" cy="1761744"/>
            </a:xfrm>
            <a:prstGeom prst="rect">
              <a:avLst/>
            </a:prstGeom>
          </p:spPr>
        </p:pic>
        <p:pic>
          <p:nvPicPr>
            <p:cNvPr id="23" name="object 23"/>
            <p:cNvPicPr/>
            <p:nvPr/>
          </p:nvPicPr>
          <p:blipFill>
            <a:blip r:embed="rId18" cstate="print"/>
            <a:stretch>
              <a:fillRect/>
            </a:stretch>
          </p:blipFill>
          <p:spPr>
            <a:xfrm>
              <a:off x="3148584" y="1046988"/>
              <a:ext cx="2862072" cy="1577339"/>
            </a:xfrm>
            <a:prstGeom prst="rect">
              <a:avLst/>
            </a:prstGeom>
          </p:spPr>
        </p:pic>
        <p:sp>
          <p:nvSpPr>
            <p:cNvPr id="24" name="object 24"/>
            <p:cNvSpPr/>
            <p:nvPr/>
          </p:nvSpPr>
          <p:spPr>
            <a:xfrm>
              <a:off x="3142487" y="1040892"/>
              <a:ext cx="2874645" cy="1590040"/>
            </a:xfrm>
            <a:custGeom>
              <a:avLst/>
              <a:gdLst/>
              <a:ahLst/>
              <a:cxnLst/>
              <a:rect l="l" t="t" r="r" b="b"/>
              <a:pathLst>
                <a:path w="2874645" h="1590039">
                  <a:moveTo>
                    <a:pt x="0" y="1589531"/>
                  </a:moveTo>
                  <a:lnTo>
                    <a:pt x="2874264" y="1589531"/>
                  </a:lnTo>
                  <a:lnTo>
                    <a:pt x="2874264" y="0"/>
                  </a:lnTo>
                  <a:lnTo>
                    <a:pt x="0" y="0"/>
                  </a:lnTo>
                  <a:lnTo>
                    <a:pt x="0" y="1589531"/>
                  </a:lnTo>
                  <a:close/>
                </a:path>
              </a:pathLst>
            </a:custGeom>
            <a:ln w="12192">
              <a:solidFill>
                <a:srgbClr val="000000"/>
              </a:solidFill>
            </a:ln>
          </p:spPr>
          <p:txBody>
            <a:bodyPr wrap="square" lIns="0" tIns="0" rIns="0" bIns="0" rtlCol="0"/>
            <a:lstStyle/>
            <a:p>
              <a:endParaRPr/>
            </a:p>
          </p:txBody>
        </p:sp>
        <p:pic>
          <p:nvPicPr>
            <p:cNvPr id="25" name="object 25"/>
            <p:cNvPicPr/>
            <p:nvPr/>
          </p:nvPicPr>
          <p:blipFill>
            <a:blip r:embed="rId19" cstate="print"/>
            <a:stretch>
              <a:fillRect/>
            </a:stretch>
          </p:blipFill>
          <p:spPr>
            <a:xfrm>
              <a:off x="3131819" y="1046988"/>
              <a:ext cx="620268" cy="306324"/>
            </a:xfrm>
            <a:prstGeom prst="rect">
              <a:avLst/>
            </a:prstGeom>
          </p:spPr>
        </p:pic>
        <p:pic>
          <p:nvPicPr>
            <p:cNvPr id="26" name="object 26"/>
            <p:cNvPicPr/>
            <p:nvPr/>
          </p:nvPicPr>
          <p:blipFill>
            <a:blip r:embed="rId20" cstate="print"/>
            <a:stretch>
              <a:fillRect/>
            </a:stretch>
          </p:blipFill>
          <p:spPr>
            <a:xfrm>
              <a:off x="21335" y="993648"/>
              <a:ext cx="3101340" cy="1632203"/>
            </a:xfrm>
            <a:prstGeom prst="rect">
              <a:avLst/>
            </a:prstGeom>
          </p:spPr>
        </p:pic>
        <p:pic>
          <p:nvPicPr>
            <p:cNvPr id="27" name="object 27"/>
            <p:cNvPicPr/>
            <p:nvPr/>
          </p:nvPicPr>
          <p:blipFill>
            <a:blip r:embed="rId21" cstate="print"/>
            <a:stretch>
              <a:fillRect/>
            </a:stretch>
          </p:blipFill>
          <p:spPr>
            <a:xfrm>
              <a:off x="124967" y="1083564"/>
              <a:ext cx="2898648" cy="1456943"/>
            </a:xfrm>
            <a:prstGeom prst="rect">
              <a:avLst/>
            </a:prstGeom>
          </p:spPr>
        </p:pic>
        <p:sp>
          <p:nvSpPr>
            <p:cNvPr id="28" name="object 28"/>
            <p:cNvSpPr/>
            <p:nvPr/>
          </p:nvSpPr>
          <p:spPr>
            <a:xfrm>
              <a:off x="120396" y="1078992"/>
              <a:ext cx="2908300" cy="1466215"/>
            </a:xfrm>
            <a:custGeom>
              <a:avLst/>
              <a:gdLst/>
              <a:ahLst/>
              <a:cxnLst/>
              <a:rect l="l" t="t" r="r" b="b"/>
              <a:pathLst>
                <a:path w="2908300" h="1466214">
                  <a:moveTo>
                    <a:pt x="0" y="1466088"/>
                  </a:moveTo>
                  <a:lnTo>
                    <a:pt x="2907792" y="1466088"/>
                  </a:lnTo>
                  <a:lnTo>
                    <a:pt x="2907792" y="0"/>
                  </a:lnTo>
                  <a:lnTo>
                    <a:pt x="0" y="0"/>
                  </a:lnTo>
                  <a:lnTo>
                    <a:pt x="0" y="1466088"/>
                  </a:lnTo>
                  <a:close/>
                </a:path>
              </a:pathLst>
            </a:custGeom>
            <a:ln w="9143">
              <a:solidFill>
                <a:srgbClr val="000000"/>
              </a:solidFill>
            </a:ln>
          </p:spPr>
          <p:txBody>
            <a:bodyPr wrap="square" lIns="0" tIns="0" rIns="0" bIns="0" rtlCol="0"/>
            <a:lstStyle/>
            <a:p>
              <a:endParaRPr/>
            </a:p>
          </p:txBody>
        </p:sp>
        <p:sp>
          <p:nvSpPr>
            <p:cNvPr id="29" name="object 29"/>
            <p:cNvSpPr/>
            <p:nvPr/>
          </p:nvSpPr>
          <p:spPr>
            <a:xfrm>
              <a:off x="111251" y="1074420"/>
              <a:ext cx="812800" cy="254635"/>
            </a:xfrm>
            <a:custGeom>
              <a:avLst/>
              <a:gdLst/>
              <a:ahLst/>
              <a:cxnLst/>
              <a:rect l="l" t="t" r="r" b="b"/>
              <a:pathLst>
                <a:path w="812800" h="254634">
                  <a:moveTo>
                    <a:pt x="0" y="254508"/>
                  </a:moveTo>
                  <a:lnTo>
                    <a:pt x="812292" y="254508"/>
                  </a:lnTo>
                  <a:lnTo>
                    <a:pt x="812292"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0" name="object 30"/>
          <p:cNvSpPr txBox="1"/>
          <p:nvPr/>
        </p:nvSpPr>
        <p:spPr>
          <a:xfrm>
            <a:off x="130302" y="1086611"/>
            <a:ext cx="787400" cy="236220"/>
          </a:xfrm>
          <a:prstGeom prst="rect">
            <a:avLst/>
          </a:prstGeom>
          <a:solidFill>
            <a:srgbClr val="FFFFFF">
              <a:alpha val="59999"/>
            </a:srgbClr>
          </a:solidFill>
        </p:spPr>
        <p:txBody>
          <a:bodyPr vert="horz" wrap="square" lIns="0" tIns="30480" rIns="0" bIns="0" rtlCol="0">
            <a:spAutoFit/>
          </a:bodyPr>
          <a:lstStyle/>
          <a:p>
            <a:pPr marL="154940">
              <a:lnSpc>
                <a:spcPct val="100000"/>
              </a:lnSpc>
              <a:spcBef>
                <a:spcPts val="240"/>
              </a:spcBef>
            </a:pPr>
            <a:r>
              <a:rPr sz="1050" b="1" dirty="0">
                <a:latin typeface="Arial"/>
                <a:cs typeface="Arial"/>
                <a:hlinkClick r:id="rId2"/>
              </a:rPr>
              <a:t>PCL-09</a:t>
            </a:r>
            <a:endParaRPr sz="1050">
              <a:latin typeface="Arial"/>
              <a:cs typeface="Arial"/>
            </a:endParaRPr>
          </a:p>
        </p:txBody>
      </p:sp>
      <p:grpSp>
        <p:nvGrpSpPr>
          <p:cNvPr id="31" name="object 31"/>
          <p:cNvGrpSpPr/>
          <p:nvPr/>
        </p:nvGrpSpPr>
        <p:grpSpPr>
          <a:xfrm>
            <a:off x="6292596" y="2569464"/>
            <a:ext cx="2563495" cy="1803400"/>
            <a:chOff x="6292596" y="2569464"/>
            <a:chExt cx="2563495" cy="1803400"/>
          </a:xfrm>
        </p:grpSpPr>
        <p:pic>
          <p:nvPicPr>
            <p:cNvPr id="32" name="object 32"/>
            <p:cNvPicPr/>
            <p:nvPr/>
          </p:nvPicPr>
          <p:blipFill>
            <a:blip r:embed="rId22" cstate="print"/>
            <a:stretch>
              <a:fillRect/>
            </a:stretch>
          </p:blipFill>
          <p:spPr>
            <a:xfrm>
              <a:off x="6292596" y="2569464"/>
              <a:ext cx="2563368" cy="1802892"/>
            </a:xfrm>
            <a:prstGeom prst="rect">
              <a:avLst/>
            </a:prstGeom>
          </p:spPr>
        </p:pic>
        <p:pic>
          <p:nvPicPr>
            <p:cNvPr id="33" name="object 33"/>
            <p:cNvPicPr/>
            <p:nvPr/>
          </p:nvPicPr>
          <p:blipFill>
            <a:blip r:embed="rId23" cstate="print"/>
            <a:stretch>
              <a:fillRect/>
            </a:stretch>
          </p:blipFill>
          <p:spPr>
            <a:xfrm>
              <a:off x="6391656" y="2660904"/>
              <a:ext cx="2369820" cy="1624584"/>
            </a:xfrm>
            <a:prstGeom prst="rect">
              <a:avLst/>
            </a:prstGeom>
          </p:spPr>
        </p:pic>
        <p:sp>
          <p:nvSpPr>
            <p:cNvPr id="34" name="object 34"/>
            <p:cNvSpPr/>
            <p:nvPr/>
          </p:nvSpPr>
          <p:spPr>
            <a:xfrm>
              <a:off x="6387084" y="2656332"/>
              <a:ext cx="2379345" cy="1633855"/>
            </a:xfrm>
            <a:custGeom>
              <a:avLst/>
              <a:gdLst/>
              <a:ahLst/>
              <a:cxnLst/>
              <a:rect l="l" t="t" r="r" b="b"/>
              <a:pathLst>
                <a:path w="2379345" h="1633854">
                  <a:moveTo>
                    <a:pt x="0" y="1633727"/>
                  </a:moveTo>
                  <a:lnTo>
                    <a:pt x="2378964" y="1633727"/>
                  </a:lnTo>
                  <a:lnTo>
                    <a:pt x="2378964" y="0"/>
                  </a:lnTo>
                  <a:lnTo>
                    <a:pt x="0" y="0"/>
                  </a:lnTo>
                  <a:lnTo>
                    <a:pt x="0" y="1633727"/>
                  </a:lnTo>
                  <a:close/>
                </a:path>
              </a:pathLst>
            </a:custGeom>
            <a:ln w="9144">
              <a:solidFill>
                <a:srgbClr val="000000"/>
              </a:solidFill>
            </a:ln>
          </p:spPr>
          <p:txBody>
            <a:bodyPr wrap="square" lIns="0" tIns="0" rIns="0" bIns="0" rtlCol="0"/>
            <a:lstStyle/>
            <a:p>
              <a:endParaRPr/>
            </a:p>
          </p:txBody>
        </p:sp>
        <p:sp>
          <p:nvSpPr>
            <p:cNvPr id="35" name="object 35"/>
            <p:cNvSpPr/>
            <p:nvPr/>
          </p:nvSpPr>
          <p:spPr>
            <a:xfrm>
              <a:off x="6391656" y="2660904"/>
              <a:ext cx="513715" cy="253365"/>
            </a:xfrm>
            <a:custGeom>
              <a:avLst/>
              <a:gdLst/>
              <a:ahLst/>
              <a:cxnLst/>
              <a:rect l="l" t="t" r="r" b="b"/>
              <a:pathLst>
                <a:path w="513715" h="253364">
                  <a:moveTo>
                    <a:pt x="0" y="252984"/>
                  </a:moveTo>
                  <a:lnTo>
                    <a:pt x="513588" y="252984"/>
                  </a:lnTo>
                  <a:lnTo>
                    <a:pt x="513588"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36" name="object 36"/>
          <p:cNvSpPr txBox="1"/>
          <p:nvPr/>
        </p:nvSpPr>
        <p:spPr>
          <a:xfrm>
            <a:off x="6394703" y="2663951"/>
            <a:ext cx="504825" cy="243840"/>
          </a:xfrm>
          <a:prstGeom prst="rect">
            <a:avLst/>
          </a:prstGeom>
          <a:solidFill>
            <a:srgbClr val="FFFFFF">
              <a:alpha val="59999"/>
            </a:srgbClr>
          </a:solidFill>
        </p:spPr>
        <p:txBody>
          <a:bodyPr vert="horz" wrap="square" lIns="0" tIns="38735" rIns="0" bIns="0" rtlCol="0">
            <a:spAutoFit/>
          </a:bodyPr>
          <a:lstStyle/>
          <a:p>
            <a:pPr marL="102235">
              <a:lnSpc>
                <a:spcPct val="100000"/>
              </a:lnSpc>
              <a:spcBef>
                <a:spcPts val="305"/>
              </a:spcBef>
            </a:pPr>
            <a:r>
              <a:rPr sz="1050" b="1" dirty="0">
                <a:latin typeface="Arial"/>
                <a:cs typeface="Arial"/>
                <a:hlinkClick r:id="rId7"/>
              </a:rPr>
              <a:t>SH-2</a:t>
            </a:r>
            <a:endParaRPr sz="1050">
              <a:latin typeface="Arial"/>
              <a:cs typeface="Arial"/>
            </a:endParaRPr>
          </a:p>
        </p:txBody>
      </p:sp>
    </p:spTree>
    <p:extLst>
      <p:ext uri="{BB962C8B-B14F-4D97-AF65-F5344CB8AC3E}">
        <p14:creationId xmlns:p14="http://schemas.microsoft.com/office/powerpoint/2010/main" val="3858926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28600" y="3429000"/>
            <a:ext cx="8763000" cy="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D023AF86-49C8-4130-99BB-1A50D64182D9}"/>
              </a:ext>
            </a:extLst>
          </p:cNvPr>
          <p:cNvSpPr txBox="1"/>
          <p:nvPr/>
        </p:nvSpPr>
        <p:spPr>
          <a:xfrm>
            <a:off x="1366185" y="5954486"/>
            <a:ext cx="6400799" cy="307777"/>
          </a:xfrm>
          <a:prstGeom prst="rect">
            <a:avLst/>
          </a:prstGeom>
          <a:solidFill>
            <a:srgbClr val="FF0000"/>
          </a:solidFill>
          <a:ln w="254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Presents a comprehensive, tactical-level view of the PLA</a:t>
            </a:r>
          </a:p>
        </p:txBody>
      </p:sp>
      <p:sp>
        <p:nvSpPr>
          <p:cNvPr id="8" name="Title 1"/>
          <p:cNvSpPr txBox="1">
            <a:spLocks/>
          </p:cNvSpPr>
          <p:nvPr/>
        </p:nvSpPr>
        <p:spPr>
          <a:xfrm>
            <a:off x="1295400" y="76200"/>
            <a:ext cx="44196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Overview</a:t>
            </a:r>
          </a:p>
        </p:txBody>
      </p:sp>
      <p:cxnSp>
        <p:nvCxnSpPr>
          <p:cNvPr id="9" name="Straight Connector 8">
            <a:extLst>
              <a:ext uri="{FF2B5EF4-FFF2-40B4-BE49-F238E27FC236}">
                <a16:creationId xmlns:a16="http://schemas.microsoft.com/office/drawing/2014/main" id="{14B22A08-79D0-4D5A-8368-776EA397CB13}"/>
              </a:ext>
            </a:extLst>
          </p:cNvPr>
          <p:cNvCxnSpPr/>
          <p:nvPr/>
        </p:nvCxnSpPr>
        <p:spPr>
          <a:xfrm>
            <a:off x="1366185" y="762000"/>
            <a:ext cx="40440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210310" y="1197615"/>
            <a:ext cx="2983957" cy="1877437"/>
          </a:xfrm>
          <a:prstGeom prst="rect">
            <a:avLst/>
          </a:prstGeom>
        </p:spPr>
        <p:txBody>
          <a:bodyPr wrap="square">
            <a:spAutoFit/>
          </a:bodyPr>
          <a:lstStyle/>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1:</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 Fundamentals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2:</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 Force Structure</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3:</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 Joint Capabilities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4: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Tactical System Warfare</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5:</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Tactical Information Operations</a:t>
            </a:r>
          </a:p>
        </p:txBody>
      </p:sp>
      <p:sp>
        <p:nvSpPr>
          <p:cNvPr id="17" name="Rectangle 16"/>
          <p:cNvSpPr/>
          <p:nvPr/>
        </p:nvSpPr>
        <p:spPr>
          <a:xfrm>
            <a:off x="76200" y="1762245"/>
            <a:ext cx="152400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Part 1: </a:t>
            </a:r>
            <a:b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PLA Forces</a:t>
            </a:r>
          </a:p>
        </p:txBody>
      </p:sp>
      <p:pic>
        <p:nvPicPr>
          <p:cNvPr id="5" name="Picture 4">
            <a:extLst>
              <a:ext uri="{FF2B5EF4-FFF2-40B4-BE49-F238E27FC236}">
                <a16:creationId xmlns:a16="http://schemas.microsoft.com/office/drawing/2014/main" id="{F7339DFC-E549-4B6D-87D1-8FC4CBE1A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3255115"/>
            <a:ext cx="1939023" cy="2155085"/>
          </a:xfrm>
          <a:prstGeom prst="rect">
            <a:avLst/>
          </a:prstGeom>
          <a:ln>
            <a:no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4EA27208-2514-475B-9C5D-513C06E3A661}"/>
              </a:ext>
            </a:extLst>
          </p:cNvPr>
          <p:cNvPicPr/>
          <p:nvPr/>
        </p:nvPicPr>
        <p:blipFill>
          <a:blip r:embed="rId3">
            <a:extLst>
              <a:ext uri="{28A0092B-C50C-407E-A947-70E740481C1C}">
                <a14:useLocalDpi xmlns:a14="http://schemas.microsoft.com/office/drawing/2010/main" val="0"/>
              </a:ext>
            </a:extLst>
          </a:blip>
          <a:stretch>
            <a:fillRect/>
          </a:stretch>
        </p:blipFill>
        <p:spPr>
          <a:xfrm>
            <a:off x="6426908" y="4171836"/>
            <a:ext cx="2623229" cy="1587433"/>
          </a:xfrm>
          <a:prstGeom prst="rect">
            <a:avLst/>
          </a:prstGeom>
          <a:effectLst>
            <a:outerShdw blurRad="50800" dist="38100" dir="5400000" algn="t" rotWithShape="0">
              <a:prstClr val="black">
                <a:alpha val="40000"/>
              </a:prstClr>
            </a:outerShdw>
          </a:effectLst>
        </p:spPr>
      </p:pic>
      <p:sp>
        <p:nvSpPr>
          <p:cNvPr id="18" name="Rectangle 17"/>
          <p:cNvSpPr/>
          <p:nvPr/>
        </p:nvSpPr>
        <p:spPr>
          <a:xfrm>
            <a:off x="4419600" y="1762245"/>
            <a:ext cx="167640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Part 2: </a:t>
            </a:r>
            <a:b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PLA Actions</a:t>
            </a:r>
          </a:p>
        </p:txBody>
      </p:sp>
      <p:sp>
        <p:nvSpPr>
          <p:cNvPr id="19" name="Rectangle 18"/>
          <p:cNvSpPr/>
          <p:nvPr/>
        </p:nvSpPr>
        <p:spPr>
          <a:xfrm>
            <a:off x="5667554" y="1243437"/>
            <a:ext cx="2983957" cy="1431161"/>
          </a:xfrm>
          <a:prstGeom prst="rect">
            <a:avLst/>
          </a:prstGeom>
        </p:spPr>
        <p:txBody>
          <a:bodyPr wrap="square">
            <a:spAutoFit/>
          </a:bodyPr>
          <a:lstStyle/>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6:</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Reconnaissance and Security Actions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7:</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Offensive Actions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8:</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Defensive Actions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Chapter 9: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Antiterrorism and Stability Actions</a:t>
            </a:r>
          </a:p>
        </p:txBody>
      </p:sp>
      <p:sp>
        <p:nvSpPr>
          <p:cNvPr id="20" name="Rectangle 19"/>
          <p:cNvSpPr/>
          <p:nvPr/>
        </p:nvSpPr>
        <p:spPr>
          <a:xfrm>
            <a:off x="76200" y="4257476"/>
            <a:ext cx="1524000"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Appendices</a:t>
            </a:r>
          </a:p>
        </p:txBody>
      </p:sp>
      <p:sp>
        <p:nvSpPr>
          <p:cNvPr id="22" name="Rectangle 21"/>
          <p:cNvSpPr/>
          <p:nvPr/>
        </p:nvSpPr>
        <p:spPr>
          <a:xfrm>
            <a:off x="1208316" y="4122719"/>
            <a:ext cx="2983957" cy="723275"/>
          </a:xfrm>
          <a:prstGeom prst="rect">
            <a:avLst/>
          </a:prstGeom>
        </p:spPr>
        <p:txBody>
          <a:bodyPr wrap="square">
            <a:spAutoFit/>
          </a:bodyPr>
          <a:lstStyle/>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Warfighting functions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Generalized capability assessments</a:t>
            </a:r>
          </a:p>
        </p:txBody>
      </p:sp>
      <p:cxnSp>
        <p:nvCxnSpPr>
          <p:cNvPr id="24" name="Straight Connector 23"/>
          <p:cNvCxnSpPr/>
          <p:nvPr/>
        </p:nvCxnSpPr>
        <p:spPr>
          <a:xfrm>
            <a:off x="4419600" y="1157024"/>
            <a:ext cx="0" cy="448177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067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948029" y="237871"/>
            <a:ext cx="736854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 Multiple</a:t>
            </a:r>
            <a:r>
              <a:rPr sz="2800" i="0" spc="5" dirty="0">
                <a:latin typeface="Arial"/>
                <a:cs typeface="Arial"/>
              </a:rPr>
              <a:t> </a:t>
            </a:r>
            <a:r>
              <a:rPr sz="2800" i="0" spc="-5" dirty="0">
                <a:latin typeface="Arial"/>
                <a:cs typeface="Arial"/>
              </a:rPr>
              <a:t>Rocket Launchers (MRLS)</a:t>
            </a:r>
            <a:endParaRPr sz="2800">
              <a:latin typeface="Arial"/>
              <a:cs typeface="Arial"/>
            </a:endParaRPr>
          </a:p>
        </p:txBody>
      </p:sp>
      <p:grpSp>
        <p:nvGrpSpPr>
          <p:cNvPr id="8" name="object 8"/>
          <p:cNvGrpSpPr/>
          <p:nvPr/>
        </p:nvGrpSpPr>
        <p:grpSpPr>
          <a:xfrm>
            <a:off x="115570" y="1238758"/>
            <a:ext cx="2911475" cy="1605280"/>
            <a:chOff x="115570" y="1238758"/>
            <a:chExt cx="2911475" cy="1605280"/>
          </a:xfrm>
        </p:grpSpPr>
        <p:pic>
          <p:nvPicPr>
            <p:cNvPr id="9" name="object 9"/>
            <p:cNvPicPr/>
            <p:nvPr/>
          </p:nvPicPr>
          <p:blipFill>
            <a:blip r:embed="rId2" cstate="print"/>
            <a:stretch>
              <a:fillRect/>
            </a:stretch>
          </p:blipFill>
          <p:spPr>
            <a:xfrm>
              <a:off x="137160" y="1257300"/>
              <a:ext cx="2880360" cy="1577339"/>
            </a:xfrm>
            <a:prstGeom prst="rect">
              <a:avLst/>
            </a:prstGeom>
          </p:spPr>
        </p:pic>
        <p:sp>
          <p:nvSpPr>
            <p:cNvPr id="10" name="object 10"/>
            <p:cNvSpPr/>
            <p:nvPr/>
          </p:nvSpPr>
          <p:spPr>
            <a:xfrm>
              <a:off x="132588" y="1252728"/>
              <a:ext cx="2889885" cy="1586865"/>
            </a:xfrm>
            <a:custGeom>
              <a:avLst/>
              <a:gdLst/>
              <a:ahLst/>
              <a:cxnLst/>
              <a:rect l="l" t="t" r="r" b="b"/>
              <a:pathLst>
                <a:path w="2889885" h="1586864">
                  <a:moveTo>
                    <a:pt x="0" y="1586484"/>
                  </a:moveTo>
                  <a:lnTo>
                    <a:pt x="2889504" y="1586484"/>
                  </a:lnTo>
                  <a:lnTo>
                    <a:pt x="2889504" y="0"/>
                  </a:lnTo>
                  <a:lnTo>
                    <a:pt x="0" y="0"/>
                  </a:lnTo>
                  <a:lnTo>
                    <a:pt x="0" y="1586484"/>
                  </a:lnTo>
                  <a:close/>
                </a:path>
              </a:pathLst>
            </a:custGeom>
            <a:ln w="9144">
              <a:solidFill>
                <a:srgbClr val="000000"/>
              </a:solidFill>
            </a:ln>
          </p:spPr>
          <p:txBody>
            <a:bodyPr wrap="square" lIns="0" tIns="0" rIns="0" bIns="0" rtlCol="0"/>
            <a:lstStyle/>
            <a:p>
              <a:endParaRPr/>
            </a:p>
          </p:txBody>
        </p:sp>
        <p:sp>
          <p:nvSpPr>
            <p:cNvPr id="11" name="object 11"/>
            <p:cNvSpPr/>
            <p:nvPr/>
          </p:nvSpPr>
          <p:spPr>
            <a:xfrm>
              <a:off x="121920" y="1245108"/>
              <a:ext cx="649605" cy="253365"/>
            </a:xfrm>
            <a:custGeom>
              <a:avLst/>
              <a:gdLst/>
              <a:ahLst/>
              <a:cxnLst/>
              <a:rect l="l" t="t" r="r" b="b"/>
              <a:pathLst>
                <a:path w="649605" h="253365">
                  <a:moveTo>
                    <a:pt x="649224" y="0"/>
                  </a:moveTo>
                  <a:lnTo>
                    <a:pt x="0" y="0"/>
                  </a:lnTo>
                  <a:lnTo>
                    <a:pt x="0" y="252984"/>
                  </a:lnTo>
                  <a:lnTo>
                    <a:pt x="649224" y="252984"/>
                  </a:lnTo>
                  <a:lnTo>
                    <a:pt x="649224" y="0"/>
                  </a:lnTo>
                  <a:close/>
                </a:path>
              </a:pathLst>
            </a:custGeom>
            <a:solidFill>
              <a:srgbClr val="FFFFFF">
                <a:alpha val="59999"/>
              </a:srgbClr>
            </a:solidFill>
          </p:spPr>
          <p:txBody>
            <a:bodyPr wrap="square" lIns="0" tIns="0" rIns="0" bIns="0" rtlCol="0"/>
            <a:lstStyle/>
            <a:p>
              <a:endParaRPr/>
            </a:p>
          </p:txBody>
        </p:sp>
        <p:sp>
          <p:nvSpPr>
            <p:cNvPr id="12" name="object 12"/>
            <p:cNvSpPr/>
            <p:nvPr/>
          </p:nvSpPr>
          <p:spPr>
            <a:xfrm>
              <a:off x="121920" y="1245108"/>
              <a:ext cx="649605" cy="253365"/>
            </a:xfrm>
            <a:custGeom>
              <a:avLst/>
              <a:gdLst/>
              <a:ahLst/>
              <a:cxnLst/>
              <a:rect l="l" t="t" r="r" b="b"/>
              <a:pathLst>
                <a:path w="649605" h="253365">
                  <a:moveTo>
                    <a:pt x="0" y="252984"/>
                  </a:moveTo>
                  <a:lnTo>
                    <a:pt x="649224" y="252984"/>
                  </a:lnTo>
                  <a:lnTo>
                    <a:pt x="649224"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13" name="object 13"/>
          <p:cNvSpPr txBox="1"/>
          <p:nvPr/>
        </p:nvSpPr>
        <p:spPr>
          <a:xfrm>
            <a:off x="143255" y="1274826"/>
            <a:ext cx="622300" cy="186690"/>
          </a:xfrm>
          <a:prstGeom prst="rect">
            <a:avLst/>
          </a:prstGeom>
        </p:spPr>
        <p:txBody>
          <a:bodyPr vert="horz" wrap="square" lIns="0" tIns="13335" rIns="0" bIns="0" rtlCol="0">
            <a:spAutoFit/>
          </a:bodyPr>
          <a:lstStyle/>
          <a:p>
            <a:pPr marL="70485">
              <a:lnSpc>
                <a:spcPct val="100000"/>
              </a:lnSpc>
              <a:spcBef>
                <a:spcPts val="105"/>
              </a:spcBef>
            </a:pPr>
            <a:r>
              <a:rPr sz="1050" b="1" dirty="0">
                <a:latin typeface="Arial"/>
                <a:cs typeface="Arial"/>
                <a:hlinkClick r:id="rId3"/>
              </a:rPr>
              <a:t>PHL-03</a:t>
            </a:r>
            <a:endParaRPr sz="1050">
              <a:latin typeface="Arial"/>
              <a:cs typeface="Arial"/>
            </a:endParaRPr>
          </a:p>
        </p:txBody>
      </p:sp>
      <p:grpSp>
        <p:nvGrpSpPr>
          <p:cNvPr id="14" name="object 14"/>
          <p:cNvGrpSpPr/>
          <p:nvPr/>
        </p:nvGrpSpPr>
        <p:grpSpPr>
          <a:xfrm>
            <a:off x="3105866" y="1182592"/>
            <a:ext cx="3046730" cy="1725295"/>
            <a:chOff x="3105866" y="1182592"/>
            <a:chExt cx="3046730" cy="1725295"/>
          </a:xfrm>
        </p:grpSpPr>
        <p:pic>
          <p:nvPicPr>
            <p:cNvPr id="15" name="object 15"/>
            <p:cNvPicPr/>
            <p:nvPr/>
          </p:nvPicPr>
          <p:blipFill>
            <a:blip r:embed="rId4" cstate="print"/>
            <a:stretch>
              <a:fillRect/>
            </a:stretch>
          </p:blipFill>
          <p:spPr>
            <a:xfrm>
              <a:off x="3105866" y="1182592"/>
              <a:ext cx="3046566" cy="1725215"/>
            </a:xfrm>
            <a:prstGeom prst="rect">
              <a:avLst/>
            </a:prstGeom>
          </p:spPr>
        </p:pic>
        <p:pic>
          <p:nvPicPr>
            <p:cNvPr id="16" name="object 16"/>
            <p:cNvPicPr/>
            <p:nvPr/>
          </p:nvPicPr>
          <p:blipFill>
            <a:blip r:embed="rId5" cstate="print"/>
            <a:stretch>
              <a:fillRect/>
            </a:stretch>
          </p:blipFill>
          <p:spPr>
            <a:xfrm>
              <a:off x="3191255" y="1254252"/>
              <a:ext cx="2880360" cy="1577339"/>
            </a:xfrm>
            <a:prstGeom prst="rect">
              <a:avLst/>
            </a:prstGeom>
          </p:spPr>
        </p:pic>
        <p:sp>
          <p:nvSpPr>
            <p:cNvPr id="17" name="object 17"/>
            <p:cNvSpPr/>
            <p:nvPr/>
          </p:nvSpPr>
          <p:spPr>
            <a:xfrm>
              <a:off x="3186683" y="1249680"/>
              <a:ext cx="2889885" cy="1586865"/>
            </a:xfrm>
            <a:custGeom>
              <a:avLst/>
              <a:gdLst/>
              <a:ahLst/>
              <a:cxnLst/>
              <a:rect l="l" t="t" r="r" b="b"/>
              <a:pathLst>
                <a:path w="2889885" h="1586864">
                  <a:moveTo>
                    <a:pt x="0" y="1586484"/>
                  </a:moveTo>
                  <a:lnTo>
                    <a:pt x="2889504" y="1586484"/>
                  </a:lnTo>
                  <a:lnTo>
                    <a:pt x="2889504" y="0"/>
                  </a:lnTo>
                  <a:lnTo>
                    <a:pt x="0" y="0"/>
                  </a:lnTo>
                  <a:lnTo>
                    <a:pt x="0" y="1586484"/>
                  </a:lnTo>
                  <a:close/>
                </a:path>
              </a:pathLst>
            </a:custGeom>
            <a:ln w="9144">
              <a:solidFill>
                <a:srgbClr val="000000"/>
              </a:solidFill>
            </a:ln>
          </p:spPr>
          <p:txBody>
            <a:bodyPr wrap="square" lIns="0" tIns="0" rIns="0" bIns="0" rtlCol="0"/>
            <a:lstStyle/>
            <a:p>
              <a:endParaRPr/>
            </a:p>
          </p:txBody>
        </p:sp>
        <p:sp>
          <p:nvSpPr>
            <p:cNvPr id="18" name="object 18"/>
            <p:cNvSpPr/>
            <p:nvPr/>
          </p:nvSpPr>
          <p:spPr>
            <a:xfrm>
              <a:off x="3163823" y="1234440"/>
              <a:ext cx="492759" cy="254635"/>
            </a:xfrm>
            <a:custGeom>
              <a:avLst/>
              <a:gdLst/>
              <a:ahLst/>
              <a:cxnLst/>
              <a:rect l="l" t="t" r="r" b="b"/>
              <a:pathLst>
                <a:path w="492760" h="254634">
                  <a:moveTo>
                    <a:pt x="0" y="254508"/>
                  </a:moveTo>
                  <a:lnTo>
                    <a:pt x="492251" y="254508"/>
                  </a:lnTo>
                  <a:lnTo>
                    <a:pt x="492251"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19" name="object 19"/>
          <p:cNvSpPr txBox="1"/>
          <p:nvPr/>
        </p:nvSpPr>
        <p:spPr>
          <a:xfrm>
            <a:off x="3192779" y="1254252"/>
            <a:ext cx="457200" cy="228600"/>
          </a:xfrm>
          <a:prstGeom prst="rect">
            <a:avLst/>
          </a:prstGeom>
          <a:solidFill>
            <a:srgbClr val="FFFFFF">
              <a:alpha val="59999"/>
            </a:srgbClr>
          </a:solidFill>
        </p:spPr>
        <p:txBody>
          <a:bodyPr vert="horz" wrap="square" lIns="0" tIns="23495" rIns="0" bIns="0" rtlCol="0">
            <a:spAutoFit/>
          </a:bodyPr>
          <a:lstStyle/>
          <a:p>
            <a:pPr marL="63500">
              <a:lnSpc>
                <a:spcPct val="100000"/>
              </a:lnSpc>
              <a:spcBef>
                <a:spcPts val="185"/>
              </a:spcBef>
            </a:pPr>
            <a:r>
              <a:rPr sz="1050" b="1" dirty="0">
                <a:latin typeface="Arial"/>
                <a:cs typeface="Arial"/>
                <a:hlinkClick r:id="rId6"/>
              </a:rPr>
              <a:t>SR-5</a:t>
            </a:r>
            <a:endParaRPr sz="1050">
              <a:latin typeface="Arial"/>
              <a:cs typeface="Arial"/>
            </a:endParaRPr>
          </a:p>
        </p:txBody>
      </p:sp>
      <p:grpSp>
        <p:nvGrpSpPr>
          <p:cNvPr id="20" name="object 20"/>
          <p:cNvGrpSpPr/>
          <p:nvPr/>
        </p:nvGrpSpPr>
        <p:grpSpPr>
          <a:xfrm>
            <a:off x="6141720" y="1170432"/>
            <a:ext cx="3002280" cy="1752600"/>
            <a:chOff x="6141720" y="1170432"/>
            <a:chExt cx="3002280" cy="1752600"/>
          </a:xfrm>
        </p:grpSpPr>
        <p:pic>
          <p:nvPicPr>
            <p:cNvPr id="21" name="object 21"/>
            <p:cNvPicPr/>
            <p:nvPr/>
          </p:nvPicPr>
          <p:blipFill>
            <a:blip r:embed="rId7" cstate="print"/>
            <a:stretch>
              <a:fillRect/>
            </a:stretch>
          </p:blipFill>
          <p:spPr>
            <a:xfrm>
              <a:off x="6141720" y="1170432"/>
              <a:ext cx="3002279" cy="1752600"/>
            </a:xfrm>
            <a:prstGeom prst="rect">
              <a:avLst/>
            </a:prstGeom>
          </p:spPr>
        </p:pic>
        <p:pic>
          <p:nvPicPr>
            <p:cNvPr id="22" name="object 22"/>
            <p:cNvPicPr/>
            <p:nvPr/>
          </p:nvPicPr>
          <p:blipFill>
            <a:blip r:embed="rId8" cstate="print"/>
            <a:stretch>
              <a:fillRect/>
            </a:stretch>
          </p:blipFill>
          <p:spPr>
            <a:xfrm>
              <a:off x="6245352" y="1260348"/>
              <a:ext cx="2880359" cy="1577339"/>
            </a:xfrm>
            <a:prstGeom prst="rect">
              <a:avLst/>
            </a:prstGeom>
          </p:spPr>
        </p:pic>
        <p:sp>
          <p:nvSpPr>
            <p:cNvPr id="23" name="object 23"/>
            <p:cNvSpPr/>
            <p:nvPr/>
          </p:nvSpPr>
          <p:spPr>
            <a:xfrm>
              <a:off x="6240780" y="1255776"/>
              <a:ext cx="2889885" cy="1586865"/>
            </a:xfrm>
            <a:custGeom>
              <a:avLst/>
              <a:gdLst/>
              <a:ahLst/>
              <a:cxnLst/>
              <a:rect l="l" t="t" r="r" b="b"/>
              <a:pathLst>
                <a:path w="2889884" h="1586864">
                  <a:moveTo>
                    <a:pt x="0" y="1586484"/>
                  </a:moveTo>
                  <a:lnTo>
                    <a:pt x="2889504" y="1586484"/>
                  </a:lnTo>
                  <a:lnTo>
                    <a:pt x="2889504" y="0"/>
                  </a:lnTo>
                  <a:lnTo>
                    <a:pt x="0" y="0"/>
                  </a:lnTo>
                  <a:lnTo>
                    <a:pt x="0" y="1586484"/>
                  </a:lnTo>
                  <a:close/>
                </a:path>
              </a:pathLst>
            </a:custGeom>
            <a:ln w="9144">
              <a:solidFill>
                <a:srgbClr val="000000"/>
              </a:solidFill>
            </a:ln>
          </p:spPr>
          <p:txBody>
            <a:bodyPr wrap="square" lIns="0" tIns="0" rIns="0" bIns="0" rtlCol="0"/>
            <a:lstStyle/>
            <a:p>
              <a:endParaRPr/>
            </a:p>
          </p:txBody>
        </p:sp>
        <p:sp>
          <p:nvSpPr>
            <p:cNvPr id="24" name="object 24"/>
            <p:cNvSpPr/>
            <p:nvPr/>
          </p:nvSpPr>
          <p:spPr>
            <a:xfrm>
              <a:off x="6202680" y="1242060"/>
              <a:ext cx="783590" cy="253365"/>
            </a:xfrm>
            <a:custGeom>
              <a:avLst/>
              <a:gdLst/>
              <a:ahLst/>
              <a:cxnLst/>
              <a:rect l="l" t="t" r="r" b="b"/>
              <a:pathLst>
                <a:path w="783590" h="253365">
                  <a:moveTo>
                    <a:pt x="0" y="252984"/>
                  </a:moveTo>
                  <a:lnTo>
                    <a:pt x="783335" y="252984"/>
                  </a:lnTo>
                  <a:lnTo>
                    <a:pt x="783335"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25" name="object 25"/>
          <p:cNvSpPr txBox="1"/>
          <p:nvPr/>
        </p:nvSpPr>
        <p:spPr>
          <a:xfrm>
            <a:off x="6245352" y="1260347"/>
            <a:ext cx="734695" cy="228600"/>
          </a:xfrm>
          <a:prstGeom prst="rect">
            <a:avLst/>
          </a:prstGeom>
          <a:solidFill>
            <a:srgbClr val="FFFFFF">
              <a:alpha val="59999"/>
            </a:srgbClr>
          </a:solidFill>
        </p:spPr>
        <p:txBody>
          <a:bodyPr vert="horz" wrap="square" lIns="0" tIns="24765" rIns="0" bIns="0" rtlCol="0">
            <a:spAutoFit/>
          </a:bodyPr>
          <a:lstStyle/>
          <a:p>
            <a:pPr marL="52705">
              <a:lnSpc>
                <a:spcPct val="100000"/>
              </a:lnSpc>
              <a:spcBef>
                <a:spcPts val="195"/>
              </a:spcBef>
            </a:pPr>
            <a:r>
              <a:rPr sz="1050" b="1" spc="-5" dirty="0">
                <a:latin typeface="Arial"/>
                <a:cs typeface="Arial"/>
                <a:hlinkClick r:id="rId9"/>
              </a:rPr>
              <a:t>Type</a:t>
            </a:r>
            <a:r>
              <a:rPr sz="1050" b="1" spc="-45" dirty="0">
                <a:latin typeface="Arial"/>
                <a:cs typeface="Arial"/>
                <a:hlinkClick r:id="rId9"/>
              </a:rPr>
              <a:t> </a:t>
            </a:r>
            <a:r>
              <a:rPr sz="1050" b="1" dirty="0">
                <a:latin typeface="Arial"/>
                <a:cs typeface="Arial"/>
                <a:hlinkClick r:id="rId9"/>
              </a:rPr>
              <a:t>90B</a:t>
            </a:r>
            <a:endParaRPr sz="1050">
              <a:latin typeface="Arial"/>
              <a:cs typeface="Arial"/>
            </a:endParaRPr>
          </a:p>
        </p:txBody>
      </p:sp>
      <p:pic>
        <p:nvPicPr>
          <p:cNvPr id="26" name="object 26"/>
          <p:cNvPicPr/>
          <p:nvPr/>
        </p:nvPicPr>
        <p:blipFill>
          <a:blip r:embed="rId10" cstate="print"/>
          <a:stretch>
            <a:fillRect/>
          </a:stretch>
        </p:blipFill>
        <p:spPr>
          <a:xfrm>
            <a:off x="137160" y="2831592"/>
            <a:ext cx="3083052" cy="1752599"/>
          </a:xfrm>
          <a:prstGeom prst="rect">
            <a:avLst/>
          </a:prstGeom>
        </p:spPr>
      </p:pic>
      <p:grpSp>
        <p:nvGrpSpPr>
          <p:cNvPr id="27" name="object 27"/>
          <p:cNvGrpSpPr/>
          <p:nvPr/>
        </p:nvGrpSpPr>
        <p:grpSpPr>
          <a:xfrm>
            <a:off x="231647" y="2906267"/>
            <a:ext cx="2889885" cy="1592580"/>
            <a:chOff x="231647" y="2906267"/>
            <a:chExt cx="2889885" cy="1592580"/>
          </a:xfrm>
        </p:grpSpPr>
        <p:pic>
          <p:nvPicPr>
            <p:cNvPr id="28" name="object 28"/>
            <p:cNvPicPr/>
            <p:nvPr/>
          </p:nvPicPr>
          <p:blipFill>
            <a:blip r:embed="rId11" cstate="print"/>
            <a:stretch>
              <a:fillRect/>
            </a:stretch>
          </p:blipFill>
          <p:spPr>
            <a:xfrm>
              <a:off x="240791" y="2921507"/>
              <a:ext cx="2880360" cy="1577339"/>
            </a:xfrm>
            <a:prstGeom prst="rect">
              <a:avLst/>
            </a:prstGeom>
          </p:spPr>
        </p:pic>
        <p:sp>
          <p:nvSpPr>
            <p:cNvPr id="29" name="object 29"/>
            <p:cNvSpPr/>
            <p:nvPr/>
          </p:nvSpPr>
          <p:spPr>
            <a:xfrm>
              <a:off x="231647" y="2906267"/>
              <a:ext cx="521334" cy="254635"/>
            </a:xfrm>
            <a:custGeom>
              <a:avLst/>
              <a:gdLst/>
              <a:ahLst/>
              <a:cxnLst/>
              <a:rect l="l" t="t" r="r" b="b"/>
              <a:pathLst>
                <a:path w="521334" h="254635">
                  <a:moveTo>
                    <a:pt x="521208" y="0"/>
                  </a:moveTo>
                  <a:lnTo>
                    <a:pt x="0" y="0"/>
                  </a:lnTo>
                  <a:lnTo>
                    <a:pt x="0" y="254508"/>
                  </a:lnTo>
                  <a:lnTo>
                    <a:pt x="521208" y="254508"/>
                  </a:lnTo>
                  <a:lnTo>
                    <a:pt x="521208" y="0"/>
                  </a:lnTo>
                  <a:close/>
                </a:path>
              </a:pathLst>
            </a:custGeom>
            <a:solidFill>
              <a:srgbClr val="FFFFFF">
                <a:alpha val="59999"/>
              </a:srgbClr>
            </a:solidFill>
          </p:spPr>
          <p:txBody>
            <a:bodyPr wrap="square" lIns="0" tIns="0" rIns="0" bIns="0" rtlCol="0"/>
            <a:lstStyle/>
            <a:p>
              <a:endParaRPr/>
            </a:p>
          </p:txBody>
        </p:sp>
      </p:grpSp>
      <p:graphicFrame>
        <p:nvGraphicFramePr>
          <p:cNvPr id="30" name="object 30"/>
          <p:cNvGraphicFramePr>
            <a:graphicFrameLocks noGrp="1"/>
          </p:cNvGraphicFramePr>
          <p:nvPr/>
        </p:nvGraphicFramePr>
        <p:xfrm>
          <a:off x="228600" y="2906267"/>
          <a:ext cx="2889885" cy="1585594"/>
        </p:xfrm>
        <a:graphic>
          <a:graphicData uri="http://schemas.openxmlformats.org/drawingml/2006/table">
            <a:tbl>
              <a:tblPr firstRow="1" bandRow="1">
                <a:tableStyleId>{2D5ABB26-0587-4C30-8999-92F81FD0307C}</a:tableStyleId>
              </a:tblPr>
              <a:tblGrid>
                <a:gridCol w="516890">
                  <a:extLst>
                    <a:ext uri="{9D8B030D-6E8A-4147-A177-3AD203B41FA5}">
                      <a16:colId xmlns:a16="http://schemas.microsoft.com/office/drawing/2014/main" val="20000"/>
                    </a:ext>
                  </a:extLst>
                </a:gridCol>
                <a:gridCol w="2372995">
                  <a:extLst>
                    <a:ext uri="{9D8B030D-6E8A-4147-A177-3AD203B41FA5}">
                      <a16:colId xmlns:a16="http://schemas.microsoft.com/office/drawing/2014/main" val="20001"/>
                    </a:ext>
                  </a:extLst>
                </a:gridCol>
              </a:tblGrid>
              <a:tr h="243204">
                <a:tc>
                  <a:txBody>
                    <a:bodyPr/>
                    <a:lstStyle/>
                    <a:p>
                      <a:pPr marL="88265">
                        <a:lnSpc>
                          <a:spcPct val="100000"/>
                        </a:lnSpc>
                        <a:spcBef>
                          <a:spcPts val="260"/>
                        </a:spcBef>
                      </a:pPr>
                      <a:r>
                        <a:rPr sz="1050" b="1" dirty="0">
                          <a:latin typeface="Arial"/>
                          <a:cs typeface="Arial"/>
                          <a:hlinkClick r:id="rId12"/>
                        </a:rPr>
                        <a:t>WS-3</a:t>
                      </a:r>
                      <a:endParaRPr sz="1050">
                        <a:latin typeface="Arial"/>
                        <a:cs typeface="Arial"/>
                      </a:endParaRPr>
                    </a:p>
                  </a:txBody>
                  <a:tcPr marL="0" marR="0" marT="33020" marB="0">
                    <a:lnL w="1905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000000"/>
                      </a:solidFill>
                      <a:prstDash val="solid"/>
                    </a:lnL>
                    <a:lnR w="9525">
                      <a:solidFill>
                        <a:srgbClr val="000000"/>
                      </a:solidFill>
                      <a:prstDash val="solid"/>
                    </a:lnR>
                    <a:lnT w="9525">
                      <a:solidFill>
                        <a:srgbClr val="000000"/>
                      </a:solidFill>
                      <a:prstDash val="solid"/>
                    </a:lnT>
                  </a:tcPr>
                </a:tc>
                <a:extLst>
                  <a:ext uri="{0D108BD9-81ED-4DB2-BD59-A6C34878D82A}">
                    <a16:rowId xmlns:a16="http://schemas.microsoft.com/office/drawing/2014/main" val="10000"/>
                  </a:ext>
                </a:extLst>
              </a:tr>
              <a:tr h="1342390">
                <a:tc gridSpan="2">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12700" cap="flat" cmpd="sng" algn="ctr">
                      <a:solidFill>
                        <a:srgbClr val="000000"/>
                      </a:solidFill>
                      <a:prstDash val="solid"/>
                      <a:round/>
                      <a:headEnd type="none" w="med" len="med"/>
                      <a:tailEnd type="none" w="med" len="me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pSp>
        <p:nvGrpSpPr>
          <p:cNvPr id="31" name="object 31"/>
          <p:cNvGrpSpPr/>
          <p:nvPr/>
        </p:nvGrpSpPr>
        <p:grpSpPr>
          <a:xfrm>
            <a:off x="3313176" y="2837688"/>
            <a:ext cx="3083560" cy="1752600"/>
            <a:chOff x="3313176" y="2837688"/>
            <a:chExt cx="3083560" cy="1752600"/>
          </a:xfrm>
        </p:grpSpPr>
        <p:pic>
          <p:nvPicPr>
            <p:cNvPr id="32" name="object 32"/>
            <p:cNvPicPr/>
            <p:nvPr/>
          </p:nvPicPr>
          <p:blipFill>
            <a:blip r:embed="rId10" cstate="print"/>
            <a:stretch>
              <a:fillRect/>
            </a:stretch>
          </p:blipFill>
          <p:spPr>
            <a:xfrm>
              <a:off x="3313176" y="2837688"/>
              <a:ext cx="3083052" cy="1752600"/>
            </a:xfrm>
            <a:prstGeom prst="rect">
              <a:avLst/>
            </a:prstGeom>
          </p:spPr>
        </p:pic>
        <p:pic>
          <p:nvPicPr>
            <p:cNvPr id="33" name="object 33"/>
            <p:cNvPicPr/>
            <p:nvPr/>
          </p:nvPicPr>
          <p:blipFill>
            <a:blip r:embed="rId13" cstate="print"/>
            <a:stretch>
              <a:fillRect/>
            </a:stretch>
          </p:blipFill>
          <p:spPr>
            <a:xfrm>
              <a:off x="3416808" y="2927604"/>
              <a:ext cx="2880360" cy="1577340"/>
            </a:xfrm>
            <a:prstGeom prst="rect">
              <a:avLst/>
            </a:prstGeom>
          </p:spPr>
        </p:pic>
        <p:sp>
          <p:nvSpPr>
            <p:cNvPr id="34" name="object 34"/>
            <p:cNvSpPr/>
            <p:nvPr/>
          </p:nvSpPr>
          <p:spPr>
            <a:xfrm>
              <a:off x="3412236" y="2923032"/>
              <a:ext cx="2889885" cy="1586865"/>
            </a:xfrm>
            <a:custGeom>
              <a:avLst/>
              <a:gdLst/>
              <a:ahLst/>
              <a:cxnLst/>
              <a:rect l="l" t="t" r="r" b="b"/>
              <a:pathLst>
                <a:path w="2889885" h="1586864">
                  <a:moveTo>
                    <a:pt x="0" y="1586483"/>
                  </a:moveTo>
                  <a:lnTo>
                    <a:pt x="2889504" y="1586483"/>
                  </a:lnTo>
                  <a:lnTo>
                    <a:pt x="2889504" y="0"/>
                  </a:lnTo>
                  <a:lnTo>
                    <a:pt x="0" y="0"/>
                  </a:lnTo>
                  <a:lnTo>
                    <a:pt x="0" y="1586483"/>
                  </a:lnTo>
                  <a:close/>
                </a:path>
              </a:pathLst>
            </a:custGeom>
            <a:ln w="9144">
              <a:solidFill>
                <a:srgbClr val="000000"/>
              </a:solidFill>
            </a:ln>
          </p:spPr>
          <p:txBody>
            <a:bodyPr wrap="square" lIns="0" tIns="0" rIns="0" bIns="0" rtlCol="0"/>
            <a:lstStyle/>
            <a:p>
              <a:endParaRPr/>
            </a:p>
          </p:txBody>
        </p:sp>
        <p:sp>
          <p:nvSpPr>
            <p:cNvPr id="35" name="object 35"/>
            <p:cNvSpPr/>
            <p:nvPr/>
          </p:nvSpPr>
          <p:spPr>
            <a:xfrm>
              <a:off x="3378708" y="2909316"/>
              <a:ext cx="693420" cy="254635"/>
            </a:xfrm>
            <a:custGeom>
              <a:avLst/>
              <a:gdLst/>
              <a:ahLst/>
              <a:cxnLst/>
              <a:rect l="l" t="t" r="r" b="b"/>
              <a:pathLst>
                <a:path w="693420" h="254635">
                  <a:moveTo>
                    <a:pt x="0" y="254508"/>
                  </a:moveTo>
                  <a:lnTo>
                    <a:pt x="693420" y="254508"/>
                  </a:lnTo>
                  <a:lnTo>
                    <a:pt x="69342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6" name="object 36"/>
          <p:cNvSpPr txBox="1"/>
          <p:nvPr/>
        </p:nvSpPr>
        <p:spPr>
          <a:xfrm>
            <a:off x="3416808" y="2927604"/>
            <a:ext cx="649605" cy="230504"/>
          </a:xfrm>
          <a:prstGeom prst="rect">
            <a:avLst/>
          </a:prstGeom>
          <a:solidFill>
            <a:srgbClr val="FFFFFF">
              <a:alpha val="59999"/>
            </a:srgbClr>
          </a:solidFill>
        </p:spPr>
        <p:txBody>
          <a:bodyPr vert="horz" wrap="square" lIns="0" tIns="26034" rIns="0" bIns="0" rtlCol="0">
            <a:spAutoFit/>
          </a:bodyPr>
          <a:lstStyle/>
          <a:p>
            <a:pPr marL="55880">
              <a:lnSpc>
                <a:spcPct val="100000"/>
              </a:lnSpc>
              <a:spcBef>
                <a:spcPts val="204"/>
              </a:spcBef>
            </a:pPr>
            <a:r>
              <a:rPr sz="1050" b="1" spc="-5" dirty="0">
                <a:latin typeface="Arial"/>
                <a:cs typeface="Arial"/>
                <a:hlinkClick r:id="rId14"/>
              </a:rPr>
              <a:t>Type-89</a:t>
            </a:r>
            <a:endParaRPr sz="1050">
              <a:latin typeface="Arial"/>
              <a:cs typeface="Arial"/>
            </a:endParaRPr>
          </a:p>
        </p:txBody>
      </p:sp>
      <p:grpSp>
        <p:nvGrpSpPr>
          <p:cNvPr id="37" name="object 37"/>
          <p:cNvGrpSpPr/>
          <p:nvPr/>
        </p:nvGrpSpPr>
        <p:grpSpPr>
          <a:xfrm>
            <a:off x="-6350" y="4551298"/>
            <a:ext cx="9156700" cy="1480820"/>
            <a:chOff x="-6350" y="4551298"/>
            <a:chExt cx="9156700" cy="1480820"/>
          </a:xfrm>
        </p:grpSpPr>
        <p:sp>
          <p:nvSpPr>
            <p:cNvPr id="38" name="object 38"/>
            <p:cNvSpPr/>
            <p:nvPr/>
          </p:nvSpPr>
          <p:spPr>
            <a:xfrm>
              <a:off x="0" y="4563744"/>
              <a:ext cx="9144000" cy="312420"/>
            </a:xfrm>
            <a:custGeom>
              <a:avLst/>
              <a:gdLst/>
              <a:ahLst/>
              <a:cxnLst/>
              <a:rect l="l" t="t" r="r" b="b"/>
              <a:pathLst>
                <a:path w="9144000" h="312420">
                  <a:moveTo>
                    <a:pt x="9144000" y="0"/>
                  </a:moveTo>
                  <a:lnTo>
                    <a:pt x="9144000" y="0"/>
                  </a:lnTo>
                  <a:lnTo>
                    <a:pt x="0" y="0"/>
                  </a:lnTo>
                  <a:lnTo>
                    <a:pt x="0" y="312420"/>
                  </a:lnTo>
                  <a:lnTo>
                    <a:pt x="9144000" y="312420"/>
                  </a:lnTo>
                  <a:lnTo>
                    <a:pt x="9144000" y="0"/>
                  </a:lnTo>
                  <a:close/>
                </a:path>
              </a:pathLst>
            </a:custGeom>
            <a:solidFill>
              <a:srgbClr val="CCCCCC"/>
            </a:solidFill>
          </p:spPr>
          <p:txBody>
            <a:bodyPr wrap="square" lIns="0" tIns="0" rIns="0" bIns="0" rtlCol="0"/>
            <a:lstStyle/>
            <a:p>
              <a:endParaRPr/>
            </a:p>
          </p:txBody>
        </p:sp>
        <p:sp>
          <p:nvSpPr>
            <p:cNvPr id="39" name="object 39"/>
            <p:cNvSpPr/>
            <p:nvPr/>
          </p:nvSpPr>
          <p:spPr>
            <a:xfrm>
              <a:off x="0" y="4876164"/>
              <a:ext cx="9144000" cy="190500"/>
            </a:xfrm>
            <a:custGeom>
              <a:avLst/>
              <a:gdLst/>
              <a:ahLst/>
              <a:cxnLst/>
              <a:rect l="l" t="t" r="r" b="b"/>
              <a:pathLst>
                <a:path w="9144000" h="190500">
                  <a:moveTo>
                    <a:pt x="9144000" y="0"/>
                  </a:moveTo>
                  <a:lnTo>
                    <a:pt x="9144000" y="0"/>
                  </a:lnTo>
                  <a:lnTo>
                    <a:pt x="0" y="0"/>
                  </a:lnTo>
                  <a:lnTo>
                    <a:pt x="0" y="190500"/>
                  </a:lnTo>
                  <a:lnTo>
                    <a:pt x="9144000" y="190500"/>
                  </a:lnTo>
                  <a:lnTo>
                    <a:pt x="9144000" y="0"/>
                  </a:lnTo>
                  <a:close/>
                </a:path>
              </a:pathLst>
            </a:custGeom>
            <a:solidFill>
              <a:srgbClr val="E7E7E7"/>
            </a:solidFill>
          </p:spPr>
          <p:txBody>
            <a:bodyPr wrap="square" lIns="0" tIns="0" rIns="0" bIns="0" rtlCol="0"/>
            <a:lstStyle/>
            <a:p>
              <a:endParaRPr/>
            </a:p>
          </p:txBody>
        </p:sp>
        <p:sp>
          <p:nvSpPr>
            <p:cNvPr id="40" name="object 40"/>
            <p:cNvSpPr/>
            <p:nvPr/>
          </p:nvSpPr>
          <p:spPr>
            <a:xfrm>
              <a:off x="0" y="5066664"/>
              <a:ext cx="9144000" cy="190500"/>
            </a:xfrm>
            <a:custGeom>
              <a:avLst/>
              <a:gdLst/>
              <a:ahLst/>
              <a:cxnLst/>
              <a:rect l="l" t="t" r="r" b="b"/>
              <a:pathLst>
                <a:path w="9144000" h="190500">
                  <a:moveTo>
                    <a:pt x="9144000" y="0"/>
                  </a:moveTo>
                  <a:lnTo>
                    <a:pt x="9144000" y="0"/>
                  </a:lnTo>
                  <a:lnTo>
                    <a:pt x="0" y="0"/>
                  </a:lnTo>
                  <a:lnTo>
                    <a:pt x="0" y="190500"/>
                  </a:lnTo>
                  <a:lnTo>
                    <a:pt x="9144000" y="190500"/>
                  </a:lnTo>
                  <a:lnTo>
                    <a:pt x="9144000" y="0"/>
                  </a:lnTo>
                  <a:close/>
                </a:path>
              </a:pathLst>
            </a:custGeom>
            <a:solidFill>
              <a:srgbClr val="CCCCCC"/>
            </a:solidFill>
          </p:spPr>
          <p:txBody>
            <a:bodyPr wrap="square" lIns="0" tIns="0" rIns="0" bIns="0" rtlCol="0"/>
            <a:lstStyle/>
            <a:p>
              <a:endParaRPr/>
            </a:p>
          </p:txBody>
        </p:sp>
        <p:sp>
          <p:nvSpPr>
            <p:cNvPr id="41" name="object 41"/>
            <p:cNvSpPr/>
            <p:nvPr/>
          </p:nvSpPr>
          <p:spPr>
            <a:xfrm>
              <a:off x="0" y="5257164"/>
              <a:ext cx="9144000" cy="190500"/>
            </a:xfrm>
            <a:custGeom>
              <a:avLst/>
              <a:gdLst/>
              <a:ahLst/>
              <a:cxnLst/>
              <a:rect l="l" t="t" r="r" b="b"/>
              <a:pathLst>
                <a:path w="9144000" h="190500">
                  <a:moveTo>
                    <a:pt x="9144000" y="0"/>
                  </a:moveTo>
                  <a:lnTo>
                    <a:pt x="9144000" y="0"/>
                  </a:lnTo>
                  <a:lnTo>
                    <a:pt x="0" y="0"/>
                  </a:lnTo>
                  <a:lnTo>
                    <a:pt x="0" y="190500"/>
                  </a:lnTo>
                  <a:lnTo>
                    <a:pt x="9144000" y="190500"/>
                  </a:lnTo>
                  <a:lnTo>
                    <a:pt x="9144000" y="0"/>
                  </a:lnTo>
                  <a:close/>
                </a:path>
              </a:pathLst>
            </a:custGeom>
            <a:solidFill>
              <a:srgbClr val="E7E7E7"/>
            </a:solidFill>
          </p:spPr>
          <p:txBody>
            <a:bodyPr wrap="square" lIns="0" tIns="0" rIns="0" bIns="0" rtlCol="0"/>
            <a:lstStyle/>
            <a:p>
              <a:endParaRPr/>
            </a:p>
          </p:txBody>
        </p:sp>
        <p:sp>
          <p:nvSpPr>
            <p:cNvPr id="42" name="object 42"/>
            <p:cNvSpPr/>
            <p:nvPr/>
          </p:nvSpPr>
          <p:spPr>
            <a:xfrm>
              <a:off x="0" y="5447715"/>
              <a:ext cx="9144000" cy="190500"/>
            </a:xfrm>
            <a:custGeom>
              <a:avLst/>
              <a:gdLst/>
              <a:ahLst/>
              <a:cxnLst/>
              <a:rect l="l" t="t" r="r" b="b"/>
              <a:pathLst>
                <a:path w="9144000" h="190500">
                  <a:moveTo>
                    <a:pt x="9144000" y="0"/>
                  </a:moveTo>
                  <a:lnTo>
                    <a:pt x="9144000" y="0"/>
                  </a:lnTo>
                  <a:lnTo>
                    <a:pt x="0" y="0"/>
                  </a:lnTo>
                  <a:lnTo>
                    <a:pt x="0" y="190500"/>
                  </a:lnTo>
                  <a:lnTo>
                    <a:pt x="9144000" y="190500"/>
                  </a:lnTo>
                  <a:lnTo>
                    <a:pt x="9144000" y="0"/>
                  </a:lnTo>
                  <a:close/>
                </a:path>
              </a:pathLst>
            </a:custGeom>
            <a:solidFill>
              <a:srgbClr val="CCCCCC"/>
            </a:solidFill>
          </p:spPr>
          <p:txBody>
            <a:bodyPr wrap="square" lIns="0" tIns="0" rIns="0" bIns="0" rtlCol="0"/>
            <a:lstStyle/>
            <a:p>
              <a:endParaRPr/>
            </a:p>
          </p:txBody>
        </p:sp>
        <p:sp>
          <p:nvSpPr>
            <p:cNvPr id="43" name="object 43"/>
            <p:cNvSpPr/>
            <p:nvPr/>
          </p:nvSpPr>
          <p:spPr>
            <a:xfrm>
              <a:off x="0" y="5638215"/>
              <a:ext cx="9144000" cy="381000"/>
            </a:xfrm>
            <a:custGeom>
              <a:avLst/>
              <a:gdLst/>
              <a:ahLst/>
              <a:cxnLst/>
              <a:rect l="l" t="t" r="r" b="b"/>
              <a:pathLst>
                <a:path w="9144000" h="381000">
                  <a:moveTo>
                    <a:pt x="9144000" y="0"/>
                  </a:moveTo>
                  <a:lnTo>
                    <a:pt x="9144000" y="0"/>
                  </a:lnTo>
                  <a:lnTo>
                    <a:pt x="0" y="0"/>
                  </a:lnTo>
                  <a:lnTo>
                    <a:pt x="0" y="190500"/>
                  </a:lnTo>
                  <a:lnTo>
                    <a:pt x="0" y="381000"/>
                  </a:lnTo>
                  <a:lnTo>
                    <a:pt x="1724406" y="381000"/>
                  </a:lnTo>
                  <a:lnTo>
                    <a:pt x="2909570" y="381000"/>
                  </a:lnTo>
                  <a:lnTo>
                    <a:pt x="9144000" y="381000"/>
                  </a:lnTo>
                  <a:lnTo>
                    <a:pt x="9144000" y="190500"/>
                  </a:lnTo>
                  <a:lnTo>
                    <a:pt x="9144000" y="0"/>
                  </a:lnTo>
                  <a:close/>
                </a:path>
              </a:pathLst>
            </a:custGeom>
            <a:solidFill>
              <a:srgbClr val="E7E7E7"/>
            </a:solidFill>
          </p:spPr>
          <p:txBody>
            <a:bodyPr wrap="square" lIns="0" tIns="0" rIns="0" bIns="0" rtlCol="0"/>
            <a:lstStyle/>
            <a:p>
              <a:endParaRPr/>
            </a:p>
          </p:txBody>
        </p:sp>
        <p:sp>
          <p:nvSpPr>
            <p:cNvPr id="44" name="object 44"/>
            <p:cNvSpPr/>
            <p:nvPr/>
          </p:nvSpPr>
          <p:spPr>
            <a:xfrm>
              <a:off x="1724405" y="4557648"/>
              <a:ext cx="6144260" cy="1468120"/>
            </a:xfrm>
            <a:custGeom>
              <a:avLst/>
              <a:gdLst/>
              <a:ahLst/>
              <a:cxnLst/>
              <a:rect l="l" t="t" r="r" b="b"/>
              <a:pathLst>
                <a:path w="6144259" h="1468120">
                  <a:moveTo>
                    <a:pt x="0" y="0"/>
                  </a:moveTo>
                  <a:lnTo>
                    <a:pt x="0" y="318515"/>
                  </a:lnTo>
                </a:path>
                <a:path w="6144259" h="1468120">
                  <a:moveTo>
                    <a:pt x="0" y="318515"/>
                  </a:moveTo>
                  <a:lnTo>
                    <a:pt x="0" y="1271066"/>
                  </a:lnTo>
                </a:path>
                <a:path w="6144259" h="1468120">
                  <a:moveTo>
                    <a:pt x="0" y="1271066"/>
                  </a:moveTo>
                  <a:lnTo>
                    <a:pt x="0" y="1467675"/>
                  </a:lnTo>
                </a:path>
                <a:path w="6144259" h="1468120">
                  <a:moveTo>
                    <a:pt x="1185164" y="0"/>
                  </a:moveTo>
                  <a:lnTo>
                    <a:pt x="1185164" y="318515"/>
                  </a:lnTo>
                </a:path>
                <a:path w="6144259" h="1468120">
                  <a:moveTo>
                    <a:pt x="1185164" y="318515"/>
                  </a:moveTo>
                  <a:lnTo>
                    <a:pt x="1185164" y="1271066"/>
                  </a:lnTo>
                </a:path>
                <a:path w="6144259" h="1468120">
                  <a:moveTo>
                    <a:pt x="1185164" y="1271066"/>
                  </a:moveTo>
                  <a:lnTo>
                    <a:pt x="1185164" y="1467675"/>
                  </a:lnTo>
                </a:path>
                <a:path w="6144259" h="1468120">
                  <a:moveTo>
                    <a:pt x="2316734" y="0"/>
                  </a:moveTo>
                  <a:lnTo>
                    <a:pt x="2316734" y="318515"/>
                  </a:lnTo>
                </a:path>
                <a:path w="6144259" h="1468120">
                  <a:moveTo>
                    <a:pt x="2316734" y="318515"/>
                  </a:moveTo>
                  <a:lnTo>
                    <a:pt x="2316734" y="1271066"/>
                  </a:lnTo>
                </a:path>
                <a:path w="6144259" h="1468120">
                  <a:moveTo>
                    <a:pt x="2316734" y="1271066"/>
                  </a:moveTo>
                  <a:lnTo>
                    <a:pt x="2316734" y="1467675"/>
                  </a:lnTo>
                </a:path>
                <a:path w="6144259" h="1468120">
                  <a:moveTo>
                    <a:pt x="3592449" y="0"/>
                  </a:moveTo>
                  <a:lnTo>
                    <a:pt x="3592449" y="318515"/>
                  </a:lnTo>
                </a:path>
                <a:path w="6144259" h="1468120">
                  <a:moveTo>
                    <a:pt x="3592449" y="318515"/>
                  </a:moveTo>
                  <a:lnTo>
                    <a:pt x="3592449" y="1271066"/>
                  </a:lnTo>
                </a:path>
                <a:path w="6144259" h="1468120">
                  <a:moveTo>
                    <a:pt x="3592449" y="1271066"/>
                  </a:moveTo>
                  <a:lnTo>
                    <a:pt x="3592449" y="1467675"/>
                  </a:lnTo>
                </a:path>
                <a:path w="6144259" h="1468120">
                  <a:moveTo>
                    <a:pt x="4868164" y="0"/>
                  </a:moveTo>
                  <a:lnTo>
                    <a:pt x="4868164" y="1467675"/>
                  </a:lnTo>
                </a:path>
                <a:path w="6144259" h="1468120">
                  <a:moveTo>
                    <a:pt x="6143879" y="0"/>
                  </a:moveTo>
                  <a:lnTo>
                    <a:pt x="6143879" y="1467675"/>
                  </a:lnTo>
                </a:path>
              </a:pathLst>
            </a:custGeom>
            <a:ln w="12240">
              <a:solidFill>
                <a:srgbClr val="000000"/>
              </a:solidFill>
            </a:ln>
          </p:spPr>
          <p:txBody>
            <a:bodyPr wrap="square" lIns="0" tIns="0" rIns="0" bIns="0" rtlCol="0"/>
            <a:lstStyle/>
            <a:p>
              <a:endParaRPr/>
            </a:p>
          </p:txBody>
        </p:sp>
        <p:sp>
          <p:nvSpPr>
            <p:cNvPr id="45" name="object 45"/>
            <p:cNvSpPr/>
            <p:nvPr/>
          </p:nvSpPr>
          <p:spPr>
            <a:xfrm>
              <a:off x="0" y="4870056"/>
              <a:ext cx="9144000" cy="965200"/>
            </a:xfrm>
            <a:custGeom>
              <a:avLst/>
              <a:gdLst/>
              <a:ahLst/>
              <a:cxnLst/>
              <a:rect l="l" t="t" r="r" b="b"/>
              <a:pathLst>
                <a:path w="9144000" h="965200">
                  <a:moveTo>
                    <a:pt x="9144000" y="952550"/>
                  </a:moveTo>
                  <a:lnTo>
                    <a:pt x="4041140" y="952550"/>
                  </a:lnTo>
                  <a:lnTo>
                    <a:pt x="0" y="952550"/>
                  </a:lnTo>
                  <a:lnTo>
                    <a:pt x="0" y="964780"/>
                  </a:lnTo>
                  <a:lnTo>
                    <a:pt x="4041140" y="964780"/>
                  </a:lnTo>
                  <a:lnTo>
                    <a:pt x="9144000" y="964780"/>
                  </a:lnTo>
                  <a:lnTo>
                    <a:pt x="9144000" y="952550"/>
                  </a:lnTo>
                  <a:close/>
                </a:path>
                <a:path w="9144000" h="965200">
                  <a:moveTo>
                    <a:pt x="9144000" y="762050"/>
                  </a:moveTo>
                  <a:lnTo>
                    <a:pt x="4041140" y="762050"/>
                  </a:lnTo>
                  <a:lnTo>
                    <a:pt x="0" y="762050"/>
                  </a:lnTo>
                  <a:lnTo>
                    <a:pt x="0" y="774280"/>
                  </a:lnTo>
                  <a:lnTo>
                    <a:pt x="4041140" y="774280"/>
                  </a:lnTo>
                  <a:lnTo>
                    <a:pt x="9144000" y="774280"/>
                  </a:lnTo>
                  <a:lnTo>
                    <a:pt x="9144000" y="762050"/>
                  </a:lnTo>
                  <a:close/>
                </a:path>
                <a:path w="9144000" h="965200">
                  <a:moveTo>
                    <a:pt x="9144000" y="571500"/>
                  </a:moveTo>
                  <a:lnTo>
                    <a:pt x="4041140" y="571500"/>
                  </a:lnTo>
                  <a:lnTo>
                    <a:pt x="0" y="571500"/>
                  </a:lnTo>
                  <a:lnTo>
                    <a:pt x="0" y="583730"/>
                  </a:lnTo>
                  <a:lnTo>
                    <a:pt x="4041140" y="583730"/>
                  </a:lnTo>
                  <a:lnTo>
                    <a:pt x="9144000" y="583730"/>
                  </a:lnTo>
                  <a:lnTo>
                    <a:pt x="9144000" y="571500"/>
                  </a:lnTo>
                  <a:close/>
                </a:path>
                <a:path w="9144000" h="965200">
                  <a:moveTo>
                    <a:pt x="9144000" y="381000"/>
                  </a:moveTo>
                  <a:lnTo>
                    <a:pt x="4041140" y="381000"/>
                  </a:lnTo>
                  <a:lnTo>
                    <a:pt x="0" y="381000"/>
                  </a:lnTo>
                  <a:lnTo>
                    <a:pt x="0" y="393230"/>
                  </a:lnTo>
                  <a:lnTo>
                    <a:pt x="4041140" y="393230"/>
                  </a:lnTo>
                  <a:lnTo>
                    <a:pt x="9144000" y="393230"/>
                  </a:lnTo>
                  <a:lnTo>
                    <a:pt x="9144000" y="381000"/>
                  </a:lnTo>
                  <a:close/>
                </a:path>
                <a:path w="9144000" h="965200">
                  <a:moveTo>
                    <a:pt x="9144000" y="190500"/>
                  </a:moveTo>
                  <a:lnTo>
                    <a:pt x="4041140" y="190500"/>
                  </a:lnTo>
                  <a:lnTo>
                    <a:pt x="0" y="190500"/>
                  </a:lnTo>
                  <a:lnTo>
                    <a:pt x="0" y="202730"/>
                  </a:lnTo>
                  <a:lnTo>
                    <a:pt x="4041140" y="202730"/>
                  </a:lnTo>
                  <a:lnTo>
                    <a:pt x="9144000" y="202730"/>
                  </a:lnTo>
                  <a:lnTo>
                    <a:pt x="9144000" y="190500"/>
                  </a:lnTo>
                  <a:close/>
                </a:path>
                <a:path w="9144000" h="965200">
                  <a:moveTo>
                    <a:pt x="9144000" y="0"/>
                  </a:moveTo>
                  <a:lnTo>
                    <a:pt x="4041140" y="0"/>
                  </a:lnTo>
                  <a:lnTo>
                    <a:pt x="0" y="0"/>
                  </a:lnTo>
                  <a:lnTo>
                    <a:pt x="0" y="12230"/>
                  </a:lnTo>
                  <a:lnTo>
                    <a:pt x="4041140" y="12230"/>
                  </a:lnTo>
                  <a:lnTo>
                    <a:pt x="9144000" y="12230"/>
                  </a:lnTo>
                  <a:lnTo>
                    <a:pt x="9144000" y="0"/>
                  </a:lnTo>
                  <a:close/>
                </a:path>
              </a:pathLst>
            </a:custGeom>
            <a:solidFill>
              <a:srgbClr val="000000"/>
            </a:solidFill>
          </p:spPr>
          <p:txBody>
            <a:bodyPr wrap="square" lIns="0" tIns="0" rIns="0" bIns="0" rtlCol="0"/>
            <a:lstStyle/>
            <a:p>
              <a:endParaRPr/>
            </a:p>
          </p:txBody>
        </p:sp>
        <p:sp>
          <p:nvSpPr>
            <p:cNvPr id="46" name="object 46"/>
            <p:cNvSpPr/>
            <p:nvPr/>
          </p:nvSpPr>
          <p:spPr>
            <a:xfrm>
              <a:off x="0" y="4557648"/>
              <a:ext cx="9144000" cy="1468120"/>
            </a:xfrm>
            <a:custGeom>
              <a:avLst/>
              <a:gdLst/>
              <a:ahLst/>
              <a:cxnLst/>
              <a:rect l="l" t="t" r="r" b="b"/>
              <a:pathLst>
                <a:path w="9144000" h="1468120">
                  <a:moveTo>
                    <a:pt x="0" y="0"/>
                  </a:moveTo>
                  <a:lnTo>
                    <a:pt x="0" y="1467675"/>
                  </a:lnTo>
                </a:path>
                <a:path w="9144000" h="1468120">
                  <a:moveTo>
                    <a:pt x="9144000" y="0"/>
                  </a:moveTo>
                  <a:lnTo>
                    <a:pt x="9144000" y="1467675"/>
                  </a:lnTo>
                </a:path>
              </a:pathLst>
            </a:custGeom>
            <a:ln w="12240">
              <a:solidFill>
                <a:srgbClr val="000000"/>
              </a:solidFill>
            </a:ln>
          </p:spPr>
          <p:txBody>
            <a:bodyPr wrap="square" lIns="0" tIns="0" rIns="0" bIns="0" rtlCol="0"/>
            <a:lstStyle/>
            <a:p>
              <a:endParaRPr/>
            </a:p>
          </p:txBody>
        </p:sp>
        <p:sp>
          <p:nvSpPr>
            <p:cNvPr id="47" name="object 47"/>
            <p:cNvSpPr/>
            <p:nvPr/>
          </p:nvSpPr>
          <p:spPr>
            <a:xfrm>
              <a:off x="0" y="4557636"/>
              <a:ext cx="9144000" cy="1468120"/>
            </a:xfrm>
            <a:custGeom>
              <a:avLst/>
              <a:gdLst/>
              <a:ahLst/>
              <a:cxnLst/>
              <a:rect l="l" t="t" r="r" b="b"/>
              <a:pathLst>
                <a:path w="9144000" h="1468120">
                  <a:moveTo>
                    <a:pt x="9144000" y="1455470"/>
                  </a:moveTo>
                  <a:lnTo>
                    <a:pt x="0" y="1455470"/>
                  </a:lnTo>
                  <a:lnTo>
                    <a:pt x="0" y="1467700"/>
                  </a:lnTo>
                  <a:lnTo>
                    <a:pt x="9144000" y="1467700"/>
                  </a:lnTo>
                  <a:lnTo>
                    <a:pt x="9144000" y="1455470"/>
                  </a:lnTo>
                  <a:close/>
                </a:path>
                <a:path w="9144000" h="1468120">
                  <a:moveTo>
                    <a:pt x="9144000" y="0"/>
                  </a:moveTo>
                  <a:lnTo>
                    <a:pt x="0" y="0"/>
                  </a:lnTo>
                  <a:lnTo>
                    <a:pt x="0" y="12230"/>
                  </a:lnTo>
                  <a:lnTo>
                    <a:pt x="9144000" y="12230"/>
                  </a:lnTo>
                  <a:lnTo>
                    <a:pt x="9144000" y="0"/>
                  </a:lnTo>
                  <a:close/>
                </a:path>
              </a:pathLst>
            </a:custGeom>
            <a:solidFill>
              <a:srgbClr val="000000"/>
            </a:solidFill>
          </p:spPr>
          <p:txBody>
            <a:bodyPr wrap="square" lIns="0" tIns="0" rIns="0" bIns="0" rtlCol="0"/>
            <a:lstStyle/>
            <a:p>
              <a:endParaRPr/>
            </a:p>
          </p:txBody>
        </p:sp>
      </p:grpSp>
      <p:sp>
        <p:nvSpPr>
          <p:cNvPr id="48" name="object 48"/>
          <p:cNvSpPr txBox="1"/>
          <p:nvPr/>
        </p:nvSpPr>
        <p:spPr>
          <a:xfrm>
            <a:off x="22047" y="4644390"/>
            <a:ext cx="806450" cy="147955"/>
          </a:xfrm>
          <a:prstGeom prst="rect">
            <a:avLst/>
          </a:prstGeom>
        </p:spPr>
        <p:txBody>
          <a:bodyPr vert="horz" wrap="square" lIns="0" tIns="12700" rIns="0" bIns="0" rtlCol="0">
            <a:spAutoFit/>
          </a:bodyPr>
          <a:lstStyle/>
          <a:p>
            <a:pPr marL="12700">
              <a:lnSpc>
                <a:spcPct val="100000"/>
              </a:lnSpc>
              <a:spcBef>
                <a:spcPts val="100"/>
              </a:spcBef>
            </a:pPr>
            <a:r>
              <a:rPr sz="800" b="1" spc="20" dirty="0">
                <a:latin typeface="Arial"/>
                <a:cs typeface="Arial"/>
              </a:rPr>
              <a:t>W</a:t>
            </a:r>
            <a:r>
              <a:rPr sz="800" b="1" spc="-5" dirty="0">
                <a:latin typeface="Arial"/>
                <a:cs typeface="Arial"/>
              </a:rPr>
              <a:t>ea</a:t>
            </a:r>
            <a:r>
              <a:rPr sz="800" b="1" dirty="0">
                <a:latin typeface="Arial"/>
                <a:cs typeface="Arial"/>
              </a:rPr>
              <a:t>pon</a:t>
            </a:r>
            <a:r>
              <a:rPr sz="800" b="1" spc="-30" dirty="0">
                <a:latin typeface="Arial"/>
                <a:cs typeface="Arial"/>
              </a:rPr>
              <a:t> </a:t>
            </a:r>
            <a:r>
              <a:rPr sz="800" b="1" dirty="0">
                <a:latin typeface="Arial"/>
                <a:cs typeface="Arial"/>
              </a:rPr>
              <a:t>S</a:t>
            </a:r>
            <a:r>
              <a:rPr sz="800" b="1" spc="-40" dirty="0">
                <a:latin typeface="Arial"/>
                <a:cs typeface="Arial"/>
              </a:rPr>
              <a:t>y</a:t>
            </a:r>
            <a:r>
              <a:rPr sz="800" b="1" spc="-5" dirty="0">
                <a:latin typeface="Arial"/>
                <a:cs typeface="Arial"/>
              </a:rPr>
              <a:t>ste</a:t>
            </a:r>
            <a:r>
              <a:rPr sz="800" b="1" dirty="0">
                <a:latin typeface="Arial"/>
                <a:cs typeface="Arial"/>
              </a:rPr>
              <a:t>m</a:t>
            </a:r>
            <a:endParaRPr sz="800" dirty="0">
              <a:latin typeface="Arial"/>
              <a:cs typeface="Arial"/>
            </a:endParaRPr>
          </a:p>
        </p:txBody>
      </p:sp>
      <p:sp>
        <p:nvSpPr>
          <p:cNvPr id="49" name="object 49"/>
          <p:cNvSpPr txBox="1"/>
          <p:nvPr/>
        </p:nvSpPr>
        <p:spPr>
          <a:xfrm>
            <a:off x="2128520" y="4644390"/>
            <a:ext cx="375920" cy="147955"/>
          </a:xfrm>
          <a:prstGeom prst="rect">
            <a:avLst/>
          </a:prstGeom>
        </p:spPr>
        <p:txBody>
          <a:bodyPr vert="horz" wrap="square" lIns="0" tIns="12700" rIns="0" bIns="0" rtlCol="0">
            <a:spAutoFit/>
          </a:bodyPr>
          <a:lstStyle/>
          <a:p>
            <a:pPr marL="12700">
              <a:lnSpc>
                <a:spcPct val="100000"/>
              </a:lnSpc>
              <a:spcBef>
                <a:spcPts val="100"/>
              </a:spcBef>
            </a:pPr>
            <a:r>
              <a:rPr sz="800" b="1" u="sng" dirty="0">
                <a:solidFill>
                  <a:srgbClr val="0000FF"/>
                </a:solidFill>
                <a:uFill>
                  <a:solidFill>
                    <a:srgbClr val="0000FF"/>
                  </a:solidFill>
                </a:uFill>
                <a:latin typeface="Arial"/>
                <a:cs typeface="Arial"/>
                <a:hlinkClick r:id="rId3"/>
              </a:rPr>
              <a:t>P</a:t>
            </a:r>
            <a:r>
              <a:rPr sz="800" b="1" u="sng" spc="-5" dirty="0">
                <a:solidFill>
                  <a:srgbClr val="0000FF"/>
                </a:solidFill>
                <a:uFill>
                  <a:solidFill>
                    <a:srgbClr val="0000FF"/>
                  </a:solidFill>
                </a:uFill>
                <a:latin typeface="Arial"/>
                <a:cs typeface="Arial"/>
                <a:hlinkClick r:id="rId3"/>
              </a:rPr>
              <a:t>H</a:t>
            </a:r>
            <a:r>
              <a:rPr sz="800" b="1" u="sng" dirty="0">
                <a:solidFill>
                  <a:srgbClr val="0000FF"/>
                </a:solidFill>
                <a:uFill>
                  <a:solidFill>
                    <a:srgbClr val="0000FF"/>
                  </a:solidFill>
                </a:uFill>
                <a:latin typeface="Arial"/>
                <a:cs typeface="Arial"/>
                <a:hlinkClick r:id="rId3"/>
              </a:rPr>
              <a:t>L</a:t>
            </a:r>
            <a:r>
              <a:rPr sz="800" b="1" u="sng" spc="-5" dirty="0">
                <a:solidFill>
                  <a:srgbClr val="0000FF"/>
                </a:solidFill>
                <a:uFill>
                  <a:solidFill>
                    <a:srgbClr val="0000FF"/>
                  </a:solidFill>
                </a:uFill>
                <a:latin typeface="Arial"/>
                <a:cs typeface="Arial"/>
                <a:hlinkClick r:id="rId3"/>
              </a:rPr>
              <a:t>-03</a:t>
            </a:r>
            <a:endParaRPr sz="800">
              <a:latin typeface="Arial"/>
              <a:cs typeface="Arial"/>
            </a:endParaRPr>
          </a:p>
        </p:txBody>
      </p:sp>
      <p:sp>
        <p:nvSpPr>
          <p:cNvPr id="50" name="object 50"/>
          <p:cNvSpPr txBox="1"/>
          <p:nvPr/>
        </p:nvSpPr>
        <p:spPr>
          <a:xfrm>
            <a:off x="3114294" y="4583429"/>
            <a:ext cx="722630" cy="270510"/>
          </a:xfrm>
          <a:prstGeom prst="rect">
            <a:avLst/>
          </a:prstGeom>
        </p:spPr>
        <p:txBody>
          <a:bodyPr vert="horz" wrap="square" lIns="0" tIns="12700" rIns="0" bIns="0" rtlCol="0">
            <a:spAutoFit/>
          </a:bodyPr>
          <a:lstStyle/>
          <a:p>
            <a:pPr algn="ctr">
              <a:lnSpc>
                <a:spcPct val="100000"/>
              </a:lnSpc>
              <a:spcBef>
                <a:spcPts val="100"/>
              </a:spcBef>
            </a:pPr>
            <a:r>
              <a:rPr sz="800" b="1" u="sng" spc="-5" dirty="0">
                <a:solidFill>
                  <a:srgbClr val="0000FF"/>
                </a:solidFill>
                <a:uFill>
                  <a:solidFill>
                    <a:srgbClr val="0000FF"/>
                  </a:solidFill>
                </a:uFill>
                <a:latin typeface="Arial"/>
                <a:cs typeface="Arial"/>
                <a:hlinkClick r:id="rId6"/>
              </a:rPr>
              <a:t>SR-5</a:t>
            </a:r>
            <a:r>
              <a:rPr sz="800" b="1" u="sng" spc="-45" dirty="0">
                <a:solidFill>
                  <a:srgbClr val="0000FF"/>
                </a:solidFill>
                <a:uFill>
                  <a:solidFill>
                    <a:srgbClr val="0000FF"/>
                  </a:solidFill>
                </a:uFill>
                <a:latin typeface="Arial"/>
                <a:cs typeface="Arial"/>
                <a:hlinkClick r:id="rId6"/>
              </a:rPr>
              <a:t> </a:t>
            </a:r>
            <a:r>
              <a:rPr sz="800" b="1" u="sng" dirty="0">
                <a:solidFill>
                  <a:srgbClr val="0000FF"/>
                </a:solidFill>
                <a:uFill>
                  <a:solidFill>
                    <a:srgbClr val="0000FF"/>
                  </a:solidFill>
                </a:uFill>
                <a:latin typeface="Arial"/>
                <a:cs typeface="Arial"/>
                <a:hlinkClick r:id="rId6"/>
              </a:rPr>
              <a:t>(GMLRS)</a:t>
            </a:r>
            <a:endParaRPr sz="800">
              <a:latin typeface="Arial"/>
              <a:cs typeface="Arial"/>
            </a:endParaRPr>
          </a:p>
          <a:p>
            <a:pPr algn="ctr">
              <a:lnSpc>
                <a:spcPct val="100000"/>
              </a:lnSpc>
            </a:pPr>
            <a:r>
              <a:rPr sz="800" dirty="0">
                <a:latin typeface="Arial"/>
                <a:cs typeface="Arial"/>
              </a:rPr>
              <a:t>BRE7/GR1</a:t>
            </a:r>
            <a:endParaRPr sz="800">
              <a:latin typeface="Arial"/>
              <a:cs typeface="Arial"/>
            </a:endParaRPr>
          </a:p>
        </p:txBody>
      </p:sp>
      <p:sp>
        <p:nvSpPr>
          <p:cNvPr id="51" name="object 51"/>
          <p:cNvSpPr txBox="1"/>
          <p:nvPr/>
        </p:nvSpPr>
        <p:spPr>
          <a:xfrm>
            <a:off x="4441063" y="4644390"/>
            <a:ext cx="478790" cy="147955"/>
          </a:xfrm>
          <a:prstGeom prst="rect">
            <a:avLst/>
          </a:prstGeom>
        </p:spPr>
        <p:txBody>
          <a:bodyPr vert="horz" wrap="square" lIns="0" tIns="12700" rIns="0" bIns="0" rtlCol="0">
            <a:spAutoFit/>
          </a:bodyPr>
          <a:lstStyle/>
          <a:p>
            <a:pPr marL="12700">
              <a:lnSpc>
                <a:spcPct val="100000"/>
              </a:lnSpc>
              <a:spcBef>
                <a:spcPts val="100"/>
              </a:spcBef>
            </a:pPr>
            <a:r>
              <a:rPr sz="800" b="1" u="sng" spc="-15" dirty="0">
                <a:solidFill>
                  <a:srgbClr val="0000FF"/>
                </a:solidFill>
                <a:uFill>
                  <a:solidFill>
                    <a:srgbClr val="0000FF"/>
                  </a:solidFill>
                </a:uFill>
                <a:latin typeface="Arial"/>
                <a:cs typeface="Arial"/>
                <a:hlinkClick r:id="rId9"/>
              </a:rPr>
              <a:t>Type</a:t>
            </a:r>
            <a:r>
              <a:rPr sz="800" b="1" u="sng" spc="-5" dirty="0">
                <a:solidFill>
                  <a:srgbClr val="0000FF"/>
                </a:solidFill>
                <a:uFill>
                  <a:solidFill>
                    <a:srgbClr val="0000FF"/>
                  </a:solidFill>
                </a:uFill>
                <a:latin typeface="Arial"/>
                <a:cs typeface="Arial"/>
                <a:hlinkClick r:id="rId9"/>
              </a:rPr>
              <a:t> 90B</a:t>
            </a:r>
            <a:endParaRPr sz="800">
              <a:latin typeface="Arial"/>
              <a:cs typeface="Arial"/>
            </a:endParaRPr>
          </a:p>
        </p:txBody>
      </p:sp>
      <p:sp>
        <p:nvSpPr>
          <p:cNvPr id="52" name="object 52"/>
          <p:cNvSpPr txBox="1"/>
          <p:nvPr/>
        </p:nvSpPr>
        <p:spPr>
          <a:xfrm>
            <a:off x="5814440" y="4644390"/>
            <a:ext cx="283845" cy="147955"/>
          </a:xfrm>
          <a:prstGeom prst="rect">
            <a:avLst/>
          </a:prstGeom>
        </p:spPr>
        <p:txBody>
          <a:bodyPr vert="horz" wrap="square" lIns="0" tIns="12700" rIns="0" bIns="0" rtlCol="0">
            <a:spAutoFit/>
          </a:bodyPr>
          <a:lstStyle/>
          <a:p>
            <a:pPr marL="12700">
              <a:lnSpc>
                <a:spcPct val="100000"/>
              </a:lnSpc>
              <a:spcBef>
                <a:spcPts val="100"/>
              </a:spcBef>
            </a:pPr>
            <a:r>
              <a:rPr sz="800" b="1" u="sng" spc="20" dirty="0">
                <a:solidFill>
                  <a:srgbClr val="0000FF"/>
                </a:solidFill>
                <a:uFill>
                  <a:solidFill>
                    <a:srgbClr val="0000FF"/>
                  </a:solidFill>
                </a:uFill>
                <a:latin typeface="Arial"/>
                <a:cs typeface="Arial"/>
                <a:hlinkClick r:id="rId12"/>
              </a:rPr>
              <a:t>W</a:t>
            </a:r>
            <a:r>
              <a:rPr sz="800" b="1" u="sng" dirty="0">
                <a:solidFill>
                  <a:srgbClr val="0000FF"/>
                </a:solidFill>
                <a:uFill>
                  <a:solidFill>
                    <a:srgbClr val="0000FF"/>
                  </a:solidFill>
                </a:uFill>
                <a:latin typeface="Arial"/>
                <a:cs typeface="Arial"/>
                <a:hlinkClick r:id="rId12"/>
              </a:rPr>
              <a:t>S</a:t>
            </a:r>
            <a:r>
              <a:rPr sz="800" b="1" u="sng" spc="-5" dirty="0">
                <a:solidFill>
                  <a:srgbClr val="0000FF"/>
                </a:solidFill>
                <a:uFill>
                  <a:solidFill>
                    <a:srgbClr val="0000FF"/>
                  </a:solidFill>
                </a:uFill>
                <a:latin typeface="Arial"/>
                <a:cs typeface="Arial"/>
                <a:hlinkClick r:id="rId12"/>
              </a:rPr>
              <a:t>-</a:t>
            </a:r>
            <a:r>
              <a:rPr sz="800" b="1" u="sng" dirty="0">
                <a:solidFill>
                  <a:srgbClr val="0000FF"/>
                </a:solidFill>
                <a:uFill>
                  <a:solidFill>
                    <a:srgbClr val="0000FF"/>
                  </a:solidFill>
                </a:uFill>
                <a:latin typeface="Arial"/>
                <a:cs typeface="Arial"/>
                <a:hlinkClick r:id="rId12"/>
              </a:rPr>
              <a:t>3</a:t>
            </a:r>
            <a:endParaRPr sz="800">
              <a:latin typeface="Arial"/>
              <a:cs typeface="Arial"/>
            </a:endParaRPr>
          </a:p>
        </p:txBody>
      </p:sp>
      <p:sp>
        <p:nvSpPr>
          <p:cNvPr id="53" name="object 53"/>
          <p:cNvSpPr txBox="1"/>
          <p:nvPr/>
        </p:nvSpPr>
        <p:spPr>
          <a:xfrm>
            <a:off x="7029450" y="4644390"/>
            <a:ext cx="403860" cy="147955"/>
          </a:xfrm>
          <a:prstGeom prst="rect">
            <a:avLst/>
          </a:prstGeom>
        </p:spPr>
        <p:txBody>
          <a:bodyPr vert="horz" wrap="square" lIns="0" tIns="12700" rIns="0" bIns="0" rtlCol="0">
            <a:spAutoFit/>
          </a:bodyPr>
          <a:lstStyle/>
          <a:p>
            <a:pPr marL="12700">
              <a:lnSpc>
                <a:spcPct val="100000"/>
              </a:lnSpc>
              <a:spcBef>
                <a:spcPts val="100"/>
              </a:spcBef>
            </a:pPr>
            <a:r>
              <a:rPr sz="800" b="1" u="sng" spc="-15" dirty="0">
                <a:solidFill>
                  <a:srgbClr val="0000FF"/>
                </a:solidFill>
                <a:uFill>
                  <a:solidFill>
                    <a:srgbClr val="0000FF"/>
                  </a:solidFill>
                </a:uFill>
                <a:latin typeface="Arial"/>
                <a:cs typeface="Arial"/>
                <a:hlinkClick r:id="rId14"/>
              </a:rPr>
              <a:t>T</a:t>
            </a:r>
            <a:r>
              <a:rPr sz="800" b="1" u="sng" spc="-40" dirty="0">
                <a:solidFill>
                  <a:srgbClr val="0000FF"/>
                </a:solidFill>
                <a:uFill>
                  <a:solidFill>
                    <a:srgbClr val="0000FF"/>
                  </a:solidFill>
                </a:uFill>
                <a:latin typeface="Arial"/>
                <a:cs typeface="Arial"/>
                <a:hlinkClick r:id="rId14"/>
              </a:rPr>
              <a:t>y</a:t>
            </a:r>
            <a:r>
              <a:rPr sz="800" b="1" u="sng" dirty="0">
                <a:solidFill>
                  <a:srgbClr val="0000FF"/>
                </a:solidFill>
                <a:uFill>
                  <a:solidFill>
                    <a:srgbClr val="0000FF"/>
                  </a:solidFill>
                </a:uFill>
                <a:latin typeface="Arial"/>
                <a:cs typeface="Arial"/>
                <a:hlinkClick r:id="rId14"/>
              </a:rPr>
              <a:t>p</a:t>
            </a:r>
            <a:r>
              <a:rPr sz="800" b="1" u="sng" spc="-5" dirty="0">
                <a:solidFill>
                  <a:srgbClr val="0000FF"/>
                </a:solidFill>
                <a:uFill>
                  <a:solidFill>
                    <a:srgbClr val="0000FF"/>
                  </a:solidFill>
                </a:uFill>
                <a:latin typeface="Arial"/>
                <a:cs typeface="Arial"/>
                <a:hlinkClick r:id="rId14"/>
              </a:rPr>
              <a:t>e-89</a:t>
            </a:r>
            <a:endParaRPr sz="800">
              <a:latin typeface="Arial"/>
              <a:cs typeface="Arial"/>
            </a:endParaRPr>
          </a:p>
        </p:txBody>
      </p:sp>
      <p:sp>
        <p:nvSpPr>
          <p:cNvPr id="54" name="object 54"/>
          <p:cNvSpPr txBox="1"/>
          <p:nvPr/>
        </p:nvSpPr>
        <p:spPr>
          <a:xfrm>
            <a:off x="8274811" y="4644390"/>
            <a:ext cx="465455" cy="147955"/>
          </a:xfrm>
          <a:prstGeom prst="rect">
            <a:avLst/>
          </a:prstGeom>
        </p:spPr>
        <p:txBody>
          <a:bodyPr vert="horz" wrap="square" lIns="0" tIns="12700" rIns="0" bIns="0" rtlCol="0">
            <a:spAutoFit/>
          </a:bodyPr>
          <a:lstStyle/>
          <a:p>
            <a:pPr marL="12700">
              <a:lnSpc>
                <a:spcPct val="100000"/>
              </a:lnSpc>
              <a:spcBef>
                <a:spcPts val="100"/>
              </a:spcBef>
            </a:pPr>
            <a:r>
              <a:rPr sz="800" b="1" u="sng" spc="-10" dirty="0">
                <a:solidFill>
                  <a:srgbClr val="0000FF"/>
                </a:solidFill>
                <a:uFill>
                  <a:solidFill>
                    <a:srgbClr val="0000FF"/>
                  </a:solidFill>
                </a:uFill>
                <a:latin typeface="Arial"/>
                <a:cs typeface="Arial"/>
              </a:rPr>
              <a:t>Type-63-I</a:t>
            </a:r>
            <a:endParaRPr sz="800">
              <a:latin typeface="Arial"/>
              <a:cs typeface="Arial"/>
            </a:endParaRPr>
          </a:p>
        </p:txBody>
      </p:sp>
      <p:sp>
        <p:nvSpPr>
          <p:cNvPr id="55" name="object 55"/>
          <p:cNvSpPr txBox="1"/>
          <p:nvPr/>
        </p:nvSpPr>
        <p:spPr>
          <a:xfrm>
            <a:off x="22047" y="4896103"/>
            <a:ext cx="1040130" cy="147955"/>
          </a:xfrm>
          <a:prstGeom prst="rect">
            <a:avLst/>
          </a:prstGeom>
        </p:spPr>
        <p:txBody>
          <a:bodyPr vert="horz" wrap="square" lIns="0" tIns="12700" rIns="0" bIns="0" rtlCol="0">
            <a:spAutoFit/>
          </a:bodyPr>
          <a:lstStyle/>
          <a:p>
            <a:pPr marL="12700">
              <a:lnSpc>
                <a:spcPct val="100000"/>
              </a:lnSpc>
              <a:spcBef>
                <a:spcPts val="100"/>
              </a:spcBef>
            </a:pPr>
            <a:r>
              <a:rPr sz="800" b="1" spc="-5" dirty="0">
                <a:latin typeface="Arial"/>
                <a:cs typeface="Arial"/>
              </a:rPr>
              <a:t>C</a:t>
            </a:r>
            <a:r>
              <a:rPr sz="800" b="1" dirty="0">
                <a:latin typeface="Arial"/>
                <a:cs typeface="Arial"/>
              </a:rPr>
              <a:t>ombat</a:t>
            </a:r>
            <a:r>
              <a:rPr sz="800" b="1" spc="-25" dirty="0">
                <a:latin typeface="Arial"/>
                <a:cs typeface="Arial"/>
              </a:rPr>
              <a:t> </a:t>
            </a:r>
            <a:r>
              <a:rPr sz="800" b="1" spc="20" dirty="0">
                <a:latin typeface="Arial"/>
                <a:cs typeface="Arial"/>
              </a:rPr>
              <a:t>W</a:t>
            </a:r>
            <a:r>
              <a:rPr sz="800" b="1" spc="-5" dirty="0">
                <a:latin typeface="Arial"/>
                <a:cs typeface="Arial"/>
              </a:rPr>
              <a:t>e</a:t>
            </a:r>
            <a:r>
              <a:rPr sz="800" b="1" dirty="0">
                <a:latin typeface="Arial"/>
                <a:cs typeface="Arial"/>
              </a:rPr>
              <a:t>ight</a:t>
            </a:r>
            <a:r>
              <a:rPr sz="800" b="1" spc="-45" dirty="0">
                <a:latin typeface="Arial"/>
                <a:cs typeface="Arial"/>
              </a:rPr>
              <a:t> </a:t>
            </a:r>
            <a:r>
              <a:rPr sz="700" b="1" spc="-10" dirty="0">
                <a:latin typeface="Arial"/>
                <a:cs typeface="Arial"/>
              </a:rPr>
              <a:t>(t</a:t>
            </a:r>
            <a:r>
              <a:rPr sz="700" b="1" spc="-15" dirty="0">
                <a:latin typeface="Arial"/>
                <a:cs typeface="Arial"/>
              </a:rPr>
              <a:t>on</a:t>
            </a:r>
            <a:r>
              <a:rPr sz="700" b="1" spc="-10" dirty="0">
                <a:latin typeface="Arial"/>
                <a:cs typeface="Arial"/>
              </a:rPr>
              <a:t>s</a:t>
            </a:r>
            <a:r>
              <a:rPr sz="700" b="1" spc="-5" dirty="0">
                <a:latin typeface="Arial"/>
                <a:cs typeface="Arial"/>
              </a:rPr>
              <a:t>)</a:t>
            </a:r>
            <a:endParaRPr sz="700" dirty="0">
              <a:latin typeface="Arial"/>
              <a:cs typeface="Arial"/>
            </a:endParaRPr>
          </a:p>
        </p:txBody>
      </p:sp>
      <p:sp>
        <p:nvSpPr>
          <p:cNvPr id="56" name="object 56"/>
          <p:cNvSpPr txBox="1"/>
          <p:nvPr/>
        </p:nvSpPr>
        <p:spPr>
          <a:xfrm>
            <a:off x="2247392" y="4896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43</a:t>
            </a:r>
            <a:endParaRPr sz="800" dirty="0">
              <a:latin typeface="Arial"/>
              <a:cs typeface="Arial"/>
            </a:endParaRPr>
          </a:p>
        </p:txBody>
      </p:sp>
      <p:sp>
        <p:nvSpPr>
          <p:cNvPr id="57" name="object 57"/>
          <p:cNvSpPr txBox="1"/>
          <p:nvPr/>
        </p:nvSpPr>
        <p:spPr>
          <a:xfrm>
            <a:off x="3406902" y="4896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27</a:t>
            </a:r>
            <a:endParaRPr sz="800">
              <a:latin typeface="Arial"/>
              <a:cs typeface="Arial"/>
            </a:endParaRPr>
          </a:p>
        </p:txBody>
      </p:sp>
      <p:sp>
        <p:nvSpPr>
          <p:cNvPr id="58" name="object 58"/>
          <p:cNvSpPr txBox="1"/>
          <p:nvPr/>
        </p:nvSpPr>
        <p:spPr>
          <a:xfrm>
            <a:off x="4610227" y="4896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23</a:t>
            </a:r>
            <a:endParaRPr sz="800">
              <a:latin typeface="Arial"/>
              <a:cs typeface="Arial"/>
            </a:endParaRPr>
          </a:p>
        </p:txBody>
      </p:sp>
      <p:sp>
        <p:nvSpPr>
          <p:cNvPr id="59" name="object 59"/>
          <p:cNvSpPr txBox="1"/>
          <p:nvPr/>
        </p:nvSpPr>
        <p:spPr>
          <a:xfrm>
            <a:off x="5886069" y="4896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23</a:t>
            </a:r>
            <a:endParaRPr sz="800">
              <a:latin typeface="Arial"/>
              <a:cs typeface="Arial"/>
            </a:endParaRPr>
          </a:p>
        </p:txBody>
      </p:sp>
      <p:sp>
        <p:nvSpPr>
          <p:cNvPr id="60" name="object 60"/>
          <p:cNvSpPr txBox="1"/>
          <p:nvPr/>
        </p:nvSpPr>
        <p:spPr>
          <a:xfrm>
            <a:off x="7162038" y="4896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32</a:t>
            </a:r>
            <a:endParaRPr sz="800">
              <a:latin typeface="Arial"/>
              <a:cs typeface="Arial"/>
            </a:endParaRPr>
          </a:p>
        </p:txBody>
      </p:sp>
      <p:sp>
        <p:nvSpPr>
          <p:cNvPr id="61" name="object 61"/>
          <p:cNvSpPr txBox="1"/>
          <p:nvPr/>
        </p:nvSpPr>
        <p:spPr>
          <a:xfrm>
            <a:off x="8451595" y="4896103"/>
            <a:ext cx="11176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.6</a:t>
            </a:r>
            <a:endParaRPr sz="800">
              <a:latin typeface="Arial"/>
              <a:cs typeface="Arial"/>
            </a:endParaRPr>
          </a:p>
        </p:txBody>
      </p:sp>
      <p:sp>
        <p:nvSpPr>
          <p:cNvPr id="62" name="object 62"/>
          <p:cNvSpPr txBox="1"/>
          <p:nvPr/>
        </p:nvSpPr>
        <p:spPr>
          <a:xfrm>
            <a:off x="22047" y="5086603"/>
            <a:ext cx="850900" cy="147955"/>
          </a:xfrm>
          <a:prstGeom prst="rect">
            <a:avLst/>
          </a:prstGeom>
        </p:spPr>
        <p:txBody>
          <a:bodyPr vert="horz" wrap="square" lIns="0" tIns="12700" rIns="0" bIns="0" rtlCol="0">
            <a:spAutoFit/>
          </a:bodyPr>
          <a:lstStyle/>
          <a:p>
            <a:pPr marL="12700">
              <a:lnSpc>
                <a:spcPct val="100000"/>
              </a:lnSpc>
              <a:spcBef>
                <a:spcPts val="100"/>
              </a:spcBef>
            </a:pPr>
            <a:r>
              <a:rPr sz="800" b="1" dirty="0">
                <a:latin typeface="Arial"/>
                <a:cs typeface="Arial"/>
              </a:rPr>
              <a:t>Max</a:t>
            </a:r>
            <a:r>
              <a:rPr sz="800" b="1" spc="-35" dirty="0">
                <a:latin typeface="Arial"/>
                <a:cs typeface="Arial"/>
              </a:rPr>
              <a:t> </a:t>
            </a:r>
            <a:r>
              <a:rPr sz="800" b="1" dirty="0">
                <a:latin typeface="Arial"/>
                <a:cs typeface="Arial"/>
              </a:rPr>
              <a:t>Speed</a:t>
            </a:r>
            <a:r>
              <a:rPr sz="800" b="1" spc="-25" dirty="0">
                <a:latin typeface="Arial"/>
                <a:cs typeface="Arial"/>
              </a:rPr>
              <a:t> </a:t>
            </a:r>
            <a:r>
              <a:rPr sz="700" b="1" spc="-10" dirty="0">
                <a:latin typeface="Arial"/>
                <a:cs typeface="Arial"/>
              </a:rPr>
              <a:t>(km/h)</a:t>
            </a:r>
            <a:endParaRPr sz="700">
              <a:latin typeface="Arial"/>
              <a:cs typeface="Arial"/>
            </a:endParaRPr>
          </a:p>
        </p:txBody>
      </p:sp>
      <p:sp>
        <p:nvSpPr>
          <p:cNvPr id="63" name="object 63"/>
          <p:cNvSpPr txBox="1"/>
          <p:nvPr/>
        </p:nvSpPr>
        <p:spPr>
          <a:xfrm>
            <a:off x="2247392" y="5086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60</a:t>
            </a:r>
            <a:endParaRPr sz="800">
              <a:latin typeface="Arial"/>
              <a:cs typeface="Arial"/>
            </a:endParaRPr>
          </a:p>
        </p:txBody>
      </p:sp>
      <p:sp>
        <p:nvSpPr>
          <p:cNvPr id="64" name="object 64"/>
          <p:cNvSpPr txBox="1"/>
          <p:nvPr/>
        </p:nvSpPr>
        <p:spPr>
          <a:xfrm>
            <a:off x="3406902" y="5086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85</a:t>
            </a:r>
            <a:endParaRPr sz="800">
              <a:latin typeface="Arial"/>
              <a:cs typeface="Arial"/>
            </a:endParaRPr>
          </a:p>
        </p:txBody>
      </p:sp>
      <p:sp>
        <p:nvSpPr>
          <p:cNvPr id="65" name="object 65"/>
          <p:cNvSpPr txBox="1"/>
          <p:nvPr/>
        </p:nvSpPr>
        <p:spPr>
          <a:xfrm>
            <a:off x="4610227" y="5086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85</a:t>
            </a:r>
            <a:endParaRPr sz="800">
              <a:latin typeface="Arial"/>
              <a:cs typeface="Arial"/>
            </a:endParaRPr>
          </a:p>
        </p:txBody>
      </p:sp>
      <p:sp>
        <p:nvSpPr>
          <p:cNvPr id="66" name="object 66"/>
          <p:cNvSpPr txBox="1"/>
          <p:nvPr/>
        </p:nvSpPr>
        <p:spPr>
          <a:xfrm>
            <a:off x="5886069" y="5086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80</a:t>
            </a:r>
            <a:endParaRPr sz="800">
              <a:latin typeface="Arial"/>
              <a:cs typeface="Arial"/>
            </a:endParaRPr>
          </a:p>
        </p:txBody>
      </p:sp>
      <p:sp>
        <p:nvSpPr>
          <p:cNvPr id="67" name="object 67"/>
          <p:cNvSpPr txBox="1"/>
          <p:nvPr/>
        </p:nvSpPr>
        <p:spPr>
          <a:xfrm>
            <a:off x="7162038" y="5086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55</a:t>
            </a:r>
            <a:endParaRPr sz="800">
              <a:latin typeface="Arial"/>
              <a:cs typeface="Arial"/>
            </a:endParaRPr>
          </a:p>
        </p:txBody>
      </p:sp>
      <p:sp>
        <p:nvSpPr>
          <p:cNvPr id="68" name="object 68"/>
          <p:cNvSpPr txBox="1"/>
          <p:nvPr/>
        </p:nvSpPr>
        <p:spPr>
          <a:xfrm>
            <a:off x="7977631" y="5086603"/>
            <a:ext cx="106045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Can</a:t>
            </a:r>
            <a:r>
              <a:rPr sz="800" spc="-20" dirty="0">
                <a:latin typeface="Arial"/>
                <a:cs typeface="Arial"/>
              </a:rPr>
              <a:t> </a:t>
            </a:r>
            <a:r>
              <a:rPr sz="800" spc="-5" dirty="0">
                <a:latin typeface="Arial"/>
                <a:cs typeface="Arial"/>
              </a:rPr>
              <a:t>be </a:t>
            </a:r>
            <a:r>
              <a:rPr sz="800" dirty="0">
                <a:latin typeface="Arial"/>
                <a:cs typeface="Arial"/>
              </a:rPr>
              <a:t>Truck</a:t>
            </a:r>
            <a:r>
              <a:rPr sz="800" spc="-30" dirty="0">
                <a:latin typeface="Arial"/>
                <a:cs typeface="Arial"/>
              </a:rPr>
              <a:t> </a:t>
            </a:r>
            <a:r>
              <a:rPr sz="800" spc="-5" dirty="0">
                <a:latin typeface="Arial"/>
                <a:cs typeface="Arial"/>
              </a:rPr>
              <a:t>Mounted</a:t>
            </a:r>
            <a:endParaRPr sz="800">
              <a:latin typeface="Arial"/>
              <a:cs typeface="Arial"/>
            </a:endParaRPr>
          </a:p>
        </p:txBody>
      </p:sp>
      <p:sp>
        <p:nvSpPr>
          <p:cNvPr id="69" name="object 69"/>
          <p:cNvSpPr txBox="1"/>
          <p:nvPr/>
        </p:nvSpPr>
        <p:spPr>
          <a:xfrm>
            <a:off x="22047" y="5277103"/>
            <a:ext cx="1033780" cy="147955"/>
          </a:xfrm>
          <a:prstGeom prst="rect">
            <a:avLst/>
          </a:prstGeom>
        </p:spPr>
        <p:txBody>
          <a:bodyPr vert="horz" wrap="square" lIns="0" tIns="12700" rIns="0" bIns="0" rtlCol="0">
            <a:spAutoFit/>
          </a:bodyPr>
          <a:lstStyle/>
          <a:p>
            <a:pPr marL="12700">
              <a:lnSpc>
                <a:spcPct val="100000"/>
              </a:lnSpc>
              <a:spcBef>
                <a:spcPts val="100"/>
              </a:spcBef>
            </a:pPr>
            <a:r>
              <a:rPr sz="800" b="1" dirty="0">
                <a:latin typeface="Arial"/>
                <a:cs typeface="Arial"/>
              </a:rPr>
              <a:t>Main</a:t>
            </a:r>
            <a:r>
              <a:rPr sz="800" b="1" spc="-60" dirty="0">
                <a:latin typeface="Arial"/>
                <a:cs typeface="Arial"/>
              </a:rPr>
              <a:t> </a:t>
            </a:r>
            <a:r>
              <a:rPr sz="800" b="1" spc="-5" dirty="0">
                <a:latin typeface="Arial"/>
                <a:cs typeface="Arial"/>
              </a:rPr>
              <a:t>Armament</a:t>
            </a:r>
            <a:r>
              <a:rPr sz="800" b="1" dirty="0">
                <a:latin typeface="Arial"/>
                <a:cs typeface="Arial"/>
              </a:rPr>
              <a:t> </a:t>
            </a:r>
            <a:r>
              <a:rPr sz="700" b="1" spc="-5" dirty="0">
                <a:latin typeface="Arial"/>
                <a:cs typeface="Arial"/>
              </a:rPr>
              <a:t>(mm)</a:t>
            </a:r>
            <a:endParaRPr sz="700">
              <a:latin typeface="Arial"/>
              <a:cs typeface="Arial"/>
            </a:endParaRPr>
          </a:p>
        </p:txBody>
      </p:sp>
      <p:sp>
        <p:nvSpPr>
          <p:cNvPr id="70" name="object 70"/>
          <p:cNvSpPr txBox="1"/>
          <p:nvPr/>
        </p:nvSpPr>
        <p:spPr>
          <a:xfrm>
            <a:off x="2219960" y="52771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300</a:t>
            </a:r>
            <a:endParaRPr sz="800">
              <a:latin typeface="Arial"/>
              <a:cs typeface="Arial"/>
            </a:endParaRPr>
          </a:p>
        </p:txBody>
      </p:sp>
      <p:sp>
        <p:nvSpPr>
          <p:cNvPr id="71" name="object 71"/>
          <p:cNvSpPr txBox="1"/>
          <p:nvPr/>
        </p:nvSpPr>
        <p:spPr>
          <a:xfrm>
            <a:off x="3278885" y="5277103"/>
            <a:ext cx="39306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122/220</a:t>
            </a:r>
            <a:endParaRPr sz="800">
              <a:latin typeface="Arial"/>
              <a:cs typeface="Arial"/>
            </a:endParaRPr>
          </a:p>
        </p:txBody>
      </p:sp>
      <p:sp>
        <p:nvSpPr>
          <p:cNvPr id="72" name="object 72"/>
          <p:cNvSpPr txBox="1"/>
          <p:nvPr/>
        </p:nvSpPr>
        <p:spPr>
          <a:xfrm>
            <a:off x="4582795" y="52771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122</a:t>
            </a:r>
            <a:endParaRPr sz="800">
              <a:latin typeface="Arial"/>
              <a:cs typeface="Arial"/>
            </a:endParaRPr>
          </a:p>
        </p:txBody>
      </p:sp>
      <p:sp>
        <p:nvSpPr>
          <p:cNvPr id="73" name="object 73"/>
          <p:cNvSpPr txBox="1"/>
          <p:nvPr/>
        </p:nvSpPr>
        <p:spPr>
          <a:xfrm>
            <a:off x="5858636" y="52771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400</a:t>
            </a:r>
            <a:endParaRPr sz="800">
              <a:latin typeface="Arial"/>
              <a:cs typeface="Arial"/>
            </a:endParaRPr>
          </a:p>
        </p:txBody>
      </p:sp>
      <p:sp>
        <p:nvSpPr>
          <p:cNvPr id="74" name="object 74"/>
          <p:cNvSpPr txBox="1"/>
          <p:nvPr/>
        </p:nvSpPr>
        <p:spPr>
          <a:xfrm>
            <a:off x="7134606" y="52771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122</a:t>
            </a:r>
            <a:endParaRPr sz="800">
              <a:latin typeface="Arial"/>
              <a:cs typeface="Arial"/>
            </a:endParaRPr>
          </a:p>
        </p:txBody>
      </p:sp>
      <p:sp>
        <p:nvSpPr>
          <p:cNvPr id="75" name="object 75"/>
          <p:cNvSpPr txBox="1"/>
          <p:nvPr/>
        </p:nvSpPr>
        <p:spPr>
          <a:xfrm>
            <a:off x="8410447" y="52771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107</a:t>
            </a:r>
            <a:endParaRPr sz="800">
              <a:latin typeface="Arial"/>
              <a:cs typeface="Arial"/>
            </a:endParaRPr>
          </a:p>
        </p:txBody>
      </p:sp>
      <p:sp>
        <p:nvSpPr>
          <p:cNvPr id="76" name="object 76"/>
          <p:cNvSpPr txBox="1"/>
          <p:nvPr/>
        </p:nvSpPr>
        <p:spPr>
          <a:xfrm>
            <a:off x="22047" y="5467603"/>
            <a:ext cx="1147445" cy="147955"/>
          </a:xfrm>
          <a:prstGeom prst="rect">
            <a:avLst/>
          </a:prstGeom>
        </p:spPr>
        <p:txBody>
          <a:bodyPr vert="horz" wrap="square" lIns="0" tIns="12700" rIns="0" bIns="0" rtlCol="0">
            <a:spAutoFit/>
          </a:bodyPr>
          <a:lstStyle/>
          <a:p>
            <a:pPr marL="12700">
              <a:lnSpc>
                <a:spcPct val="100000"/>
              </a:lnSpc>
              <a:spcBef>
                <a:spcPts val="100"/>
              </a:spcBef>
            </a:pPr>
            <a:r>
              <a:rPr sz="800" b="1" spc="-5" dirty="0">
                <a:latin typeface="Arial"/>
                <a:cs typeface="Arial"/>
              </a:rPr>
              <a:t>Basic</a:t>
            </a:r>
            <a:r>
              <a:rPr sz="800" b="1" spc="-15" dirty="0">
                <a:latin typeface="Arial"/>
                <a:cs typeface="Arial"/>
              </a:rPr>
              <a:t> </a:t>
            </a:r>
            <a:r>
              <a:rPr sz="800" b="1" dirty="0">
                <a:latin typeface="Arial"/>
                <a:cs typeface="Arial"/>
              </a:rPr>
              <a:t>Load</a:t>
            </a:r>
            <a:r>
              <a:rPr sz="800" b="1" spc="-25" dirty="0">
                <a:latin typeface="Arial"/>
                <a:cs typeface="Arial"/>
              </a:rPr>
              <a:t> </a:t>
            </a:r>
            <a:r>
              <a:rPr sz="800" b="1" dirty="0">
                <a:latin typeface="Arial"/>
                <a:cs typeface="Arial"/>
              </a:rPr>
              <a:t>or</a:t>
            </a:r>
            <a:r>
              <a:rPr sz="800" b="1" spc="-25" dirty="0">
                <a:latin typeface="Arial"/>
                <a:cs typeface="Arial"/>
              </a:rPr>
              <a:t> </a:t>
            </a:r>
            <a:r>
              <a:rPr sz="800" b="1" dirty="0">
                <a:latin typeface="Arial"/>
                <a:cs typeface="Arial"/>
              </a:rPr>
              <a:t>Stowage</a:t>
            </a:r>
            <a:endParaRPr sz="800">
              <a:latin typeface="Arial"/>
              <a:cs typeface="Arial"/>
            </a:endParaRPr>
          </a:p>
        </p:txBody>
      </p:sp>
      <p:sp>
        <p:nvSpPr>
          <p:cNvPr id="77" name="object 77"/>
          <p:cNvSpPr txBox="1"/>
          <p:nvPr/>
        </p:nvSpPr>
        <p:spPr>
          <a:xfrm>
            <a:off x="2247392" y="5467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24</a:t>
            </a:r>
            <a:endParaRPr sz="800">
              <a:latin typeface="Arial"/>
              <a:cs typeface="Arial"/>
            </a:endParaRPr>
          </a:p>
        </p:txBody>
      </p:sp>
      <p:sp>
        <p:nvSpPr>
          <p:cNvPr id="78" name="object 78"/>
          <p:cNvSpPr txBox="1"/>
          <p:nvPr/>
        </p:nvSpPr>
        <p:spPr>
          <a:xfrm>
            <a:off x="3335273" y="5467603"/>
            <a:ext cx="28067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80</a:t>
            </a:r>
            <a:r>
              <a:rPr sz="800" dirty="0">
                <a:latin typeface="Arial"/>
                <a:cs typeface="Arial"/>
              </a:rPr>
              <a:t>/</a:t>
            </a:r>
            <a:r>
              <a:rPr sz="800" spc="-5" dirty="0">
                <a:latin typeface="Arial"/>
                <a:cs typeface="Arial"/>
              </a:rPr>
              <a:t>2</a:t>
            </a:r>
            <a:r>
              <a:rPr sz="800" dirty="0">
                <a:latin typeface="Arial"/>
                <a:cs typeface="Arial"/>
              </a:rPr>
              <a:t>4</a:t>
            </a:r>
            <a:endParaRPr sz="800">
              <a:latin typeface="Arial"/>
              <a:cs typeface="Arial"/>
            </a:endParaRPr>
          </a:p>
        </p:txBody>
      </p:sp>
      <p:sp>
        <p:nvSpPr>
          <p:cNvPr id="79" name="object 79"/>
          <p:cNvSpPr txBox="1"/>
          <p:nvPr/>
        </p:nvSpPr>
        <p:spPr>
          <a:xfrm>
            <a:off x="4610227" y="5467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80</a:t>
            </a:r>
            <a:endParaRPr sz="800">
              <a:latin typeface="Arial"/>
              <a:cs typeface="Arial"/>
            </a:endParaRPr>
          </a:p>
        </p:txBody>
      </p:sp>
      <p:sp>
        <p:nvSpPr>
          <p:cNvPr id="80" name="object 80"/>
          <p:cNvSpPr txBox="1"/>
          <p:nvPr/>
        </p:nvSpPr>
        <p:spPr>
          <a:xfrm>
            <a:off x="5812916" y="5467603"/>
            <a:ext cx="28448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30-40</a:t>
            </a:r>
            <a:endParaRPr sz="800">
              <a:latin typeface="Arial"/>
              <a:cs typeface="Arial"/>
            </a:endParaRPr>
          </a:p>
        </p:txBody>
      </p:sp>
      <p:sp>
        <p:nvSpPr>
          <p:cNvPr id="81" name="object 81"/>
          <p:cNvSpPr txBox="1"/>
          <p:nvPr/>
        </p:nvSpPr>
        <p:spPr>
          <a:xfrm>
            <a:off x="7189469" y="5467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80</a:t>
            </a:r>
            <a:endParaRPr sz="800">
              <a:latin typeface="Arial"/>
              <a:cs typeface="Arial"/>
            </a:endParaRPr>
          </a:p>
        </p:txBody>
      </p:sp>
      <p:sp>
        <p:nvSpPr>
          <p:cNvPr id="82" name="object 82"/>
          <p:cNvSpPr txBox="1"/>
          <p:nvPr/>
        </p:nvSpPr>
        <p:spPr>
          <a:xfrm>
            <a:off x="8437880" y="5467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24</a:t>
            </a:r>
            <a:endParaRPr sz="800">
              <a:latin typeface="Arial"/>
              <a:cs typeface="Arial"/>
            </a:endParaRPr>
          </a:p>
        </p:txBody>
      </p:sp>
      <p:sp>
        <p:nvSpPr>
          <p:cNvPr id="83" name="object 83"/>
          <p:cNvSpPr txBox="1"/>
          <p:nvPr/>
        </p:nvSpPr>
        <p:spPr>
          <a:xfrm>
            <a:off x="22047" y="5658103"/>
            <a:ext cx="992505" cy="147955"/>
          </a:xfrm>
          <a:prstGeom prst="rect">
            <a:avLst/>
          </a:prstGeom>
        </p:spPr>
        <p:txBody>
          <a:bodyPr vert="horz" wrap="square" lIns="0" tIns="12700" rIns="0" bIns="0" rtlCol="0">
            <a:spAutoFit/>
          </a:bodyPr>
          <a:lstStyle/>
          <a:p>
            <a:pPr marL="12700">
              <a:lnSpc>
                <a:spcPct val="100000"/>
              </a:lnSpc>
              <a:spcBef>
                <a:spcPts val="100"/>
              </a:spcBef>
            </a:pPr>
            <a:r>
              <a:rPr sz="800" b="1" spc="-5" dirty="0">
                <a:latin typeface="Arial"/>
                <a:cs typeface="Arial"/>
              </a:rPr>
              <a:t>Rate</a:t>
            </a:r>
            <a:r>
              <a:rPr sz="800" b="1" spc="-15" dirty="0">
                <a:latin typeface="Arial"/>
                <a:cs typeface="Arial"/>
              </a:rPr>
              <a:t> </a:t>
            </a:r>
            <a:r>
              <a:rPr sz="800" b="1" dirty="0">
                <a:latin typeface="Arial"/>
                <a:cs typeface="Arial"/>
              </a:rPr>
              <a:t>of</a:t>
            </a:r>
            <a:r>
              <a:rPr sz="800" b="1" spc="-25" dirty="0">
                <a:latin typeface="Arial"/>
                <a:cs typeface="Arial"/>
              </a:rPr>
              <a:t> </a:t>
            </a:r>
            <a:r>
              <a:rPr sz="800" b="1" dirty="0">
                <a:latin typeface="Arial"/>
                <a:cs typeface="Arial"/>
              </a:rPr>
              <a:t>Fire</a:t>
            </a:r>
            <a:r>
              <a:rPr sz="800" b="1" spc="-20" dirty="0">
                <a:latin typeface="Arial"/>
                <a:cs typeface="Arial"/>
              </a:rPr>
              <a:t> </a:t>
            </a:r>
            <a:r>
              <a:rPr sz="700" b="1" spc="-10" dirty="0">
                <a:latin typeface="Arial"/>
                <a:cs typeface="Arial"/>
              </a:rPr>
              <a:t>(per</a:t>
            </a:r>
            <a:r>
              <a:rPr sz="700" b="1" spc="10" dirty="0">
                <a:latin typeface="Arial"/>
                <a:cs typeface="Arial"/>
              </a:rPr>
              <a:t> </a:t>
            </a:r>
            <a:r>
              <a:rPr sz="700" b="1" spc="-5" dirty="0">
                <a:latin typeface="Arial"/>
                <a:cs typeface="Arial"/>
              </a:rPr>
              <a:t>min)</a:t>
            </a:r>
            <a:endParaRPr sz="700">
              <a:latin typeface="Arial"/>
              <a:cs typeface="Arial"/>
            </a:endParaRPr>
          </a:p>
        </p:txBody>
      </p:sp>
      <p:sp>
        <p:nvSpPr>
          <p:cNvPr id="84" name="object 84"/>
          <p:cNvSpPr txBox="1"/>
          <p:nvPr/>
        </p:nvSpPr>
        <p:spPr>
          <a:xfrm>
            <a:off x="2247392" y="5658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12</a:t>
            </a:r>
            <a:endParaRPr sz="800">
              <a:latin typeface="Arial"/>
              <a:cs typeface="Arial"/>
            </a:endParaRPr>
          </a:p>
        </p:txBody>
      </p:sp>
      <p:sp>
        <p:nvSpPr>
          <p:cNvPr id="85" name="object 85"/>
          <p:cNvSpPr txBox="1"/>
          <p:nvPr/>
        </p:nvSpPr>
        <p:spPr>
          <a:xfrm>
            <a:off x="3335273" y="5658103"/>
            <a:ext cx="28067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40</a:t>
            </a:r>
            <a:r>
              <a:rPr sz="800" dirty="0">
                <a:latin typeface="Arial"/>
                <a:cs typeface="Arial"/>
              </a:rPr>
              <a:t>/</a:t>
            </a:r>
            <a:r>
              <a:rPr sz="800" spc="-5" dirty="0">
                <a:latin typeface="Arial"/>
                <a:cs typeface="Arial"/>
              </a:rPr>
              <a:t>1</a:t>
            </a:r>
            <a:r>
              <a:rPr sz="800" dirty="0">
                <a:latin typeface="Arial"/>
                <a:cs typeface="Arial"/>
              </a:rPr>
              <a:t>2</a:t>
            </a:r>
            <a:endParaRPr sz="800">
              <a:latin typeface="Arial"/>
              <a:cs typeface="Arial"/>
            </a:endParaRPr>
          </a:p>
        </p:txBody>
      </p:sp>
      <p:sp>
        <p:nvSpPr>
          <p:cNvPr id="86" name="object 86"/>
          <p:cNvSpPr txBox="1"/>
          <p:nvPr/>
        </p:nvSpPr>
        <p:spPr>
          <a:xfrm>
            <a:off x="4610227" y="5658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40</a:t>
            </a:r>
            <a:endParaRPr sz="800">
              <a:latin typeface="Arial"/>
              <a:cs typeface="Arial"/>
            </a:endParaRPr>
          </a:p>
        </p:txBody>
      </p:sp>
      <p:sp>
        <p:nvSpPr>
          <p:cNvPr id="87" name="object 87"/>
          <p:cNvSpPr txBox="1"/>
          <p:nvPr/>
        </p:nvSpPr>
        <p:spPr>
          <a:xfrm>
            <a:off x="5915025" y="5658103"/>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6</a:t>
            </a:r>
            <a:endParaRPr sz="800">
              <a:latin typeface="Arial"/>
              <a:cs typeface="Arial"/>
            </a:endParaRPr>
          </a:p>
        </p:txBody>
      </p:sp>
      <p:sp>
        <p:nvSpPr>
          <p:cNvPr id="88" name="object 88"/>
          <p:cNvSpPr txBox="1"/>
          <p:nvPr/>
        </p:nvSpPr>
        <p:spPr>
          <a:xfrm>
            <a:off x="7162038" y="5658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40</a:t>
            </a:r>
            <a:endParaRPr sz="800">
              <a:latin typeface="Arial"/>
              <a:cs typeface="Arial"/>
            </a:endParaRPr>
          </a:p>
        </p:txBody>
      </p:sp>
      <p:sp>
        <p:nvSpPr>
          <p:cNvPr id="89" name="object 89"/>
          <p:cNvSpPr txBox="1"/>
          <p:nvPr/>
        </p:nvSpPr>
        <p:spPr>
          <a:xfrm>
            <a:off x="8437880" y="56581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12</a:t>
            </a:r>
            <a:endParaRPr sz="800">
              <a:latin typeface="Arial"/>
              <a:cs typeface="Arial"/>
            </a:endParaRPr>
          </a:p>
        </p:txBody>
      </p:sp>
      <p:sp>
        <p:nvSpPr>
          <p:cNvPr id="90" name="object 90"/>
          <p:cNvSpPr txBox="1"/>
          <p:nvPr/>
        </p:nvSpPr>
        <p:spPr>
          <a:xfrm>
            <a:off x="22047" y="5848603"/>
            <a:ext cx="1230630" cy="147955"/>
          </a:xfrm>
          <a:prstGeom prst="rect">
            <a:avLst/>
          </a:prstGeom>
        </p:spPr>
        <p:txBody>
          <a:bodyPr vert="horz" wrap="square" lIns="0" tIns="12700" rIns="0" bIns="0" rtlCol="0">
            <a:spAutoFit/>
          </a:bodyPr>
          <a:lstStyle/>
          <a:p>
            <a:pPr marL="12700">
              <a:lnSpc>
                <a:spcPct val="100000"/>
              </a:lnSpc>
              <a:spcBef>
                <a:spcPts val="10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5"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(km)</a:t>
            </a:r>
            <a:endParaRPr sz="700">
              <a:latin typeface="Arial"/>
              <a:cs typeface="Arial"/>
            </a:endParaRPr>
          </a:p>
        </p:txBody>
      </p:sp>
      <p:sp>
        <p:nvSpPr>
          <p:cNvPr id="91" name="object 91"/>
          <p:cNvSpPr txBox="1"/>
          <p:nvPr/>
        </p:nvSpPr>
        <p:spPr>
          <a:xfrm>
            <a:off x="2219960" y="58486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150</a:t>
            </a:r>
            <a:endParaRPr sz="800">
              <a:latin typeface="Arial"/>
              <a:cs typeface="Arial"/>
            </a:endParaRPr>
          </a:p>
        </p:txBody>
      </p:sp>
      <p:sp>
        <p:nvSpPr>
          <p:cNvPr id="92" name="object 92"/>
          <p:cNvSpPr txBox="1"/>
          <p:nvPr/>
        </p:nvSpPr>
        <p:spPr>
          <a:xfrm>
            <a:off x="3335273" y="5848603"/>
            <a:ext cx="28067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40</a:t>
            </a:r>
            <a:r>
              <a:rPr sz="800" dirty="0">
                <a:latin typeface="Arial"/>
                <a:cs typeface="Arial"/>
              </a:rPr>
              <a:t>/</a:t>
            </a:r>
            <a:r>
              <a:rPr sz="800" spc="-5" dirty="0">
                <a:latin typeface="Arial"/>
                <a:cs typeface="Arial"/>
              </a:rPr>
              <a:t>7</a:t>
            </a:r>
            <a:r>
              <a:rPr sz="800" dirty="0">
                <a:latin typeface="Arial"/>
                <a:cs typeface="Arial"/>
              </a:rPr>
              <a:t>0</a:t>
            </a:r>
            <a:endParaRPr sz="800">
              <a:latin typeface="Arial"/>
              <a:cs typeface="Arial"/>
            </a:endParaRPr>
          </a:p>
        </p:txBody>
      </p:sp>
      <p:sp>
        <p:nvSpPr>
          <p:cNvPr id="93" name="object 93"/>
          <p:cNvSpPr txBox="1"/>
          <p:nvPr/>
        </p:nvSpPr>
        <p:spPr>
          <a:xfrm>
            <a:off x="4610227" y="5848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40</a:t>
            </a:r>
            <a:endParaRPr sz="800">
              <a:latin typeface="Arial"/>
              <a:cs typeface="Arial"/>
            </a:endParaRPr>
          </a:p>
        </p:txBody>
      </p:sp>
      <p:sp>
        <p:nvSpPr>
          <p:cNvPr id="94" name="object 94"/>
          <p:cNvSpPr txBox="1"/>
          <p:nvPr/>
        </p:nvSpPr>
        <p:spPr>
          <a:xfrm>
            <a:off x="5858636" y="5848603"/>
            <a:ext cx="194945"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200</a:t>
            </a:r>
            <a:endParaRPr sz="800">
              <a:latin typeface="Arial"/>
              <a:cs typeface="Arial"/>
            </a:endParaRPr>
          </a:p>
        </p:txBody>
      </p:sp>
      <p:sp>
        <p:nvSpPr>
          <p:cNvPr id="95" name="object 95"/>
          <p:cNvSpPr txBox="1"/>
          <p:nvPr/>
        </p:nvSpPr>
        <p:spPr>
          <a:xfrm>
            <a:off x="7162038" y="5848603"/>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21</a:t>
            </a:r>
            <a:endParaRPr sz="800">
              <a:latin typeface="Arial"/>
              <a:cs typeface="Arial"/>
            </a:endParaRPr>
          </a:p>
        </p:txBody>
      </p:sp>
      <p:sp>
        <p:nvSpPr>
          <p:cNvPr id="96" name="object 96"/>
          <p:cNvSpPr txBox="1"/>
          <p:nvPr/>
        </p:nvSpPr>
        <p:spPr>
          <a:xfrm>
            <a:off x="8466835" y="5848603"/>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8</a:t>
            </a:r>
            <a:endParaRPr sz="800">
              <a:latin typeface="Arial"/>
              <a:cs typeface="Arial"/>
            </a:endParaRPr>
          </a:p>
        </p:txBody>
      </p:sp>
      <p:grpSp>
        <p:nvGrpSpPr>
          <p:cNvPr id="97" name="object 97"/>
          <p:cNvGrpSpPr/>
          <p:nvPr/>
        </p:nvGrpSpPr>
        <p:grpSpPr>
          <a:xfrm>
            <a:off x="6493764" y="2843783"/>
            <a:ext cx="2650490" cy="1752600"/>
            <a:chOff x="6493764" y="2843783"/>
            <a:chExt cx="2650490" cy="1752600"/>
          </a:xfrm>
        </p:grpSpPr>
        <p:pic>
          <p:nvPicPr>
            <p:cNvPr id="98" name="object 98"/>
            <p:cNvPicPr/>
            <p:nvPr/>
          </p:nvPicPr>
          <p:blipFill>
            <a:blip r:embed="rId15" cstate="print"/>
            <a:stretch>
              <a:fillRect/>
            </a:stretch>
          </p:blipFill>
          <p:spPr>
            <a:xfrm>
              <a:off x="6493764" y="2843783"/>
              <a:ext cx="2650235" cy="1752600"/>
            </a:xfrm>
            <a:prstGeom prst="rect">
              <a:avLst/>
            </a:prstGeom>
          </p:spPr>
        </p:pic>
        <p:pic>
          <p:nvPicPr>
            <p:cNvPr id="99" name="object 99"/>
            <p:cNvPicPr/>
            <p:nvPr/>
          </p:nvPicPr>
          <p:blipFill>
            <a:blip r:embed="rId16" cstate="print"/>
            <a:stretch>
              <a:fillRect/>
            </a:stretch>
          </p:blipFill>
          <p:spPr>
            <a:xfrm>
              <a:off x="6592824" y="2933699"/>
              <a:ext cx="2468879" cy="1577339"/>
            </a:xfrm>
            <a:prstGeom prst="rect">
              <a:avLst/>
            </a:prstGeom>
          </p:spPr>
        </p:pic>
        <p:sp>
          <p:nvSpPr>
            <p:cNvPr id="100" name="object 100"/>
            <p:cNvSpPr/>
            <p:nvPr/>
          </p:nvSpPr>
          <p:spPr>
            <a:xfrm>
              <a:off x="6588252" y="2929127"/>
              <a:ext cx="2478405" cy="1586865"/>
            </a:xfrm>
            <a:custGeom>
              <a:avLst/>
              <a:gdLst/>
              <a:ahLst/>
              <a:cxnLst/>
              <a:rect l="l" t="t" r="r" b="b"/>
              <a:pathLst>
                <a:path w="2478404" h="1586864">
                  <a:moveTo>
                    <a:pt x="0" y="1586484"/>
                  </a:moveTo>
                  <a:lnTo>
                    <a:pt x="2478024" y="1586484"/>
                  </a:lnTo>
                  <a:lnTo>
                    <a:pt x="2478024" y="0"/>
                  </a:lnTo>
                  <a:lnTo>
                    <a:pt x="0" y="0"/>
                  </a:lnTo>
                  <a:lnTo>
                    <a:pt x="0" y="1586484"/>
                  </a:lnTo>
                  <a:close/>
                </a:path>
              </a:pathLst>
            </a:custGeom>
            <a:ln w="9144">
              <a:solidFill>
                <a:srgbClr val="000000"/>
              </a:solidFill>
            </a:ln>
          </p:spPr>
          <p:txBody>
            <a:bodyPr wrap="square" lIns="0" tIns="0" rIns="0" bIns="0" rtlCol="0"/>
            <a:lstStyle/>
            <a:p>
              <a:endParaRPr/>
            </a:p>
          </p:txBody>
        </p:sp>
        <p:sp>
          <p:nvSpPr>
            <p:cNvPr id="101" name="object 101"/>
            <p:cNvSpPr/>
            <p:nvPr/>
          </p:nvSpPr>
          <p:spPr>
            <a:xfrm>
              <a:off x="8314944" y="2910839"/>
              <a:ext cx="775970" cy="254635"/>
            </a:xfrm>
            <a:custGeom>
              <a:avLst/>
              <a:gdLst/>
              <a:ahLst/>
              <a:cxnLst/>
              <a:rect l="l" t="t" r="r" b="b"/>
              <a:pathLst>
                <a:path w="775970" h="254635">
                  <a:moveTo>
                    <a:pt x="775716" y="0"/>
                  </a:moveTo>
                  <a:lnTo>
                    <a:pt x="0" y="0"/>
                  </a:lnTo>
                  <a:lnTo>
                    <a:pt x="0" y="254508"/>
                  </a:lnTo>
                  <a:lnTo>
                    <a:pt x="775716" y="254508"/>
                  </a:lnTo>
                  <a:lnTo>
                    <a:pt x="775716" y="0"/>
                  </a:lnTo>
                  <a:close/>
                </a:path>
              </a:pathLst>
            </a:custGeom>
            <a:solidFill>
              <a:srgbClr val="FFFFFF">
                <a:alpha val="59999"/>
              </a:srgbClr>
            </a:solidFill>
          </p:spPr>
          <p:txBody>
            <a:bodyPr wrap="square" lIns="0" tIns="0" rIns="0" bIns="0" rtlCol="0"/>
            <a:lstStyle/>
            <a:p>
              <a:endParaRPr/>
            </a:p>
          </p:txBody>
        </p:sp>
        <p:sp>
          <p:nvSpPr>
            <p:cNvPr id="102" name="object 102"/>
            <p:cNvSpPr/>
            <p:nvPr/>
          </p:nvSpPr>
          <p:spPr>
            <a:xfrm>
              <a:off x="8314944" y="2910839"/>
              <a:ext cx="775970" cy="254635"/>
            </a:xfrm>
            <a:custGeom>
              <a:avLst/>
              <a:gdLst/>
              <a:ahLst/>
              <a:cxnLst/>
              <a:rect l="l" t="t" r="r" b="b"/>
              <a:pathLst>
                <a:path w="775970" h="254635">
                  <a:moveTo>
                    <a:pt x="0" y="254508"/>
                  </a:moveTo>
                  <a:lnTo>
                    <a:pt x="775716" y="254508"/>
                  </a:lnTo>
                  <a:lnTo>
                    <a:pt x="775716"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103" name="object 103"/>
          <p:cNvSpPr txBox="1"/>
          <p:nvPr/>
        </p:nvSpPr>
        <p:spPr>
          <a:xfrm>
            <a:off x="8398256" y="2942082"/>
            <a:ext cx="611505" cy="186690"/>
          </a:xfrm>
          <a:prstGeom prst="rect">
            <a:avLst/>
          </a:prstGeom>
        </p:spPr>
        <p:txBody>
          <a:bodyPr vert="horz" wrap="square" lIns="0" tIns="13335" rIns="0" bIns="0" rtlCol="0">
            <a:spAutoFit/>
          </a:bodyPr>
          <a:lstStyle/>
          <a:p>
            <a:pPr marL="12700">
              <a:lnSpc>
                <a:spcPct val="100000"/>
              </a:lnSpc>
              <a:spcBef>
                <a:spcPts val="105"/>
              </a:spcBef>
            </a:pPr>
            <a:r>
              <a:rPr sz="1050" b="1" spc="-5" dirty="0">
                <a:latin typeface="Arial"/>
                <a:cs typeface="Arial"/>
              </a:rPr>
              <a:t>Type-63-I</a:t>
            </a:r>
            <a:endParaRPr sz="1050">
              <a:latin typeface="Arial"/>
              <a:cs typeface="Arial"/>
            </a:endParaRPr>
          </a:p>
        </p:txBody>
      </p:sp>
      <p:sp>
        <p:nvSpPr>
          <p:cNvPr id="104" name="object 104"/>
          <p:cNvSpPr txBox="1"/>
          <p:nvPr/>
        </p:nvSpPr>
        <p:spPr>
          <a:xfrm>
            <a:off x="8921242" y="5778500"/>
            <a:ext cx="141605"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888888"/>
                </a:solidFill>
                <a:latin typeface="Calibri"/>
                <a:cs typeface="Calibri"/>
              </a:rPr>
              <a:t>42</a:t>
            </a:r>
            <a:endParaRPr sz="900">
              <a:latin typeface="Calibri"/>
              <a:cs typeface="Calibri"/>
            </a:endParaRPr>
          </a:p>
        </p:txBody>
      </p:sp>
    </p:spTree>
    <p:extLst>
      <p:ext uri="{BB962C8B-B14F-4D97-AF65-F5344CB8AC3E}">
        <p14:creationId xmlns:p14="http://schemas.microsoft.com/office/powerpoint/2010/main" val="2045061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229104" y="180593"/>
            <a:ext cx="466153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135" dirty="0">
                <a:latin typeface="Arial"/>
                <a:cs typeface="Arial"/>
              </a:rPr>
              <a:t> </a:t>
            </a:r>
            <a:r>
              <a:rPr sz="2800" i="0" spc="-25" dirty="0">
                <a:latin typeface="Arial"/>
                <a:cs typeface="Arial"/>
              </a:rPr>
              <a:t>Anti-Tank</a:t>
            </a:r>
            <a:r>
              <a:rPr sz="2800" i="0" spc="-30" dirty="0">
                <a:latin typeface="Arial"/>
                <a:cs typeface="Arial"/>
              </a:rPr>
              <a:t> </a:t>
            </a:r>
            <a:r>
              <a:rPr sz="2800" i="0" spc="-10" dirty="0">
                <a:latin typeface="Arial"/>
                <a:cs typeface="Arial"/>
              </a:rPr>
              <a:t>Systems</a:t>
            </a:r>
            <a:endParaRPr sz="2800">
              <a:latin typeface="Arial"/>
              <a:cs typeface="Arial"/>
            </a:endParaRPr>
          </a:p>
        </p:txBody>
      </p:sp>
      <p:graphicFrame>
        <p:nvGraphicFramePr>
          <p:cNvPr id="8" name="object 8"/>
          <p:cNvGraphicFramePr>
            <a:graphicFrameLocks noGrp="1"/>
          </p:cNvGraphicFramePr>
          <p:nvPr/>
        </p:nvGraphicFramePr>
        <p:xfrm>
          <a:off x="0" y="4353790"/>
          <a:ext cx="9145903" cy="1756410"/>
        </p:xfrm>
        <a:graphic>
          <a:graphicData uri="http://schemas.openxmlformats.org/drawingml/2006/table">
            <a:tbl>
              <a:tblPr firstRow="1" bandRow="1">
                <a:tableStyleId>{2D5ABB26-0587-4C30-8999-92F81FD0307C}</a:tableStyleId>
              </a:tblPr>
              <a:tblGrid>
                <a:gridCol w="1579245">
                  <a:extLst>
                    <a:ext uri="{9D8B030D-6E8A-4147-A177-3AD203B41FA5}">
                      <a16:colId xmlns:a16="http://schemas.microsoft.com/office/drawing/2014/main" val="20000"/>
                    </a:ext>
                  </a:extLst>
                </a:gridCol>
                <a:gridCol w="1005205">
                  <a:extLst>
                    <a:ext uri="{9D8B030D-6E8A-4147-A177-3AD203B41FA5}">
                      <a16:colId xmlns:a16="http://schemas.microsoft.com/office/drawing/2014/main" val="20001"/>
                    </a:ext>
                  </a:extLst>
                </a:gridCol>
                <a:gridCol w="1036954">
                  <a:extLst>
                    <a:ext uri="{9D8B030D-6E8A-4147-A177-3AD203B41FA5}">
                      <a16:colId xmlns:a16="http://schemas.microsoft.com/office/drawing/2014/main" val="20002"/>
                    </a:ext>
                  </a:extLst>
                </a:gridCol>
                <a:gridCol w="1268095">
                  <a:extLst>
                    <a:ext uri="{9D8B030D-6E8A-4147-A177-3AD203B41FA5}">
                      <a16:colId xmlns:a16="http://schemas.microsoft.com/office/drawing/2014/main" val="20003"/>
                    </a:ext>
                  </a:extLst>
                </a:gridCol>
                <a:gridCol w="1092835">
                  <a:extLst>
                    <a:ext uri="{9D8B030D-6E8A-4147-A177-3AD203B41FA5}">
                      <a16:colId xmlns:a16="http://schemas.microsoft.com/office/drawing/2014/main" val="20004"/>
                    </a:ext>
                  </a:extLst>
                </a:gridCol>
                <a:gridCol w="110871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6159">
                  <a:extLst>
                    <a:ext uri="{9D8B030D-6E8A-4147-A177-3AD203B41FA5}">
                      <a16:colId xmlns:a16="http://schemas.microsoft.com/office/drawing/2014/main" val="20007"/>
                    </a:ext>
                  </a:extLst>
                </a:gridCol>
              </a:tblGrid>
              <a:tr h="311785">
                <a:tc>
                  <a:txBody>
                    <a:bodyPr/>
                    <a:lstStyle/>
                    <a:p>
                      <a:pPr marL="25400">
                        <a:lnSpc>
                          <a:spcPct val="100000"/>
                        </a:lnSpc>
                        <a:spcBef>
                          <a:spcPts val="740"/>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9398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59410" marR="194945" indent="-155575">
                        <a:lnSpc>
                          <a:spcPct val="100000"/>
                        </a:lnSpc>
                        <a:spcBef>
                          <a:spcPts val="259"/>
                        </a:spcBef>
                      </a:pPr>
                      <a:r>
                        <a:rPr sz="800" b="1" u="sng" spc="-5" dirty="0">
                          <a:solidFill>
                            <a:srgbClr val="0000FF"/>
                          </a:solidFill>
                          <a:uFill>
                            <a:solidFill>
                              <a:srgbClr val="0000FF"/>
                            </a:solidFill>
                          </a:uFill>
                          <a:latin typeface="Arial"/>
                          <a:cs typeface="Arial"/>
                        </a:rPr>
                        <a:t>Red</a:t>
                      </a:r>
                      <a:r>
                        <a:rPr sz="800" b="1" u="sng" spc="-40" dirty="0">
                          <a:solidFill>
                            <a:srgbClr val="0000FF"/>
                          </a:solidFill>
                          <a:uFill>
                            <a:solidFill>
                              <a:srgbClr val="0000FF"/>
                            </a:solidFill>
                          </a:uFill>
                          <a:latin typeface="Arial"/>
                          <a:cs typeface="Arial"/>
                        </a:rPr>
                        <a:t> </a:t>
                      </a:r>
                      <a:r>
                        <a:rPr sz="800" b="1" u="sng" spc="-10" dirty="0">
                          <a:solidFill>
                            <a:srgbClr val="0000FF"/>
                          </a:solidFill>
                          <a:uFill>
                            <a:solidFill>
                              <a:srgbClr val="0000FF"/>
                            </a:solidFill>
                          </a:uFill>
                          <a:latin typeface="Arial"/>
                          <a:cs typeface="Arial"/>
                        </a:rPr>
                        <a:t>Arrow </a:t>
                      </a:r>
                      <a:r>
                        <a:rPr sz="800" b="1" u="sng" dirty="0">
                          <a:solidFill>
                            <a:srgbClr val="0000FF"/>
                          </a:solidFill>
                          <a:uFill>
                            <a:solidFill>
                              <a:srgbClr val="0000FF"/>
                            </a:solidFill>
                          </a:uFill>
                          <a:latin typeface="Arial"/>
                          <a:cs typeface="Arial"/>
                        </a:rPr>
                        <a:t>8 </a:t>
                      </a:r>
                      <a:r>
                        <a:rPr sz="800" b="1" spc="-210" dirty="0">
                          <a:solidFill>
                            <a:srgbClr val="0000FF"/>
                          </a:solidFill>
                          <a:latin typeface="Arial"/>
                          <a:cs typeface="Arial"/>
                        </a:rPr>
                        <a:t> </a:t>
                      </a:r>
                      <a:r>
                        <a:rPr sz="800" b="1" u="sng" spc="-5" dirty="0">
                          <a:solidFill>
                            <a:srgbClr val="0000FF"/>
                          </a:solidFill>
                          <a:uFill>
                            <a:solidFill>
                              <a:srgbClr val="0000FF"/>
                            </a:solidFill>
                          </a:uFill>
                          <a:latin typeface="Arial"/>
                          <a:cs typeface="Arial"/>
                        </a:rPr>
                        <a:t>(HJ-8)</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75285" marR="209550" indent="-157480">
                        <a:lnSpc>
                          <a:spcPct val="100000"/>
                        </a:lnSpc>
                        <a:spcBef>
                          <a:spcPts val="259"/>
                        </a:spcBef>
                      </a:pPr>
                      <a:r>
                        <a:rPr sz="800" b="1" u="sng" spc="-5" dirty="0">
                          <a:solidFill>
                            <a:srgbClr val="0000FF"/>
                          </a:solidFill>
                          <a:uFill>
                            <a:solidFill>
                              <a:srgbClr val="0000FF"/>
                            </a:solidFill>
                          </a:uFill>
                          <a:latin typeface="Arial"/>
                          <a:cs typeface="Arial"/>
                        </a:rPr>
                        <a:t>Re</a:t>
                      </a:r>
                      <a:r>
                        <a:rPr sz="800" b="1" u="sng" dirty="0">
                          <a:solidFill>
                            <a:srgbClr val="0000FF"/>
                          </a:solidFill>
                          <a:uFill>
                            <a:solidFill>
                              <a:srgbClr val="0000FF"/>
                            </a:solidFill>
                          </a:uFill>
                          <a:latin typeface="Arial"/>
                          <a:cs typeface="Arial"/>
                        </a:rPr>
                        <a:t>d</a:t>
                      </a:r>
                      <a:r>
                        <a:rPr sz="800" b="1" u="sng" spc="-10" dirty="0">
                          <a:solidFill>
                            <a:srgbClr val="0000FF"/>
                          </a:solidFill>
                          <a:uFill>
                            <a:solidFill>
                              <a:srgbClr val="0000FF"/>
                            </a:solidFill>
                          </a:uFill>
                          <a:latin typeface="Arial"/>
                          <a:cs typeface="Arial"/>
                        </a:rPr>
                        <a:t> </a:t>
                      </a:r>
                      <a:r>
                        <a:rPr sz="800" b="1" u="sng" spc="-45" dirty="0">
                          <a:solidFill>
                            <a:srgbClr val="0000FF"/>
                          </a:solidFill>
                          <a:uFill>
                            <a:solidFill>
                              <a:srgbClr val="0000FF"/>
                            </a:solidFill>
                          </a:uFill>
                          <a:latin typeface="Arial"/>
                          <a:cs typeface="Arial"/>
                        </a:rPr>
                        <a:t>A</a:t>
                      </a:r>
                      <a:r>
                        <a:rPr sz="800" b="1" u="sng" dirty="0">
                          <a:solidFill>
                            <a:srgbClr val="0000FF"/>
                          </a:solidFill>
                          <a:uFill>
                            <a:solidFill>
                              <a:srgbClr val="0000FF"/>
                            </a:solidFill>
                          </a:uFill>
                          <a:latin typeface="Arial"/>
                          <a:cs typeface="Arial"/>
                        </a:rPr>
                        <a:t>rro</a:t>
                      </a:r>
                      <a:r>
                        <a:rPr sz="800" b="1" u="sng" spc="5" dirty="0">
                          <a:solidFill>
                            <a:srgbClr val="0000FF"/>
                          </a:solidFill>
                          <a:uFill>
                            <a:solidFill>
                              <a:srgbClr val="0000FF"/>
                            </a:solidFill>
                          </a:uFill>
                          <a:latin typeface="Arial"/>
                          <a:cs typeface="Arial"/>
                        </a:rPr>
                        <a:t>w</a:t>
                      </a:r>
                      <a:r>
                        <a:rPr sz="800" b="1" u="sng" spc="-5" dirty="0">
                          <a:solidFill>
                            <a:srgbClr val="0000FF"/>
                          </a:solidFill>
                          <a:uFill>
                            <a:solidFill>
                              <a:srgbClr val="0000FF"/>
                            </a:solidFill>
                          </a:uFill>
                          <a:latin typeface="Arial"/>
                          <a:cs typeface="Arial"/>
                        </a:rPr>
                        <a:t>-</a:t>
                      </a:r>
                      <a:r>
                        <a:rPr sz="800" b="1" u="sng" dirty="0">
                          <a:solidFill>
                            <a:srgbClr val="0000FF"/>
                          </a:solidFill>
                          <a:uFill>
                            <a:solidFill>
                              <a:srgbClr val="0000FF"/>
                            </a:solidFill>
                          </a:uFill>
                          <a:latin typeface="Arial"/>
                          <a:cs typeface="Arial"/>
                        </a:rPr>
                        <a:t>9 </a:t>
                      </a:r>
                      <a:r>
                        <a:rPr sz="800" b="1" dirty="0">
                          <a:solidFill>
                            <a:srgbClr val="0000FF"/>
                          </a:solidFill>
                          <a:latin typeface="Arial"/>
                          <a:cs typeface="Arial"/>
                        </a:rPr>
                        <a:t> </a:t>
                      </a:r>
                      <a:r>
                        <a:rPr sz="800" b="1" u="sng" spc="-5" dirty="0">
                          <a:solidFill>
                            <a:srgbClr val="0000FF"/>
                          </a:solidFill>
                          <a:uFill>
                            <a:solidFill>
                              <a:srgbClr val="0000FF"/>
                            </a:solidFill>
                          </a:uFill>
                          <a:latin typeface="Arial"/>
                          <a:cs typeface="Arial"/>
                        </a:rPr>
                        <a:t>(HJ-9)</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462915" marR="297180" indent="-157480">
                        <a:lnSpc>
                          <a:spcPct val="100000"/>
                        </a:lnSpc>
                        <a:spcBef>
                          <a:spcPts val="259"/>
                        </a:spcBef>
                      </a:pPr>
                      <a:r>
                        <a:rPr sz="800" b="1" u="sng" spc="-5" dirty="0">
                          <a:solidFill>
                            <a:srgbClr val="0000FF"/>
                          </a:solidFill>
                          <a:uFill>
                            <a:solidFill>
                              <a:srgbClr val="0000FF"/>
                            </a:solidFill>
                          </a:uFill>
                          <a:latin typeface="Arial"/>
                          <a:cs typeface="Arial"/>
                        </a:rPr>
                        <a:t>Re</a:t>
                      </a:r>
                      <a:r>
                        <a:rPr sz="800" b="1" u="sng" dirty="0">
                          <a:solidFill>
                            <a:srgbClr val="0000FF"/>
                          </a:solidFill>
                          <a:uFill>
                            <a:solidFill>
                              <a:srgbClr val="0000FF"/>
                            </a:solidFill>
                          </a:uFill>
                          <a:latin typeface="Arial"/>
                          <a:cs typeface="Arial"/>
                        </a:rPr>
                        <a:t>d</a:t>
                      </a:r>
                      <a:r>
                        <a:rPr sz="800" b="1" u="sng" spc="-10" dirty="0">
                          <a:solidFill>
                            <a:srgbClr val="0000FF"/>
                          </a:solidFill>
                          <a:uFill>
                            <a:solidFill>
                              <a:srgbClr val="0000FF"/>
                            </a:solidFill>
                          </a:uFill>
                          <a:latin typeface="Arial"/>
                          <a:cs typeface="Arial"/>
                        </a:rPr>
                        <a:t> </a:t>
                      </a:r>
                      <a:r>
                        <a:rPr sz="800" b="1" u="sng" spc="-45" dirty="0">
                          <a:solidFill>
                            <a:srgbClr val="0000FF"/>
                          </a:solidFill>
                          <a:uFill>
                            <a:solidFill>
                              <a:srgbClr val="0000FF"/>
                            </a:solidFill>
                          </a:uFill>
                          <a:latin typeface="Arial"/>
                          <a:cs typeface="Arial"/>
                        </a:rPr>
                        <a:t>A</a:t>
                      </a:r>
                      <a:r>
                        <a:rPr sz="800" b="1" u="sng" dirty="0">
                          <a:solidFill>
                            <a:srgbClr val="0000FF"/>
                          </a:solidFill>
                          <a:uFill>
                            <a:solidFill>
                              <a:srgbClr val="0000FF"/>
                            </a:solidFill>
                          </a:uFill>
                          <a:latin typeface="Arial"/>
                          <a:cs typeface="Arial"/>
                        </a:rPr>
                        <a:t>rro</a:t>
                      </a:r>
                      <a:r>
                        <a:rPr sz="800" b="1" u="sng" spc="10" dirty="0">
                          <a:solidFill>
                            <a:srgbClr val="0000FF"/>
                          </a:solidFill>
                          <a:uFill>
                            <a:solidFill>
                              <a:srgbClr val="0000FF"/>
                            </a:solidFill>
                          </a:uFill>
                          <a:latin typeface="Arial"/>
                          <a:cs typeface="Arial"/>
                        </a:rPr>
                        <a:t>w</a:t>
                      </a:r>
                      <a:r>
                        <a:rPr sz="800" b="1" u="sng" spc="-5" dirty="0">
                          <a:solidFill>
                            <a:srgbClr val="0000FF"/>
                          </a:solidFill>
                          <a:uFill>
                            <a:solidFill>
                              <a:srgbClr val="0000FF"/>
                            </a:solidFill>
                          </a:uFill>
                          <a:latin typeface="Arial"/>
                          <a:cs typeface="Arial"/>
                        </a:rPr>
                        <a:t>-10 </a:t>
                      </a:r>
                      <a:r>
                        <a:rPr sz="800" b="1" spc="-5" dirty="0">
                          <a:solidFill>
                            <a:srgbClr val="0000FF"/>
                          </a:solidFill>
                          <a:latin typeface="Arial"/>
                          <a:cs typeface="Arial"/>
                        </a:rPr>
                        <a:t> </a:t>
                      </a:r>
                      <a:r>
                        <a:rPr sz="800" b="1" u="sng" spc="-5" dirty="0">
                          <a:solidFill>
                            <a:srgbClr val="0000FF"/>
                          </a:solidFill>
                          <a:uFill>
                            <a:solidFill>
                              <a:srgbClr val="0000FF"/>
                            </a:solidFill>
                          </a:uFill>
                          <a:latin typeface="Arial"/>
                          <a:cs typeface="Arial"/>
                        </a:rPr>
                        <a:t>(HJ-10)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75285" marR="208915" indent="-157480">
                        <a:lnSpc>
                          <a:spcPct val="100000"/>
                        </a:lnSpc>
                        <a:spcBef>
                          <a:spcPts val="259"/>
                        </a:spcBef>
                      </a:pPr>
                      <a:r>
                        <a:rPr sz="800" b="1" u="sng" spc="-5" dirty="0">
                          <a:solidFill>
                            <a:srgbClr val="0000FF"/>
                          </a:solidFill>
                          <a:uFill>
                            <a:solidFill>
                              <a:srgbClr val="0000FF"/>
                            </a:solidFill>
                          </a:uFill>
                          <a:latin typeface="Arial"/>
                          <a:cs typeface="Arial"/>
                          <a:hlinkClick r:id="rId2"/>
                        </a:rPr>
                        <a:t>Re</a:t>
                      </a:r>
                      <a:r>
                        <a:rPr sz="800" b="1" u="sng" dirty="0">
                          <a:solidFill>
                            <a:srgbClr val="0000FF"/>
                          </a:solidFill>
                          <a:uFill>
                            <a:solidFill>
                              <a:srgbClr val="0000FF"/>
                            </a:solidFill>
                          </a:uFill>
                          <a:latin typeface="Arial"/>
                          <a:cs typeface="Arial"/>
                          <a:hlinkClick r:id="rId2"/>
                        </a:rPr>
                        <a:t>d</a:t>
                      </a:r>
                      <a:r>
                        <a:rPr sz="800" b="1" u="sng" spc="-10" dirty="0">
                          <a:solidFill>
                            <a:srgbClr val="0000FF"/>
                          </a:solidFill>
                          <a:uFill>
                            <a:solidFill>
                              <a:srgbClr val="0000FF"/>
                            </a:solidFill>
                          </a:uFill>
                          <a:latin typeface="Arial"/>
                          <a:cs typeface="Arial"/>
                          <a:hlinkClick r:id="rId2"/>
                        </a:rPr>
                        <a:t> </a:t>
                      </a:r>
                      <a:r>
                        <a:rPr sz="800" b="1" u="sng" spc="-45" dirty="0">
                          <a:solidFill>
                            <a:srgbClr val="0000FF"/>
                          </a:solidFill>
                          <a:uFill>
                            <a:solidFill>
                              <a:srgbClr val="0000FF"/>
                            </a:solidFill>
                          </a:uFill>
                          <a:latin typeface="Arial"/>
                          <a:cs typeface="Arial"/>
                          <a:hlinkClick r:id="rId2"/>
                        </a:rPr>
                        <a:t>A</a:t>
                      </a:r>
                      <a:r>
                        <a:rPr sz="800" b="1" u="sng" dirty="0">
                          <a:solidFill>
                            <a:srgbClr val="0000FF"/>
                          </a:solidFill>
                          <a:uFill>
                            <a:solidFill>
                              <a:srgbClr val="0000FF"/>
                            </a:solidFill>
                          </a:uFill>
                          <a:latin typeface="Arial"/>
                          <a:cs typeface="Arial"/>
                          <a:hlinkClick r:id="rId2"/>
                        </a:rPr>
                        <a:t>rro</a:t>
                      </a:r>
                      <a:r>
                        <a:rPr sz="800" b="1" u="sng" spc="5" dirty="0">
                          <a:solidFill>
                            <a:srgbClr val="0000FF"/>
                          </a:solidFill>
                          <a:uFill>
                            <a:solidFill>
                              <a:srgbClr val="0000FF"/>
                            </a:solidFill>
                          </a:uFill>
                          <a:latin typeface="Arial"/>
                          <a:cs typeface="Arial"/>
                          <a:hlinkClick r:id="rId2"/>
                        </a:rPr>
                        <a:t>w</a:t>
                      </a:r>
                      <a:r>
                        <a:rPr sz="800" b="1" u="sng" spc="-5" dirty="0">
                          <a:solidFill>
                            <a:srgbClr val="0000FF"/>
                          </a:solidFill>
                          <a:uFill>
                            <a:solidFill>
                              <a:srgbClr val="0000FF"/>
                            </a:solidFill>
                          </a:uFill>
                          <a:latin typeface="Arial"/>
                          <a:cs typeface="Arial"/>
                          <a:hlinkClick r:id="rId2"/>
                        </a:rPr>
                        <a:t>-12 </a:t>
                      </a:r>
                      <a:r>
                        <a:rPr sz="800" b="1" spc="-5" dirty="0">
                          <a:solidFill>
                            <a:srgbClr val="0000FF"/>
                          </a:solidFill>
                          <a:latin typeface="Arial"/>
                          <a:cs typeface="Arial"/>
                        </a:rPr>
                        <a:t> </a:t>
                      </a:r>
                      <a:r>
                        <a:rPr sz="800" b="1" u="sng" spc="-5" dirty="0">
                          <a:solidFill>
                            <a:srgbClr val="0000FF"/>
                          </a:solidFill>
                          <a:uFill>
                            <a:solidFill>
                              <a:srgbClr val="0000FF"/>
                            </a:solidFill>
                          </a:uFill>
                          <a:latin typeface="Arial"/>
                          <a:cs typeface="Arial"/>
                        </a:rPr>
                        <a:t>(HJ-12)</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740"/>
                        </a:spcBef>
                      </a:pPr>
                      <a:r>
                        <a:rPr sz="800" b="1" u="sng" spc="-10" dirty="0">
                          <a:solidFill>
                            <a:srgbClr val="0000FF"/>
                          </a:solidFill>
                          <a:uFill>
                            <a:solidFill>
                              <a:srgbClr val="0000FF"/>
                            </a:solidFill>
                          </a:uFill>
                          <a:latin typeface="Arial"/>
                          <a:cs typeface="Arial"/>
                          <a:hlinkClick r:id="rId3"/>
                        </a:rPr>
                        <a:t>Type-92B</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740"/>
                        </a:spcBef>
                      </a:pPr>
                      <a:r>
                        <a:rPr sz="800" b="1" u="sng" spc="-5" dirty="0">
                          <a:solidFill>
                            <a:srgbClr val="0000FF"/>
                          </a:solidFill>
                          <a:uFill>
                            <a:solidFill>
                              <a:srgbClr val="0000FF"/>
                            </a:solidFill>
                          </a:uFill>
                          <a:latin typeface="Arial"/>
                          <a:cs typeface="Arial"/>
                          <a:hlinkClick r:id="rId4"/>
                        </a:rPr>
                        <a:t>ZTL-11</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R="335280" algn="r">
                        <a:lnSpc>
                          <a:spcPct val="100000"/>
                        </a:lnSpc>
                        <a:spcBef>
                          <a:spcPts val="740"/>
                        </a:spcBef>
                      </a:pPr>
                      <a:r>
                        <a:rPr sz="800" b="1" u="sng" spc="-5" dirty="0">
                          <a:solidFill>
                            <a:srgbClr val="0000FF"/>
                          </a:solidFill>
                          <a:uFill>
                            <a:solidFill>
                              <a:srgbClr val="0000FF"/>
                            </a:solidFill>
                          </a:uFill>
                          <a:latin typeface="Arial"/>
                          <a:cs typeface="Arial"/>
                          <a:hlinkClick r:id="rId5"/>
                        </a:rPr>
                        <a:t>PTL-02</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191135">
                <a:tc>
                  <a:txBody>
                    <a:bodyPr/>
                    <a:lstStyle/>
                    <a:p>
                      <a:pPr marL="25400">
                        <a:lnSpc>
                          <a:spcPct val="100000"/>
                        </a:lnSpc>
                        <a:spcBef>
                          <a:spcPts val="260"/>
                        </a:spcBef>
                      </a:pPr>
                      <a:r>
                        <a:rPr sz="800" b="1" dirty="0">
                          <a:latin typeface="Arial"/>
                          <a:cs typeface="Arial"/>
                        </a:rPr>
                        <a:t>Caliber</a:t>
                      </a:r>
                      <a:r>
                        <a:rPr sz="800" b="1" spc="-55" dirty="0">
                          <a:latin typeface="Arial"/>
                          <a:cs typeface="Arial"/>
                        </a:rPr>
                        <a:t> </a:t>
                      </a:r>
                      <a:r>
                        <a:rPr sz="700" b="1" spc="-5" dirty="0">
                          <a:latin typeface="Arial"/>
                          <a:cs typeface="Arial"/>
                        </a:rPr>
                        <a:t>(mm)</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120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152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165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spc="-5" dirty="0">
                          <a:latin typeface="Arial"/>
                          <a:cs typeface="Arial"/>
                        </a:rPr>
                        <a:t>140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152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spc="-5" dirty="0">
                          <a:latin typeface="Arial"/>
                          <a:cs typeface="Arial"/>
                        </a:rPr>
                        <a:t>105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60"/>
                        </a:spcBef>
                      </a:pPr>
                      <a:r>
                        <a:rPr sz="800" spc="-5" dirty="0">
                          <a:latin typeface="Arial"/>
                          <a:cs typeface="Arial"/>
                        </a:rPr>
                        <a:t>100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195580">
                <a:tc>
                  <a:txBody>
                    <a:bodyPr/>
                    <a:lstStyle/>
                    <a:p>
                      <a:pPr marL="25400">
                        <a:lnSpc>
                          <a:spcPct val="100000"/>
                        </a:lnSpc>
                        <a:spcBef>
                          <a:spcPts val="28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(km)</a:t>
                      </a:r>
                      <a:endParaRPr sz="700">
                        <a:latin typeface="Arial"/>
                        <a:cs typeface="Arial"/>
                      </a:endParaRPr>
                    </a:p>
                  </a:txBody>
                  <a:tcPr marL="0" marR="0" marT="3556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80"/>
                        </a:spcBef>
                      </a:pPr>
                      <a:r>
                        <a:rPr sz="800" dirty="0">
                          <a:latin typeface="Arial"/>
                          <a:cs typeface="Arial"/>
                        </a:rPr>
                        <a:t>4</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80"/>
                        </a:spcBef>
                      </a:pPr>
                      <a:r>
                        <a:rPr sz="800" dirty="0">
                          <a:latin typeface="Arial"/>
                          <a:cs typeface="Arial"/>
                        </a:rPr>
                        <a:t>5</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80"/>
                        </a:spcBef>
                      </a:pPr>
                      <a:r>
                        <a:rPr sz="800" spc="-5" dirty="0">
                          <a:latin typeface="Arial"/>
                          <a:cs typeface="Arial"/>
                        </a:rPr>
                        <a:t>10</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80"/>
                        </a:spcBef>
                      </a:pPr>
                      <a:r>
                        <a:rPr sz="800" dirty="0">
                          <a:latin typeface="Arial"/>
                          <a:cs typeface="Arial"/>
                        </a:rPr>
                        <a:t>4</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80"/>
                        </a:spcBef>
                      </a:pPr>
                      <a:r>
                        <a:rPr sz="800" dirty="0">
                          <a:latin typeface="Arial"/>
                          <a:cs typeface="Arial"/>
                        </a:rPr>
                        <a:t>5</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810" algn="ctr">
                        <a:lnSpc>
                          <a:spcPct val="100000"/>
                        </a:lnSpc>
                        <a:spcBef>
                          <a:spcPts val="280"/>
                        </a:spcBef>
                      </a:pPr>
                      <a:r>
                        <a:rPr sz="800" spc="-10" dirty="0">
                          <a:latin typeface="Arial"/>
                          <a:cs typeface="Arial"/>
                        </a:rPr>
                        <a:t>2-5</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80"/>
                        </a:spcBef>
                      </a:pPr>
                      <a:r>
                        <a:rPr sz="800" spc="-5" dirty="0">
                          <a:latin typeface="Arial"/>
                          <a:cs typeface="Arial"/>
                        </a:rPr>
                        <a:t>2-5</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190500">
                <a:tc>
                  <a:txBody>
                    <a:bodyPr/>
                    <a:lstStyle/>
                    <a:p>
                      <a:pPr marL="25400">
                        <a:lnSpc>
                          <a:spcPct val="100000"/>
                        </a:lnSpc>
                        <a:spcBef>
                          <a:spcPts val="259"/>
                        </a:spcBef>
                      </a:pPr>
                      <a:r>
                        <a:rPr sz="800" b="1" spc="5" dirty="0">
                          <a:latin typeface="Arial"/>
                          <a:cs typeface="Arial"/>
                        </a:rPr>
                        <a:t>Min</a:t>
                      </a:r>
                      <a:r>
                        <a:rPr sz="800" b="1" spc="-4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(m)</a:t>
                      </a:r>
                      <a:endParaRPr sz="700">
                        <a:latin typeface="Arial"/>
                        <a:cs typeface="Arial"/>
                      </a:endParaRPr>
                    </a:p>
                  </a:txBody>
                  <a:tcPr marL="0" marR="0" marT="33019"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9"/>
                        </a:spcBef>
                      </a:pPr>
                      <a:r>
                        <a:rPr sz="800" spc="-5" dirty="0">
                          <a:latin typeface="Arial"/>
                          <a:cs typeface="Arial"/>
                        </a:rPr>
                        <a:t>2000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59"/>
                        </a:spcBef>
                      </a:pPr>
                      <a:r>
                        <a:rPr sz="800" spc="-5" dirty="0">
                          <a:latin typeface="Arial"/>
                          <a:cs typeface="Arial"/>
                        </a:rPr>
                        <a:t>100</a:t>
                      </a:r>
                      <a:endParaRPr sz="800">
                        <a:latin typeface="Arial"/>
                        <a:cs typeface="Arial"/>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190500">
                <a:tc>
                  <a:txBody>
                    <a:bodyPr/>
                    <a:lstStyle/>
                    <a:p>
                      <a:pPr marL="25400">
                        <a:lnSpc>
                          <a:spcPct val="100000"/>
                        </a:lnSpc>
                        <a:spcBef>
                          <a:spcPts val="260"/>
                        </a:spcBef>
                      </a:pPr>
                      <a:r>
                        <a:rPr sz="800" b="1" spc="-10" dirty="0">
                          <a:latin typeface="Arial"/>
                          <a:cs typeface="Arial"/>
                        </a:rPr>
                        <a:t>Armor</a:t>
                      </a:r>
                      <a:r>
                        <a:rPr sz="800" b="1" spc="10" dirty="0">
                          <a:latin typeface="Arial"/>
                          <a:cs typeface="Arial"/>
                        </a:rPr>
                        <a:t> </a:t>
                      </a:r>
                      <a:r>
                        <a:rPr sz="800" b="1" spc="-5" dirty="0">
                          <a:latin typeface="Arial"/>
                          <a:cs typeface="Arial"/>
                        </a:rPr>
                        <a:t>Penetration</a:t>
                      </a:r>
                      <a:r>
                        <a:rPr sz="800" b="1" spc="-15" dirty="0">
                          <a:latin typeface="Arial"/>
                          <a:cs typeface="Arial"/>
                        </a:rPr>
                        <a:t> </a:t>
                      </a:r>
                      <a:r>
                        <a:rPr sz="700" b="1" spc="-5" dirty="0">
                          <a:latin typeface="Arial"/>
                          <a:cs typeface="Arial"/>
                        </a:rPr>
                        <a:t>(mm)</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800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320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1400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1100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1200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500-650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R="319405" algn="r">
                        <a:lnSpc>
                          <a:spcPct val="100000"/>
                        </a:lnSpc>
                        <a:spcBef>
                          <a:spcPts val="260"/>
                        </a:spcBef>
                      </a:pPr>
                      <a:r>
                        <a:rPr sz="800" spc="-5" dirty="0">
                          <a:latin typeface="Arial"/>
                          <a:cs typeface="Arial"/>
                        </a:rPr>
                        <a:t>225-650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4"/>
                  </a:ext>
                </a:extLst>
              </a:tr>
              <a:tr h="189865">
                <a:tc>
                  <a:txBody>
                    <a:bodyPr/>
                    <a:lstStyle/>
                    <a:p>
                      <a:pPr marL="25400">
                        <a:lnSpc>
                          <a:spcPct val="100000"/>
                        </a:lnSpc>
                        <a:spcBef>
                          <a:spcPts val="260"/>
                        </a:spcBef>
                      </a:pPr>
                      <a:r>
                        <a:rPr sz="800" b="1" dirty="0">
                          <a:latin typeface="Arial"/>
                          <a:cs typeface="Arial"/>
                        </a:rPr>
                        <a:t>Guidance</a:t>
                      </a:r>
                      <a:r>
                        <a:rPr sz="800" b="1" spc="-45" dirty="0">
                          <a:latin typeface="Arial"/>
                          <a:cs typeface="Arial"/>
                        </a:rPr>
                        <a:t> </a:t>
                      </a:r>
                      <a:r>
                        <a:rPr sz="800" b="1" spc="-10" dirty="0">
                          <a:latin typeface="Arial"/>
                          <a:cs typeface="Arial"/>
                        </a:rPr>
                        <a:t>System</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dirty="0">
                          <a:latin typeface="Arial"/>
                          <a:cs typeface="Arial"/>
                        </a:rPr>
                        <a:t>SACLOS</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Laser</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Wired/Laser/Radar</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RHA,</a:t>
                      </a:r>
                      <a:r>
                        <a:rPr sz="800" spc="-40" dirty="0">
                          <a:latin typeface="Arial"/>
                          <a:cs typeface="Arial"/>
                        </a:rPr>
                        <a:t> </a:t>
                      </a:r>
                      <a:r>
                        <a:rPr sz="800" dirty="0">
                          <a:latin typeface="Arial"/>
                          <a:cs typeface="Arial"/>
                        </a:rPr>
                        <a:t>ERA</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60"/>
                        </a:spcBef>
                      </a:pPr>
                      <a:r>
                        <a:rPr sz="800" spc="-5" dirty="0">
                          <a:latin typeface="Arial"/>
                          <a:cs typeface="Arial"/>
                        </a:rPr>
                        <a:t>Laser</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260"/>
                        </a:spcBef>
                      </a:pPr>
                      <a:r>
                        <a:rPr sz="800" spc="-5" dirty="0">
                          <a:latin typeface="Arial"/>
                          <a:cs typeface="Arial"/>
                        </a:rPr>
                        <a:t>Laser</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spc="-5" dirty="0">
                          <a:latin typeface="Arial"/>
                          <a:cs typeface="Arial"/>
                        </a:rPr>
                        <a:t>Laser</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5"/>
                  </a:ext>
                </a:extLst>
              </a:tr>
              <a:tr h="297180">
                <a:tc>
                  <a:txBody>
                    <a:bodyPr/>
                    <a:lstStyle/>
                    <a:p>
                      <a:pPr marL="25400">
                        <a:lnSpc>
                          <a:spcPct val="100000"/>
                        </a:lnSpc>
                        <a:spcBef>
                          <a:spcPts val="260"/>
                        </a:spcBef>
                      </a:pPr>
                      <a:r>
                        <a:rPr sz="800" b="1" spc="-10" dirty="0">
                          <a:latin typeface="Arial"/>
                          <a:cs typeface="Arial"/>
                        </a:rPr>
                        <a:t>System</a:t>
                      </a:r>
                      <a:r>
                        <a:rPr sz="800" b="1" spc="30" dirty="0">
                          <a:latin typeface="Arial"/>
                          <a:cs typeface="Arial"/>
                        </a:rPr>
                        <a:t> </a:t>
                      </a:r>
                      <a:r>
                        <a:rPr sz="800" b="1" dirty="0">
                          <a:latin typeface="Arial"/>
                          <a:cs typeface="Arial"/>
                        </a:rPr>
                        <a:t>Weight</a:t>
                      </a:r>
                      <a:r>
                        <a:rPr sz="800" b="1" spc="-40" dirty="0">
                          <a:latin typeface="Arial"/>
                          <a:cs typeface="Arial"/>
                        </a:rPr>
                        <a:t> </a:t>
                      </a:r>
                      <a:r>
                        <a:rPr sz="800" b="1" dirty="0">
                          <a:latin typeface="Arial"/>
                          <a:cs typeface="Arial"/>
                        </a:rPr>
                        <a:t>with</a:t>
                      </a:r>
                      <a:r>
                        <a:rPr sz="800" b="1" spc="-40" dirty="0">
                          <a:latin typeface="Arial"/>
                          <a:cs typeface="Arial"/>
                        </a:rPr>
                        <a:t> </a:t>
                      </a:r>
                      <a:r>
                        <a:rPr sz="800" b="1" spc="-5" dirty="0">
                          <a:latin typeface="Arial"/>
                          <a:cs typeface="Arial"/>
                        </a:rPr>
                        <a:t>Rocket</a:t>
                      </a:r>
                      <a:endParaRPr sz="800">
                        <a:latin typeface="Arial"/>
                        <a:cs typeface="Arial"/>
                      </a:endParaRPr>
                    </a:p>
                    <a:p>
                      <a:pPr marL="25400">
                        <a:lnSpc>
                          <a:spcPct val="100000"/>
                        </a:lnSpc>
                        <a:spcBef>
                          <a:spcPts val="5"/>
                        </a:spcBef>
                      </a:pPr>
                      <a:r>
                        <a:rPr sz="700" b="1" spc="-10" dirty="0">
                          <a:latin typeface="Arial"/>
                          <a:cs typeface="Arial"/>
                        </a:rPr>
                        <a:t>(kg)</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680"/>
                        </a:spcBef>
                      </a:pPr>
                      <a:r>
                        <a:rPr sz="800" spc="-5" dirty="0">
                          <a:latin typeface="Arial"/>
                          <a:cs typeface="Arial"/>
                        </a:rPr>
                        <a:t>87.5</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680"/>
                        </a:spcBef>
                      </a:pPr>
                      <a:r>
                        <a:rPr sz="800" spc="-5" dirty="0">
                          <a:latin typeface="Arial"/>
                          <a:cs typeface="Arial"/>
                        </a:rPr>
                        <a:t>37</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680"/>
                        </a:spcBef>
                      </a:pPr>
                      <a:r>
                        <a:rPr sz="800" spc="-5" dirty="0">
                          <a:latin typeface="Arial"/>
                          <a:cs typeface="Arial"/>
                        </a:rPr>
                        <a:t>105</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680"/>
                        </a:spcBef>
                      </a:pPr>
                      <a:r>
                        <a:rPr sz="800" spc="-5" dirty="0">
                          <a:latin typeface="Arial"/>
                          <a:cs typeface="Arial"/>
                        </a:rPr>
                        <a:t>22</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680"/>
                        </a:spcBef>
                      </a:pPr>
                      <a:r>
                        <a:rPr sz="800" spc="-5" dirty="0">
                          <a:latin typeface="Arial"/>
                          <a:cs typeface="Arial"/>
                        </a:rPr>
                        <a:t>11,500</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680"/>
                        </a:spcBef>
                      </a:pPr>
                      <a:r>
                        <a:rPr sz="800" spc="-5" dirty="0">
                          <a:latin typeface="Arial"/>
                          <a:cs typeface="Arial"/>
                        </a:rPr>
                        <a:t>21,000</a:t>
                      </a:r>
                      <a:endParaRPr sz="800">
                        <a:latin typeface="Arial"/>
                        <a:cs typeface="Arial"/>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ts val="740"/>
                        </a:lnSpc>
                        <a:spcBef>
                          <a:spcPts val="680"/>
                        </a:spcBef>
                      </a:pPr>
                      <a:r>
                        <a:rPr sz="800" spc="-5" dirty="0">
                          <a:latin typeface="Arial"/>
                          <a:cs typeface="Arial"/>
                        </a:rPr>
                        <a:t>18,500</a:t>
                      </a:r>
                      <a:endParaRPr sz="800">
                        <a:latin typeface="Arial"/>
                        <a:cs typeface="Arial"/>
                      </a:endParaRPr>
                    </a:p>
                    <a:p>
                      <a:pPr marR="86360" algn="r">
                        <a:lnSpc>
                          <a:spcPts val="819"/>
                        </a:lnSpc>
                      </a:pPr>
                      <a:r>
                        <a:rPr sz="900" spc="-5" dirty="0">
                          <a:solidFill>
                            <a:srgbClr val="888888"/>
                          </a:solidFill>
                          <a:latin typeface="Calibri"/>
                          <a:cs typeface="Calibri"/>
                        </a:rPr>
                        <a:t>43</a:t>
                      </a:r>
                      <a:endParaRPr sz="900">
                        <a:latin typeface="Calibri"/>
                        <a:cs typeface="Calibri"/>
                      </a:endParaRPr>
                    </a:p>
                  </a:txBody>
                  <a:tcPr marL="0" marR="0" marT="863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6"/>
                  </a:ext>
                </a:extLst>
              </a:tr>
              <a:tr h="189865">
                <a:tc>
                  <a:txBody>
                    <a:bodyPr/>
                    <a:lstStyle/>
                    <a:p>
                      <a:pPr marL="25400">
                        <a:lnSpc>
                          <a:spcPct val="100000"/>
                        </a:lnSpc>
                        <a:spcBef>
                          <a:spcPts val="260"/>
                        </a:spcBef>
                      </a:pPr>
                      <a:r>
                        <a:rPr sz="800" b="1" spc="-5" dirty="0">
                          <a:latin typeface="Arial"/>
                          <a:cs typeface="Arial"/>
                        </a:rPr>
                        <a:t>Crew</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1</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Platform</a:t>
                      </a:r>
                      <a:r>
                        <a:rPr sz="800" spc="-55" dirty="0">
                          <a:latin typeface="Arial"/>
                          <a:cs typeface="Arial"/>
                        </a:rPr>
                        <a:t> </a:t>
                      </a:r>
                      <a:r>
                        <a:rPr sz="800" dirty="0">
                          <a:latin typeface="Arial"/>
                          <a:cs typeface="Arial"/>
                        </a:rPr>
                        <a:t>Fired</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Platform</a:t>
                      </a:r>
                      <a:r>
                        <a:rPr sz="800" spc="-55" dirty="0">
                          <a:latin typeface="Arial"/>
                          <a:cs typeface="Arial"/>
                        </a:rPr>
                        <a:t> </a:t>
                      </a:r>
                      <a:r>
                        <a:rPr sz="800" dirty="0">
                          <a:latin typeface="Arial"/>
                          <a:cs typeface="Arial"/>
                        </a:rPr>
                        <a:t>Fired</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1</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175" algn="ctr">
                        <a:lnSpc>
                          <a:spcPct val="100000"/>
                        </a:lnSpc>
                        <a:spcBef>
                          <a:spcPts val="260"/>
                        </a:spcBef>
                      </a:pPr>
                      <a:r>
                        <a:rPr sz="800" dirty="0">
                          <a:latin typeface="Arial"/>
                          <a:cs typeface="Arial"/>
                        </a:rPr>
                        <a:t>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7"/>
                  </a:ext>
                </a:extLst>
              </a:tr>
            </a:tbl>
          </a:graphicData>
        </a:graphic>
      </p:graphicFrame>
      <p:grpSp>
        <p:nvGrpSpPr>
          <p:cNvPr id="9" name="object 9"/>
          <p:cNvGrpSpPr/>
          <p:nvPr/>
        </p:nvGrpSpPr>
        <p:grpSpPr>
          <a:xfrm>
            <a:off x="2986996" y="2342300"/>
            <a:ext cx="3138170" cy="1856739"/>
            <a:chOff x="2986996" y="2342300"/>
            <a:chExt cx="3138170" cy="1856739"/>
          </a:xfrm>
        </p:grpSpPr>
        <p:pic>
          <p:nvPicPr>
            <p:cNvPr id="10" name="object 10"/>
            <p:cNvPicPr/>
            <p:nvPr/>
          </p:nvPicPr>
          <p:blipFill>
            <a:blip r:embed="rId6" cstate="print"/>
            <a:stretch>
              <a:fillRect/>
            </a:stretch>
          </p:blipFill>
          <p:spPr>
            <a:xfrm>
              <a:off x="2986996" y="2342300"/>
              <a:ext cx="3138003" cy="1856407"/>
            </a:xfrm>
            <a:prstGeom prst="rect">
              <a:avLst/>
            </a:prstGeom>
          </p:spPr>
        </p:pic>
        <p:pic>
          <p:nvPicPr>
            <p:cNvPr id="11" name="object 11"/>
            <p:cNvPicPr/>
            <p:nvPr/>
          </p:nvPicPr>
          <p:blipFill>
            <a:blip r:embed="rId7" cstate="print"/>
            <a:stretch>
              <a:fillRect/>
            </a:stretch>
          </p:blipFill>
          <p:spPr>
            <a:xfrm>
              <a:off x="3076955" y="2418648"/>
              <a:ext cx="2962587" cy="1708343"/>
            </a:xfrm>
            <a:prstGeom prst="rect">
              <a:avLst/>
            </a:prstGeom>
          </p:spPr>
        </p:pic>
        <p:sp>
          <p:nvSpPr>
            <p:cNvPr id="12" name="object 12"/>
            <p:cNvSpPr/>
            <p:nvPr/>
          </p:nvSpPr>
          <p:spPr>
            <a:xfrm>
              <a:off x="3046475" y="2398775"/>
              <a:ext cx="2999740" cy="1734820"/>
            </a:xfrm>
            <a:custGeom>
              <a:avLst/>
              <a:gdLst/>
              <a:ahLst/>
              <a:cxnLst/>
              <a:rect l="l" t="t" r="r" b="b"/>
              <a:pathLst>
                <a:path w="2999740" h="1734820">
                  <a:moveTo>
                    <a:pt x="24384" y="1734312"/>
                  </a:moveTo>
                  <a:lnTo>
                    <a:pt x="2999232" y="1734312"/>
                  </a:lnTo>
                  <a:lnTo>
                    <a:pt x="2999232" y="13716"/>
                  </a:lnTo>
                  <a:lnTo>
                    <a:pt x="24384" y="13716"/>
                  </a:lnTo>
                  <a:lnTo>
                    <a:pt x="24384" y="1734312"/>
                  </a:lnTo>
                  <a:close/>
                </a:path>
                <a:path w="2999740" h="1734820">
                  <a:moveTo>
                    <a:pt x="0" y="252984"/>
                  </a:moveTo>
                  <a:lnTo>
                    <a:pt x="624839" y="252984"/>
                  </a:lnTo>
                  <a:lnTo>
                    <a:pt x="624839"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13" name="object 13"/>
          <p:cNvSpPr txBox="1"/>
          <p:nvPr/>
        </p:nvSpPr>
        <p:spPr>
          <a:xfrm>
            <a:off x="3076955" y="2418588"/>
            <a:ext cx="588645" cy="227329"/>
          </a:xfrm>
          <a:prstGeom prst="rect">
            <a:avLst/>
          </a:prstGeom>
          <a:solidFill>
            <a:srgbClr val="FFFFFF">
              <a:alpha val="59999"/>
            </a:srgbClr>
          </a:solidFill>
        </p:spPr>
        <p:txBody>
          <a:bodyPr vert="horz" wrap="square" lIns="0" tIns="22860" rIns="0" bIns="0" rtlCol="0">
            <a:spAutoFit/>
          </a:bodyPr>
          <a:lstStyle/>
          <a:p>
            <a:pPr marL="62230">
              <a:lnSpc>
                <a:spcPct val="100000"/>
              </a:lnSpc>
              <a:spcBef>
                <a:spcPts val="180"/>
              </a:spcBef>
            </a:pPr>
            <a:r>
              <a:rPr sz="1050" b="1" dirty="0">
                <a:latin typeface="Arial"/>
                <a:cs typeface="Arial"/>
                <a:hlinkClick r:id="rId4"/>
              </a:rPr>
              <a:t>ZTL-11</a:t>
            </a:r>
            <a:endParaRPr sz="1050">
              <a:latin typeface="Arial"/>
              <a:cs typeface="Arial"/>
            </a:endParaRPr>
          </a:p>
        </p:txBody>
      </p:sp>
      <p:grpSp>
        <p:nvGrpSpPr>
          <p:cNvPr id="14" name="object 14"/>
          <p:cNvGrpSpPr/>
          <p:nvPr/>
        </p:nvGrpSpPr>
        <p:grpSpPr>
          <a:xfrm>
            <a:off x="57911" y="1005839"/>
            <a:ext cx="9027160" cy="3195955"/>
            <a:chOff x="57911" y="1005839"/>
            <a:chExt cx="9027160" cy="3195955"/>
          </a:xfrm>
        </p:grpSpPr>
        <p:pic>
          <p:nvPicPr>
            <p:cNvPr id="15" name="object 15"/>
            <p:cNvPicPr/>
            <p:nvPr/>
          </p:nvPicPr>
          <p:blipFill>
            <a:blip r:embed="rId8" cstate="print"/>
            <a:stretch>
              <a:fillRect/>
            </a:stretch>
          </p:blipFill>
          <p:spPr>
            <a:xfrm>
              <a:off x="121895" y="1034694"/>
              <a:ext cx="2255568" cy="1327607"/>
            </a:xfrm>
            <a:prstGeom prst="rect">
              <a:avLst/>
            </a:prstGeom>
          </p:spPr>
        </p:pic>
        <p:pic>
          <p:nvPicPr>
            <p:cNvPr id="16" name="object 16"/>
            <p:cNvPicPr/>
            <p:nvPr/>
          </p:nvPicPr>
          <p:blipFill>
            <a:blip r:embed="rId9" cstate="print"/>
            <a:stretch>
              <a:fillRect/>
            </a:stretch>
          </p:blipFill>
          <p:spPr>
            <a:xfrm>
              <a:off x="202691" y="1106423"/>
              <a:ext cx="2098548" cy="1188720"/>
            </a:xfrm>
            <a:prstGeom prst="rect">
              <a:avLst/>
            </a:prstGeom>
          </p:spPr>
        </p:pic>
        <p:sp>
          <p:nvSpPr>
            <p:cNvPr id="17" name="object 17"/>
            <p:cNvSpPr/>
            <p:nvPr/>
          </p:nvSpPr>
          <p:spPr>
            <a:xfrm>
              <a:off x="196596" y="1100327"/>
              <a:ext cx="2110740" cy="1201420"/>
            </a:xfrm>
            <a:custGeom>
              <a:avLst/>
              <a:gdLst/>
              <a:ahLst/>
              <a:cxnLst/>
              <a:rect l="l" t="t" r="r" b="b"/>
              <a:pathLst>
                <a:path w="2110740" h="1201420">
                  <a:moveTo>
                    <a:pt x="0" y="1200912"/>
                  </a:moveTo>
                  <a:lnTo>
                    <a:pt x="2110740" y="1200912"/>
                  </a:lnTo>
                  <a:lnTo>
                    <a:pt x="2110740" y="0"/>
                  </a:lnTo>
                  <a:lnTo>
                    <a:pt x="0" y="0"/>
                  </a:lnTo>
                  <a:lnTo>
                    <a:pt x="0" y="1200912"/>
                  </a:lnTo>
                  <a:close/>
                </a:path>
              </a:pathLst>
            </a:custGeom>
            <a:ln w="12192">
              <a:solidFill>
                <a:srgbClr val="000000"/>
              </a:solidFill>
            </a:ln>
          </p:spPr>
          <p:txBody>
            <a:bodyPr wrap="square" lIns="0" tIns="0" rIns="0" bIns="0" rtlCol="0"/>
            <a:lstStyle/>
            <a:p>
              <a:endParaRPr/>
            </a:p>
          </p:txBody>
        </p:sp>
        <p:pic>
          <p:nvPicPr>
            <p:cNvPr id="18" name="object 18"/>
            <p:cNvPicPr/>
            <p:nvPr/>
          </p:nvPicPr>
          <p:blipFill>
            <a:blip r:embed="rId10" cstate="print"/>
            <a:stretch>
              <a:fillRect/>
            </a:stretch>
          </p:blipFill>
          <p:spPr>
            <a:xfrm>
              <a:off x="193548" y="1083563"/>
              <a:ext cx="841247" cy="265175"/>
            </a:xfrm>
            <a:prstGeom prst="rect">
              <a:avLst/>
            </a:prstGeom>
          </p:spPr>
        </p:pic>
        <p:pic>
          <p:nvPicPr>
            <p:cNvPr id="19" name="object 19"/>
            <p:cNvPicPr/>
            <p:nvPr/>
          </p:nvPicPr>
          <p:blipFill>
            <a:blip r:embed="rId11" cstate="print"/>
            <a:stretch>
              <a:fillRect/>
            </a:stretch>
          </p:blipFill>
          <p:spPr>
            <a:xfrm>
              <a:off x="2401823" y="1005839"/>
              <a:ext cx="2278379" cy="1374648"/>
            </a:xfrm>
            <a:prstGeom prst="rect">
              <a:avLst/>
            </a:prstGeom>
          </p:spPr>
        </p:pic>
        <p:pic>
          <p:nvPicPr>
            <p:cNvPr id="20" name="object 20"/>
            <p:cNvPicPr/>
            <p:nvPr/>
          </p:nvPicPr>
          <p:blipFill>
            <a:blip r:embed="rId12" cstate="print"/>
            <a:stretch>
              <a:fillRect/>
            </a:stretch>
          </p:blipFill>
          <p:spPr>
            <a:xfrm>
              <a:off x="2500884" y="1095755"/>
              <a:ext cx="2084832" cy="1199388"/>
            </a:xfrm>
            <a:prstGeom prst="rect">
              <a:avLst/>
            </a:prstGeom>
          </p:spPr>
        </p:pic>
        <p:sp>
          <p:nvSpPr>
            <p:cNvPr id="21" name="object 21"/>
            <p:cNvSpPr/>
            <p:nvPr/>
          </p:nvSpPr>
          <p:spPr>
            <a:xfrm>
              <a:off x="2494788" y="1089659"/>
              <a:ext cx="2097405" cy="1211580"/>
            </a:xfrm>
            <a:custGeom>
              <a:avLst/>
              <a:gdLst/>
              <a:ahLst/>
              <a:cxnLst/>
              <a:rect l="l" t="t" r="r" b="b"/>
              <a:pathLst>
                <a:path w="2097404" h="1211580">
                  <a:moveTo>
                    <a:pt x="0" y="1211580"/>
                  </a:moveTo>
                  <a:lnTo>
                    <a:pt x="2097024" y="1211580"/>
                  </a:lnTo>
                  <a:lnTo>
                    <a:pt x="2097024" y="0"/>
                  </a:lnTo>
                  <a:lnTo>
                    <a:pt x="0" y="0"/>
                  </a:lnTo>
                  <a:lnTo>
                    <a:pt x="0" y="1211580"/>
                  </a:lnTo>
                  <a:close/>
                </a:path>
              </a:pathLst>
            </a:custGeom>
            <a:ln w="12192">
              <a:solidFill>
                <a:srgbClr val="000000"/>
              </a:solidFill>
            </a:ln>
          </p:spPr>
          <p:txBody>
            <a:bodyPr wrap="square" lIns="0" tIns="0" rIns="0" bIns="0" rtlCol="0"/>
            <a:lstStyle/>
            <a:p>
              <a:endParaRPr/>
            </a:p>
          </p:txBody>
        </p:sp>
        <p:pic>
          <p:nvPicPr>
            <p:cNvPr id="22" name="object 22"/>
            <p:cNvPicPr/>
            <p:nvPr/>
          </p:nvPicPr>
          <p:blipFill>
            <a:blip r:embed="rId13" cstate="print"/>
            <a:stretch>
              <a:fillRect/>
            </a:stretch>
          </p:blipFill>
          <p:spPr>
            <a:xfrm>
              <a:off x="2494788" y="1077467"/>
              <a:ext cx="800100" cy="260603"/>
            </a:xfrm>
            <a:prstGeom prst="rect">
              <a:avLst/>
            </a:prstGeom>
          </p:spPr>
        </p:pic>
        <p:pic>
          <p:nvPicPr>
            <p:cNvPr id="23" name="object 23"/>
            <p:cNvPicPr/>
            <p:nvPr/>
          </p:nvPicPr>
          <p:blipFill>
            <a:blip r:embed="rId14" cstate="print"/>
            <a:stretch>
              <a:fillRect/>
            </a:stretch>
          </p:blipFill>
          <p:spPr>
            <a:xfrm>
              <a:off x="4690871" y="1022603"/>
              <a:ext cx="2104644" cy="1357884"/>
            </a:xfrm>
            <a:prstGeom prst="rect">
              <a:avLst/>
            </a:prstGeom>
          </p:spPr>
        </p:pic>
        <p:pic>
          <p:nvPicPr>
            <p:cNvPr id="24" name="object 24"/>
            <p:cNvPicPr/>
            <p:nvPr/>
          </p:nvPicPr>
          <p:blipFill>
            <a:blip r:embed="rId15" cstate="print"/>
            <a:stretch>
              <a:fillRect/>
            </a:stretch>
          </p:blipFill>
          <p:spPr>
            <a:xfrm>
              <a:off x="4788408" y="1112519"/>
              <a:ext cx="1914143" cy="1182624"/>
            </a:xfrm>
            <a:prstGeom prst="rect">
              <a:avLst/>
            </a:prstGeom>
          </p:spPr>
        </p:pic>
        <p:sp>
          <p:nvSpPr>
            <p:cNvPr id="25" name="object 25"/>
            <p:cNvSpPr/>
            <p:nvPr/>
          </p:nvSpPr>
          <p:spPr>
            <a:xfrm>
              <a:off x="4782311" y="1106423"/>
              <a:ext cx="1926589" cy="1195070"/>
            </a:xfrm>
            <a:custGeom>
              <a:avLst/>
              <a:gdLst/>
              <a:ahLst/>
              <a:cxnLst/>
              <a:rect l="l" t="t" r="r" b="b"/>
              <a:pathLst>
                <a:path w="1926590" h="1195070">
                  <a:moveTo>
                    <a:pt x="0" y="1194815"/>
                  </a:moveTo>
                  <a:lnTo>
                    <a:pt x="1926336" y="1194815"/>
                  </a:lnTo>
                  <a:lnTo>
                    <a:pt x="1926336" y="0"/>
                  </a:lnTo>
                  <a:lnTo>
                    <a:pt x="0" y="0"/>
                  </a:lnTo>
                  <a:lnTo>
                    <a:pt x="0" y="1194815"/>
                  </a:lnTo>
                  <a:close/>
                </a:path>
              </a:pathLst>
            </a:custGeom>
            <a:ln w="12192">
              <a:solidFill>
                <a:srgbClr val="000000"/>
              </a:solidFill>
            </a:ln>
          </p:spPr>
          <p:txBody>
            <a:bodyPr wrap="square" lIns="0" tIns="0" rIns="0" bIns="0" rtlCol="0"/>
            <a:lstStyle/>
            <a:p>
              <a:endParaRPr/>
            </a:p>
          </p:txBody>
        </p:sp>
        <p:pic>
          <p:nvPicPr>
            <p:cNvPr id="26" name="object 26"/>
            <p:cNvPicPr/>
            <p:nvPr/>
          </p:nvPicPr>
          <p:blipFill>
            <a:blip r:embed="rId16" cstate="print"/>
            <a:stretch>
              <a:fillRect/>
            </a:stretch>
          </p:blipFill>
          <p:spPr>
            <a:xfrm>
              <a:off x="4779264" y="1101851"/>
              <a:ext cx="720851" cy="248412"/>
            </a:xfrm>
            <a:prstGeom prst="rect">
              <a:avLst/>
            </a:prstGeom>
          </p:spPr>
        </p:pic>
        <p:pic>
          <p:nvPicPr>
            <p:cNvPr id="27" name="object 27"/>
            <p:cNvPicPr/>
            <p:nvPr/>
          </p:nvPicPr>
          <p:blipFill>
            <a:blip r:embed="rId17" cstate="print"/>
            <a:stretch>
              <a:fillRect/>
            </a:stretch>
          </p:blipFill>
          <p:spPr>
            <a:xfrm>
              <a:off x="6822873" y="1042334"/>
              <a:ext cx="2203852" cy="1319947"/>
            </a:xfrm>
            <a:prstGeom prst="rect">
              <a:avLst/>
            </a:prstGeom>
          </p:spPr>
        </p:pic>
        <p:pic>
          <p:nvPicPr>
            <p:cNvPr id="28" name="object 28"/>
            <p:cNvPicPr/>
            <p:nvPr/>
          </p:nvPicPr>
          <p:blipFill>
            <a:blip r:embed="rId18" cstate="print"/>
            <a:stretch>
              <a:fillRect/>
            </a:stretch>
          </p:blipFill>
          <p:spPr>
            <a:xfrm>
              <a:off x="6903719" y="1114043"/>
              <a:ext cx="2046731" cy="1181100"/>
            </a:xfrm>
            <a:prstGeom prst="rect">
              <a:avLst/>
            </a:prstGeom>
          </p:spPr>
        </p:pic>
        <p:sp>
          <p:nvSpPr>
            <p:cNvPr id="29" name="object 29"/>
            <p:cNvSpPr/>
            <p:nvPr/>
          </p:nvSpPr>
          <p:spPr>
            <a:xfrm>
              <a:off x="6897623" y="1107947"/>
              <a:ext cx="2059305" cy="1193800"/>
            </a:xfrm>
            <a:custGeom>
              <a:avLst/>
              <a:gdLst/>
              <a:ahLst/>
              <a:cxnLst/>
              <a:rect l="l" t="t" r="r" b="b"/>
              <a:pathLst>
                <a:path w="2059304" h="1193800">
                  <a:moveTo>
                    <a:pt x="0" y="1193291"/>
                  </a:moveTo>
                  <a:lnTo>
                    <a:pt x="2058924" y="1193291"/>
                  </a:lnTo>
                  <a:lnTo>
                    <a:pt x="2058924" y="0"/>
                  </a:lnTo>
                  <a:lnTo>
                    <a:pt x="0" y="0"/>
                  </a:lnTo>
                  <a:lnTo>
                    <a:pt x="0" y="1193291"/>
                  </a:lnTo>
                  <a:close/>
                </a:path>
              </a:pathLst>
            </a:custGeom>
            <a:ln w="12192">
              <a:solidFill>
                <a:srgbClr val="000000"/>
              </a:solidFill>
            </a:ln>
          </p:spPr>
          <p:txBody>
            <a:bodyPr wrap="square" lIns="0" tIns="0" rIns="0" bIns="0" rtlCol="0"/>
            <a:lstStyle/>
            <a:p>
              <a:endParaRPr/>
            </a:p>
          </p:txBody>
        </p:sp>
        <p:pic>
          <p:nvPicPr>
            <p:cNvPr id="30" name="object 30"/>
            <p:cNvPicPr/>
            <p:nvPr/>
          </p:nvPicPr>
          <p:blipFill>
            <a:blip r:embed="rId19" cstate="print"/>
            <a:stretch>
              <a:fillRect/>
            </a:stretch>
          </p:blipFill>
          <p:spPr>
            <a:xfrm>
              <a:off x="6896100" y="1112519"/>
              <a:ext cx="882396" cy="225551"/>
            </a:xfrm>
            <a:prstGeom prst="rect">
              <a:avLst/>
            </a:prstGeom>
          </p:spPr>
        </p:pic>
        <p:pic>
          <p:nvPicPr>
            <p:cNvPr id="31" name="object 31"/>
            <p:cNvPicPr/>
            <p:nvPr/>
          </p:nvPicPr>
          <p:blipFill>
            <a:blip r:embed="rId20" cstate="print"/>
            <a:stretch>
              <a:fillRect/>
            </a:stretch>
          </p:blipFill>
          <p:spPr>
            <a:xfrm>
              <a:off x="6102096" y="2343911"/>
              <a:ext cx="2982468" cy="1857756"/>
            </a:xfrm>
            <a:prstGeom prst="rect">
              <a:avLst/>
            </a:prstGeom>
          </p:spPr>
        </p:pic>
        <p:pic>
          <p:nvPicPr>
            <p:cNvPr id="32" name="object 32"/>
            <p:cNvPicPr/>
            <p:nvPr/>
          </p:nvPicPr>
          <p:blipFill>
            <a:blip r:embed="rId21" cstate="print"/>
            <a:stretch>
              <a:fillRect/>
            </a:stretch>
          </p:blipFill>
          <p:spPr>
            <a:xfrm>
              <a:off x="6207252" y="2438400"/>
              <a:ext cx="2776728" cy="1673352"/>
            </a:xfrm>
            <a:prstGeom prst="rect">
              <a:avLst/>
            </a:prstGeom>
          </p:spPr>
        </p:pic>
        <p:sp>
          <p:nvSpPr>
            <p:cNvPr id="33" name="object 33"/>
            <p:cNvSpPr/>
            <p:nvPr/>
          </p:nvSpPr>
          <p:spPr>
            <a:xfrm>
              <a:off x="6201156" y="2432303"/>
              <a:ext cx="2788920" cy="1685925"/>
            </a:xfrm>
            <a:custGeom>
              <a:avLst/>
              <a:gdLst/>
              <a:ahLst/>
              <a:cxnLst/>
              <a:rect l="l" t="t" r="r" b="b"/>
              <a:pathLst>
                <a:path w="2788920" h="1685925">
                  <a:moveTo>
                    <a:pt x="0" y="1685544"/>
                  </a:moveTo>
                  <a:lnTo>
                    <a:pt x="2788920" y="1685544"/>
                  </a:lnTo>
                  <a:lnTo>
                    <a:pt x="2788920" y="0"/>
                  </a:lnTo>
                  <a:lnTo>
                    <a:pt x="0" y="0"/>
                  </a:lnTo>
                  <a:lnTo>
                    <a:pt x="0" y="1685544"/>
                  </a:lnTo>
                  <a:close/>
                </a:path>
              </a:pathLst>
            </a:custGeom>
            <a:ln w="12191">
              <a:solidFill>
                <a:srgbClr val="000000"/>
              </a:solidFill>
            </a:ln>
          </p:spPr>
          <p:txBody>
            <a:bodyPr wrap="square" lIns="0" tIns="0" rIns="0" bIns="0" rtlCol="0"/>
            <a:lstStyle/>
            <a:p>
              <a:endParaRPr/>
            </a:p>
          </p:txBody>
        </p:sp>
        <p:pic>
          <p:nvPicPr>
            <p:cNvPr id="34" name="object 34"/>
            <p:cNvPicPr/>
            <p:nvPr/>
          </p:nvPicPr>
          <p:blipFill>
            <a:blip r:embed="rId22" cstate="print"/>
            <a:stretch>
              <a:fillRect/>
            </a:stretch>
          </p:blipFill>
          <p:spPr>
            <a:xfrm>
              <a:off x="6192011" y="2433827"/>
              <a:ext cx="588263" cy="280415"/>
            </a:xfrm>
            <a:prstGeom prst="rect">
              <a:avLst/>
            </a:prstGeom>
          </p:spPr>
        </p:pic>
        <p:pic>
          <p:nvPicPr>
            <p:cNvPr id="35" name="object 35"/>
            <p:cNvPicPr/>
            <p:nvPr/>
          </p:nvPicPr>
          <p:blipFill>
            <a:blip r:embed="rId23" cstate="print"/>
            <a:stretch>
              <a:fillRect/>
            </a:stretch>
          </p:blipFill>
          <p:spPr>
            <a:xfrm>
              <a:off x="57911" y="2318003"/>
              <a:ext cx="2953512" cy="1882140"/>
            </a:xfrm>
            <a:prstGeom prst="rect">
              <a:avLst/>
            </a:prstGeom>
          </p:spPr>
        </p:pic>
        <p:pic>
          <p:nvPicPr>
            <p:cNvPr id="36" name="object 36"/>
            <p:cNvPicPr/>
            <p:nvPr/>
          </p:nvPicPr>
          <p:blipFill>
            <a:blip r:embed="rId24" cstate="print"/>
            <a:stretch>
              <a:fillRect/>
            </a:stretch>
          </p:blipFill>
          <p:spPr>
            <a:xfrm>
              <a:off x="160019" y="2409443"/>
              <a:ext cx="2753868" cy="1703831"/>
            </a:xfrm>
            <a:prstGeom prst="rect">
              <a:avLst/>
            </a:prstGeom>
          </p:spPr>
        </p:pic>
        <p:sp>
          <p:nvSpPr>
            <p:cNvPr id="37" name="object 37"/>
            <p:cNvSpPr/>
            <p:nvPr/>
          </p:nvSpPr>
          <p:spPr>
            <a:xfrm>
              <a:off x="155447" y="2404872"/>
              <a:ext cx="2763520" cy="1713230"/>
            </a:xfrm>
            <a:custGeom>
              <a:avLst/>
              <a:gdLst/>
              <a:ahLst/>
              <a:cxnLst/>
              <a:rect l="l" t="t" r="r" b="b"/>
              <a:pathLst>
                <a:path w="2763520" h="1713229">
                  <a:moveTo>
                    <a:pt x="0" y="1712976"/>
                  </a:moveTo>
                  <a:lnTo>
                    <a:pt x="2763012" y="1712976"/>
                  </a:lnTo>
                  <a:lnTo>
                    <a:pt x="2763012" y="0"/>
                  </a:lnTo>
                  <a:lnTo>
                    <a:pt x="0" y="0"/>
                  </a:lnTo>
                  <a:lnTo>
                    <a:pt x="0" y="1712976"/>
                  </a:lnTo>
                  <a:close/>
                </a:path>
              </a:pathLst>
            </a:custGeom>
            <a:ln w="9144">
              <a:solidFill>
                <a:srgbClr val="000000"/>
              </a:solidFill>
            </a:ln>
          </p:spPr>
          <p:txBody>
            <a:bodyPr wrap="square" lIns="0" tIns="0" rIns="0" bIns="0" rtlCol="0"/>
            <a:lstStyle/>
            <a:p>
              <a:endParaRPr/>
            </a:p>
          </p:txBody>
        </p:sp>
        <p:sp>
          <p:nvSpPr>
            <p:cNvPr id="38" name="object 38"/>
            <p:cNvSpPr/>
            <p:nvPr/>
          </p:nvSpPr>
          <p:spPr>
            <a:xfrm>
              <a:off x="160019" y="2401823"/>
              <a:ext cx="812800" cy="253365"/>
            </a:xfrm>
            <a:custGeom>
              <a:avLst/>
              <a:gdLst/>
              <a:ahLst/>
              <a:cxnLst/>
              <a:rect l="l" t="t" r="r" b="b"/>
              <a:pathLst>
                <a:path w="812800" h="253364">
                  <a:moveTo>
                    <a:pt x="0" y="252984"/>
                  </a:moveTo>
                  <a:lnTo>
                    <a:pt x="812292" y="252984"/>
                  </a:lnTo>
                  <a:lnTo>
                    <a:pt x="812292"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39" name="object 39"/>
          <p:cNvSpPr txBox="1"/>
          <p:nvPr/>
        </p:nvSpPr>
        <p:spPr>
          <a:xfrm>
            <a:off x="163068" y="2411729"/>
            <a:ext cx="803275" cy="237490"/>
          </a:xfrm>
          <a:prstGeom prst="rect">
            <a:avLst/>
          </a:prstGeom>
          <a:solidFill>
            <a:srgbClr val="FFFFFF">
              <a:alpha val="59999"/>
            </a:srgbClr>
          </a:solidFill>
        </p:spPr>
        <p:txBody>
          <a:bodyPr vert="horz" wrap="square" lIns="0" tIns="32384" rIns="0" bIns="0" rtlCol="0">
            <a:spAutoFit/>
          </a:bodyPr>
          <a:lstStyle/>
          <a:p>
            <a:pPr marL="102235">
              <a:lnSpc>
                <a:spcPct val="100000"/>
              </a:lnSpc>
              <a:spcBef>
                <a:spcPts val="254"/>
              </a:spcBef>
            </a:pPr>
            <a:r>
              <a:rPr sz="1050" b="1" dirty="0">
                <a:latin typeface="Arial"/>
                <a:cs typeface="Arial"/>
                <a:hlinkClick r:id="rId3"/>
              </a:rPr>
              <a:t>Type-92B</a:t>
            </a:r>
            <a:endParaRPr sz="1050">
              <a:latin typeface="Arial"/>
              <a:cs typeface="Arial"/>
            </a:endParaRPr>
          </a:p>
        </p:txBody>
      </p:sp>
    </p:spTree>
    <p:extLst>
      <p:ext uri="{BB962C8B-B14F-4D97-AF65-F5344CB8AC3E}">
        <p14:creationId xmlns:p14="http://schemas.microsoft.com/office/powerpoint/2010/main" val="1858348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853689" y="227152"/>
            <a:ext cx="346710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130" dirty="0">
                <a:latin typeface="Arial"/>
                <a:cs typeface="Arial"/>
              </a:rPr>
              <a:t> </a:t>
            </a:r>
            <a:r>
              <a:rPr sz="2800" i="0" spc="-5" dirty="0">
                <a:latin typeface="Arial"/>
                <a:cs typeface="Arial"/>
              </a:rPr>
              <a:t>Air</a:t>
            </a:r>
            <a:r>
              <a:rPr sz="2800" i="0" spc="-25" dirty="0">
                <a:latin typeface="Arial"/>
                <a:cs typeface="Arial"/>
              </a:rPr>
              <a:t> </a:t>
            </a:r>
            <a:r>
              <a:rPr sz="2800" i="0" spc="-5" dirty="0">
                <a:latin typeface="Arial"/>
                <a:cs typeface="Arial"/>
              </a:rPr>
              <a:t>Defense</a:t>
            </a:r>
            <a:endParaRPr sz="2800">
              <a:latin typeface="Arial"/>
              <a:cs typeface="Arial"/>
            </a:endParaRPr>
          </a:p>
        </p:txBody>
      </p:sp>
      <p:graphicFrame>
        <p:nvGraphicFramePr>
          <p:cNvPr id="8" name="object 8"/>
          <p:cNvGraphicFramePr>
            <a:graphicFrameLocks noGrp="1"/>
          </p:cNvGraphicFramePr>
          <p:nvPr/>
        </p:nvGraphicFramePr>
        <p:xfrm>
          <a:off x="0" y="4824071"/>
          <a:ext cx="9145265" cy="1175385"/>
        </p:xfrm>
        <a:graphic>
          <a:graphicData uri="http://schemas.openxmlformats.org/drawingml/2006/table">
            <a:tbl>
              <a:tblPr firstRow="1" bandRow="1">
                <a:tableStyleId>{2D5ABB26-0587-4C30-8999-92F81FD0307C}</a:tableStyleId>
              </a:tblPr>
              <a:tblGrid>
                <a:gridCol w="1399540">
                  <a:extLst>
                    <a:ext uri="{9D8B030D-6E8A-4147-A177-3AD203B41FA5}">
                      <a16:colId xmlns:a16="http://schemas.microsoft.com/office/drawing/2014/main" val="20000"/>
                    </a:ext>
                  </a:extLst>
                </a:gridCol>
                <a:gridCol w="958215">
                  <a:extLst>
                    <a:ext uri="{9D8B030D-6E8A-4147-A177-3AD203B41FA5}">
                      <a16:colId xmlns:a16="http://schemas.microsoft.com/office/drawing/2014/main" val="20001"/>
                    </a:ext>
                  </a:extLst>
                </a:gridCol>
                <a:gridCol w="1066165">
                  <a:extLst>
                    <a:ext uri="{9D8B030D-6E8A-4147-A177-3AD203B41FA5}">
                      <a16:colId xmlns:a16="http://schemas.microsoft.com/office/drawing/2014/main" val="20002"/>
                    </a:ext>
                  </a:extLst>
                </a:gridCol>
                <a:gridCol w="1012825">
                  <a:extLst>
                    <a:ext uri="{9D8B030D-6E8A-4147-A177-3AD203B41FA5}">
                      <a16:colId xmlns:a16="http://schemas.microsoft.com/office/drawing/2014/main" val="20003"/>
                    </a:ext>
                  </a:extLst>
                </a:gridCol>
                <a:gridCol w="941704">
                  <a:extLst>
                    <a:ext uri="{9D8B030D-6E8A-4147-A177-3AD203B41FA5}">
                      <a16:colId xmlns:a16="http://schemas.microsoft.com/office/drawing/2014/main" val="20004"/>
                    </a:ext>
                  </a:extLst>
                </a:gridCol>
                <a:gridCol w="941704">
                  <a:extLst>
                    <a:ext uri="{9D8B030D-6E8A-4147-A177-3AD203B41FA5}">
                      <a16:colId xmlns:a16="http://schemas.microsoft.com/office/drawing/2014/main" val="20005"/>
                    </a:ext>
                  </a:extLst>
                </a:gridCol>
                <a:gridCol w="941704">
                  <a:extLst>
                    <a:ext uri="{9D8B030D-6E8A-4147-A177-3AD203B41FA5}">
                      <a16:colId xmlns:a16="http://schemas.microsoft.com/office/drawing/2014/main" val="20006"/>
                    </a:ext>
                  </a:extLst>
                </a:gridCol>
                <a:gridCol w="941704">
                  <a:extLst>
                    <a:ext uri="{9D8B030D-6E8A-4147-A177-3AD203B41FA5}">
                      <a16:colId xmlns:a16="http://schemas.microsoft.com/office/drawing/2014/main" val="20007"/>
                    </a:ext>
                  </a:extLst>
                </a:gridCol>
                <a:gridCol w="941704">
                  <a:extLst>
                    <a:ext uri="{9D8B030D-6E8A-4147-A177-3AD203B41FA5}">
                      <a16:colId xmlns:a16="http://schemas.microsoft.com/office/drawing/2014/main" val="20008"/>
                    </a:ext>
                  </a:extLst>
                </a:gridCol>
              </a:tblGrid>
              <a:tr h="191135">
                <a:tc>
                  <a:txBody>
                    <a:bodyPr/>
                    <a:lstStyle/>
                    <a:p>
                      <a:pPr marL="16510">
                        <a:lnSpc>
                          <a:spcPct val="100000"/>
                        </a:lnSpc>
                        <a:spcBef>
                          <a:spcPts val="260"/>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b="1" u="sng" spc="-5" dirty="0">
                          <a:solidFill>
                            <a:srgbClr val="0000FF"/>
                          </a:solidFill>
                          <a:uFill>
                            <a:solidFill>
                              <a:srgbClr val="0000FF"/>
                            </a:solidFill>
                          </a:uFill>
                          <a:latin typeface="Arial"/>
                          <a:cs typeface="Arial"/>
                          <a:hlinkClick r:id="rId2"/>
                        </a:rPr>
                        <a:t>FN-6</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3"/>
                        </a:rPr>
                        <a:t>QW-2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4"/>
                        </a:rPr>
                        <a:t>HQ-6D</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b="1" u="sng" spc="-5" dirty="0">
                          <a:solidFill>
                            <a:srgbClr val="0000FF"/>
                          </a:solidFill>
                          <a:uFill>
                            <a:solidFill>
                              <a:srgbClr val="0000FF"/>
                            </a:solidFill>
                          </a:uFill>
                          <a:latin typeface="Arial"/>
                          <a:cs typeface="Arial"/>
                          <a:hlinkClick r:id="rId5"/>
                        </a:rPr>
                        <a:t>HQ-7</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b="1" u="sng" spc="-5" dirty="0">
                          <a:solidFill>
                            <a:srgbClr val="0000FF"/>
                          </a:solidFill>
                          <a:uFill>
                            <a:solidFill>
                              <a:srgbClr val="0000FF"/>
                            </a:solidFill>
                          </a:uFill>
                          <a:latin typeface="Arial"/>
                          <a:cs typeface="Arial"/>
                          <a:hlinkClick r:id="rId6"/>
                        </a:rPr>
                        <a:t>HQ-16</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5080" algn="ctr">
                        <a:lnSpc>
                          <a:spcPct val="100000"/>
                        </a:lnSpc>
                        <a:spcBef>
                          <a:spcPts val="260"/>
                        </a:spcBef>
                      </a:pPr>
                      <a:r>
                        <a:rPr sz="800" b="1" u="sng" spc="-5" dirty="0">
                          <a:solidFill>
                            <a:srgbClr val="0000FF"/>
                          </a:solidFill>
                          <a:uFill>
                            <a:solidFill>
                              <a:srgbClr val="0000FF"/>
                            </a:solidFill>
                          </a:uFill>
                          <a:latin typeface="Arial"/>
                          <a:cs typeface="Arial"/>
                          <a:hlinkClick r:id="rId7"/>
                        </a:rPr>
                        <a:t>HQ-17A</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b="1" u="sng" spc="-5" dirty="0">
                          <a:solidFill>
                            <a:srgbClr val="0000FF"/>
                          </a:solidFill>
                          <a:uFill>
                            <a:solidFill>
                              <a:srgbClr val="0000FF"/>
                            </a:solidFill>
                          </a:uFill>
                          <a:latin typeface="Arial"/>
                          <a:cs typeface="Arial"/>
                          <a:hlinkClick r:id="rId8"/>
                        </a:rPr>
                        <a:t>HQ-22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b="1" u="sng" spc="-5" dirty="0">
                          <a:solidFill>
                            <a:srgbClr val="0000FF"/>
                          </a:solidFill>
                          <a:uFill>
                            <a:solidFill>
                              <a:srgbClr val="0000FF"/>
                            </a:solidFill>
                          </a:uFill>
                          <a:latin typeface="Arial"/>
                          <a:cs typeface="Arial"/>
                          <a:hlinkClick r:id="rId9"/>
                        </a:rPr>
                        <a:t>Yitian</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190500">
                <a:tc>
                  <a:txBody>
                    <a:bodyPr/>
                    <a:lstStyle/>
                    <a:p>
                      <a:pPr marL="16510">
                        <a:lnSpc>
                          <a:spcPct val="100000"/>
                        </a:lnSpc>
                        <a:spcBef>
                          <a:spcPts val="254"/>
                        </a:spcBef>
                      </a:pPr>
                      <a:r>
                        <a:rPr sz="800" b="1" spc="10" dirty="0">
                          <a:latin typeface="Arial"/>
                          <a:cs typeface="Arial"/>
                        </a:rPr>
                        <a:t>M</a:t>
                      </a:r>
                      <a:r>
                        <a:rPr sz="800" b="1" dirty="0">
                          <a:latin typeface="Arial"/>
                          <a:cs typeface="Arial"/>
                        </a:rPr>
                        <a:t>i</a:t>
                      </a:r>
                      <a:r>
                        <a:rPr sz="800" b="1" spc="-5" dirty="0">
                          <a:latin typeface="Arial"/>
                          <a:cs typeface="Arial"/>
                        </a:rPr>
                        <a:t>ss</a:t>
                      </a:r>
                      <a:r>
                        <a:rPr sz="800" b="1" dirty="0">
                          <a:latin typeface="Arial"/>
                          <a:cs typeface="Arial"/>
                        </a:rPr>
                        <a:t>ile</a:t>
                      </a:r>
                      <a:r>
                        <a:rPr sz="800" b="1" spc="-25" dirty="0">
                          <a:latin typeface="Arial"/>
                          <a:cs typeface="Arial"/>
                        </a:rPr>
                        <a:t> </a:t>
                      </a:r>
                      <a:r>
                        <a:rPr sz="800" b="1" spc="20" dirty="0">
                          <a:latin typeface="Arial"/>
                          <a:cs typeface="Arial"/>
                        </a:rPr>
                        <a:t>W</a:t>
                      </a:r>
                      <a:r>
                        <a:rPr sz="800" b="1" spc="-5" dirty="0">
                          <a:latin typeface="Arial"/>
                          <a:cs typeface="Arial"/>
                        </a:rPr>
                        <a:t>e</a:t>
                      </a:r>
                      <a:r>
                        <a:rPr sz="800" b="1" dirty="0">
                          <a:latin typeface="Arial"/>
                          <a:cs typeface="Arial"/>
                        </a:rPr>
                        <a:t>ight</a:t>
                      </a:r>
                      <a:r>
                        <a:rPr sz="800" b="1" spc="-45" dirty="0">
                          <a:latin typeface="Arial"/>
                          <a:cs typeface="Arial"/>
                        </a:rPr>
                        <a:t> </a:t>
                      </a:r>
                      <a:r>
                        <a:rPr sz="700" b="1" spc="-5" dirty="0">
                          <a:latin typeface="Arial"/>
                          <a:cs typeface="Arial"/>
                        </a:rPr>
                        <a:t>(k</a:t>
                      </a:r>
                      <a:r>
                        <a:rPr sz="700" b="1" spc="-10" dirty="0">
                          <a:latin typeface="Arial"/>
                          <a:cs typeface="Arial"/>
                        </a:rPr>
                        <a:t>g</a:t>
                      </a:r>
                      <a:r>
                        <a:rPr sz="700" b="1" dirty="0">
                          <a:latin typeface="Arial"/>
                          <a:cs typeface="Arial"/>
                        </a:rPr>
                        <a:t>)</a:t>
                      </a:r>
                      <a:endParaRPr sz="700">
                        <a:latin typeface="Arial"/>
                        <a:cs typeface="Arial"/>
                      </a:endParaRPr>
                    </a:p>
                  </a:txBody>
                  <a:tcPr marL="0" marR="0" marT="32384"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4"/>
                        </a:spcBef>
                      </a:pPr>
                      <a:r>
                        <a:rPr sz="800" spc="-5" dirty="0">
                          <a:latin typeface="Arial"/>
                          <a:cs typeface="Arial"/>
                        </a:rPr>
                        <a:t>11</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4"/>
                        </a:spcBef>
                      </a:pPr>
                      <a:r>
                        <a:rPr sz="800" spc="-5" dirty="0">
                          <a:latin typeface="Arial"/>
                          <a:cs typeface="Arial"/>
                        </a:rPr>
                        <a:t>11</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54"/>
                        </a:spcBef>
                      </a:pPr>
                      <a:r>
                        <a:rPr sz="800" spc="-5" dirty="0">
                          <a:latin typeface="Arial"/>
                          <a:cs typeface="Arial"/>
                        </a:rPr>
                        <a:t>33</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54"/>
                        </a:spcBef>
                      </a:pPr>
                      <a:r>
                        <a:rPr sz="800" spc="-5" dirty="0">
                          <a:latin typeface="Arial"/>
                          <a:cs typeface="Arial"/>
                        </a:rPr>
                        <a:t>85</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54"/>
                        </a:spcBef>
                      </a:pPr>
                      <a:r>
                        <a:rPr sz="800" spc="-5" dirty="0">
                          <a:latin typeface="Arial"/>
                          <a:cs typeface="Arial"/>
                        </a:rPr>
                        <a:t>165</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54"/>
                        </a:spcBef>
                      </a:pPr>
                      <a:r>
                        <a:rPr sz="800" spc="-5" dirty="0">
                          <a:latin typeface="Arial"/>
                          <a:cs typeface="Arial"/>
                        </a:rPr>
                        <a:t>180</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54"/>
                        </a:spcBef>
                      </a:pPr>
                      <a:r>
                        <a:rPr sz="800" spc="-5" dirty="0">
                          <a:latin typeface="Arial"/>
                          <a:cs typeface="Arial"/>
                        </a:rPr>
                        <a:t>1300</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54"/>
                        </a:spcBef>
                      </a:pPr>
                      <a:r>
                        <a:rPr sz="800" spc="-5" dirty="0">
                          <a:latin typeface="Arial"/>
                          <a:cs typeface="Arial"/>
                        </a:rPr>
                        <a:t>20</a:t>
                      </a:r>
                      <a:endParaRPr sz="800">
                        <a:latin typeface="Arial"/>
                        <a:cs typeface="Arial"/>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190500">
                <a:tc>
                  <a:txBody>
                    <a:bodyPr/>
                    <a:lstStyle/>
                    <a:p>
                      <a:pPr marL="16510">
                        <a:lnSpc>
                          <a:spcPct val="100000"/>
                        </a:lnSpc>
                        <a:spcBef>
                          <a:spcPts val="260"/>
                        </a:spcBef>
                      </a:pPr>
                      <a:r>
                        <a:rPr sz="800" b="1" dirty="0">
                          <a:latin typeface="Arial"/>
                          <a:cs typeface="Arial"/>
                        </a:rPr>
                        <a:t>Missile</a:t>
                      </a:r>
                      <a:r>
                        <a:rPr sz="800" b="1" spc="-45" dirty="0">
                          <a:latin typeface="Arial"/>
                          <a:cs typeface="Arial"/>
                        </a:rPr>
                        <a:t> </a:t>
                      </a:r>
                      <a:r>
                        <a:rPr sz="800" b="1" dirty="0">
                          <a:latin typeface="Arial"/>
                          <a:cs typeface="Arial"/>
                        </a:rPr>
                        <a:t>Max</a:t>
                      </a:r>
                      <a:r>
                        <a:rPr sz="800" b="1" spc="-30" dirty="0">
                          <a:latin typeface="Arial"/>
                          <a:cs typeface="Arial"/>
                        </a:rPr>
                        <a:t> </a:t>
                      </a:r>
                      <a:r>
                        <a:rPr sz="800" b="1" dirty="0">
                          <a:latin typeface="Arial"/>
                          <a:cs typeface="Arial"/>
                        </a:rPr>
                        <a:t>Speed</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R="289560" algn="r">
                        <a:lnSpc>
                          <a:spcPct val="100000"/>
                        </a:lnSpc>
                        <a:spcBef>
                          <a:spcPts val="260"/>
                        </a:spcBef>
                      </a:pPr>
                      <a:r>
                        <a:rPr sz="800" spc="-5" dirty="0">
                          <a:latin typeface="Arial"/>
                          <a:cs typeface="Arial"/>
                        </a:rPr>
                        <a:t>600</a:t>
                      </a:r>
                      <a:r>
                        <a:rPr sz="800" spc="-35" dirty="0">
                          <a:latin typeface="Arial"/>
                          <a:cs typeface="Arial"/>
                        </a:rPr>
                        <a:t> </a:t>
                      </a:r>
                      <a:r>
                        <a:rPr sz="800" spc="5" dirty="0">
                          <a:latin typeface="Arial"/>
                          <a:cs typeface="Arial"/>
                        </a:rPr>
                        <a:t>m/s</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&gt;600</a:t>
                      </a:r>
                      <a:r>
                        <a:rPr sz="800" spc="-40" dirty="0">
                          <a:latin typeface="Arial"/>
                          <a:cs typeface="Arial"/>
                        </a:rPr>
                        <a:t> </a:t>
                      </a:r>
                      <a:r>
                        <a:rPr sz="800" spc="5" dirty="0">
                          <a:latin typeface="Arial"/>
                          <a:cs typeface="Arial"/>
                        </a:rPr>
                        <a:t>m/s</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Mach</a:t>
                      </a:r>
                      <a:r>
                        <a:rPr sz="800" spc="-40" dirty="0">
                          <a:latin typeface="Arial"/>
                          <a:cs typeface="Arial"/>
                        </a:rPr>
                        <a:t> </a:t>
                      </a:r>
                      <a:r>
                        <a:rPr sz="800" dirty="0">
                          <a:latin typeface="Arial"/>
                          <a:cs typeface="Arial"/>
                        </a:rPr>
                        <a:t>1</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spc="-5" dirty="0">
                          <a:latin typeface="Arial"/>
                          <a:cs typeface="Arial"/>
                        </a:rPr>
                        <a:t>Mach</a:t>
                      </a:r>
                      <a:r>
                        <a:rPr sz="800" spc="-40" dirty="0">
                          <a:latin typeface="Arial"/>
                          <a:cs typeface="Arial"/>
                        </a:rPr>
                        <a:t> </a:t>
                      </a:r>
                      <a:r>
                        <a:rPr sz="800" dirty="0">
                          <a:latin typeface="Arial"/>
                          <a:cs typeface="Arial"/>
                        </a:rPr>
                        <a:t>2.3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Mach</a:t>
                      </a:r>
                      <a:r>
                        <a:rPr sz="800" spc="-40" dirty="0">
                          <a:latin typeface="Arial"/>
                          <a:cs typeface="Arial"/>
                        </a:rPr>
                        <a:t> </a:t>
                      </a:r>
                      <a:r>
                        <a:rPr sz="800" dirty="0">
                          <a:latin typeface="Arial"/>
                          <a:cs typeface="Arial"/>
                        </a:rPr>
                        <a:t>2.8</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spc="-5" dirty="0">
                          <a:latin typeface="Arial"/>
                          <a:cs typeface="Arial"/>
                        </a:rPr>
                        <a:t>Mach</a:t>
                      </a:r>
                      <a:r>
                        <a:rPr sz="800" spc="-40" dirty="0">
                          <a:latin typeface="Arial"/>
                          <a:cs typeface="Arial"/>
                        </a:rPr>
                        <a:t> </a:t>
                      </a:r>
                      <a:r>
                        <a:rPr sz="800" dirty="0">
                          <a:latin typeface="Arial"/>
                          <a:cs typeface="Arial"/>
                        </a:rPr>
                        <a:t>3</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spc="-5" dirty="0">
                          <a:latin typeface="Arial"/>
                          <a:cs typeface="Arial"/>
                        </a:rPr>
                        <a:t>Mach</a:t>
                      </a:r>
                      <a:r>
                        <a:rPr sz="800" spc="-40" dirty="0">
                          <a:latin typeface="Arial"/>
                          <a:cs typeface="Arial"/>
                        </a:rPr>
                        <a:t> </a:t>
                      </a:r>
                      <a:r>
                        <a:rPr sz="800" dirty="0">
                          <a:latin typeface="Arial"/>
                          <a:cs typeface="Arial"/>
                        </a:rPr>
                        <a:t>3.5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61620">
                        <a:lnSpc>
                          <a:spcPct val="100000"/>
                        </a:lnSpc>
                        <a:spcBef>
                          <a:spcPts val="260"/>
                        </a:spcBef>
                      </a:pPr>
                      <a:r>
                        <a:rPr sz="800" spc="-5" dirty="0">
                          <a:latin typeface="Arial"/>
                          <a:cs typeface="Arial"/>
                        </a:rPr>
                        <a:t>Mach</a:t>
                      </a:r>
                      <a:r>
                        <a:rPr sz="800" spc="-40" dirty="0">
                          <a:latin typeface="Arial"/>
                          <a:cs typeface="Arial"/>
                        </a:rPr>
                        <a:t> </a:t>
                      </a:r>
                      <a:r>
                        <a:rPr sz="800" dirty="0">
                          <a:latin typeface="Arial"/>
                          <a:cs typeface="Arial"/>
                        </a:rPr>
                        <a:t>2.2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189865">
                <a:tc>
                  <a:txBody>
                    <a:bodyPr/>
                    <a:lstStyle/>
                    <a:p>
                      <a:pPr marL="16510">
                        <a:lnSpc>
                          <a:spcPct val="100000"/>
                        </a:lnSpc>
                        <a:spcBef>
                          <a:spcPts val="260"/>
                        </a:spcBef>
                      </a:pPr>
                      <a:r>
                        <a:rPr sz="800" b="1" dirty="0">
                          <a:latin typeface="Arial"/>
                          <a:cs typeface="Arial"/>
                        </a:rPr>
                        <a:t>Warhead</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R="245745" algn="r">
                        <a:lnSpc>
                          <a:spcPct val="100000"/>
                        </a:lnSpc>
                        <a:spcBef>
                          <a:spcPts val="260"/>
                        </a:spcBef>
                      </a:pPr>
                      <a:r>
                        <a:rPr sz="800" dirty="0">
                          <a:latin typeface="Arial"/>
                          <a:cs typeface="Arial"/>
                        </a:rPr>
                        <a:t>HE</a:t>
                      </a:r>
                      <a:r>
                        <a:rPr sz="800" spc="-50" dirty="0">
                          <a:latin typeface="Arial"/>
                          <a:cs typeface="Arial"/>
                        </a:rPr>
                        <a:t> </a:t>
                      </a:r>
                      <a:r>
                        <a:rPr sz="800" dirty="0">
                          <a:latin typeface="Arial"/>
                          <a:cs typeface="Arial"/>
                        </a:rPr>
                        <a:t>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HE-</a:t>
                      </a:r>
                      <a:r>
                        <a:rPr sz="800" spc="-55" dirty="0">
                          <a:latin typeface="Arial"/>
                          <a:cs typeface="Arial"/>
                        </a:rPr>
                        <a:t> </a:t>
                      </a:r>
                      <a:r>
                        <a:rPr sz="800" dirty="0">
                          <a:latin typeface="Arial"/>
                          <a:cs typeface="Arial"/>
                        </a:rPr>
                        <a:t>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76860">
                        <a:lnSpc>
                          <a:spcPct val="100000"/>
                        </a:lnSpc>
                        <a:spcBef>
                          <a:spcPts val="260"/>
                        </a:spcBef>
                      </a:pPr>
                      <a:r>
                        <a:rPr sz="800" dirty="0">
                          <a:latin typeface="Arial"/>
                          <a:cs typeface="Arial"/>
                        </a:rPr>
                        <a:t>HE-FRAG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HE-</a:t>
                      </a:r>
                      <a:r>
                        <a:rPr sz="800" spc="-55" dirty="0">
                          <a:latin typeface="Arial"/>
                          <a:cs typeface="Arial"/>
                        </a:rPr>
                        <a:t> </a:t>
                      </a:r>
                      <a:r>
                        <a:rPr sz="800" dirty="0">
                          <a:latin typeface="Arial"/>
                          <a:cs typeface="Arial"/>
                        </a:rPr>
                        <a:t>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HE-FRAG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HE-FRAG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dirty="0">
                          <a:latin typeface="Arial"/>
                          <a:cs typeface="Arial"/>
                        </a:rPr>
                        <a:t>HE-FRAG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R="112395" algn="r">
                        <a:lnSpc>
                          <a:spcPct val="100000"/>
                        </a:lnSpc>
                        <a:spcBef>
                          <a:spcPts val="260"/>
                        </a:spcBef>
                      </a:pPr>
                      <a:r>
                        <a:rPr sz="800" spc="-5" dirty="0">
                          <a:latin typeface="Arial"/>
                          <a:cs typeface="Arial"/>
                        </a:rPr>
                        <a:t>Expanding</a:t>
                      </a:r>
                      <a:r>
                        <a:rPr sz="800" dirty="0">
                          <a:latin typeface="Arial"/>
                          <a:cs typeface="Arial"/>
                        </a:rPr>
                        <a:t> </a:t>
                      </a:r>
                      <a:r>
                        <a:rPr sz="800" spc="-5" dirty="0">
                          <a:latin typeface="Arial"/>
                          <a:cs typeface="Arial"/>
                        </a:rPr>
                        <a:t>Rod</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190500">
                <a:tc>
                  <a:txBody>
                    <a:bodyPr/>
                    <a:lstStyle/>
                    <a:p>
                      <a:pPr marL="16510">
                        <a:lnSpc>
                          <a:spcPct val="100000"/>
                        </a:lnSpc>
                        <a:spcBef>
                          <a:spcPts val="260"/>
                        </a:spcBef>
                      </a:pPr>
                      <a:r>
                        <a:rPr sz="800" b="1" dirty="0">
                          <a:latin typeface="Arial"/>
                          <a:cs typeface="Arial"/>
                        </a:rPr>
                        <a:t>Guidance</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R="229870" algn="r">
                        <a:lnSpc>
                          <a:spcPct val="100000"/>
                        </a:lnSpc>
                        <a:spcBef>
                          <a:spcPts val="260"/>
                        </a:spcBef>
                      </a:pPr>
                      <a:r>
                        <a:rPr sz="800" dirty="0">
                          <a:latin typeface="Arial"/>
                          <a:cs typeface="Arial"/>
                        </a:rPr>
                        <a:t>IR</a:t>
                      </a:r>
                      <a:r>
                        <a:rPr sz="800" spc="-55" dirty="0">
                          <a:latin typeface="Arial"/>
                          <a:cs typeface="Arial"/>
                        </a:rPr>
                        <a:t> </a:t>
                      </a:r>
                      <a:r>
                        <a:rPr sz="800" dirty="0">
                          <a:latin typeface="Arial"/>
                          <a:cs typeface="Arial"/>
                        </a:rPr>
                        <a:t>Homing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IR</a:t>
                      </a:r>
                      <a:r>
                        <a:rPr sz="800" spc="-55" dirty="0">
                          <a:latin typeface="Arial"/>
                          <a:cs typeface="Arial"/>
                        </a:rPr>
                        <a:t> </a:t>
                      </a:r>
                      <a:r>
                        <a:rPr sz="800" dirty="0">
                          <a:latin typeface="Arial"/>
                          <a:cs typeface="Arial"/>
                        </a:rPr>
                        <a:t>Homing</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43204">
                        <a:lnSpc>
                          <a:spcPct val="100000"/>
                        </a:lnSpc>
                        <a:spcBef>
                          <a:spcPts val="260"/>
                        </a:spcBef>
                      </a:pPr>
                      <a:r>
                        <a:rPr sz="800" dirty="0">
                          <a:latin typeface="Arial"/>
                          <a:cs typeface="Arial"/>
                        </a:rPr>
                        <a:t>SARH/ARH</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dirty="0">
                          <a:latin typeface="Arial"/>
                          <a:cs typeface="Arial"/>
                        </a:rPr>
                        <a:t>Command</a:t>
                      </a:r>
                      <a:r>
                        <a:rPr sz="800" spc="-50" dirty="0">
                          <a:latin typeface="Arial"/>
                          <a:cs typeface="Arial"/>
                        </a:rPr>
                        <a:t> </a:t>
                      </a:r>
                      <a:r>
                        <a:rPr sz="800" dirty="0">
                          <a:latin typeface="Arial"/>
                          <a:cs typeface="Arial"/>
                        </a:rPr>
                        <a:t>+</a:t>
                      </a:r>
                      <a:r>
                        <a:rPr sz="800" spc="-25" dirty="0">
                          <a:latin typeface="Arial"/>
                          <a:cs typeface="Arial"/>
                        </a:rPr>
                        <a:t> </a:t>
                      </a:r>
                      <a:r>
                        <a:rPr sz="800" dirty="0">
                          <a:latin typeface="Arial"/>
                          <a:cs typeface="Arial"/>
                        </a:rPr>
                        <a:t>EO</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SARH</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AESA</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3175" algn="ctr">
                        <a:lnSpc>
                          <a:spcPct val="100000"/>
                        </a:lnSpc>
                        <a:spcBef>
                          <a:spcPts val="260"/>
                        </a:spcBef>
                      </a:pPr>
                      <a:r>
                        <a:rPr sz="800" dirty="0">
                          <a:latin typeface="Arial"/>
                          <a:cs typeface="Arial"/>
                        </a:rPr>
                        <a:t>SARH</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dirty="0">
                          <a:latin typeface="Arial"/>
                          <a:cs typeface="Arial"/>
                        </a:rPr>
                        <a:t>IR</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4"/>
                  </a:ext>
                </a:extLst>
              </a:tr>
              <a:tr h="222885">
                <a:tc>
                  <a:txBody>
                    <a:bodyPr/>
                    <a:lstStyle/>
                    <a:p>
                      <a:pPr marL="16510">
                        <a:lnSpc>
                          <a:spcPct val="100000"/>
                        </a:lnSpc>
                        <a:spcBef>
                          <a:spcPts val="390"/>
                        </a:spcBef>
                      </a:pPr>
                      <a:r>
                        <a:rPr sz="800" b="1" spc="-5" dirty="0">
                          <a:latin typeface="Arial"/>
                          <a:cs typeface="Arial"/>
                        </a:rPr>
                        <a:t>Effective</a:t>
                      </a:r>
                      <a:r>
                        <a:rPr sz="800" b="1" spc="-25" dirty="0">
                          <a:latin typeface="Arial"/>
                          <a:cs typeface="Arial"/>
                        </a:rPr>
                        <a:t> </a:t>
                      </a:r>
                      <a:r>
                        <a:rPr sz="800" b="1" dirty="0">
                          <a:latin typeface="Arial"/>
                          <a:cs typeface="Arial"/>
                        </a:rPr>
                        <a:t>Range</a:t>
                      </a:r>
                      <a:r>
                        <a:rPr sz="800" b="1" spc="-25" dirty="0">
                          <a:latin typeface="Arial"/>
                          <a:cs typeface="Arial"/>
                        </a:rPr>
                        <a:t> </a:t>
                      </a:r>
                      <a:r>
                        <a:rPr sz="700" b="1" spc="-5" dirty="0">
                          <a:latin typeface="Arial"/>
                          <a:cs typeface="Arial"/>
                        </a:rPr>
                        <a:t>(km)</a:t>
                      </a:r>
                      <a:endParaRPr sz="700">
                        <a:latin typeface="Arial"/>
                        <a:cs typeface="Arial"/>
                      </a:endParaRPr>
                    </a:p>
                  </a:txBody>
                  <a:tcPr marL="0" marR="0" marT="4953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390"/>
                        </a:spcBef>
                      </a:pPr>
                      <a:r>
                        <a:rPr sz="800" spc="-5" dirty="0">
                          <a:latin typeface="Arial"/>
                          <a:cs typeface="Arial"/>
                        </a:rPr>
                        <a:t>.5-5.5</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390"/>
                        </a:spcBef>
                      </a:pPr>
                      <a:r>
                        <a:rPr sz="800" dirty="0">
                          <a:latin typeface="Arial"/>
                          <a:cs typeface="Arial"/>
                        </a:rPr>
                        <a:t>6</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90"/>
                        </a:spcBef>
                      </a:pPr>
                      <a:r>
                        <a:rPr sz="800" spc="-5" dirty="0">
                          <a:latin typeface="Arial"/>
                          <a:cs typeface="Arial"/>
                        </a:rPr>
                        <a:t>18</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390"/>
                        </a:spcBef>
                      </a:pPr>
                      <a:r>
                        <a:rPr sz="800" spc="-5" dirty="0">
                          <a:latin typeface="Arial"/>
                          <a:cs typeface="Arial"/>
                        </a:rPr>
                        <a:t>8.6-12</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390"/>
                        </a:spcBef>
                      </a:pPr>
                      <a:r>
                        <a:rPr sz="800" spc="-5" dirty="0">
                          <a:latin typeface="Arial"/>
                          <a:cs typeface="Arial"/>
                        </a:rPr>
                        <a:t>3.5-40</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905" algn="ctr">
                        <a:lnSpc>
                          <a:spcPct val="100000"/>
                        </a:lnSpc>
                        <a:spcBef>
                          <a:spcPts val="390"/>
                        </a:spcBef>
                      </a:pPr>
                      <a:r>
                        <a:rPr sz="800" spc="-5" dirty="0">
                          <a:latin typeface="Arial"/>
                          <a:cs typeface="Arial"/>
                        </a:rPr>
                        <a:t>45-90</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390"/>
                        </a:spcBef>
                      </a:pPr>
                      <a:r>
                        <a:rPr sz="800" spc="-5" dirty="0">
                          <a:latin typeface="Arial"/>
                          <a:cs typeface="Arial"/>
                        </a:rPr>
                        <a:t>170</a:t>
                      </a:r>
                      <a:endParaRPr sz="800">
                        <a:latin typeface="Arial"/>
                        <a:cs typeface="Arial"/>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R="86360" algn="r">
                        <a:lnSpc>
                          <a:spcPct val="100000"/>
                        </a:lnSpc>
                        <a:spcBef>
                          <a:spcPts val="290"/>
                        </a:spcBef>
                        <a:tabLst>
                          <a:tab pos="361315" algn="l"/>
                        </a:tabLst>
                      </a:pPr>
                      <a:r>
                        <a:rPr sz="800" spc="-5" dirty="0">
                          <a:latin typeface="Arial"/>
                          <a:cs typeface="Arial"/>
                        </a:rPr>
                        <a:t>8-18	</a:t>
                      </a:r>
                      <a:r>
                        <a:rPr sz="1350" spc="-7" baseline="18518" dirty="0">
                          <a:solidFill>
                            <a:srgbClr val="888888"/>
                          </a:solidFill>
                          <a:latin typeface="Calibri"/>
                          <a:cs typeface="Calibri"/>
                        </a:rPr>
                        <a:t>44</a:t>
                      </a:r>
                      <a:endParaRPr sz="1350" baseline="18518">
                        <a:latin typeface="Calibri"/>
                        <a:cs typeface="Calibri"/>
                      </a:endParaRPr>
                    </a:p>
                  </a:txBody>
                  <a:tcPr marL="0" marR="0" marT="368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5"/>
                  </a:ext>
                </a:extLst>
              </a:tr>
            </a:tbl>
          </a:graphicData>
        </a:graphic>
      </p:graphicFrame>
      <p:grpSp>
        <p:nvGrpSpPr>
          <p:cNvPr id="9" name="object 9"/>
          <p:cNvGrpSpPr/>
          <p:nvPr/>
        </p:nvGrpSpPr>
        <p:grpSpPr>
          <a:xfrm>
            <a:off x="-3301" y="1118600"/>
            <a:ext cx="9147810" cy="3537585"/>
            <a:chOff x="-3301" y="1118600"/>
            <a:chExt cx="9147810" cy="3537585"/>
          </a:xfrm>
        </p:grpSpPr>
        <p:pic>
          <p:nvPicPr>
            <p:cNvPr id="10" name="object 10"/>
            <p:cNvPicPr/>
            <p:nvPr/>
          </p:nvPicPr>
          <p:blipFill>
            <a:blip r:embed="rId10" cstate="print"/>
            <a:stretch>
              <a:fillRect/>
            </a:stretch>
          </p:blipFill>
          <p:spPr>
            <a:xfrm>
              <a:off x="6752809" y="1145972"/>
              <a:ext cx="2391189" cy="1812186"/>
            </a:xfrm>
            <a:prstGeom prst="rect">
              <a:avLst/>
            </a:prstGeom>
          </p:spPr>
        </p:pic>
        <p:pic>
          <p:nvPicPr>
            <p:cNvPr id="11" name="object 11"/>
            <p:cNvPicPr/>
            <p:nvPr/>
          </p:nvPicPr>
          <p:blipFill>
            <a:blip r:embed="rId11" cstate="print"/>
            <a:stretch>
              <a:fillRect/>
            </a:stretch>
          </p:blipFill>
          <p:spPr>
            <a:xfrm>
              <a:off x="6835140" y="1222248"/>
              <a:ext cx="2263140" cy="1664207"/>
            </a:xfrm>
            <a:prstGeom prst="rect">
              <a:avLst/>
            </a:prstGeom>
          </p:spPr>
        </p:pic>
        <p:sp>
          <p:nvSpPr>
            <p:cNvPr id="12" name="object 12"/>
            <p:cNvSpPr/>
            <p:nvPr/>
          </p:nvSpPr>
          <p:spPr>
            <a:xfrm>
              <a:off x="6829043" y="1216152"/>
              <a:ext cx="2275840" cy="1676400"/>
            </a:xfrm>
            <a:custGeom>
              <a:avLst/>
              <a:gdLst/>
              <a:ahLst/>
              <a:cxnLst/>
              <a:rect l="l" t="t" r="r" b="b"/>
              <a:pathLst>
                <a:path w="2275840" h="1676400">
                  <a:moveTo>
                    <a:pt x="0" y="1676400"/>
                  </a:moveTo>
                  <a:lnTo>
                    <a:pt x="2275331" y="1676400"/>
                  </a:lnTo>
                  <a:lnTo>
                    <a:pt x="2275331" y="0"/>
                  </a:lnTo>
                  <a:lnTo>
                    <a:pt x="0" y="0"/>
                  </a:lnTo>
                  <a:lnTo>
                    <a:pt x="0" y="1676400"/>
                  </a:lnTo>
                  <a:close/>
                </a:path>
              </a:pathLst>
            </a:custGeom>
            <a:ln w="12192">
              <a:solidFill>
                <a:srgbClr val="000000"/>
              </a:solidFill>
            </a:ln>
          </p:spPr>
          <p:txBody>
            <a:bodyPr wrap="square" lIns="0" tIns="0" rIns="0" bIns="0" rtlCol="0"/>
            <a:lstStyle/>
            <a:p>
              <a:endParaRPr/>
            </a:p>
          </p:txBody>
        </p:sp>
        <p:pic>
          <p:nvPicPr>
            <p:cNvPr id="13" name="object 13"/>
            <p:cNvPicPr/>
            <p:nvPr/>
          </p:nvPicPr>
          <p:blipFill>
            <a:blip r:embed="rId12" cstate="print"/>
            <a:stretch>
              <a:fillRect/>
            </a:stretch>
          </p:blipFill>
          <p:spPr>
            <a:xfrm>
              <a:off x="6827519" y="1214628"/>
              <a:ext cx="478535" cy="283463"/>
            </a:xfrm>
            <a:prstGeom prst="rect">
              <a:avLst/>
            </a:prstGeom>
          </p:spPr>
        </p:pic>
        <p:pic>
          <p:nvPicPr>
            <p:cNvPr id="14" name="object 14"/>
            <p:cNvPicPr/>
            <p:nvPr/>
          </p:nvPicPr>
          <p:blipFill>
            <a:blip r:embed="rId13" cstate="print"/>
            <a:stretch>
              <a:fillRect/>
            </a:stretch>
          </p:blipFill>
          <p:spPr>
            <a:xfrm>
              <a:off x="2217352" y="2926047"/>
              <a:ext cx="2423295" cy="1697800"/>
            </a:xfrm>
            <a:prstGeom prst="rect">
              <a:avLst/>
            </a:prstGeom>
          </p:spPr>
        </p:pic>
        <p:pic>
          <p:nvPicPr>
            <p:cNvPr id="15" name="object 15"/>
            <p:cNvPicPr/>
            <p:nvPr/>
          </p:nvPicPr>
          <p:blipFill>
            <a:blip r:embed="rId14" cstate="print"/>
            <a:stretch>
              <a:fillRect/>
            </a:stretch>
          </p:blipFill>
          <p:spPr>
            <a:xfrm>
              <a:off x="2299715" y="3000755"/>
              <a:ext cx="2263139" cy="1552956"/>
            </a:xfrm>
            <a:prstGeom prst="rect">
              <a:avLst/>
            </a:prstGeom>
          </p:spPr>
        </p:pic>
        <p:sp>
          <p:nvSpPr>
            <p:cNvPr id="16" name="object 16"/>
            <p:cNvSpPr/>
            <p:nvPr/>
          </p:nvSpPr>
          <p:spPr>
            <a:xfrm>
              <a:off x="2293620" y="2994660"/>
              <a:ext cx="2275840" cy="1565275"/>
            </a:xfrm>
            <a:custGeom>
              <a:avLst/>
              <a:gdLst/>
              <a:ahLst/>
              <a:cxnLst/>
              <a:rect l="l" t="t" r="r" b="b"/>
              <a:pathLst>
                <a:path w="2275840" h="1565275">
                  <a:moveTo>
                    <a:pt x="0" y="1565147"/>
                  </a:moveTo>
                  <a:lnTo>
                    <a:pt x="2275332" y="1565147"/>
                  </a:lnTo>
                  <a:lnTo>
                    <a:pt x="2275332" y="0"/>
                  </a:lnTo>
                  <a:lnTo>
                    <a:pt x="0" y="0"/>
                  </a:lnTo>
                  <a:lnTo>
                    <a:pt x="0" y="1565147"/>
                  </a:lnTo>
                  <a:close/>
                </a:path>
              </a:pathLst>
            </a:custGeom>
            <a:ln w="12192">
              <a:solidFill>
                <a:srgbClr val="000000"/>
              </a:solidFill>
            </a:ln>
          </p:spPr>
          <p:txBody>
            <a:bodyPr wrap="square" lIns="0" tIns="0" rIns="0" bIns="0" rtlCol="0"/>
            <a:lstStyle/>
            <a:p>
              <a:endParaRPr/>
            </a:p>
          </p:txBody>
        </p:sp>
        <p:pic>
          <p:nvPicPr>
            <p:cNvPr id="17" name="object 17"/>
            <p:cNvPicPr/>
            <p:nvPr/>
          </p:nvPicPr>
          <p:blipFill>
            <a:blip r:embed="rId15" cstate="print"/>
            <a:stretch>
              <a:fillRect/>
            </a:stretch>
          </p:blipFill>
          <p:spPr>
            <a:xfrm>
              <a:off x="2292096" y="2983992"/>
              <a:ext cx="640080" cy="289560"/>
            </a:xfrm>
            <a:prstGeom prst="rect">
              <a:avLst/>
            </a:prstGeom>
          </p:spPr>
        </p:pic>
        <p:pic>
          <p:nvPicPr>
            <p:cNvPr id="18" name="object 18"/>
            <p:cNvPicPr/>
            <p:nvPr/>
          </p:nvPicPr>
          <p:blipFill>
            <a:blip r:embed="rId16" cstate="print"/>
            <a:stretch>
              <a:fillRect/>
            </a:stretch>
          </p:blipFill>
          <p:spPr>
            <a:xfrm>
              <a:off x="4507992" y="2913888"/>
              <a:ext cx="2459736" cy="1732788"/>
            </a:xfrm>
            <a:prstGeom prst="rect">
              <a:avLst/>
            </a:prstGeom>
          </p:spPr>
        </p:pic>
        <p:pic>
          <p:nvPicPr>
            <p:cNvPr id="19" name="object 19"/>
            <p:cNvPicPr/>
            <p:nvPr/>
          </p:nvPicPr>
          <p:blipFill>
            <a:blip r:embed="rId17" cstate="print"/>
            <a:stretch>
              <a:fillRect/>
            </a:stretch>
          </p:blipFill>
          <p:spPr>
            <a:xfrm>
              <a:off x="4608576" y="3006851"/>
              <a:ext cx="2263139" cy="1551432"/>
            </a:xfrm>
            <a:prstGeom prst="rect">
              <a:avLst/>
            </a:prstGeom>
          </p:spPr>
        </p:pic>
        <p:sp>
          <p:nvSpPr>
            <p:cNvPr id="20" name="object 20"/>
            <p:cNvSpPr/>
            <p:nvPr/>
          </p:nvSpPr>
          <p:spPr>
            <a:xfrm>
              <a:off x="4602480" y="3000755"/>
              <a:ext cx="2275840" cy="1564005"/>
            </a:xfrm>
            <a:custGeom>
              <a:avLst/>
              <a:gdLst/>
              <a:ahLst/>
              <a:cxnLst/>
              <a:rect l="l" t="t" r="r" b="b"/>
              <a:pathLst>
                <a:path w="2275840" h="1564004">
                  <a:moveTo>
                    <a:pt x="0" y="1563624"/>
                  </a:moveTo>
                  <a:lnTo>
                    <a:pt x="2275331" y="1563624"/>
                  </a:lnTo>
                  <a:lnTo>
                    <a:pt x="2275331" y="0"/>
                  </a:lnTo>
                  <a:lnTo>
                    <a:pt x="0" y="0"/>
                  </a:lnTo>
                  <a:lnTo>
                    <a:pt x="0" y="1563624"/>
                  </a:lnTo>
                  <a:close/>
                </a:path>
              </a:pathLst>
            </a:custGeom>
            <a:ln w="12192">
              <a:solidFill>
                <a:srgbClr val="000000"/>
              </a:solidFill>
            </a:ln>
          </p:spPr>
          <p:txBody>
            <a:bodyPr wrap="square" lIns="0" tIns="0" rIns="0" bIns="0" rtlCol="0"/>
            <a:lstStyle/>
            <a:p>
              <a:endParaRPr/>
            </a:p>
          </p:txBody>
        </p:sp>
        <p:pic>
          <p:nvPicPr>
            <p:cNvPr id="21" name="object 21"/>
            <p:cNvPicPr/>
            <p:nvPr/>
          </p:nvPicPr>
          <p:blipFill>
            <a:blip r:embed="rId18" cstate="print"/>
            <a:stretch>
              <a:fillRect/>
            </a:stretch>
          </p:blipFill>
          <p:spPr>
            <a:xfrm>
              <a:off x="4593336" y="2999232"/>
              <a:ext cx="521208" cy="288036"/>
            </a:xfrm>
            <a:prstGeom prst="rect">
              <a:avLst/>
            </a:prstGeom>
          </p:spPr>
        </p:pic>
        <p:pic>
          <p:nvPicPr>
            <p:cNvPr id="22" name="object 22"/>
            <p:cNvPicPr/>
            <p:nvPr/>
          </p:nvPicPr>
          <p:blipFill>
            <a:blip r:embed="rId19" cstate="print"/>
            <a:stretch>
              <a:fillRect/>
            </a:stretch>
          </p:blipFill>
          <p:spPr>
            <a:xfrm>
              <a:off x="6816852" y="2913888"/>
              <a:ext cx="2327147" cy="1741932"/>
            </a:xfrm>
            <a:prstGeom prst="rect">
              <a:avLst/>
            </a:prstGeom>
          </p:spPr>
        </p:pic>
        <p:pic>
          <p:nvPicPr>
            <p:cNvPr id="23" name="object 23"/>
            <p:cNvPicPr/>
            <p:nvPr/>
          </p:nvPicPr>
          <p:blipFill>
            <a:blip r:embed="rId20" cstate="print"/>
            <a:stretch>
              <a:fillRect/>
            </a:stretch>
          </p:blipFill>
          <p:spPr>
            <a:xfrm>
              <a:off x="6917436" y="3006851"/>
              <a:ext cx="2194560" cy="1560576"/>
            </a:xfrm>
            <a:prstGeom prst="rect">
              <a:avLst/>
            </a:prstGeom>
          </p:spPr>
        </p:pic>
        <p:sp>
          <p:nvSpPr>
            <p:cNvPr id="24" name="object 24"/>
            <p:cNvSpPr/>
            <p:nvPr/>
          </p:nvSpPr>
          <p:spPr>
            <a:xfrm>
              <a:off x="6911340" y="3000755"/>
              <a:ext cx="2207260" cy="1572895"/>
            </a:xfrm>
            <a:custGeom>
              <a:avLst/>
              <a:gdLst/>
              <a:ahLst/>
              <a:cxnLst/>
              <a:rect l="l" t="t" r="r" b="b"/>
              <a:pathLst>
                <a:path w="2207259" h="1572895">
                  <a:moveTo>
                    <a:pt x="0" y="1572768"/>
                  </a:moveTo>
                  <a:lnTo>
                    <a:pt x="2206752" y="1572768"/>
                  </a:lnTo>
                  <a:lnTo>
                    <a:pt x="2206752" y="0"/>
                  </a:lnTo>
                  <a:lnTo>
                    <a:pt x="0" y="0"/>
                  </a:lnTo>
                  <a:lnTo>
                    <a:pt x="0" y="1572768"/>
                  </a:lnTo>
                  <a:close/>
                </a:path>
              </a:pathLst>
            </a:custGeom>
            <a:ln w="12192">
              <a:solidFill>
                <a:srgbClr val="000000"/>
              </a:solidFill>
            </a:ln>
          </p:spPr>
          <p:txBody>
            <a:bodyPr wrap="square" lIns="0" tIns="0" rIns="0" bIns="0" rtlCol="0"/>
            <a:lstStyle/>
            <a:p>
              <a:endParaRPr/>
            </a:p>
          </p:txBody>
        </p:sp>
        <p:pic>
          <p:nvPicPr>
            <p:cNvPr id="25" name="object 25"/>
            <p:cNvPicPr/>
            <p:nvPr/>
          </p:nvPicPr>
          <p:blipFill>
            <a:blip r:embed="rId21" cstate="print"/>
            <a:stretch>
              <a:fillRect/>
            </a:stretch>
          </p:blipFill>
          <p:spPr>
            <a:xfrm>
              <a:off x="6902195" y="2991611"/>
              <a:ext cx="513588" cy="288036"/>
            </a:xfrm>
            <a:prstGeom prst="rect">
              <a:avLst/>
            </a:prstGeom>
          </p:spPr>
        </p:pic>
        <p:pic>
          <p:nvPicPr>
            <p:cNvPr id="26" name="object 26"/>
            <p:cNvPicPr/>
            <p:nvPr/>
          </p:nvPicPr>
          <p:blipFill>
            <a:blip r:embed="rId22" cstate="print"/>
            <a:stretch>
              <a:fillRect/>
            </a:stretch>
          </p:blipFill>
          <p:spPr>
            <a:xfrm>
              <a:off x="0" y="1118600"/>
              <a:ext cx="2295215" cy="1799867"/>
            </a:xfrm>
            <a:prstGeom prst="rect">
              <a:avLst/>
            </a:prstGeom>
          </p:spPr>
        </p:pic>
        <p:pic>
          <p:nvPicPr>
            <p:cNvPr id="27" name="object 27"/>
            <p:cNvPicPr/>
            <p:nvPr/>
          </p:nvPicPr>
          <p:blipFill>
            <a:blip r:embed="rId23" cstate="print"/>
            <a:stretch>
              <a:fillRect/>
            </a:stretch>
          </p:blipFill>
          <p:spPr>
            <a:xfrm>
              <a:off x="27432" y="1191768"/>
              <a:ext cx="2185416" cy="1648967"/>
            </a:xfrm>
            <a:prstGeom prst="rect">
              <a:avLst/>
            </a:prstGeom>
          </p:spPr>
        </p:pic>
        <p:sp>
          <p:nvSpPr>
            <p:cNvPr id="28" name="object 28"/>
            <p:cNvSpPr/>
            <p:nvPr/>
          </p:nvSpPr>
          <p:spPr>
            <a:xfrm>
              <a:off x="22859" y="1187196"/>
              <a:ext cx="2194560" cy="1658620"/>
            </a:xfrm>
            <a:custGeom>
              <a:avLst/>
              <a:gdLst/>
              <a:ahLst/>
              <a:cxnLst/>
              <a:rect l="l" t="t" r="r" b="b"/>
              <a:pathLst>
                <a:path w="2194560" h="1658620">
                  <a:moveTo>
                    <a:pt x="0" y="1658112"/>
                  </a:moveTo>
                  <a:lnTo>
                    <a:pt x="2194560" y="1658112"/>
                  </a:lnTo>
                  <a:lnTo>
                    <a:pt x="2194560" y="0"/>
                  </a:lnTo>
                  <a:lnTo>
                    <a:pt x="0" y="0"/>
                  </a:lnTo>
                  <a:lnTo>
                    <a:pt x="0" y="1658112"/>
                  </a:lnTo>
                  <a:close/>
                </a:path>
              </a:pathLst>
            </a:custGeom>
            <a:ln w="9144">
              <a:solidFill>
                <a:srgbClr val="000000"/>
              </a:solidFill>
            </a:ln>
          </p:spPr>
          <p:txBody>
            <a:bodyPr wrap="square" lIns="0" tIns="0" rIns="0" bIns="0" rtlCol="0"/>
            <a:lstStyle/>
            <a:p>
              <a:endParaRPr/>
            </a:p>
          </p:txBody>
        </p:sp>
        <p:sp>
          <p:nvSpPr>
            <p:cNvPr id="29" name="object 29"/>
            <p:cNvSpPr/>
            <p:nvPr/>
          </p:nvSpPr>
          <p:spPr>
            <a:xfrm>
              <a:off x="3048" y="1178052"/>
              <a:ext cx="483234" cy="254635"/>
            </a:xfrm>
            <a:custGeom>
              <a:avLst/>
              <a:gdLst/>
              <a:ahLst/>
              <a:cxnLst/>
              <a:rect l="l" t="t" r="r" b="b"/>
              <a:pathLst>
                <a:path w="483234" h="254634">
                  <a:moveTo>
                    <a:pt x="0" y="254508"/>
                  </a:moveTo>
                  <a:lnTo>
                    <a:pt x="483108" y="254508"/>
                  </a:lnTo>
                  <a:lnTo>
                    <a:pt x="483108"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0" name="object 30"/>
          <p:cNvSpPr txBox="1"/>
          <p:nvPr/>
        </p:nvSpPr>
        <p:spPr>
          <a:xfrm>
            <a:off x="28955" y="1197102"/>
            <a:ext cx="451484" cy="229870"/>
          </a:xfrm>
          <a:prstGeom prst="rect">
            <a:avLst/>
          </a:prstGeom>
          <a:solidFill>
            <a:srgbClr val="FFFFFF">
              <a:alpha val="59999"/>
            </a:srgbClr>
          </a:solidFill>
        </p:spPr>
        <p:txBody>
          <a:bodyPr vert="horz" wrap="square" lIns="0" tIns="24130" rIns="0" bIns="0" rtlCol="0">
            <a:spAutoFit/>
          </a:bodyPr>
          <a:lstStyle/>
          <a:p>
            <a:pPr marL="65405">
              <a:lnSpc>
                <a:spcPct val="100000"/>
              </a:lnSpc>
              <a:spcBef>
                <a:spcPts val="190"/>
              </a:spcBef>
            </a:pPr>
            <a:r>
              <a:rPr sz="1050" b="1" dirty="0">
                <a:latin typeface="Arial"/>
                <a:cs typeface="Arial"/>
                <a:hlinkClick r:id="rId2"/>
              </a:rPr>
              <a:t>FN-6</a:t>
            </a:r>
            <a:endParaRPr sz="1050">
              <a:latin typeface="Arial"/>
              <a:cs typeface="Arial"/>
            </a:endParaRPr>
          </a:p>
        </p:txBody>
      </p:sp>
      <p:grpSp>
        <p:nvGrpSpPr>
          <p:cNvPr id="31" name="object 31"/>
          <p:cNvGrpSpPr/>
          <p:nvPr/>
        </p:nvGrpSpPr>
        <p:grpSpPr>
          <a:xfrm>
            <a:off x="2212848" y="1092708"/>
            <a:ext cx="2402205" cy="1859280"/>
            <a:chOff x="2212848" y="1092708"/>
            <a:chExt cx="2402205" cy="1859280"/>
          </a:xfrm>
        </p:grpSpPr>
        <p:pic>
          <p:nvPicPr>
            <p:cNvPr id="32" name="object 32"/>
            <p:cNvPicPr/>
            <p:nvPr/>
          </p:nvPicPr>
          <p:blipFill>
            <a:blip r:embed="rId24" cstate="print"/>
            <a:stretch>
              <a:fillRect/>
            </a:stretch>
          </p:blipFill>
          <p:spPr>
            <a:xfrm>
              <a:off x="2212848" y="1092708"/>
              <a:ext cx="2401824" cy="1859280"/>
            </a:xfrm>
            <a:prstGeom prst="rect">
              <a:avLst/>
            </a:prstGeom>
          </p:spPr>
        </p:pic>
        <p:pic>
          <p:nvPicPr>
            <p:cNvPr id="33" name="object 33"/>
            <p:cNvPicPr/>
            <p:nvPr/>
          </p:nvPicPr>
          <p:blipFill>
            <a:blip r:embed="rId25" cstate="print"/>
            <a:stretch>
              <a:fillRect/>
            </a:stretch>
          </p:blipFill>
          <p:spPr>
            <a:xfrm>
              <a:off x="2310384" y="1184148"/>
              <a:ext cx="2211323" cy="1680972"/>
            </a:xfrm>
            <a:prstGeom prst="rect">
              <a:avLst/>
            </a:prstGeom>
          </p:spPr>
        </p:pic>
        <p:sp>
          <p:nvSpPr>
            <p:cNvPr id="34" name="object 34"/>
            <p:cNvSpPr/>
            <p:nvPr/>
          </p:nvSpPr>
          <p:spPr>
            <a:xfrm>
              <a:off x="2305812" y="1179576"/>
              <a:ext cx="2220595" cy="1690370"/>
            </a:xfrm>
            <a:custGeom>
              <a:avLst/>
              <a:gdLst/>
              <a:ahLst/>
              <a:cxnLst/>
              <a:rect l="l" t="t" r="r" b="b"/>
              <a:pathLst>
                <a:path w="2220595" h="1690370">
                  <a:moveTo>
                    <a:pt x="0" y="1690115"/>
                  </a:moveTo>
                  <a:lnTo>
                    <a:pt x="2220467" y="1690115"/>
                  </a:lnTo>
                  <a:lnTo>
                    <a:pt x="2220467" y="0"/>
                  </a:lnTo>
                  <a:lnTo>
                    <a:pt x="0" y="0"/>
                  </a:lnTo>
                  <a:lnTo>
                    <a:pt x="0" y="1690115"/>
                  </a:lnTo>
                  <a:close/>
                </a:path>
              </a:pathLst>
            </a:custGeom>
            <a:ln w="9144">
              <a:solidFill>
                <a:srgbClr val="000000"/>
              </a:solidFill>
            </a:ln>
          </p:spPr>
          <p:txBody>
            <a:bodyPr wrap="square" lIns="0" tIns="0" rIns="0" bIns="0" rtlCol="0"/>
            <a:lstStyle/>
            <a:p>
              <a:endParaRPr/>
            </a:p>
          </p:txBody>
        </p:sp>
        <p:sp>
          <p:nvSpPr>
            <p:cNvPr id="35" name="object 35"/>
            <p:cNvSpPr/>
            <p:nvPr/>
          </p:nvSpPr>
          <p:spPr>
            <a:xfrm>
              <a:off x="2276856" y="1162812"/>
              <a:ext cx="536575" cy="253365"/>
            </a:xfrm>
            <a:custGeom>
              <a:avLst/>
              <a:gdLst/>
              <a:ahLst/>
              <a:cxnLst/>
              <a:rect l="l" t="t" r="r" b="b"/>
              <a:pathLst>
                <a:path w="536575" h="253365">
                  <a:moveTo>
                    <a:pt x="0" y="252984"/>
                  </a:moveTo>
                  <a:lnTo>
                    <a:pt x="536448" y="252984"/>
                  </a:lnTo>
                  <a:lnTo>
                    <a:pt x="536448"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36" name="object 36"/>
          <p:cNvSpPr txBox="1"/>
          <p:nvPr/>
        </p:nvSpPr>
        <p:spPr>
          <a:xfrm>
            <a:off x="2310383" y="1189482"/>
            <a:ext cx="497205" cy="227965"/>
          </a:xfrm>
          <a:prstGeom prst="rect">
            <a:avLst/>
          </a:prstGeom>
          <a:solidFill>
            <a:srgbClr val="FFFFFF">
              <a:alpha val="59999"/>
            </a:srgbClr>
          </a:solidFill>
        </p:spPr>
        <p:txBody>
          <a:bodyPr vert="horz" wrap="square" lIns="0" tIns="16510" rIns="0" bIns="0" rtlCol="0">
            <a:spAutoFit/>
          </a:bodyPr>
          <a:lstStyle/>
          <a:p>
            <a:pPr marL="59055">
              <a:lnSpc>
                <a:spcPct val="100000"/>
              </a:lnSpc>
              <a:spcBef>
                <a:spcPts val="130"/>
              </a:spcBef>
            </a:pPr>
            <a:r>
              <a:rPr sz="1050" b="1" spc="-5" dirty="0">
                <a:latin typeface="Arial"/>
                <a:cs typeface="Arial"/>
                <a:hlinkClick r:id="rId3"/>
              </a:rPr>
              <a:t>QW-2</a:t>
            </a:r>
            <a:endParaRPr sz="1050">
              <a:latin typeface="Arial"/>
              <a:cs typeface="Arial"/>
            </a:endParaRPr>
          </a:p>
        </p:txBody>
      </p:sp>
      <p:grpSp>
        <p:nvGrpSpPr>
          <p:cNvPr id="37" name="object 37"/>
          <p:cNvGrpSpPr/>
          <p:nvPr/>
        </p:nvGrpSpPr>
        <p:grpSpPr>
          <a:xfrm>
            <a:off x="4491228" y="1103375"/>
            <a:ext cx="2369820" cy="1859280"/>
            <a:chOff x="4491228" y="1103375"/>
            <a:chExt cx="2369820" cy="1859280"/>
          </a:xfrm>
        </p:grpSpPr>
        <p:pic>
          <p:nvPicPr>
            <p:cNvPr id="38" name="object 38"/>
            <p:cNvPicPr/>
            <p:nvPr/>
          </p:nvPicPr>
          <p:blipFill>
            <a:blip r:embed="rId26" cstate="print"/>
            <a:stretch>
              <a:fillRect/>
            </a:stretch>
          </p:blipFill>
          <p:spPr>
            <a:xfrm>
              <a:off x="4491228" y="1103375"/>
              <a:ext cx="2369820" cy="1859279"/>
            </a:xfrm>
            <a:prstGeom prst="rect">
              <a:avLst/>
            </a:prstGeom>
          </p:spPr>
        </p:pic>
        <p:pic>
          <p:nvPicPr>
            <p:cNvPr id="39" name="object 39"/>
            <p:cNvPicPr/>
            <p:nvPr/>
          </p:nvPicPr>
          <p:blipFill>
            <a:blip r:embed="rId27" cstate="print"/>
            <a:stretch>
              <a:fillRect/>
            </a:stretch>
          </p:blipFill>
          <p:spPr>
            <a:xfrm>
              <a:off x="4587240" y="1194815"/>
              <a:ext cx="2182367" cy="1680972"/>
            </a:xfrm>
            <a:prstGeom prst="rect">
              <a:avLst/>
            </a:prstGeom>
          </p:spPr>
        </p:pic>
        <p:sp>
          <p:nvSpPr>
            <p:cNvPr id="40" name="object 40"/>
            <p:cNvSpPr/>
            <p:nvPr/>
          </p:nvSpPr>
          <p:spPr>
            <a:xfrm>
              <a:off x="4582668" y="1190243"/>
              <a:ext cx="2192020" cy="1690370"/>
            </a:xfrm>
            <a:custGeom>
              <a:avLst/>
              <a:gdLst/>
              <a:ahLst/>
              <a:cxnLst/>
              <a:rect l="l" t="t" r="r" b="b"/>
              <a:pathLst>
                <a:path w="2192020" h="1690370">
                  <a:moveTo>
                    <a:pt x="0" y="1690115"/>
                  </a:moveTo>
                  <a:lnTo>
                    <a:pt x="2191512" y="1690115"/>
                  </a:lnTo>
                  <a:lnTo>
                    <a:pt x="2191512" y="0"/>
                  </a:lnTo>
                  <a:lnTo>
                    <a:pt x="0" y="0"/>
                  </a:lnTo>
                  <a:lnTo>
                    <a:pt x="0" y="1690115"/>
                  </a:lnTo>
                  <a:close/>
                </a:path>
              </a:pathLst>
            </a:custGeom>
            <a:ln w="9144">
              <a:solidFill>
                <a:srgbClr val="000000"/>
              </a:solidFill>
            </a:ln>
          </p:spPr>
          <p:txBody>
            <a:bodyPr wrap="square" lIns="0" tIns="0" rIns="0" bIns="0" rtlCol="0"/>
            <a:lstStyle/>
            <a:p>
              <a:endParaRPr/>
            </a:p>
          </p:txBody>
        </p:sp>
        <p:sp>
          <p:nvSpPr>
            <p:cNvPr id="41" name="object 41"/>
            <p:cNvSpPr/>
            <p:nvPr/>
          </p:nvSpPr>
          <p:spPr>
            <a:xfrm>
              <a:off x="4564380" y="1178051"/>
              <a:ext cx="603885" cy="253365"/>
            </a:xfrm>
            <a:custGeom>
              <a:avLst/>
              <a:gdLst/>
              <a:ahLst/>
              <a:cxnLst/>
              <a:rect l="l" t="t" r="r" b="b"/>
              <a:pathLst>
                <a:path w="603885" h="253365">
                  <a:moveTo>
                    <a:pt x="0" y="252984"/>
                  </a:moveTo>
                  <a:lnTo>
                    <a:pt x="603503" y="252984"/>
                  </a:lnTo>
                  <a:lnTo>
                    <a:pt x="603503" y="0"/>
                  </a:lnTo>
                  <a:lnTo>
                    <a:pt x="0" y="0"/>
                  </a:lnTo>
                  <a:lnTo>
                    <a:pt x="0" y="252984"/>
                  </a:lnTo>
                  <a:close/>
                </a:path>
              </a:pathLst>
            </a:custGeom>
            <a:ln w="12191">
              <a:solidFill>
                <a:srgbClr val="000000"/>
              </a:solidFill>
            </a:ln>
          </p:spPr>
          <p:txBody>
            <a:bodyPr wrap="square" lIns="0" tIns="0" rIns="0" bIns="0" rtlCol="0"/>
            <a:lstStyle/>
            <a:p>
              <a:endParaRPr/>
            </a:p>
          </p:txBody>
        </p:sp>
      </p:grpSp>
      <p:sp>
        <p:nvSpPr>
          <p:cNvPr id="42" name="object 42"/>
          <p:cNvSpPr txBox="1"/>
          <p:nvPr/>
        </p:nvSpPr>
        <p:spPr>
          <a:xfrm>
            <a:off x="4588764" y="1191005"/>
            <a:ext cx="573405" cy="226695"/>
          </a:xfrm>
          <a:prstGeom prst="rect">
            <a:avLst/>
          </a:prstGeom>
          <a:solidFill>
            <a:srgbClr val="FFFFFF">
              <a:alpha val="59999"/>
            </a:srgbClr>
          </a:solidFill>
        </p:spPr>
        <p:txBody>
          <a:bodyPr vert="horz" wrap="square" lIns="0" tIns="29845" rIns="0" bIns="0" rtlCol="0">
            <a:spAutoFit/>
          </a:bodyPr>
          <a:lstStyle/>
          <a:p>
            <a:pPr marL="69215">
              <a:lnSpc>
                <a:spcPct val="100000"/>
              </a:lnSpc>
              <a:spcBef>
                <a:spcPts val="235"/>
              </a:spcBef>
            </a:pPr>
            <a:r>
              <a:rPr sz="1050" b="1" dirty="0">
                <a:latin typeface="Arial"/>
                <a:cs typeface="Arial"/>
                <a:hlinkClick r:id="rId4"/>
              </a:rPr>
              <a:t>HQ-6D</a:t>
            </a:r>
            <a:endParaRPr sz="1050">
              <a:latin typeface="Arial"/>
              <a:cs typeface="Arial"/>
            </a:endParaRPr>
          </a:p>
        </p:txBody>
      </p:sp>
      <p:grpSp>
        <p:nvGrpSpPr>
          <p:cNvPr id="43" name="object 43"/>
          <p:cNvGrpSpPr/>
          <p:nvPr/>
        </p:nvGrpSpPr>
        <p:grpSpPr>
          <a:xfrm>
            <a:off x="-6095" y="2909316"/>
            <a:ext cx="2345690" cy="1729739"/>
            <a:chOff x="-6095" y="2909316"/>
            <a:chExt cx="2345690" cy="1729739"/>
          </a:xfrm>
        </p:grpSpPr>
        <p:pic>
          <p:nvPicPr>
            <p:cNvPr id="44" name="object 44"/>
            <p:cNvPicPr/>
            <p:nvPr/>
          </p:nvPicPr>
          <p:blipFill>
            <a:blip r:embed="rId28" cstate="print"/>
            <a:stretch>
              <a:fillRect/>
            </a:stretch>
          </p:blipFill>
          <p:spPr>
            <a:xfrm>
              <a:off x="0" y="2909316"/>
              <a:ext cx="2339340" cy="1729739"/>
            </a:xfrm>
            <a:prstGeom prst="rect">
              <a:avLst/>
            </a:prstGeom>
          </p:spPr>
        </p:pic>
        <p:pic>
          <p:nvPicPr>
            <p:cNvPr id="45" name="object 45"/>
            <p:cNvPicPr/>
            <p:nvPr/>
          </p:nvPicPr>
          <p:blipFill>
            <a:blip r:embed="rId29" cstate="print"/>
            <a:stretch>
              <a:fillRect/>
            </a:stretch>
          </p:blipFill>
          <p:spPr>
            <a:xfrm>
              <a:off x="13715" y="2999232"/>
              <a:ext cx="2232660" cy="1554480"/>
            </a:xfrm>
            <a:prstGeom prst="rect">
              <a:avLst/>
            </a:prstGeom>
          </p:spPr>
        </p:pic>
        <p:sp>
          <p:nvSpPr>
            <p:cNvPr id="46" name="object 46"/>
            <p:cNvSpPr/>
            <p:nvPr/>
          </p:nvSpPr>
          <p:spPr>
            <a:xfrm>
              <a:off x="9144" y="2994660"/>
              <a:ext cx="2242185" cy="1564005"/>
            </a:xfrm>
            <a:custGeom>
              <a:avLst/>
              <a:gdLst/>
              <a:ahLst/>
              <a:cxnLst/>
              <a:rect l="l" t="t" r="r" b="b"/>
              <a:pathLst>
                <a:path w="2242185" h="1564004">
                  <a:moveTo>
                    <a:pt x="0" y="1563624"/>
                  </a:moveTo>
                  <a:lnTo>
                    <a:pt x="2241804" y="1563624"/>
                  </a:lnTo>
                  <a:lnTo>
                    <a:pt x="2241804" y="0"/>
                  </a:lnTo>
                  <a:lnTo>
                    <a:pt x="0" y="0"/>
                  </a:lnTo>
                  <a:lnTo>
                    <a:pt x="0" y="1563624"/>
                  </a:lnTo>
                  <a:close/>
                </a:path>
              </a:pathLst>
            </a:custGeom>
            <a:ln w="9144">
              <a:solidFill>
                <a:srgbClr val="000000"/>
              </a:solidFill>
            </a:ln>
          </p:spPr>
          <p:txBody>
            <a:bodyPr wrap="square" lIns="0" tIns="0" rIns="0" bIns="0" rtlCol="0"/>
            <a:lstStyle/>
            <a:p>
              <a:endParaRPr/>
            </a:p>
          </p:txBody>
        </p:sp>
        <p:sp>
          <p:nvSpPr>
            <p:cNvPr id="47" name="object 47"/>
            <p:cNvSpPr/>
            <p:nvPr/>
          </p:nvSpPr>
          <p:spPr>
            <a:xfrm>
              <a:off x="0" y="2980944"/>
              <a:ext cx="554990" cy="253365"/>
            </a:xfrm>
            <a:custGeom>
              <a:avLst/>
              <a:gdLst/>
              <a:ahLst/>
              <a:cxnLst/>
              <a:rect l="l" t="t" r="r" b="b"/>
              <a:pathLst>
                <a:path w="554990" h="253364">
                  <a:moveTo>
                    <a:pt x="0" y="252984"/>
                  </a:moveTo>
                  <a:lnTo>
                    <a:pt x="554736" y="252984"/>
                  </a:lnTo>
                  <a:lnTo>
                    <a:pt x="554736" y="0"/>
                  </a:lnTo>
                  <a:lnTo>
                    <a:pt x="0" y="0"/>
                  </a:lnTo>
                </a:path>
              </a:pathLst>
            </a:custGeom>
            <a:ln w="12192">
              <a:solidFill>
                <a:srgbClr val="000000"/>
              </a:solidFill>
            </a:ln>
          </p:spPr>
          <p:txBody>
            <a:bodyPr wrap="square" lIns="0" tIns="0" rIns="0" bIns="0" rtlCol="0"/>
            <a:lstStyle/>
            <a:p>
              <a:endParaRPr/>
            </a:p>
          </p:txBody>
        </p:sp>
      </p:grpSp>
      <p:sp>
        <p:nvSpPr>
          <p:cNvPr id="48" name="object 48"/>
          <p:cNvSpPr txBox="1"/>
          <p:nvPr/>
        </p:nvSpPr>
        <p:spPr>
          <a:xfrm>
            <a:off x="13716" y="3003804"/>
            <a:ext cx="535305" cy="224154"/>
          </a:xfrm>
          <a:prstGeom prst="rect">
            <a:avLst/>
          </a:prstGeom>
          <a:solidFill>
            <a:srgbClr val="FFFFFF">
              <a:alpha val="59999"/>
            </a:srgbClr>
          </a:solidFill>
        </p:spPr>
        <p:txBody>
          <a:bodyPr vert="horz" wrap="square" lIns="0" tIns="20955" rIns="0" bIns="0" rtlCol="0">
            <a:spAutoFit/>
          </a:bodyPr>
          <a:lstStyle/>
          <a:p>
            <a:pPr marL="52069">
              <a:lnSpc>
                <a:spcPct val="100000"/>
              </a:lnSpc>
              <a:spcBef>
                <a:spcPts val="165"/>
              </a:spcBef>
            </a:pPr>
            <a:r>
              <a:rPr sz="1050" b="1" dirty="0">
                <a:latin typeface="Arial"/>
                <a:cs typeface="Arial"/>
                <a:hlinkClick r:id="rId6"/>
              </a:rPr>
              <a:t>HQ-16</a:t>
            </a:r>
            <a:endParaRPr sz="1050">
              <a:latin typeface="Arial"/>
              <a:cs typeface="Arial"/>
            </a:endParaRPr>
          </a:p>
        </p:txBody>
      </p:sp>
    </p:spTree>
    <p:extLst>
      <p:ext uri="{BB962C8B-B14F-4D97-AF65-F5344CB8AC3E}">
        <p14:creationId xmlns:p14="http://schemas.microsoft.com/office/powerpoint/2010/main" val="3133820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443733" y="186309"/>
            <a:ext cx="4339590"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130" dirty="0">
                <a:latin typeface="Arial"/>
                <a:cs typeface="Arial"/>
              </a:rPr>
              <a:t> </a:t>
            </a:r>
            <a:r>
              <a:rPr sz="2800" i="0" spc="-15" dirty="0">
                <a:latin typeface="Arial"/>
                <a:cs typeface="Arial"/>
              </a:rPr>
              <a:t>Aviation </a:t>
            </a:r>
            <a:r>
              <a:rPr sz="2800" i="0" spc="-10" dirty="0">
                <a:latin typeface="Arial"/>
                <a:cs typeface="Arial"/>
              </a:rPr>
              <a:t>(Rotary)</a:t>
            </a:r>
            <a:endParaRPr sz="2800">
              <a:latin typeface="Arial"/>
              <a:cs typeface="Arial"/>
            </a:endParaRPr>
          </a:p>
        </p:txBody>
      </p:sp>
      <p:grpSp>
        <p:nvGrpSpPr>
          <p:cNvPr id="8" name="object 8"/>
          <p:cNvGrpSpPr/>
          <p:nvPr/>
        </p:nvGrpSpPr>
        <p:grpSpPr>
          <a:xfrm>
            <a:off x="0" y="1126236"/>
            <a:ext cx="9144000" cy="3258820"/>
            <a:chOff x="0" y="1126236"/>
            <a:chExt cx="9144000" cy="3258820"/>
          </a:xfrm>
        </p:grpSpPr>
        <p:pic>
          <p:nvPicPr>
            <p:cNvPr id="9" name="object 9"/>
            <p:cNvPicPr/>
            <p:nvPr/>
          </p:nvPicPr>
          <p:blipFill>
            <a:blip r:embed="rId2" cstate="print"/>
            <a:stretch>
              <a:fillRect/>
            </a:stretch>
          </p:blipFill>
          <p:spPr>
            <a:xfrm>
              <a:off x="0" y="1158223"/>
              <a:ext cx="3072491" cy="1653572"/>
            </a:xfrm>
            <a:prstGeom prst="rect">
              <a:avLst/>
            </a:prstGeom>
          </p:spPr>
        </p:pic>
        <p:pic>
          <p:nvPicPr>
            <p:cNvPr id="10" name="object 10"/>
            <p:cNvPicPr/>
            <p:nvPr/>
          </p:nvPicPr>
          <p:blipFill>
            <a:blip r:embed="rId3" cstate="print"/>
            <a:stretch>
              <a:fillRect/>
            </a:stretch>
          </p:blipFill>
          <p:spPr>
            <a:xfrm>
              <a:off x="2991611" y="1126236"/>
              <a:ext cx="3150108" cy="1690116"/>
            </a:xfrm>
            <a:prstGeom prst="rect">
              <a:avLst/>
            </a:prstGeom>
          </p:spPr>
        </p:pic>
        <p:pic>
          <p:nvPicPr>
            <p:cNvPr id="11" name="object 11"/>
            <p:cNvPicPr/>
            <p:nvPr/>
          </p:nvPicPr>
          <p:blipFill>
            <a:blip r:embed="rId4" cstate="print"/>
            <a:stretch>
              <a:fillRect/>
            </a:stretch>
          </p:blipFill>
          <p:spPr>
            <a:xfrm>
              <a:off x="6050279" y="1133855"/>
              <a:ext cx="3093719" cy="1690116"/>
            </a:xfrm>
            <a:prstGeom prst="rect">
              <a:avLst/>
            </a:prstGeom>
          </p:spPr>
        </p:pic>
        <p:pic>
          <p:nvPicPr>
            <p:cNvPr id="12" name="object 12"/>
            <p:cNvPicPr/>
            <p:nvPr/>
          </p:nvPicPr>
          <p:blipFill>
            <a:blip r:embed="rId5" cstate="print"/>
            <a:stretch>
              <a:fillRect/>
            </a:stretch>
          </p:blipFill>
          <p:spPr>
            <a:xfrm>
              <a:off x="0" y="2694432"/>
              <a:ext cx="3101340" cy="1690116"/>
            </a:xfrm>
            <a:prstGeom prst="rect">
              <a:avLst/>
            </a:prstGeom>
          </p:spPr>
        </p:pic>
      </p:grpSp>
      <p:grpSp>
        <p:nvGrpSpPr>
          <p:cNvPr id="13" name="object 13"/>
          <p:cNvGrpSpPr/>
          <p:nvPr/>
        </p:nvGrpSpPr>
        <p:grpSpPr>
          <a:xfrm>
            <a:off x="39623" y="1232916"/>
            <a:ext cx="2948940" cy="1508760"/>
            <a:chOff x="39623" y="1232916"/>
            <a:chExt cx="2948940" cy="1508760"/>
          </a:xfrm>
        </p:grpSpPr>
        <p:pic>
          <p:nvPicPr>
            <p:cNvPr id="14" name="object 14"/>
            <p:cNvPicPr/>
            <p:nvPr/>
          </p:nvPicPr>
          <p:blipFill>
            <a:blip r:embed="rId6" cstate="print"/>
            <a:stretch>
              <a:fillRect/>
            </a:stretch>
          </p:blipFill>
          <p:spPr>
            <a:xfrm>
              <a:off x="48767" y="1232916"/>
              <a:ext cx="2939796" cy="1508760"/>
            </a:xfrm>
            <a:prstGeom prst="rect">
              <a:avLst/>
            </a:prstGeom>
          </p:spPr>
        </p:pic>
        <p:pic>
          <p:nvPicPr>
            <p:cNvPr id="15" name="object 15"/>
            <p:cNvPicPr/>
            <p:nvPr/>
          </p:nvPicPr>
          <p:blipFill>
            <a:blip r:embed="rId7" cstate="print"/>
            <a:stretch>
              <a:fillRect/>
            </a:stretch>
          </p:blipFill>
          <p:spPr>
            <a:xfrm>
              <a:off x="39623" y="1232916"/>
              <a:ext cx="492252" cy="283463"/>
            </a:xfrm>
            <a:prstGeom prst="rect">
              <a:avLst/>
            </a:prstGeom>
          </p:spPr>
        </p:pic>
      </p:grpSp>
      <p:grpSp>
        <p:nvGrpSpPr>
          <p:cNvPr id="16" name="object 16"/>
          <p:cNvGrpSpPr/>
          <p:nvPr/>
        </p:nvGrpSpPr>
        <p:grpSpPr>
          <a:xfrm>
            <a:off x="3090672" y="1219200"/>
            <a:ext cx="2948940" cy="1508760"/>
            <a:chOff x="3090672" y="1219200"/>
            <a:chExt cx="2948940" cy="1508760"/>
          </a:xfrm>
        </p:grpSpPr>
        <p:pic>
          <p:nvPicPr>
            <p:cNvPr id="17" name="object 17"/>
            <p:cNvPicPr/>
            <p:nvPr/>
          </p:nvPicPr>
          <p:blipFill>
            <a:blip r:embed="rId8" cstate="print"/>
            <a:stretch>
              <a:fillRect/>
            </a:stretch>
          </p:blipFill>
          <p:spPr>
            <a:xfrm>
              <a:off x="3098292" y="1219200"/>
              <a:ext cx="2941320" cy="1508760"/>
            </a:xfrm>
            <a:prstGeom prst="rect">
              <a:avLst/>
            </a:prstGeom>
          </p:spPr>
        </p:pic>
        <p:pic>
          <p:nvPicPr>
            <p:cNvPr id="18" name="object 18"/>
            <p:cNvPicPr/>
            <p:nvPr/>
          </p:nvPicPr>
          <p:blipFill>
            <a:blip r:embed="rId9" cstate="print"/>
            <a:stretch>
              <a:fillRect/>
            </a:stretch>
          </p:blipFill>
          <p:spPr>
            <a:xfrm>
              <a:off x="3090672" y="1219200"/>
              <a:ext cx="443484" cy="318515"/>
            </a:xfrm>
            <a:prstGeom prst="rect">
              <a:avLst/>
            </a:prstGeom>
          </p:spPr>
        </p:pic>
      </p:grpSp>
      <p:grpSp>
        <p:nvGrpSpPr>
          <p:cNvPr id="19" name="object 19"/>
          <p:cNvGrpSpPr/>
          <p:nvPr/>
        </p:nvGrpSpPr>
        <p:grpSpPr>
          <a:xfrm>
            <a:off x="6111240" y="1214627"/>
            <a:ext cx="2992120" cy="1841500"/>
            <a:chOff x="6111240" y="1214627"/>
            <a:chExt cx="2992120" cy="1841500"/>
          </a:xfrm>
        </p:grpSpPr>
        <p:pic>
          <p:nvPicPr>
            <p:cNvPr id="20" name="object 20"/>
            <p:cNvPicPr/>
            <p:nvPr/>
          </p:nvPicPr>
          <p:blipFill>
            <a:blip r:embed="rId10" cstate="print"/>
            <a:stretch>
              <a:fillRect/>
            </a:stretch>
          </p:blipFill>
          <p:spPr>
            <a:xfrm>
              <a:off x="6156960" y="1226819"/>
              <a:ext cx="2933699" cy="1508760"/>
            </a:xfrm>
            <a:prstGeom prst="rect">
              <a:avLst/>
            </a:prstGeom>
          </p:spPr>
        </p:pic>
        <p:sp>
          <p:nvSpPr>
            <p:cNvPr id="21" name="object 21"/>
            <p:cNvSpPr/>
            <p:nvPr/>
          </p:nvSpPr>
          <p:spPr>
            <a:xfrm>
              <a:off x="6150864" y="1220723"/>
              <a:ext cx="2946400" cy="1521460"/>
            </a:xfrm>
            <a:custGeom>
              <a:avLst/>
              <a:gdLst/>
              <a:ahLst/>
              <a:cxnLst/>
              <a:rect l="l" t="t" r="r" b="b"/>
              <a:pathLst>
                <a:path w="2946400" h="1521460">
                  <a:moveTo>
                    <a:pt x="0" y="1520952"/>
                  </a:moveTo>
                  <a:lnTo>
                    <a:pt x="2945891" y="1520952"/>
                  </a:lnTo>
                  <a:lnTo>
                    <a:pt x="2945891" y="0"/>
                  </a:lnTo>
                  <a:lnTo>
                    <a:pt x="0" y="0"/>
                  </a:lnTo>
                  <a:lnTo>
                    <a:pt x="0" y="1520952"/>
                  </a:lnTo>
                  <a:close/>
                </a:path>
              </a:pathLst>
            </a:custGeom>
            <a:ln w="12192">
              <a:solidFill>
                <a:srgbClr val="000000"/>
              </a:solidFill>
            </a:ln>
          </p:spPr>
          <p:txBody>
            <a:bodyPr wrap="square" lIns="0" tIns="0" rIns="0" bIns="0" rtlCol="0"/>
            <a:lstStyle/>
            <a:p>
              <a:endParaRPr/>
            </a:p>
          </p:txBody>
        </p:sp>
        <p:pic>
          <p:nvPicPr>
            <p:cNvPr id="22" name="object 22"/>
            <p:cNvPicPr/>
            <p:nvPr/>
          </p:nvPicPr>
          <p:blipFill>
            <a:blip r:embed="rId11" cstate="print"/>
            <a:stretch>
              <a:fillRect/>
            </a:stretch>
          </p:blipFill>
          <p:spPr>
            <a:xfrm>
              <a:off x="6141720" y="1226819"/>
              <a:ext cx="480059" cy="284988"/>
            </a:xfrm>
            <a:prstGeom prst="rect">
              <a:avLst/>
            </a:prstGeom>
          </p:spPr>
        </p:pic>
        <p:pic>
          <p:nvPicPr>
            <p:cNvPr id="23" name="object 23"/>
            <p:cNvPicPr/>
            <p:nvPr/>
          </p:nvPicPr>
          <p:blipFill>
            <a:blip r:embed="rId12" cstate="print"/>
            <a:stretch>
              <a:fillRect/>
            </a:stretch>
          </p:blipFill>
          <p:spPr>
            <a:xfrm>
              <a:off x="6111240" y="2763011"/>
              <a:ext cx="574547" cy="292608"/>
            </a:xfrm>
            <a:prstGeom prst="rect">
              <a:avLst/>
            </a:prstGeom>
          </p:spPr>
        </p:pic>
      </p:grpSp>
      <p:grpSp>
        <p:nvGrpSpPr>
          <p:cNvPr id="24" name="object 24"/>
          <p:cNvGrpSpPr/>
          <p:nvPr/>
        </p:nvGrpSpPr>
        <p:grpSpPr>
          <a:xfrm>
            <a:off x="48767" y="2787395"/>
            <a:ext cx="2948940" cy="1508760"/>
            <a:chOff x="48767" y="2787395"/>
            <a:chExt cx="2948940" cy="1508760"/>
          </a:xfrm>
        </p:grpSpPr>
        <p:pic>
          <p:nvPicPr>
            <p:cNvPr id="25" name="object 25"/>
            <p:cNvPicPr/>
            <p:nvPr/>
          </p:nvPicPr>
          <p:blipFill>
            <a:blip r:embed="rId13" cstate="print"/>
            <a:stretch>
              <a:fillRect/>
            </a:stretch>
          </p:blipFill>
          <p:spPr>
            <a:xfrm>
              <a:off x="48767" y="2787395"/>
              <a:ext cx="2948940" cy="1508759"/>
            </a:xfrm>
            <a:prstGeom prst="rect">
              <a:avLst/>
            </a:prstGeom>
          </p:spPr>
        </p:pic>
        <p:pic>
          <p:nvPicPr>
            <p:cNvPr id="26" name="object 26"/>
            <p:cNvPicPr/>
            <p:nvPr/>
          </p:nvPicPr>
          <p:blipFill>
            <a:blip r:embed="rId14" cstate="print"/>
            <a:stretch>
              <a:fillRect/>
            </a:stretch>
          </p:blipFill>
          <p:spPr>
            <a:xfrm>
              <a:off x="48767" y="2787395"/>
              <a:ext cx="600456" cy="333755"/>
            </a:xfrm>
            <a:prstGeom prst="rect">
              <a:avLst/>
            </a:prstGeom>
          </p:spPr>
        </p:pic>
      </p:grpSp>
      <p:grpSp>
        <p:nvGrpSpPr>
          <p:cNvPr id="27" name="object 27"/>
          <p:cNvGrpSpPr/>
          <p:nvPr/>
        </p:nvGrpSpPr>
        <p:grpSpPr>
          <a:xfrm>
            <a:off x="2988564" y="2670048"/>
            <a:ext cx="6155690" cy="1702435"/>
            <a:chOff x="2988564" y="2670048"/>
            <a:chExt cx="6155690" cy="1702435"/>
          </a:xfrm>
        </p:grpSpPr>
        <p:pic>
          <p:nvPicPr>
            <p:cNvPr id="28" name="object 28"/>
            <p:cNvPicPr/>
            <p:nvPr/>
          </p:nvPicPr>
          <p:blipFill>
            <a:blip r:embed="rId3" cstate="print"/>
            <a:stretch>
              <a:fillRect/>
            </a:stretch>
          </p:blipFill>
          <p:spPr>
            <a:xfrm>
              <a:off x="2988564" y="2682240"/>
              <a:ext cx="3150108" cy="1690116"/>
            </a:xfrm>
            <a:prstGeom prst="rect">
              <a:avLst/>
            </a:prstGeom>
          </p:spPr>
        </p:pic>
        <p:pic>
          <p:nvPicPr>
            <p:cNvPr id="29" name="object 29"/>
            <p:cNvPicPr/>
            <p:nvPr/>
          </p:nvPicPr>
          <p:blipFill>
            <a:blip r:embed="rId15" cstate="print"/>
            <a:stretch>
              <a:fillRect/>
            </a:stretch>
          </p:blipFill>
          <p:spPr>
            <a:xfrm>
              <a:off x="3095244" y="2775204"/>
              <a:ext cx="2941320" cy="1508760"/>
            </a:xfrm>
            <a:prstGeom prst="rect">
              <a:avLst/>
            </a:prstGeom>
          </p:spPr>
        </p:pic>
        <p:pic>
          <p:nvPicPr>
            <p:cNvPr id="30" name="object 30"/>
            <p:cNvPicPr/>
            <p:nvPr/>
          </p:nvPicPr>
          <p:blipFill>
            <a:blip r:embed="rId16" cstate="print"/>
            <a:stretch>
              <a:fillRect/>
            </a:stretch>
          </p:blipFill>
          <p:spPr>
            <a:xfrm>
              <a:off x="6019800" y="2670048"/>
              <a:ext cx="3124199" cy="1690115"/>
            </a:xfrm>
            <a:prstGeom prst="rect">
              <a:avLst/>
            </a:prstGeom>
          </p:spPr>
        </p:pic>
        <p:pic>
          <p:nvPicPr>
            <p:cNvPr id="31" name="object 31"/>
            <p:cNvPicPr/>
            <p:nvPr/>
          </p:nvPicPr>
          <p:blipFill>
            <a:blip r:embed="rId17" cstate="print"/>
            <a:stretch>
              <a:fillRect/>
            </a:stretch>
          </p:blipFill>
          <p:spPr>
            <a:xfrm>
              <a:off x="6128004" y="2763012"/>
              <a:ext cx="2948940" cy="1508760"/>
            </a:xfrm>
            <a:prstGeom prst="rect">
              <a:avLst/>
            </a:prstGeom>
          </p:spPr>
        </p:pic>
        <p:sp>
          <p:nvSpPr>
            <p:cNvPr id="32" name="object 32"/>
            <p:cNvSpPr/>
            <p:nvPr/>
          </p:nvSpPr>
          <p:spPr>
            <a:xfrm>
              <a:off x="6121908" y="2756916"/>
              <a:ext cx="2961640" cy="1521460"/>
            </a:xfrm>
            <a:custGeom>
              <a:avLst/>
              <a:gdLst/>
              <a:ahLst/>
              <a:cxnLst/>
              <a:rect l="l" t="t" r="r" b="b"/>
              <a:pathLst>
                <a:path w="2961640" h="1521460">
                  <a:moveTo>
                    <a:pt x="0" y="1520952"/>
                  </a:moveTo>
                  <a:lnTo>
                    <a:pt x="2961132" y="1520952"/>
                  </a:lnTo>
                  <a:lnTo>
                    <a:pt x="2961132" y="0"/>
                  </a:lnTo>
                  <a:lnTo>
                    <a:pt x="0" y="0"/>
                  </a:lnTo>
                  <a:lnTo>
                    <a:pt x="0" y="1520952"/>
                  </a:lnTo>
                  <a:close/>
                </a:path>
              </a:pathLst>
            </a:custGeom>
            <a:ln w="12192">
              <a:solidFill>
                <a:srgbClr val="000000"/>
              </a:solidFill>
            </a:ln>
          </p:spPr>
          <p:txBody>
            <a:bodyPr wrap="square" lIns="0" tIns="0" rIns="0" bIns="0" rtlCol="0"/>
            <a:lstStyle/>
            <a:p>
              <a:endParaRPr/>
            </a:p>
          </p:txBody>
        </p:sp>
      </p:grpSp>
      <p:graphicFrame>
        <p:nvGraphicFramePr>
          <p:cNvPr id="33" name="object 33"/>
          <p:cNvGraphicFramePr>
            <a:graphicFrameLocks noGrp="1"/>
          </p:cNvGraphicFramePr>
          <p:nvPr/>
        </p:nvGraphicFramePr>
        <p:xfrm>
          <a:off x="36576" y="1207008"/>
          <a:ext cx="9100180" cy="4848225"/>
        </p:xfrm>
        <a:graphic>
          <a:graphicData uri="http://schemas.openxmlformats.org/drawingml/2006/table">
            <a:tbl>
              <a:tblPr firstRow="1" bandRow="1">
                <a:tableStyleId>{2D5ABB26-0587-4C30-8999-92F81FD0307C}</a:tableStyleId>
              </a:tblPr>
              <a:tblGrid>
                <a:gridCol w="1336040">
                  <a:extLst>
                    <a:ext uri="{9D8B030D-6E8A-4147-A177-3AD203B41FA5}">
                      <a16:colId xmlns:a16="http://schemas.microsoft.com/office/drawing/2014/main" val="20000"/>
                    </a:ext>
                  </a:extLst>
                </a:gridCol>
                <a:gridCol w="1151890">
                  <a:extLst>
                    <a:ext uri="{9D8B030D-6E8A-4147-A177-3AD203B41FA5}">
                      <a16:colId xmlns:a16="http://schemas.microsoft.com/office/drawing/2014/main" val="20001"/>
                    </a:ext>
                  </a:extLst>
                </a:gridCol>
                <a:gridCol w="468630">
                  <a:extLst>
                    <a:ext uri="{9D8B030D-6E8A-4147-A177-3AD203B41FA5}">
                      <a16:colId xmlns:a16="http://schemas.microsoft.com/office/drawing/2014/main" val="20002"/>
                    </a:ext>
                  </a:extLst>
                </a:gridCol>
                <a:gridCol w="91439">
                  <a:extLst>
                    <a:ext uri="{9D8B030D-6E8A-4147-A177-3AD203B41FA5}">
                      <a16:colId xmlns:a16="http://schemas.microsoft.com/office/drawing/2014/main" val="20003"/>
                    </a:ext>
                  </a:extLst>
                </a:gridCol>
                <a:gridCol w="881379">
                  <a:extLst>
                    <a:ext uri="{9D8B030D-6E8A-4147-A177-3AD203B41FA5}">
                      <a16:colId xmlns:a16="http://schemas.microsoft.com/office/drawing/2014/main" val="20004"/>
                    </a:ext>
                  </a:extLst>
                </a:gridCol>
                <a:gridCol w="1247139">
                  <a:extLst>
                    <a:ext uri="{9D8B030D-6E8A-4147-A177-3AD203B41FA5}">
                      <a16:colId xmlns:a16="http://schemas.microsoft.com/office/drawing/2014/main" val="20005"/>
                    </a:ext>
                  </a:extLst>
                </a:gridCol>
                <a:gridCol w="824864">
                  <a:extLst>
                    <a:ext uri="{9D8B030D-6E8A-4147-A177-3AD203B41FA5}">
                      <a16:colId xmlns:a16="http://schemas.microsoft.com/office/drawing/2014/main" val="20006"/>
                    </a:ext>
                  </a:extLst>
                </a:gridCol>
                <a:gridCol w="488950">
                  <a:extLst>
                    <a:ext uri="{9D8B030D-6E8A-4147-A177-3AD203B41FA5}">
                      <a16:colId xmlns:a16="http://schemas.microsoft.com/office/drawing/2014/main" val="20007"/>
                    </a:ext>
                  </a:extLst>
                </a:gridCol>
                <a:gridCol w="1119504">
                  <a:extLst>
                    <a:ext uri="{9D8B030D-6E8A-4147-A177-3AD203B41FA5}">
                      <a16:colId xmlns:a16="http://schemas.microsoft.com/office/drawing/2014/main" val="20008"/>
                    </a:ext>
                  </a:extLst>
                </a:gridCol>
                <a:gridCol w="1490345">
                  <a:extLst>
                    <a:ext uri="{9D8B030D-6E8A-4147-A177-3AD203B41FA5}">
                      <a16:colId xmlns:a16="http://schemas.microsoft.com/office/drawing/2014/main" val="20009"/>
                    </a:ext>
                  </a:extLst>
                </a:gridCol>
              </a:tblGrid>
              <a:tr h="1537335">
                <a:tc gridSpan="3">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tcPr>
                </a:tc>
                <a:tc gridSpan="3">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9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1562100">
                <a:tc gridSpan="3">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tcPr>
                </a:tc>
                <a:tc gridSpan="3">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0" marB="0">
                    <a:lnL w="19050">
                      <a:solidFill>
                        <a:srgbClr val="000000"/>
                      </a:solidFill>
                      <a:prstDash val="solid"/>
                    </a:ln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311785">
                <a:tc>
                  <a:txBody>
                    <a:bodyPr/>
                    <a:lstStyle/>
                    <a:p>
                      <a:pPr>
                        <a:lnSpc>
                          <a:spcPct val="100000"/>
                        </a:lnSpc>
                        <a:spcBef>
                          <a:spcPts val="735"/>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93345" marB="0">
                    <a:lnR w="12700">
                      <a:solidFill>
                        <a:srgbClr val="000000"/>
                      </a:solidFill>
                      <a:prstDash val="solid"/>
                    </a:lnR>
                    <a:lnT w="12700">
                      <a:solidFill>
                        <a:srgbClr val="000000"/>
                      </a:solidFill>
                      <a:prstDash val="solid"/>
                    </a:lnT>
                    <a:solidFill>
                      <a:srgbClr val="CCCCCC"/>
                    </a:solidFill>
                  </a:tcPr>
                </a:tc>
                <a:tc>
                  <a:txBody>
                    <a:bodyPr/>
                    <a:lstStyle/>
                    <a:p>
                      <a:pPr algn="ctr">
                        <a:lnSpc>
                          <a:spcPct val="100000"/>
                        </a:lnSpc>
                        <a:spcBef>
                          <a:spcPts val="315"/>
                        </a:spcBef>
                      </a:pPr>
                      <a:r>
                        <a:rPr sz="800" b="1" u="sng" spc="-5" dirty="0">
                          <a:solidFill>
                            <a:srgbClr val="0000FF"/>
                          </a:solidFill>
                          <a:uFill>
                            <a:solidFill>
                              <a:srgbClr val="0000FF"/>
                            </a:solidFill>
                          </a:uFill>
                          <a:latin typeface="Arial"/>
                          <a:cs typeface="Arial"/>
                          <a:hlinkClick r:id="rId18"/>
                        </a:rPr>
                        <a:t>Z-9W</a:t>
                      </a:r>
                      <a:endParaRPr sz="800">
                        <a:latin typeface="Arial"/>
                        <a:cs typeface="Arial"/>
                      </a:endParaRPr>
                    </a:p>
                    <a:p>
                      <a:pPr marL="635" algn="ctr">
                        <a:lnSpc>
                          <a:spcPct val="100000"/>
                        </a:lnSpc>
                        <a:spcBef>
                          <a:spcPts val="5"/>
                        </a:spcBef>
                      </a:pPr>
                      <a:r>
                        <a:rPr sz="700" b="1" spc="-10" dirty="0">
                          <a:latin typeface="Arial"/>
                          <a:cs typeface="Arial"/>
                        </a:rPr>
                        <a:t>(Attack)</a:t>
                      </a:r>
                      <a:endParaRPr sz="700">
                        <a:latin typeface="Arial"/>
                        <a:cs typeface="Arial"/>
                      </a:endParaRPr>
                    </a:p>
                  </a:txBody>
                  <a:tcPr marL="0" marR="0" marT="400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gridSpan="3">
                  <a:txBody>
                    <a:bodyPr/>
                    <a:lstStyle/>
                    <a:p>
                      <a:pPr algn="ctr">
                        <a:lnSpc>
                          <a:spcPct val="100000"/>
                        </a:lnSpc>
                        <a:spcBef>
                          <a:spcPts val="315"/>
                        </a:spcBef>
                      </a:pPr>
                      <a:r>
                        <a:rPr sz="800" b="1" u="sng" spc="-5" dirty="0">
                          <a:solidFill>
                            <a:srgbClr val="0000FF"/>
                          </a:solidFill>
                          <a:uFill>
                            <a:solidFill>
                              <a:srgbClr val="0000FF"/>
                            </a:solidFill>
                          </a:uFill>
                          <a:latin typeface="Arial"/>
                          <a:cs typeface="Arial"/>
                          <a:hlinkClick r:id="rId19"/>
                        </a:rPr>
                        <a:t>Z-10</a:t>
                      </a:r>
                      <a:endParaRPr sz="800">
                        <a:latin typeface="Arial"/>
                        <a:cs typeface="Arial"/>
                      </a:endParaRPr>
                    </a:p>
                    <a:p>
                      <a:pPr algn="ctr">
                        <a:lnSpc>
                          <a:spcPct val="100000"/>
                        </a:lnSpc>
                        <a:spcBef>
                          <a:spcPts val="5"/>
                        </a:spcBef>
                      </a:pPr>
                      <a:r>
                        <a:rPr sz="700" b="1" spc="-10" dirty="0">
                          <a:latin typeface="Arial"/>
                          <a:cs typeface="Arial"/>
                        </a:rPr>
                        <a:t>(Attack)</a:t>
                      </a:r>
                      <a:endParaRPr sz="700">
                        <a:latin typeface="Arial"/>
                        <a:cs typeface="Arial"/>
                      </a:endParaRPr>
                    </a:p>
                  </a:txBody>
                  <a:tcPr marL="0" marR="0" marT="40005" marB="0">
                    <a:lnL w="12700">
                      <a:solidFill>
                        <a:srgbClr val="000000"/>
                      </a:solidFill>
                      <a:prstDash val="solid"/>
                    </a:lnL>
                    <a:lnR w="12700">
                      <a:solidFill>
                        <a:srgbClr val="000000"/>
                      </a:solidFill>
                      <a:prstDash val="solid"/>
                    </a:lnR>
                    <a:lnB w="12700">
                      <a:solidFill>
                        <a:srgbClr val="000000"/>
                      </a:solidFill>
                      <a:prstDash val="solid"/>
                    </a:lnB>
                    <a:solidFill>
                      <a:srgbClr val="CCCCCC"/>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315"/>
                        </a:spcBef>
                      </a:pPr>
                      <a:r>
                        <a:rPr sz="800" b="1" u="sng" spc="-5" dirty="0">
                          <a:solidFill>
                            <a:srgbClr val="0000FF"/>
                          </a:solidFill>
                          <a:uFill>
                            <a:solidFill>
                              <a:srgbClr val="0000FF"/>
                            </a:solidFill>
                          </a:uFill>
                          <a:latin typeface="Arial"/>
                          <a:cs typeface="Arial"/>
                        </a:rPr>
                        <a:t>Z-19</a:t>
                      </a:r>
                      <a:endParaRPr sz="800">
                        <a:latin typeface="Arial"/>
                        <a:cs typeface="Arial"/>
                      </a:endParaRPr>
                    </a:p>
                    <a:p>
                      <a:pPr algn="ctr">
                        <a:lnSpc>
                          <a:spcPct val="100000"/>
                        </a:lnSpc>
                        <a:spcBef>
                          <a:spcPts val="5"/>
                        </a:spcBef>
                      </a:pPr>
                      <a:r>
                        <a:rPr sz="700" b="1" spc="-10" dirty="0">
                          <a:latin typeface="Arial"/>
                          <a:cs typeface="Arial"/>
                        </a:rPr>
                        <a:t>(Attack/Recon)</a:t>
                      </a:r>
                      <a:endParaRPr sz="700">
                        <a:latin typeface="Arial"/>
                        <a:cs typeface="Arial"/>
                      </a:endParaRPr>
                    </a:p>
                  </a:txBody>
                  <a:tcPr marL="0" marR="0" marT="40005" marB="0">
                    <a:lnL w="12700">
                      <a:solidFill>
                        <a:srgbClr val="000000"/>
                      </a:solidFill>
                      <a:prstDash val="solid"/>
                    </a:lnL>
                    <a:lnR w="12700">
                      <a:solidFill>
                        <a:srgbClr val="000000"/>
                      </a:solidFill>
                      <a:prstDash val="solid"/>
                    </a:lnR>
                    <a:lnB w="12700">
                      <a:solidFill>
                        <a:srgbClr val="000000"/>
                      </a:solidFill>
                      <a:prstDash val="solid"/>
                    </a:lnB>
                    <a:solidFill>
                      <a:srgbClr val="CCCCCC"/>
                    </a:solidFill>
                  </a:tcPr>
                </a:tc>
                <a:tc gridSpan="2">
                  <a:txBody>
                    <a:bodyPr/>
                    <a:lstStyle/>
                    <a:p>
                      <a:pPr marL="6350" algn="ctr">
                        <a:lnSpc>
                          <a:spcPct val="100000"/>
                        </a:lnSpc>
                        <a:spcBef>
                          <a:spcPts val="315"/>
                        </a:spcBef>
                      </a:pPr>
                      <a:r>
                        <a:rPr sz="800" b="1" u="sng" spc="-5" dirty="0">
                          <a:solidFill>
                            <a:srgbClr val="0000FF"/>
                          </a:solidFill>
                          <a:uFill>
                            <a:solidFill>
                              <a:srgbClr val="0000FF"/>
                            </a:solidFill>
                          </a:uFill>
                          <a:latin typeface="Arial"/>
                          <a:cs typeface="Arial"/>
                          <a:hlinkClick r:id="rId20"/>
                        </a:rPr>
                        <a:t>Z-18A</a:t>
                      </a:r>
                      <a:endParaRPr sz="800">
                        <a:latin typeface="Arial"/>
                        <a:cs typeface="Arial"/>
                      </a:endParaRPr>
                    </a:p>
                    <a:p>
                      <a:pPr marL="635" algn="ctr">
                        <a:lnSpc>
                          <a:spcPct val="100000"/>
                        </a:lnSpc>
                        <a:spcBef>
                          <a:spcPts val="5"/>
                        </a:spcBef>
                      </a:pPr>
                      <a:r>
                        <a:rPr sz="700" b="1" spc="-10" dirty="0">
                          <a:latin typeface="Arial"/>
                          <a:cs typeface="Arial"/>
                        </a:rPr>
                        <a:t>(Transport)</a:t>
                      </a:r>
                      <a:endParaRPr sz="700">
                        <a:latin typeface="Arial"/>
                        <a:cs typeface="Arial"/>
                      </a:endParaRPr>
                    </a:p>
                  </a:txBody>
                  <a:tcPr marL="0" marR="0" marT="40005" marB="0">
                    <a:lnL w="12700">
                      <a:solidFill>
                        <a:srgbClr val="000000"/>
                      </a:solidFill>
                      <a:prstDash val="solid"/>
                    </a:lnL>
                    <a:lnR w="12700">
                      <a:solidFill>
                        <a:srgbClr val="000000"/>
                      </a:solidFill>
                      <a:prstDash val="solid"/>
                    </a:lnR>
                    <a:lnB w="12700">
                      <a:solidFill>
                        <a:srgbClr val="000000"/>
                      </a:solidFill>
                      <a:prstDash val="solid"/>
                    </a:lnB>
                    <a:solidFill>
                      <a:srgbClr val="CCCCCC"/>
                    </a:solidFill>
                  </a:tcPr>
                </a:tc>
                <a:tc hMerge="1">
                  <a:txBody>
                    <a:bodyPr/>
                    <a:lstStyle/>
                    <a:p>
                      <a:endParaRPr/>
                    </a:p>
                  </a:txBody>
                  <a:tcPr marL="0" marR="0" marT="0" marB="0"/>
                </a:tc>
                <a:tc>
                  <a:txBody>
                    <a:bodyPr/>
                    <a:lstStyle/>
                    <a:p>
                      <a:pPr marL="3175" algn="ctr">
                        <a:lnSpc>
                          <a:spcPct val="100000"/>
                        </a:lnSpc>
                        <a:spcBef>
                          <a:spcPts val="315"/>
                        </a:spcBef>
                      </a:pPr>
                      <a:r>
                        <a:rPr sz="800" b="1" u="sng" spc="-5" dirty="0">
                          <a:solidFill>
                            <a:srgbClr val="0000FF"/>
                          </a:solidFill>
                          <a:uFill>
                            <a:solidFill>
                              <a:srgbClr val="0000FF"/>
                            </a:solidFill>
                          </a:uFill>
                          <a:latin typeface="Arial"/>
                          <a:cs typeface="Arial"/>
                          <a:hlinkClick r:id="rId21"/>
                        </a:rPr>
                        <a:t>Z-20</a:t>
                      </a:r>
                      <a:endParaRPr sz="800">
                        <a:latin typeface="Arial"/>
                        <a:cs typeface="Arial"/>
                      </a:endParaRPr>
                    </a:p>
                    <a:p>
                      <a:pPr marL="3175" algn="ctr">
                        <a:lnSpc>
                          <a:spcPct val="100000"/>
                        </a:lnSpc>
                        <a:spcBef>
                          <a:spcPts val="5"/>
                        </a:spcBef>
                      </a:pPr>
                      <a:r>
                        <a:rPr sz="700" b="1" spc="-10" dirty="0">
                          <a:latin typeface="Arial"/>
                          <a:cs typeface="Arial"/>
                        </a:rPr>
                        <a:t>(Transport)</a:t>
                      </a:r>
                      <a:endParaRPr sz="700">
                        <a:latin typeface="Arial"/>
                        <a:cs typeface="Arial"/>
                      </a:endParaRPr>
                    </a:p>
                  </a:txBody>
                  <a:tcPr marL="0" marR="0" marT="40005" marB="0">
                    <a:lnL w="12700">
                      <a:solidFill>
                        <a:srgbClr val="000000"/>
                      </a:solidFill>
                      <a:prstDash val="solid"/>
                    </a:lnL>
                    <a:lnR w="12700">
                      <a:solidFill>
                        <a:srgbClr val="000000"/>
                      </a:solidFill>
                      <a:prstDash val="solid"/>
                    </a:lnR>
                    <a:lnB w="12700">
                      <a:solidFill>
                        <a:srgbClr val="000000"/>
                      </a:solidFill>
                      <a:prstDash val="solid"/>
                    </a:lnB>
                    <a:solidFill>
                      <a:srgbClr val="CCCCCC"/>
                    </a:solidFill>
                  </a:tcPr>
                </a:tc>
                <a:tc>
                  <a:txBody>
                    <a:bodyPr/>
                    <a:lstStyle/>
                    <a:p>
                      <a:pPr marL="635" algn="ctr">
                        <a:lnSpc>
                          <a:spcPct val="100000"/>
                        </a:lnSpc>
                        <a:spcBef>
                          <a:spcPts val="254"/>
                        </a:spcBef>
                      </a:pPr>
                      <a:r>
                        <a:rPr sz="800" b="1" u="sng" dirty="0">
                          <a:solidFill>
                            <a:srgbClr val="0000FF"/>
                          </a:solidFill>
                          <a:uFill>
                            <a:solidFill>
                              <a:srgbClr val="0000FF"/>
                            </a:solidFill>
                          </a:uFill>
                          <a:latin typeface="Arial"/>
                          <a:cs typeface="Arial"/>
                          <a:hlinkClick r:id="rId22"/>
                        </a:rPr>
                        <a:t>Mi-171</a:t>
                      </a:r>
                      <a:endParaRPr sz="800">
                        <a:latin typeface="Arial"/>
                        <a:cs typeface="Arial"/>
                      </a:endParaRPr>
                    </a:p>
                    <a:p>
                      <a:pPr marL="1905" algn="ctr">
                        <a:lnSpc>
                          <a:spcPct val="100000"/>
                        </a:lnSpc>
                      </a:pPr>
                      <a:r>
                        <a:rPr sz="800" b="1" spc="-10" dirty="0">
                          <a:latin typeface="Arial"/>
                          <a:cs typeface="Arial"/>
                        </a:rPr>
                        <a:t>(</a:t>
                      </a:r>
                      <a:r>
                        <a:rPr sz="700" b="1" spc="-10" dirty="0">
                          <a:latin typeface="Arial"/>
                          <a:cs typeface="Arial"/>
                        </a:rPr>
                        <a:t>Transport)</a:t>
                      </a:r>
                      <a:endParaRPr sz="700">
                        <a:latin typeface="Arial"/>
                        <a:cs typeface="Arial"/>
                      </a:endParaRPr>
                    </a:p>
                  </a:txBody>
                  <a:tcPr marL="0" marR="0" marT="32384" marB="0">
                    <a:lnL w="12700">
                      <a:solidFill>
                        <a:srgbClr val="000000"/>
                      </a:solidFill>
                      <a:prstDash val="solid"/>
                    </a:lnL>
                    <a:lnR w="12700">
                      <a:solidFill>
                        <a:srgbClr val="000000"/>
                      </a:solidFill>
                      <a:prstDash val="solid"/>
                    </a:lnR>
                    <a:lnB w="12700">
                      <a:solidFill>
                        <a:srgbClr val="000000"/>
                      </a:solidFill>
                      <a:prstDash val="solid"/>
                    </a:lnB>
                    <a:solidFill>
                      <a:srgbClr val="CCCCCC"/>
                    </a:solidFill>
                  </a:tcPr>
                </a:tc>
                <a:extLst>
                  <a:ext uri="{0D108BD9-81ED-4DB2-BD59-A6C34878D82A}">
                    <a16:rowId xmlns:a16="http://schemas.microsoft.com/office/drawing/2014/main" val="10002"/>
                  </a:ext>
                </a:extLst>
              </a:tr>
              <a:tr h="190500">
                <a:tc>
                  <a:txBody>
                    <a:bodyPr/>
                    <a:lstStyle/>
                    <a:p>
                      <a:pPr>
                        <a:lnSpc>
                          <a:spcPct val="100000"/>
                        </a:lnSpc>
                        <a:spcBef>
                          <a:spcPts val="260"/>
                        </a:spcBef>
                      </a:pPr>
                      <a:r>
                        <a:rPr sz="800" b="1" spc="-5" dirty="0">
                          <a:latin typeface="Arial"/>
                          <a:cs typeface="Arial"/>
                        </a:rPr>
                        <a:t>C</a:t>
                      </a:r>
                      <a:r>
                        <a:rPr sz="800" b="1" dirty="0">
                          <a:latin typeface="Arial"/>
                          <a:cs typeface="Arial"/>
                        </a:rPr>
                        <a:t>ombat</a:t>
                      </a:r>
                      <a:r>
                        <a:rPr sz="800" b="1" spc="-25" dirty="0">
                          <a:latin typeface="Arial"/>
                          <a:cs typeface="Arial"/>
                        </a:rPr>
                        <a:t> </a:t>
                      </a:r>
                      <a:r>
                        <a:rPr sz="800" b="1" spc="20" dirty="0">
                          <a:latin typeface="Arial"/>
                          <a:cs typeface="Arial"/>
                        </a:rPr>
                        <a:t>W</a:t>
                      </a:r>
                      <a:r>
                        <a:rPr sz="800" b="1" spc="-5" dirty="0">
                          <a:latin typeface="Arial"/>
                          <a:cs typeface="Arial"/>
                        </a:rPr>
                        <a:t>e</a:t>
                      </a:r>
                      <a:r>
                        <a:rPr sz="800" b="1" dirty="0">
                          <a:latin typeface="Arial"/>
                          <a:cs typeface="Arial"/>
                        </a:rPr>
                        <a:t>ight</a:t>
                      </a:r>
                      <a:r>
                        <a:rPr sz="800" b="1" spc="-45" dirty="0">
                          <a:latin typeface="Arial"/>
                          <a:cs typeface="Arial"/>
                        </a:rPr>
                        <a:t> </a:t>
                      </a:r>
                      <a:r>
                        <a:rPr sz="700" b="1" spc="-5" dirty="0">
                          <a:latin typeface="Arial"/>
                          <a:cs typeface="Arial"/>
                        </a:rPr>
                        <a:t>(t</a:t>
                      </a:r>
                      <a:r>
                        <a:rPr sz="700" b="1" spc="-10" dirty="0">
                          <a:latin typeface="Arial"/>
                          <a:cs typeface="Arial"/>
                        </a:rPr>
                        <a:t>on</a:t>
                      </a:r>
                      <a:r>
                        <a:rPr sz="700" b="1" spc="-5" dirty="0">
                          <a:latin typeface="Arial"/>
                          <a:cs typeface="Arial"/>
                        </a:rPr>
                        <a:t>s</a:t>
                      </a:r>
                      <a:r>
                        <a:rPr sz="700" b="1" dirty="0">
                          <a:latin typeface="Arial"/>
                          <a:cs typeface="Arial"/>
                        </a:rPr>
                        <a:t>)</a:t>
                      </a:r>
                      <a:endParaRPr sz="700">
                        <a:latin typeface="Arial"/>
                        <a:cs typeface="Arial"/>
                      </a:endParaRPr>
                    </a:p>
                  </a:txBody>
                  <a:tcPr marL="0" marR="0" marT="33020" marB="0">
                    <a:lnR w="12700">
                      <a:solidFill>
                        <a:srgbClr val="000000"/>
                      </a:solidFill>
                      <a:prstDash val="solid"/>
                    </a:lnR>
                    <a:solidFill>
                      <a:srgbClr val="E7E7E7"/>
                    </a:solidFill>
                  </a:tcPr>
                </a:tc>
                <a:tc>
                  <a:txBody>
                    <a:bodyPr/>
                    <a:lstStyle/>
                    <a:p>
                      <a:pPr marL="635"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3">
                  <a:txBody>
                    <a:bodyPr/>
                    <a:lstStyle/>
                    <a:p>
                      <a:pPr algn="ctr">
                        <a:lnSpc>
                          <a:spcPct val="100000"/>
                        </a:lnSpc>
                        <a:spcBef>
                          <a:spcPts val="260"/>
                        </a:spcBef>
                      </a:pPr>
                      <a:r>
                        <a:rPr sz="800" dirty="0">
                          <a:latin typeface="Arial"/>
                          <a:cs typeface="Arial"/>
                        </a:rPr>
                        <a:t>6</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60"/>
                        </a:spcBef>
                      </a:pPr>
                      <a:r>
                        <a:rPr sz="800" dirty="0">
                          <a:latin typeface="Arial"/>
                          <a:cs typeface="Arial"/>
                        </a:rPr>
                        <a:t>4.5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2">
                  <a:txBody>
                    <a:bodyPr/>
                    <a:lstStyle/>
                    <a:p>
                      <a:pPr marL="635" algn="ctr">
                        <a:lnSpc>
                          <a:spcPct val="100000"/>
                        </a:lnSpc>
                        <a:spcBef>
                          <a:spcPts val="260"/>
                        </a:spcBef>
                      </a:pPr>
                      <a:r>
                        <a:rPr sz="800" dirty="0">
                          <a:latin typeface="Arial"/>
                          <a:cs typeface="Arial"/>
                        </a:rPr>
                        <a:t>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a:txBody>
                    <a:bodyPr/>
                    <a:lstStyle/>
                    <a:p>
                      <a:pPr marL="1270" algn="ctr">
                        <a:lnSpc>
                          <a:spcPct val="100000"/>
                        </a:lnSpc>
                        <a:spcBef>
                          <a:spcPts val="260"/>
                        </a:spcBef>
                      </a:pPr>
                      <a:r>
                        <a:rPr sz="800" spc="-5" dirty="0">
                          <a:latin typeface="Arial"/>
                          <a:cs typeface="Arial"/>
                        </a:rPr>
                        <a:t>11</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905" algn="ctr">
                        <a:lnSpc>
                          <a:spcPct val="100000"/>
                        </a:lnSpc>
                        <a:spcBef>
                          <a:spcPts val="260"/>
                        </a:spcBef>
                      </a:pPr>
                      <a:r>
                        <a:rPr sz="800" spc="-5" dirty="0">
                          <a:latin typeface="Arial"/>
                          <a:cs typeface="Arial"/>
                        </a:rPr>
                        <a:t>14</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190500">
                <a:tc>
                  <a:txBody>
                    <a:bodyPr/>
                    <a:lstStyle/>
                    <a:p>
                      <a:pPr>
                        <a:lnSpc>
                          <a:spcPct val="100000"/>
                        </a:lnSpc>
                        <a:spcBef>
                          <a:spcPts val="260"/>
                        </a:spcBef>
                      </a:pPr>
                      <a:r>
                        <a:rPr sz="800" b="1" dirty="0">
                          <a:latin typeface="Arial"/>
                          <a:cs typeface="Arial"/>
                        </a:rPr>
                        <a:t>Max</a:t>
                      </a:r>
                      <a:r>
                        <a:rPr sz="800" b="1" spc="-30" dirty="0">
                          <a:latin typeface="Arial"/>
                          <a:cs typeface="Arial"/>
                        </a:rPr>
                        <a:t> </a:t>
                      </a:r>
                      <a:r>
                        <a:rPr sz="800" b="1" dirty="0">
                          <a:latin typeface="Arial"/>
                          <a:cs typeface="Arial"/>
                        </a:rPr>
                        <a:t>Speed</a:t>
                      </a:r>
                      <a:r>
                        <a:rPr sz="800" b="1" spc="-25" dirty="0">
                          <a:latin typeface="Arial"/>
                          <a:cs typeface="Arial"/>
                        </a:rPr>
                        <a:t> </a:t>
                      </a:r>
                      <a:r>
                        <a:rPr sz="700" b="1" spc="-10" dirty="0">
                          <a:latin typeface="Arial"/>
                          <a:cs typeface="Arial"/>
                        </a:rPr>
                        <a:t>(km/h)</a:t>
                      </a:r>
                      <a:endParaRPr sz="700">
                        <a:latin typeface="Arial"/>
                        <a:cs typeface="Arial"/>
                      </a:endParaRPr>
                    </a:p>
                  </a:txBody>
                  <a:tcPr marL="0" marR="0" marT="33020" marB="0">
                    <a:lnR w="12700">
                      <a:solidFill>
                        <a:srgbClr val="000000"/>
                      </a:solidFill>
                      <a:prstDash val="solid"/>
                    </a:lnR>
                    <a:solidFill>
                      <a:srgbClr val="CCCCCC"/>
                    </a:solidFill>
                  </a:tcPr>
                </a:tc>
                <a:tc>
                  <a:txBody>
                    <a:bodyPr/>
                    <a:lstStyle/>
                    <a:p>
                      <a:pPr algn="ctr">
                        <a:lnSpc>
                          <a:spcPct val="100000"/>
                        </a:lnSpc>
                        <a:spcBef>
                          <a:spcPts val="260"/>
                        </a:spcBef>
                      </a:pPr>
                      <a:r>
                        <a:rPr sz="800" spc="-5" dirty="0">
                          <a:latin typeface="Arial"/>
                          <a:cs typeface="Arial"/>
                        </a:rPr>
                        <a:t>285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gridSpan="3">
                  <a:txBody>
                    <a:bodyPr/>
                    <a:lstStyle/>
                    <a:p>
                      <a:pPr algn="ctr">
                        <a:lnSpc>
                          <a:spcPct val="100000"/>
                        </a:lnSpc>
                        <a:spcBef>
                          <a:spcPts val="260"/>
                        </a:spcBef>
                      </a:pPr>
                      <a:r>
                        <a:rPr sz="800" spc="-5" dirty="0">
                          <a:latin typeface="Arial"/>
                          <a:cs typeface="Arial"/>
                        </a:rPr>
                        <a:t>300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60"/>
                        </a:spcBef>
                      </a:pPr>
                      <a:r>
                        <a:rPr sz="800" spc="-5" dirty="0">
                          <a:latin typeface="Arial"/>
                          <a:cs typeface="Arial"/>
                        </a:rPr>
                        <a:t>280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gridSpan="2">
                  <a:txBody>
                    <a:bodyPr/>
                    <a:lstStyle/>
                    <a:p>
                      <a:pPr marL="635" algn="ctr">
                        <a:lnSpc>
                          <a:spcPct val="100000"/>
                        </a:lnSpc>
                        <a:spcBef>
                          <a:spcPts val="260"/>
                        </a:spcBef>
                      </a:pPr>
                      <a:r>
                        <a:rPr sz="800" spc="-5" dirty="0">
                          <a:latin typeface="Arial"/>
                          <a:cs typeface="Arial"/>
                        </a:rPr>
                        <a:t>275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hMerge="1">
                  <a:txBody>
                    <a:bodyPr/>
                    <a:lstStyle/>
                    <a:p>
                      <a:endParaRPr/>
                    </a:p>
                  </a:txBody>
                  <a:tcPr marL="0" marR="0" marT="0" marB="0"/>
                </a:tc>
                <a:tc>
                  <a:txBody>
                    <a:bodyPr/>
                    <a:lstStyle/>
                    <a:p>
                      <a:pPr marL="3175" algn="ctr">
                        <a:lnSpc>
                          <a:spcPct val="100000"/>
                        </a:lnSpc>
                        <a:spcBef>
                          <a:spcPts val="260"/>
                        </a:spcBef>
                      </a:pPr>
                      <a:r>
                        <a:rPr sz="800" spc="-5" dirty="0">
                          <a:latin typeface="Arial"/>
                          <a:cs typeface="Arial"/>
                        </a:rPr>
                        <a:t>360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spc="-5" dirty="0">
                          <a:latin typeface="Arial"/>
                          <a:cs typeface="Arial"/>
                        </a:rPr>
                        <a:t>260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4"/>
                  </a:ext>
                </a:extLst>
              </a:tr>
              <a:tr h="311785">
                <a:tc rowSpan="2">
                  <a:txBody>
                    <a:bodyPr/>
                    <a:lstStyle/>
                    <a:p>
                      <a:pPr>
                        <a:lnSpc>
                          <a:spcPct val="100000"/>
                        </a:lnSpc>
                      </a:pPr>
                      <a:endParaRPr sz="900">
                        <a:latin typeface="Times New Roman"/>
                        <a:cs typeface="Times New Roman"/>
                      </a:endParaRPr>
                    </a:p>
                    <a:p>
                      <a:pPr>
                        <a:lnSpc>
                          <a:spcPct val="100000"/>
                        </a:lnSpc>
                        <a:spcBef>
                          <a:spcPts val="40"/>
                        </a:spcBef>
                      </a:pPr>
                      <a:endParaRPr sz="950">
                        <a:latin typeface="Times New Roman"/>
                        <a:cs typeface="Times New Roman"/>
                      </a:endParaRPr>
                    </a:p>
                    <a:p>
                      <a:pPr>
                        <a:lnSpc>
                          <a:spcPct val="100000"/>
                        </a:lnSpc>
                      </a:pPr>
                      <a:r>
                        <a:rPr sz="800" b="1" spc="-5" dirty="0">
                          <a:latin typeface="Arial"/>
                          <a:cs typeface="Arial"/>
                        </a:rPr>
                        <a:t>Armaments</a:t>
                      </a:r>
                      <a:endParaRPr sz="800">
                        <a:latin typeface="Arial"/>
                        <a:cs typeface="Arial"/>
                      </a:endParaRPr>
                    </a:p>
                  </a:txBody>
                  <a:tcPr marL="0" marR="0" marT="0" marB="0">
                    <a:lnR w="12700">
                      <a:solidFill>
                        <a:srgbClr val="000000"/>
                      </a:solidFill>
                      <a:prstDash val="solid"/>
                    </a:lnR>
                    <a:solidFill>
                      <a:srgbClr val="E7E7E7"/>
                    </a:solidFill>
                  </a:tcPr>
                </a:tc>
                <a:tc>
                  <a:txBody>
                    <a:bodyPr/>
                    <a:lstStyle/>
                    <a:p>
                      <a:pPr algn="ctr">
                        <a:lnSpc>
                          <a:spcPct val="100000"/>
                        </a:lnSpc>
                        <a:spcBef>
                          <a:spcPts val="740"/>
                        </a:spcBef>
                      </a:pPr>
                      <a:r>
                        <a:rPr sz="800" spc="-5" dirty="0">
                          <a:latin typeface="Arial"/>
                          <a:cs typeface="Arial"/>
                        </a:rPr>
                        <a:t>Red</a:t>
                      </a:r>
                      <a:r>
                        <a:rPr sz="800" spc="-25" dirty="0">
                          <a:latin typeface="Arial"/>
                          <a:cs typeface="Arial"/>
                        </a:rPr>
                        <a:t> </a:t>
                      </a:r>
                      <a:r>
                        <a:rPr sz="800" spc="-5" dirty="0">
                          <a:latin typeface="Arial"/>
                          <a:cs typeface="Arial"/>
                        </a:rPr>
                        <a:t>Arrow</a:t>
                      </a:r>
                      <a:r>
                        <a:rPr sz="800" spc="-20" dirty="0">
                          <a:latin typeface="Arial"/>
                          <a:cs typeface="Arial"/>
                        </a:rPr>
                        <a:t> </a:t>
                      </a:r>
                      <a:r>
                        <a:rPr sz="800" dirty="0">
                          <a:latin typeface="Arial"/>
                          <a:cs typeface="Arial"/>
                        </a:rPr>
                        <a:t>8</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3">
                  <a:txBody>
                    <a:bodyPr/>
                    <a:lstStyle/>
                    <a:p>
                      <a:pPr marL="78105" marR="70485" indent="147320">
                        <a:lnSpc>
                          <a:spcPct val="100000"/>
                        </a:lnSpc>
                        <a:spcBef>
                          <a:spcPts val="260"/>
                        </a:spcBef>
                      </a:pPr>
                      <a:r>
                        <a:rPr sz="800" spc="-5" dirty="0">
                          <a:latin typeface="Arial"/>
                          <a:cs typeface="Arial"/>
                        </a:rPr>
                        <a:t>Red Arrow 10 (HJ-10) </a:t>
                      </a:r>
                      <a:r>
                        <a:rPr sz="800" dirty="0">
                          <a:latin typeface="Arial"/>
                          <a:cs typeface="Arial"/>
                        </a:rPr>
                        <a:t> 57mm</a:t>
                      </a:r>
                      <a:r>
                        <a:rPr sz="800" spc="-30" dirty="0">
                          <a:latin typeface="Arial"/>
                          <a:cs typeface="Arial"/>
                        </a:rPr>
                        <a:t> </a:t>
                      </a:r>
                      <a:r>
                        <a:rPr sz="800" spc="-5" dirty="0">
                          <a:latin typeface="Arial"/>
                          <a:cs typeface="Arial"/>
                        </a:rPr>
                        <a:t>unguided</a:t>
                      </a:r>
                      <a:r>
                        <a:rPr sz="800" spc="20" dirty="0">
                          <a:latin typeface="Arial"/>
                          <a:cs typeface="Arial"/>
                        </a:rPr>
                        <a:t> </a:t>
                      </a:r>
                      <a:r>
                        <a:rPr sz="800" spc="-5" dirty="0">
                          <a:latin typeface="Arial"/>
                          <a:cs typeface="Arial"/>
                        </a:rPr>
                        <a:t>rocket</a:t>
                      </a:r>
                      <a:r>
                        <a:rPr sz="800" spc="-20" dirty="0">
                          <a:latin typeface="Arial"/>
                          <a:cs typeface="Arial"/>
                        </a:rPr>
                        <a:t> </a:t>
                      </a:r>
                      <a:r>
                        <a:rPr sz="800" spc="-5" dirty="0">
                          <a:latin typeface="Arial"/>
                          <a:cs typeface="Arial"/>
                        </a:rPr>
                        <a:t>pods</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hMerge="1">
                  <a:txBody>
                    <a:bodyPr/>
                    <a:lstStyle/>
                    <a:p>
                      <a:endParaRPr/>
                    </a:p>
                  </a:txBody>
                  <a:tcPr marL="0" marR="0" marT="0" marB="0"/>
                </a:tc>
                <a:tc>
                  <a:txBody>
                    <a:bodyPr/>
                    <a:lstStyle/>
                    <a:p>
                      <a:pPr marL="340360" marR="333375">
                        <a:lnSpc>
                          <a:spcPct val="100000"/>
                        </a:lnSpc>
                        <a:spcBef>
                          <a:spcPts val="260"/>
                        </a:spcBef>
                      </a:pPr>
                      <a:r>
                        <a:rPr sz="800" spc="-5" dirty="0">
                          <a:latin typeface="Arial"/>
                          <a:cs typeface="Arial"/>
                        </a:rPr>
                        <a:t>Red</a:t>
                      </a:r>
                      <a:r>
                        <a:rPr sz="800" spc="-35" dirty="0">
                          <a:latin typeface="Arial"/>
                          <a:cs typeface="Arial"/>
                        </a:rPr>
                        <a:t> </a:t>
                      </a:r>
                      <a:r>
                        <a:rPr sz="800" spc="-5" dirty="0">
                          <a:latin typeface="Arial"/>
                          <a:cs typeface="Arial"/>
                        </a:rPr>
                        <a:t>Arrow</a:t>
                      </a:r>
                      <a:r>
                        <a:rPr sz="800" spc="-30" dirty="0">
                          <a:latin typeface="Arial"/>
                          <a:cs typeface="Arial"/>
                        </a:rPr>
                        <a:t> </a:t>
                      </a:r>
                      <a:r>
                        <a:rPr sz="800" dirty="0">
                          <a:latin typeface="Arial"/>
                          <a:cs typeface="Arial"/>
                        </a:rPr>
                        <a:t>8 </a:t>
                      </a:r>
                      <a:r>
                        <a:rPr sz="800" spc="-204" dirty="0">
                          <a:latin typeface="Arial"/>
                          <a:cs typeface="Arial"/>
                        </a:rPr>
                        <a:t> </a:t>
                      </a:r>
                      <a:r>
                        <a:rPr sz="800" spc="-5" dirty="0">
                          <a:latin typeface="Arial"/>
                          <a:cs typeface="Arial"/>
                        </a:rPr>
                        <a:t>Ro</a:t>
                      </a:r>
                      <a:r>
                        <a:rPr sz="800" dirty="0">
                          <a:latin typeface="Arial"/>
                          <a:cs typeface="Arial"/>
                        </a:rPr>
                        <a:t>ck</a:t>
                      </a:r>
                      <a:r>
                        <a:rPr sz="800" spc="-5" dirty="0">
                          <a:latin typeface="Arial"/>
                          <a:cs typeface="Arial"/>
                        </a:rPr>
                        <a:t>e</a:t>
                      </a:r>
                      <a:r>
                        <a:rPr sz="800" dirty="0">
                          <a:latin typeface="Arial"/>
                          <a:cs typeface="Arial"/>
                        </a:rPr>
                        <a:t>t</a:t>
                      </a:r>
                      <a:r>
                        <a:rPr sz="800" spc="-10" dirty="0">
                          <a:latin typeface="Arial"/>
                          <a:cs typeface="Arial"/>
                        </a:rPr>
                        <a:t> </a:t>
                      </a:r>
                      <a:r>
                        <a:rPr sz="800" spc="-5" dirty="0">
                          <a:latin typeface="Arial"/>
                          <a:cs typeface="Arial"/>
                        </a:rPr>
                        <a:t>pods</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2">
                  <a:txBody>
                    <a:bodyPr/>
                    <a:lstStyle/>
                    <a:p>
                      <a:pPr algn="ctr">
                        <a:lnSpc>
                          <a:spcPct val="100000"/>
                        </a:lnSpc>
                        <a:spcBef>
                          <a:spcPts val="740"/>
                        </a:spcBef>
                      </a:pPr>
                      <a:r>
                        <a:rPr sz="800" spc="-5" dirty="0">
                          <a:latin typeface="Arial"/>
                          <a:cs typeface="Arial"/>
                        </a:rPr>
                        <a:t>1x20mm</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a:txBody>
                    <a:bodyPr/>
                    <a:lstStyle/>
                    <a:p>
                      <a:pPr marL="1905" algn="ctr">
                        <a:lnSpc>
                          <a:spcPct val="100000"/>
                        </a:lnSpc>
                        <a:spcBef>
                          <a:spcPts val="740"/>
                        </a:spcBef>
                      </a:pPr>
                      <a:r>
                        <a:rPr sz="800" dirty="0">
                          <a:latin typeface="Arial"/>
                          <a:cs typeface="Arial"/>
                        </a:rPr>
                        <a:t>-</a:t>
                      </a:r>
                      <a:endParaRPr sz="800">
                        <a:latin typeface="Arial"/>
                        <a:cs typeface="Arial"/>
                      </a:endParaRPr>
                    </a:p>
                  </a:txBody>
                  <a:tcPr marL="0" marR="0" marT="939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93980">
                        <a:lnSpc>
                          <a:spcPct val="100000"/>
                        </a:lnSpc>
                        <a:spcBef>
                          <a:spcPts val="260"/>
                        </a:spcBef>
                      </a:pPr>
                      <a:r>
                        <a:rPr sz="800" dirty="0">
                          <a:latin typeface="Arial"/>
                          <a:cs typeface="Arial"/>
                        </a:rPr>
                        <a:t>4</a:t>
                      </a:r>
                      <a:r>
                        <a:rPr sz="800" spc="-10" dirty="0">
                          <a:latin typeface="Arial"/>
                          <a:cs typeface="Arial"/>
                        </a:rPr>
                        <a:t> </a:t>
                      </a:r>
                      <a:r>
                        <a:rPr sz="800" dirty="0">
                          <a:latin typeface="Arial"/>
                          <a:cs typeface="Arial"/>
                        </a:rPr>
                        <a:t>x</a:t>
                      </a:r>
                      <a:r>
                        <a:rPr sz="800" spc="-15" dirty="0">
                          <a:latin typeface="Arial"/>
                          <a:cs typeface="Arial"/>
                        </a:rPr>
                        <a:t> </a:t>
                      </a:r>
                      <a:r>
                        <a:rPr sz="800" dirty="0">
                          <a:latin typeface="Arial"/>
                          <a:cs typeface="Arial"/>
                        </a:rPr>
                        <a:t>57-mm</a:t>
                      </a:r>
                      <a:r>
                        <a:rPr sz="800" spc="-25" dirty="0">
                          <a:latin typeface="Arial"/>
                          <a:cs typeface="Arial"/>
                        </a:rPr>
                        <a:t> </a:t>
                      </a:r>
                      <a:r>
                        <a:rPr sz="800" dirty="0">
                          <a:latin typeface="Arial"/>
                          <a:cs typeface="Arial"/>
                        </a:rPr>
                        <a:t>UV-32 </a:t>
                      </a:r>
                      <a:r>
                        <a:rPr sz="800" spc="-5" dirty="0">
                          <a:latin typeface="Arial"/>
                          <a:cs typeface="Arial"/>
                        </a:rPr>
                        <a:t>rocket</a:t>
                      </a:r>
                      <a:r>
                        <a:rPr sz="800" spc="-15" dirty="0">
                          <a:latin typeface="Arial"/>
                          <a:cs typeface="Arial"/>
                        </a:rPr>
                        <a:t> </a:t>
                      </a:r>
                      <a:r>
                        <a:rPr sz="800" spc="-5" dirty="0">
                          <a:latin typeface="Arial"/>
                          <a:cs typeface="Arial"/>
                        </a:rPr>
                        <a:t>pod</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5"/>
                  </a:ext>
                </a:extLst>
              </a:tr>
              <a:tr h="363220">
                <a:tc vMerge="1">
                  <a:txBody>
                    <a:bodyPr/>
                    <a:lstStyle/>
                    <a:p>
                      <a:endParaRPr/>
                    </a:p>
                  </a:txBody>
                  <a:tcPr marL="0" marR="0" marT="0" marB="0">
                    <a:lnR w="12700">
                      <a:solidFill>
                        <a:srgbClr val="000000"/>
                      </a:solidFill>
                      <a:prstDash val="solid"/>
                    </a:lnR>
                    <a:solidFill>
                      <a:srgbClr val="E7E7E7"/>
                    </a:solidFill>
                  </a:tcPr>
                </a:tc>
                <a:tc>
                  <a:txBody>
                    <a:bodyPr/>
                    <a:lstStyle/>
                    <a:p>
                      <a:pPr marL="173990">
                        <a:lnSpc>
                          <a:spcPct val="100000"/>
                        </a:lnSpc>
                        <a:spcBef>
                          <a:spcPts val="260"/>
                        </a:spcBef>
                      </a:pPr>
                      <a:r>
                        <a:rPr sz="800" spc="-5" dirty="0">
                          <a:latin typeface="Arial"/>
                          <a:cs typeface="Arial"/>
                        </a:rPr>
                        <a:t>Twin</a:t>
                      </a:r>
                      <a:r>
                        <a:rPr sz="800" spc="-25" dirty="0">
                          <a:latin typeface="Arial"/>
                          <a:cs typeface="Arial"/>
                        </a:rPr>
                        <a:t> </a:t>
                      </a:r>
                      <a:r>
                        <a:rPr sz="800" dirty="0">
                          <a:latin typeface="Arial"/>
                          <a:cs typeface="Arial"/>
                        </a:rPr>
                        <a:t>12.7mm</a:t>
                      </a:r>
                      <a:r>
                        <a:rPr sz="800" spc="-30" dirty="0">
                          <a:latin typeface="Arial"/>
                          <a:cs typeface="Arial"/>
                        </a:rPr>
                        <a:t> </a:t>
                      </a:r>
                      <a:r>
                        <a:rPr sz="800" spc="-5" dirty="0">
                          <a:latin typeface="Arial"/>
                          <a:cs typeface="Arial"/>
                        </a:rPr>
                        <a:t>MG</a:t>
                      </a:r>
                      <a:endParaRPr sz="800">
                        <a:latin typeface="Arial"/>
                        <a:cs typeface="Arial"/>
                      </a:endParaRPr>
                    </a:p>
                    <a:p>
                      <a:pPr marL="129539">
                        <a:lnSpc>
                          <a:spcPct val="100000"/>
                        </a:lnSpc>
                        <a:spcBef>
                          <a:spcPts val="395"/>
                        </a:spcBef>
                      </a:pPr>
                      <a:r>
                        <a:rPr sz="800" dirty="0">
                          <a:latin typeface="Arial"/>
                          <a:cs typeface="Arial"/>
                        </a:rPr>
                        <a:t>90mm</a:t>
                      </a:r>
                      <a:r>
                        <a:rPr sz="800" spc="-35" dirty="0">
                          <a:latin typeface="Arial"/>
                          <a:cs typeface="Arial"/>
                        </a:rPr>
                        <a:t> </a:t>
                      </a:r>
                      <a:r>
                        <a:rPr sz="800" spc="-5" dirty="0">
                          <a:latin typeface="Arial"/>
                          <a:cs typeface="Arial"/>
                        </a:rPr>
                        <a:t>Rocket</a:t>
                      </a:r>
                      <a:r>
                        <a:rPr sz="800" spc="-15" dirty="0">
                          <a:latin typeface="Arial"/>
                          <a:cs typeface="Arial"/>
                        </a:rPr>
                        <a:t> </a:t>
                      </a:r>
                      <a:r>
                        <a:rPr sz="800" spc="-5" dirty="0">
                          <a:latin typeface="Arial"/>
                          <a:cs typeface="Arial"/>
                        </a:rPr>
                        <a:t>Pods</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gridSpan="3">
                  <a:txBody>
                    <a:bodyPr/>
                    <a:lstStyle/>
                    <a:p>
                      <a:pPr marL="365760" marR="177800" indent="-181610">
                        <a:lnSpc>
                          <a:spcPct val="100000"/>
                        </a:lnSpc>
                        <a:spcBef>
                          <a:spcPts val="459"/>
                        </a:spcBef>
                      </a:pPr>
                      <a:r>
                        <a:rPr sz="800" spc="-5" dirty="0">
                          <a:latin typeface="Arial"/>
                          <a:cs typeface="Arial"/>
                        </a:rPr>
                        <a:t>1x23mm </a:t>
                      </a:r>
                      <a:r>
                        <a:rPr sz="800" dirty="0">
                          <a:latin typeface="Arial"/>
                          <a:cs typeface="Arial"/>
                        </a:rPr>
                        <a:t>chin </a:t>
                      </a:r>
                      <a:r>
                        <a:rPr sz="800" spc="-5" dirty="0">
                          <a:latin typeface="Arial"/>
                          <a:cs typeface="Arial"/>
                        </a:rPr>
                        <a:t>gun turret </a:t>
                      </a:r>
                      <a:r>
                        <a:rPr sz="800" spc="-210" dirty="0">
                          <a:latin typeface="Arial"/>
                          <a:cs typeface="Arial"/>
                        </a:rPr>
                        <a:t> </a:t>
                      </a:r>
                      <a:r>
                        <a:rPr sz="800" dirty="0">
                          <a:latin typeface="Arial"/>
                          <a:cs typeface="Arial"/>
                        </a:rPr>
                        <a:t>TY-90</a:t>
                      </a:r>
                      <a:r>
                        <a:rPr sz="800" spc="-10" dirty="0">
                          <a:latin typeface="Arial"/>
                          <a:cs typeface="Arial"/>
                        </a:rPr>
                        <a:t> </a:t>
                      </a:r>
                      <a:r>
                        <a:rPr sz="800" spc="-5" dirty="0">
                          <a:latin typeface="Arial"/>
                          <a:cs typeface="Arial"/>
                        </a:rPr>
                        <a:t>Air-to-Air</a:t>
                      </a:r>
                      <a:endParaRPr sz="800">
                        <a:latin typeface="Arial"/>
                        <a:cs typeface="Arial"/>
                      </a:endParaRPr>
                    </a:p>
                  </a:txBody>
                  <a:tcPr marL="0" marR="0" marT="584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hMerge="1">
                  <a:txBody>
                    <a:bodyPr/>
                    <a:lstStyle/>
                    <a:p>
                      <a:endParaRPr/>
                    </a:p>
                  </a:txBody>
                  <a:tcPr marL="0" marR="0" marT="0" marB="0"/>
                </a:tc>
                <a:tc hMerge="1">
                  <a:txBody>
                    <a:bodyPr/>
                    <a:lstStyle/>
                    <a:p>
                      <a:endParaRPr/>
                    </a:p>
                  </a:txBody>
                  <a:tcPr marL="0" marR="0" marT="0" marB="0"/>
                </a:tc>
                <a:tc>
                  <a:txBody>
                    <a:bodyPr/>
                    <a:lstStyle/>
                    <a:p>
                      <a:pPr marL="268605" marR="193040" indent="-67310">
                        <a:lnSpc>
                          <a:spcPct val="100000"/>
                        </a:lnSpc>
                        <a:spcBef>
                          <a:spcPts val="459"/>
                        </a:spcBef>
                      </a:pPr>
                      <a:r>
                        <a:rPr sz="800" dirty="0">
                          <a:latin typeface="Arial"/>
                          <a:cs typeface="Arial"/>
                        </a:rPr>
                        <a:t>23mm</a:t>
                      </a:r>
                      <a:r>
                        <a:rPr sz="800" spc="-40" dirty="0">
                          <a:latin typeface="Arial"/>
                          <a:cs typeface="Arial"/>
                        </a:rPr>
                        <a:t> </a:t>
                      </a:r>
                      <a:r>
                        <a:rPr sz="800" spc="-5" dirty="0">
                          <a:latin typeface="Arial"/>
                          <a:cs typeface="Arial"/>
                        </a:rPr>
                        <a:t>cannon</a:t>
                      </a:r>
                      <a:r>
                        <a:rPr sz="800" spc="-20" dirty="0">
                          <a:latin typeface="Arial"/>
                          <a:cs typeface="Arial"/>
                        </a:rPr>
                        <a:t> </a:t>
                      </a:r>
                      <a:r>
                        <a:rPr sz="800" spc="-5" dirty="0">
                          <a:latin typeface="Arial"/>
                          <a:cs typeface="Arial"/>
                        </a:rPr>
                        <a:t>pod </a:t>
                      </a:r>
                      <a:r>
                        <a:rPr sz="800" spc="-204" dirty="0">
                          <a:latin typeface="Arial"/>
                          <a:cs typeface="Arial"/>
                        </a:rPr>
                        <a:t> </a:t>
                      </a:r>
                      <a:r>
                        <a:rPr sz="800" dirty="0">
                          <a:latin typeface="Arial"/>
                          <a:cs typeface="Arial"/>
                        </a:rPr>
                        <a:t>TY-90</a:t>
                      </a:r>
                      <a:r>
                        <a:rPr sz="800" spc="-30" dirty="0">
                          <a:latin typeface="Arial"/>
                          <a:cs typeface="Arial"/>
                        </a:rPr>
                        <a:t> </a:t>
                      </a:r>
                      <a:r>
                        <a:rPr sz="800" dirty="0">
                          <a:latin typeface="Arial"/>
                          <a:cs typeface="Arial"/>
                        </a:rPr>
                        <a:t>Air-to-Air</a:t>
                      </a:r>
                      <a:endParaRPr sz="800">
                        <a:latin typeface="Arial"/>
                        <a:cs typeface="Arial"/>
                      </a:endParaRPr>
                    </a:p>
                  </a:txBody>
                  <a:tcPr marL="0" marR="0" marT="584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gridSpan="2">
                  <a:txBody>
                    <a:bodyPr/>
                    <a:lstStyle/>
                    <a:p>
                      <a:pPr>
                        <a:lnSpc>
                          <a:spcPct val="100000"/>
                        </a:lnSpc>
                        <a:spcBef>
                          <a:spcPts val="20"/>
                        </a:spcBef>
                      </a:pPr>
                      <a:endParaRPr sz="800">
                        <a:latin typeface="Times New Roman"/>
                        <a:cs typeface="Times New Roman"/>
                      </a:endParaRPr>
                    </a:p>
                    <a:p>
                      <a:pPr marL="2540" algn="ctr">
                        <a:lnSpc>
                          <a:spcPct val="100000"/>
                        </a:lnSpc>
                      </a:pPr>
                      <a:r>
                        <a:rPr sz="800" dirty="0">
                          <a:latin typeface="Arial"/>
                          <a:cs typeface="Arial"/>
                        </a:rPr>
                        <a:t>-</a:t>
                      </a:r>
                      <a:endParaRPr sz="80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hMerge="1">
                  <a:txBody>
                    <a:bodyPr/>
                    <a:lstStyle/>
                    <a:p>
                      <a:endParaRPr/>
                    </a:p>
                  </a:txBody>
                  <a:tcPr marL="0" marR="0" marT="0" marB="0"/>
                </a:tc>
                <a:tc>
                  <a:txBody>
                    <a:bodyPr/>
                    <a:lstStyle/>
                    <a:p>
                      <a:pPr>
                        <a:lnSpc>
                          <a:spcPct val="100000"/>
                        </a:lnSpc>
                        <a:spcBef>
                          <a:spcPts val="20"/>
                        </a:spcBef>
                      </a:pPr>
                      <a:endParaRPr sz="800">
                        <a:latin typeface="Times New Roman"/>
                        <a:cs typeface="Times New Roman"/>
                      </a:endParaRPr>
                    </a:p>
                    <a:p>
                      <a:pPr marL="1905" algn="ctr">
                        <a:lnSpc>
                          <a:spcPct val="100000"/>
                        </a:lnSpc>
                      </a:pPr>
                      <a:r>
                        <a:rPr sz="800" dirty="0">
                          <a:latin typeface="Arial"/>
                          <a:cs typeface="Arial"/>
                        </a:rPr>
                        <a:t>-</a:t>
                      </a:r>
                      <a:endParaRPr sz="800">
                        <a:latin typeface="Arial"/>
                        <a:cs typeface="Arial"/>
                      </a:endParaRPr>
                    </a:p>
                  </a:txBody>
                  <a:tcPr marL="0" marR="0" marT="2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398780" marR="188595" indent="-203200">
                        <a:lnSpc>
                          <a:spcPct val="100000"/>
                        </a:lnSpc>
                        <a:spcBef>
                          <a:spcPts val="459"/>
                        </a:spcBef>
                      </a:pPr>
                      <a:r>
                        <a:rPr sz="800" spc="-5" dirty="0">
                          <a:latin typeface="Arial"/>
                          <a:cs typeface="Arial"/>
                        </a:rPr>
                        <a:t>MG, Grenade Launcher, </a:t>
                      </a:r>
                      <a:r>
                        <a:rPr sz="800" spc="-210" dirty="0">
                          <a:latin typeface="Arial"/>
                          <a:cs typeface="Arial"/>
                        </a:rPr>
                        <a:t> </a:t>
                      </a:r>
                      <a:r>
                        <a:rPr sz="800" dirty="0">
                          <a:latin typeface="Arial"/>
                          <a:cs typeface="Arial"/>
                        </a:rPr>
                        <a:t>23-mm</a:t>
                      </a:r>
                      <a:r>
                        <a:rPr sz="800" spc="-30" dirty="0">
                          <a:latin typeface="Arial"/>
                          <a:cs typeface="Arial"/>
                        </a:rPr>
                        <a:t> </a:t>
                      </a:r>
                      <a:r>
                        <a:rPr sz="800" spc="-5" dirty="0">
                          <a:latin typeface="Arial"/>
                          <a:cs typeface="Arial"/>
                        </a:rPr>
                        <a:t>GSh-23</a:t>
                      </a:r>
                      <a:endParaRPr sz="800">
                        <a:latin typeface="Arial"/>
                        <a:cs typeface="Arial"/>
                      </a:endParaRPr>
                    </a:p>
                  </a:txBody>
                  <a:tcPr marL="0" marR="0" marT="584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6"/>
                  </a:ext>
                </a:extLst>
              </a:tr>
              <a:tr h="190500">
                <a:tc>
                  <a:txBody>
                    <a:bodyPr/>
                    <a:lstStyle/>
                    <a:p>
                      <a:pPr>
                        <a:lnSpc>
                          <a:spcPct val="100000"/>
                        </a:lnSpc>
                        <a:spcBef>
                          <a:spcPts val="260"/>
                        </a:spcBef>
                      </a:pPr>
                      <a:r>
                        <a:rPr sz="800" b="1" dirty="0">
                          <a:latin typeface="Arial"/>
                          <a:cs typeface="Arial"/>
                        </a:rPr>
                        <a:t>Crew/Troops</a:t>
                      </a:r>
                      <a:endParaRPr sz="800">
                        <a:latin typeface="Arial"/>
                        <a:cs typeface="Arial"/>
                      </a:endParaRPr>
                    </a:p>
                  </a:txBody>
                  <a:tcPr marL="0" marR="0" marT="33020" marB="0">
                    <a:lnR w="12700">
                      <a:solidFill>
                        <a:srgbClr val="000000"/>
                      </a:solidFill>
                      <a:prstDash val="solid"/>
                    </a:lnR>
                    <a:lnB w="12700">
                      <a:solidFill>
                        <a:srgbClr val="000000"/>
                      </a:solidFill>
                      <a:prstDash val="solid"/>
                    </a:lnB>
                    <a:solidFill>
                      <a:srgbClr val="E7E7E7"/>
                    </a:solidFill>
                  </a:tcPr>
                </a:tc>
                <a:tc>
                  <a:txBody>
                    <a:bodyPr/>
                    <a:lstStyle/>
                    <a:p>
                      <a:pPr marL="635"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3">
                  <a:txBody>
                    <a:bodyPr/>
                    <a:lstStyle/>
                    <a:p>
                      <a:pPr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60"/>
                        </a:spcBef>
                      </a:pPr>
                      <a:r>
                        <a:rPr sz="800" dirty="0">
                          <a:latin typeface="Arial"/>
                          <a:cs typeface="Arial"/>
                        </a:rPr>
                        <a:t>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2">
                  <a:txBody>
                    <a:bodyPr/>
                    <a:lstStyle/>
                    <a:p>
                      <a:pPr marL="1905" algn="ctr">
                        <a:lnSpc>
                          <a:spcPct val="100000"/>
                        </a:lnSpc>
                        <a:spcBef>
                          <a:spcPts val="260"/>
                        </a:spcBef>
                      </a:pPr>
                      <a:r>
                        <a:rPr sz="800" spc="-5" dirty="0">
                          <a:latin typeface="Arial"/>
                          <a:cs typeface="Arial"/>
                        </a:rPr>
                        <a:t>3/30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a:txBody>
                    <a:bodyPr/>
                    <a:lstStyle/>
                    <a:p>
                      <a:pPr marR="347980" algn="r">
                        <a:lnSpc>
                          <a:spcPct val="100000"/>
                        </a:lnSpc>
                        <a:spcBef>
                          <a:spcPts val="260"/>
                        </a:spcBef>
                      </a:pPr>
                      <a:r>
                        <a:rPr sz="800" spc="-5" dirty="0">
                          <a:latin typeface="Arial"/>
                          <a:cs typeface="Arial"/>
                        </a:rPr>
                        <a:t>2/15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09550" algn="ctr">
                        <a:lnSpc>
                          <a:spcPts val="720"/>
                        </a:lnSpc>
                        <a:spcBef>
                          <a:spcPts val="260"/>
                        </a:spcBef>
                      </a:pPr>
                      <a:r>
                        <a:rPr sz="800" spc="-5" dirty="0">
                          <a:latin typeface="Arial"/>
                          <a:cs typeface="Arial"/>
                        </a:rPr>
                        <a:t>2/30</a:t>
                      </a:r>
                      <a:endParaRPr sz="800">
                        <a:latin typeface="Arial"/>
                        <a:cs typeface="Arial"/>
                      </a:endParaRPr>
                    </a:p>
                    <a:p>
                      <a:pPr marR="87630" algn="r">
                        <a:lnSpc>
                          <a:spcPts val="420"/>
                        </a:lnSpc>
                      </a:pPr>
                      <a:r>
                        <a:rPr sz="900" spc="-5" dirty="0">
                          <a:solidFill>
                            <a:srgbClr val="888888"/>
                          </a:solidFill>
                          <a:latin typeface="Calibri"/>
                          <a:cs typeface="Calibri"/>
                        </a:rPr>
                        <a:t>45</a:t>
                      </a:r>
                      <a:endParaRPr sz="9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7"/>
                  </a:ext>
                </a:extLst>
              </a:tr>
              <a:tr h="190500">
                <a:tc>
                  <a:txBody>
                    <a:bodyPr/>
                    <a:lstStyle/>
                    <a:p>
                      <a:pPr>
                        <a:lnSpc>
                          <a:spcPct val="100000"/>
                        </a:lnSpc>
                        <a:spcBef>
                          <a:spcPts val="26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20" dirty="0">
                          <a:latin typeface="Arial"/>
                          <a:cs typeface="Arial"/>
                        </a:rPr>
                        <a:t> </a:t>
                      </a:r>
                      <a:r>
                        <a:rPr sz="700" b="1" spc="-5" dirty="0">
                          <a:latin typeface="Arial"/>
                          <a:cs typeface="Arial"/>
                        </a:rPr>
                        <a:t>(km)</a:t>
                      </a:r>
                      <a:endParaRPr sz="700">
                        <a:latin typeface="Arial"/>
                        <a:cs typeface="Arial"/>
                      </a:endParaRPr>
                    </a:p>
                  </a:txBody>
                  <a:tcPr marL="0" marR="0" marT="33020" marB="0">
                    <a:lnR w="12700">
                      <a:solidFill>
                        <a:srgbClr val="000000"/>
                      </a:solidFill>
                      <a:prstDash val="solid"/>
                    </a:lnR>
                    <a:lnT w="12700">
                      <a:solidFill>
                        <a:srgbClr val="000000"/>
                      </a:solidFill>
                      <a:prstDash val="solid"/>
                    </a:lnT>
                    <a:solidFill>
                      <a:srgbClr val="E7E7E7"/>
                    </a:solidFill>
                  </a:tcPr>
                </a:tc>
                <a:tc>
                  <a:txBody>
                    <a:bodyPr/>
                    <a:lstStyle/>
                    <a:p>
                      <a:pPr algn="ctr">
                        <a:lnSpc>
                          <a:spcPct val="100000"/>
                        </a:lnSpc>
                        <a:spcBef>
                          <a:spcPts val="260"/>
                        </a:spcBef>
                      </a:pPr>
                      <a:r>
                        <a:rPr sz="800" spc="-5" dirty="0">
                          <a:latin typeface="Arial"/>
                          <a:cs typeface="Arial"/>
                        </a:rPr>
                        <a:t>860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solidFill>
                      <a:srgbClr val="E7E7E7"/>
                    </a:solidFill>
                  </a:tcPr>
                </a:tc>
                <a:tc gridSpan="3">
                  <a:txBody>
                    <a:bodyPr/>
                    <a:lstStyle/>
                    <a:p>
                      <a:pPr algn="ctr">
                        <a:lnSpc>
                          <a:spcPct val="100000"/>
                        </a:lnSpc>
                        <a:spcBef>
                          <a:spcPts val="260"/>
                        </a:spcBef>
                      </a:pPr>
                      <a:r>
                        <a:rPr sz="800" spc="-5" dirty="0">
                          <a:latin typeface="Arial"/>
                          <a:cs typeface="Arial"/>
                        </a:rPr>
                        <a:t>800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solidFill>
                      <a:srgbClr val="E7E7E7"/>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60"/>
                        </a:spcBef>
                      </a:pPr>
                      <a:r>
                        <a:rPr sz="800" spc="-5" dirty="0">
                          <a:latin typeface="Arial"/>
                          <a:cs typeface="Arial"/>
                        </a:rPr>
                        <a:t>700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solidFill>
                      <a:srgbClr val="E7E7E7"/>
                    </a:solidFill>
                  </a:tcPr>
                </a:tc>
                <a:tc gridSpan="2">
                  <a:txBody>
                    <a:bodyPr/>
                    <a:lstStyle/>
                    <a:p>
                      <a:pPr marL="635" algn="ctr">
                        <a:lnSpc>
                          <a:spcPct val="100000"/>
                        </a:lnSpc>
                        <a:spcBef>
                          <a:spcPts val="260"/>
                        </a:spcBef>
                      </a:pPr>
                      <a:r>
                        <a:rPr sz="800" spc="-5" dirty="0">
                          <a:latin typeface="Arial"/>
                          <a:cs typeface="Arial"/>
                        </a:rPr>
                        <a:t>920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solidFill>
                      <a:srgbClr val="E7E7E7"/>
                    </a:solidFill>
                  </a:tcPr>
                </a:tc>
                <a:tc hMerge="1">
                  <a:txBody>
                    <a:bodyPr/>
                    <a:lstStyle/>
                    <a:p>
                      <a:endParaRPr/>
                    </a:p>
                  </a:txBody>
                  <a:tcPr marL="0" marR="0" marT="0" marB="0"/>
                </a:tc>
                <a:tc>
                  <a:txBody>
                    <a:bodyPr/>
                    <a:lstStyle/>
                    <a:p>
                      <a:pPr marR="363220" algn="r">
                        <a:lnSpc>
                          <a:spcPct val="100000"/>
                        </a:lnSpc>
                        <a:spcBef>
                          <a:spcPts val="260"/>
                        </a:spcBef>
                      </a:pPr>
                      <a:r>
                        <a:rPr sz="800" spc="-5" dirty="0">
                          <a:latin typeface="Arial"/>
                          <a:cs typeface="Arial"/>
                        </a:rPr>
                        <a:t>460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solidFill>
                      <a:srgbClr val="E7E7E7"/>
                    </a:solidFill>
                  </a:tcPr>
                </a:tc>
                <a:tc>
                  <a:txBody>
                    <a:bodyPr/>
                    <a:lstStyle/>
                    <a:p>
                      <a:pPr marL="207645" algn="ctr">
                        <a:lnSpc>
                          <a:spcPct val="100000"/>
                        </a:lnSpc>
                        <a:spcBef>
                          <a:spcPts val="260"/>
                        </a:spcBef>
                      </a:pPr>
                      <a:r>
                        <a:rPr sz="800" spc="-5" dirty="0">
                          <a:latin typeface="Arial"/>
                          <a:cs typeface="Arial"/>
                        </a:rPr>
                        <a:t>465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solidFill>
                      <a:srgbClr val="E7E7E7"/>
                    </a:solidFill>
                  </a:tcPr>
                </a:tc>
                <a:extLst>
                  <a:ext uri="{0D108BD9-81ED-4DB2-BD59-A6C34878D82A}">
                    <a16:rowId xmlns:a16="http://schemas.microsoft.com/office/drawing/2014/main" val="10008"/>
                  </a:ext>
                </a:extLst>
              </a:tr>
            </a:tbl>
          </a:graphicData>
        </a:graphic>
      </p:graphicFrame>
      <p:pic>
        <p:nvPicPr>
          <p:cNvPr id="34" name="object 34"/>
          <p:cNvPicPr/>
          <p:nvPr/>
        </p:nvPicPr>
        <p:blipFill>
          <a:blip r:embed="rId23" cstate="print"/>
          <a:stretch>
            <a:fillRect/>
          </a:stretch>
        </p:blipFill>
        <p:spPr>
          <a:xfrm>
            <a:off x="3087623" y="2775204"/>
            <a:ext cx="426720" cy="259079"/>
          </a:xfrm>
          <a:prstGeom prst="rect">
            <a:avLst/>
          </a:prstGeom>
        </p:spPr>
      </p:pic>
    </p:spTree>
    <p:extLst>
      <p:ext uri="{BB962C8B-B14F-4D97-AF65-F5344CB8AC3E}">
        <p14:creationId xmlns:p14="http://schemas.microsoft.com/office/powerpoint/2010/main" val="13571808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nvGraphicFramePr>
        <p:xfrm>
          <a:off x="0" y="4743044"/>
          <a:ext cx="9141457" cy="1254760"/>
        </p:xfrm>
        <a:graphic>
          <a:graphicData uri="http://schemas.openxmlformats.org/drawingml/2006/table">
            <a:tbl>
              <a:tblPr firstRow="1" bandRow="1">
                <a:tableStyleId>{2D5ABB26-0587-4C30-8999-92F81FD0307C}</a:tableStyleId>
              </a:tblPr>
              <a:tblGrid>
                <a:gridCol w="1224915">
                  <a:extLst>
                    <a:ext uri="{9D8B030D-6E8A-4147-A177-3AD203B41FA5}">
                      <a16:colId xmlns:a16="http://schemas.microsoft.com/office/drawing/2014/main" val="20000"/>
                    </a:ext>
                  </a:extLst>
                </a:gridCol>
                <a:gridCol w="685799">
                  <a:extLst>
                    <a:ext uri="{9D8B030D-6E8A-4147-A177-3AD203B41FA5}">
                      <a16:colId xmlns:a16="http://schemas.microsoft.com/office/drawing/2014/main" val="20001"/>
                    </a:ext>
                  </a:extLst>
                </a:gridCol>
                <a:gridCol w="993775">
                  <a:extLst>
                    <a:ext uri="{9D8B030D-6E8A-4147-A177-3AD203B41FA5}">
                      <a16:colId xmlns:a16="http://schemas.microsoft.com/office/drawing/2014/main" val="20002"/>
                    </a:ext>
                  </a:extLst>
                </a:gridCol>
                <a:gridCol w="1078864">
                  <a:extLst>
                    <a:ext uri="{9D8B030D-6E8A-4147-A177-3AD203B41FA5}">
                      <a16:colId xmlns:a16="http://schemas.microsoft.com/office/drawing/2014/main" val="20003"/>
                    </a:ext>
                  </a:extLst>
                </a:gridCol>
                <a:gridCol w="1055370">
                  <a:extLst>
                    <a:ext uri="{9D8B030D-6E8A-4147-A177-3AD203B41FA5}">
                      <a16:colId xmlns:a16="http://schemas.microsoft.com/office/drawing/2014/main" val="20004"/>
                    </a:ext>
                  </a:extLst>
                </a:gridCol>
                <a:gridCol w="1062989">
                  <a:extLst>
                    <a:ext uri="{9D8B030D-6E8A-4147-A177-3AD203B41FA5}">
                      <a16:colId xmlns:a16="http://schemas.microsoft.com/office/drawing/2014/main" val="20005"/>
                    </a:ext>
                  </a:extLst>
                </a:gridCol>
                <a:gridCol w="1016635">
                  <a:extLst>
                    <a:ext uri="{9D8B030D-6E8A-4147-A177-3AD203B41FA5}">
                      <a16:colId xmlns:a16="http://schemas.microsoft.com/office/drawing/2014/main" val="20006"/>
                    </a:ext>
                  </a:extLst>
                </a:gridCol>
                <a:gridCol w="1001395">
                  <a:extLst>
                    <a:ext uri="{9D8B030D-6E8A-4147-A177-3AD203B41FA5}">
                      <a16:colId xmlns:a16="http://schemas.microsoft.com/office/drawing/2014/main" val="20007"/>
                    </a:ext>
                  </a:extLst>
                </a:gridCol>
                <a:gridCol w="1021715">
                  <a:extLst>
                    <a:ext uri="{9D8B030D-6E8A-4147-A177-3AD203B41FA5}">
                      <a16:colId xmlns:a16="http://schemas.microsoft.com/office/drawing/2014/main" val="20008"/>
                    </a:ext>
                  </a:extLst>
                </a:gridCol>
              </a:tblGrid>
              <a:tr h="297180">
                <a:tc>
                  <a:txBody>
                    <a:bodyPr/>
                    <a:lstStyle/>
                    <a:p>
                      <a:pPr marL="25400">
                        <a:lnSpc>
                          <a:spcPct val="100000"/>
                        </a:lnSpc>
                        <a:spcBef>
                          <a:spcPts val="680"/>
                        </a:spcBef>
                      </a:pPr>
                      <a:r>
                        <a:rPr sz="800" b="1" dirty="0">
                          <a:latin typeface="Arial"/>
                          <a:cs typeface="Arial"/>
                        </a:rPr>
                        <a:t>Weapon</a:t>
                      </a:r>
                      <a:r>
                        <a:rPr sz="800" b="1" spc="-55" dirty="0">
                          <a:latin typeface="Arial"/>
                          <a:cs typeface="Arial"/>
                        </a:rPr>
                        <a:t> </a:t>
                      </a:r>
                      <a:r>
                        <a:rPr sz="800" b="1" spc="-10" dirty="0">
                          <a:latin typeface="Arial"/>
                          <a:cs typeface="Arial"/>
                        </a:rPr>
                        <a:t>System</a:t>
                      </a:r>
                      <a:endParaRPr sz="800">
                        <a:latin typeface="Arial"/>
                        <a:cs typeface="Arial"/>
                      </a:endParaRPr>
                    </a:p>
                  </a:txBody>
                  <a:tcPr marL="0" marR="0" marT="8636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64465">
                        <a:lnSpc>
                          <a:spcPct val="100000"/>
                        </a:lnSpc>
                        <a:spcBef>
                          <a:spcPts val="260"/>
                        </a:spcBef>
                      </a:pPr>
                      <a:r>
                        <a:rPr sz="800" b="1" u="sng" spc="-5" dirty="0">
                          <a:solidFill>
                            <a:srgbClr val="0000FF"/>
                          </a:solidFill>
                          <a:uFill>
                            <a:solidFill>
                              <a:srgbClr val="0000FF"/>
                            </a:solidFill>
                          </a:uFill>
                          <a:latin typeface="Arial"/>
                          <a:cs typeface="Arial"/>
                          <a:hlinkClick r:id="rId2"/>
                        </a:rPr>
                        <a:t>QSZ-92</a:t>
                      </a:r>
                      <a:endParaRPr sz="800">
                        <a:latin typeface="Arial"/>
                        <a:cs typeface="Arial"/>
                      </a:endParaRPr>
                    </a:p>
                    <a:p>
                      <a:pPr marL="193040">
                        <a:lnSpc>
                          <a:spcPct val="100000"/>
                        </a:lnSpc>
                        <a:spcBef>
                          <a:spcPts val="5"/>
                        </a:spcBef>
                      </a:pPr>
                      <a:r>
                        <a:rPr sz="700" b="1" spc="-5" dirty="0">
                          <a:latin typeface="Arial"/>
                          <a:cs typeface="Arial"/>
                        </a:rPr>
                        <a:t>(Pistol)</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3"/>
                        </a:rPr>
                        <a:t>QBZ-95</a:t>
                      </a:r>
                      <a:endParaRPr sz="800">
                        <a:latin typeface="Arial"/>
                        <a:cs typeface="Arial"/>
                      </a:endParaRPr>
                    </a:p>
                    <a:p>
                      <a:pPr algn="ctr">
                        <a:lnSpc>
                          <a:spcPct val="100000"/>
                        </a:lnSpc>
                        <a:spcBef>
                          <a:spcPts val="5"/>
                        </a:spcBef>
                      </a:pPr>
                      <a:r>
                        <a:rPr sz="700" b="1" spc="-10" dirty="0">
                          <a:latin typeface="Arial"/>
                          <a:cs typeface="Arial"/>
                        </a:rPr>
                        <a:t>(Automatic</a:t>
                      </a:r>
                      <a:r>
                        <a:rPr sz="700" b="1" spc="15" dirty="0">
                          <a:latin typeface="Arial"/>
                          <a:cs typeface="Arial"/>
                        </a:rPr>
                        <a:t> </a:t>
                      </a:r>
                      <a:r>
                        <a:rPr sz="700" b="1" spc="-5" dirty="0">
                          <a:latin typeface="Arial"/>
                          <a:cs typeface="Arial"/>
                        </a:rPr>
                        <a:t>Rifle)</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10" dirty="0">
                          <a:solidFill>
                            <a:srgbClr val="0000FF"/>
                          </a:solidFill>
                          <a:uFill>
                            <a:solidFill>
                              <a:srgbClr val="0000FF"/>
                            </a:solidFill>
                          </a:uFill>
                          <a:latin typeface="Arial"/>
                          <a:cs typeface="Arial"/>
                          <a:hlinkClick r:id="rId4"/>
                        </a:rPr>
                        <a:t>Type-56</a:t>
                      </a:r>
                      <a:endParaRPr sz="800">
                        <a:latin typeface="Arial"/>
                        <a:cs typeface="Arial"/>
                      </a:endParaRPr>
                    </a:p>
                    <a:p>
                      <a:pPr marL="635" algn="ctr">
                        <a:lnSpc>
                          <a:spcPct val="100000"/>
                        </a:lnSpc>
                        <a:spcBef>
                          <a:spcPts val="5"/>
                        </a:spcBef>
                      </a:pPr>
                      <a:r>
                        <a:rPr sz="700" b="1" spc="-10" dirty="0">
                          <a:latin typeface="Arial"/>
                          <a:cs typeface="Arial"/>
                        </a:rPr>
                        <a:t>(Automatic</a:t>
                      </a:r>
                      <a:r>
                        <a:rPr sz="700" b="1" spc="15" dirty="0">
                          <a:latin typeface="Arial"/>
                          <a:cs typeface="Arial"/>
                        </a:rPr>
                        <a:t> </a:t>
                      </a:r>
                      <a:r>
                        <a:rPr sz="700" b="1" spc="-5" dirty="0">
                          <a:latin typeface="Arial"/>
                          <a:cs typeface="Arial"/>
                        </a:rPr>
                        <a:t>Rifle)</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5"/>
                        </a:rPr>
                        <a:t>QBZ-191</a:t>
                      </a:r>
                      <a:endParaRPr sz="800">
                        <a:latin typeface="Arial"/>
                        <a:cs typeface="Arial"/>
                      </a:endParaRPr>
                    </a:p>
                    <a:p>
                      <a:pPr algn="ctr">
                        <a:lnSpc>
                          <a:spcPct val="100000"/>
                        </a:lnSpc>
                        <a:spcBef>
                          <a:spcPts val="5"/>
                        </a:spcBef>
                      </a:pPr>
                      <a:r>
                        <a:rPr sz="700" b="1" spc="-10" dirty="0">
                          <a:latin typeface="Arial"/>
                          <a:cs typeface="Arial"/>
                        </a:rPr>
                        <a:t>(Assault</a:t>
                      </a:r>
                      <a:r>
                        <a:rPr sz="700" b="1" spc="-5" dirty="0">
                          <a:latin typeface="Arial"/>
                          <a:cs typeface="Arial"/>
                        </a:rPr>
                        <a:t> Rifle)</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5" dirty="0">
                          <a:solidFill>
                            <a:srgbClr val="0000FF"/>
                          </a:solidFill>
                          <a:uFill>
                            <a:solidFill>
                              <a:srgbClr val="0000FF"/>
                            </a:solidFill>
                          </a:uFill>
                          <a:latin typeface="Arial"/>
                          <a:cs typeface="Arial"/>
                          <a:hlinkClick r:id="rId6"/>
                        </a:rPr>
                        <a:t>QJZ-89</a:t>
                      </a:r>
                      <a:endParaRPr sz="800">
                        <a:latin typeface="Arial"/>
                        <a:cs typeface="Arial"/>
                      </a:endParaRPr>
                    </a:p>
                    <a:p>
                      <a:pPr algn="ctr">
                        <a:lnSpc>
                          <a:spcPct val="100000"/>
                        </a:lnSpc>
                        <a:spcBef>
                          <a:spcPts val="5"/>
                        </a:spcBef>
                      </a:pPr>
                      <a:r>
                        <a:rPr sz="700" b="1" spc="-10" dirty="0">
                          <a:latin typeface="Arial"/>
                          <a:cs typeface="Arial"/>
                        </a:rPr>
                        <a:t>(Machinegun)</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b="1" u="sng" spc="-20" dirty="0">
                          <a:solidFill>
                            <a:srgbClr val="0000FF"/>
                          </a:solidFill>
                          <a:uFill>
                            <a:solidFill>
                              <a:srgbClr val="0000FF"/>
                            </a:solidFill>
                          </a:uFill>
                          <a:latin typeface="Arial"/>
                          <a:cs typeface="Arial"/>
                          <a:hlinkClick r:id="rId3"/>
                        </a:rPr>
                        <a:t>QBB-95</a:t>
                      </a:r>
                      <a:endParaRPr sz="800">
                        <a:latin typeface="Arial"/>
                        <a:cs typeface="Arial"/>
                      </a:endParaRPr>
                    </a:p>
                    <a:p>
                      <a:pPr marL="3810" algn="ctr">
                        <a:lnSpc>
                          <a:spcPct val="100000"/>
                        </a:lnSpc>
                        <a:spcBef>
                          <a:spcPts val="5"/>
                        </a:spcBef>
                      </a:pPr>
                      <a:r>
                        <a:rPr sz="700" b="1" spc="-15" dirty="0">
                          <a:latin typeface="Arial"/>
                          <a:cs typeface="Arial"/>
                        </a:rPr>
                        <a:t>(Machinegun)</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b="1" u="sng" spc="-10" dirty="0">
                          <a:solidFill>
                            <a:srgbClr val="0000FF"/>
                          </a:solidFill>
                          <a:uFill>
                            <a:solidFill>
                              <a:srgbClr val="0000FF"/>
                            </a:solidFill>
                          </a:uFill>
                          <a:latin typeface="Arial"/>
                          <a:cs typeface="Arial"/>
                          <a:hlinkClick r:id="rId7"/>
                        </a:rPr>
                        <a:t>Type-81</a:t>
                      </a:r>
                      <a:endParaRPr sz="800">
                        <a:latin typeface="Arial"/>
                        <a:cs typeface="Arial"/>
                      </a:endParaRPr>
                    </a:p>
                    <a:p>
                      <a:pPr algn="ctr">
                        <a:lnSpc>
                          <a:spcPct val="100000"/>
                        </a:lnSpc>
                        <a:spcBef>
                          <a:spcPts val="5"/>
                        </a:spcBef>
                      </a:pPr>
                      <a:r>
                        <a:rPr sz="700" b="1" spc="-10" dirty="0">
                          <a:latin typeface="Arial"/>
                          <a:cs typeface="Arial"/>
                        </a:rPr>
                        <a:t>(Assault</a:t>
                      </a:r>
                      <a:r>
                        <a:rPr sz="700" b="1" spc="-5" dirty="0">
                          <a:latin typeface="Arial"/>
                          <a:cs typeface="Arial"/>
                        </a:rPr>
                        <a:t> Rifle)</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b="1" u="sng" spc="-5" dirty="0">
                          <a:solidFill>
                            <a:srgbClr val="0000FF"/>
                          </a:solidFill>
                          <a:uFill>
                            <a:solidFill>
                              <a:srgbClr val="0000FF"/>
                            </a:solidFill>
                          </a:uFill>
                          <a:latin typeface="Arial"/>
                          <a:cs typeface="Arial"/>
                          <a:hlinkClick r:id="rId8"/>
                        </a:rPr>
                        <a:t>QBU-88</a:t>
                      </a:r>
                      <a:endParaRPr sz="800">
                        <a:latin typeface="Arial"/>
                        <a:cs typeface="Arial"/>
                      </a:endParaRPr>
                    </a:p>
                    <a:p>
                      <a:pPr marL="2540" algn="ctr">
                        <a:lnSpc>
                          <a:spcPct val="100000"/>
                        </a:lnSpc>
                        <a:spcBef>
                          <a:spcPts val="5"/>
                        </a:spcBef>
                      </a:pPr>
                      <a:r>
                        <a:rPr sz="700" b="1" spc="-10" dirty="0">
                          <a:latin typeface="Arial"/>
                          <a:cs typeface="Arial"/>
                        </a:rPr>
                        <a:t>(Sniper </a:t>
                      </a:r>
                      <a:r>
                        <a:rPr sz="700" b="1" spc="-5" dirty="0">
                          <a:latin typeface="Arial"/>
                          <a:cs typeface="Arial"/>
                        </a:rPr>
                        <a:t>Rifle)</a:t>
                      </a:r>
                      <a:endParaRPr sz="7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0"/>
                  </a:ext>
                </a:extLst>
              </a:tr>
              <a:tr h="191135">
                <a:tc>
                  <a:txBody>
                    <a:bodyPr/>
                    <a:lstStyle/>
                    <a:p>
                      <a:pPr marL="25400">
                        <a:lnSpc>
                          <a:spcPct val="100000"/>
                        </a:lnSpc>
                        <a:spcBef>
                          <a:spcPts val="260"/>
                        </a:spcBef>
                      </a:pPr>
                      <a:r>
                        <a:rPr sz="800" b="1" dirty="0">
                          <a:latin typeface="Arial"/>
                          <a:cs typeface="Arial"/>
                        </a:rPr>
                        <a:t>Caliber</a:t>
                      </a:r>
                      <a:r>
                        <a:rPr sz="800" b="1" spc="-55" dirty="0">
                          <a:latin typeface="Arial"/>
                          <a:cs typeface="Arial"/>
                        </a:rPr>
                        <a:t> </a:t>
                      </a:r>
                      <a:r>
                        <a:rPr sz="700" b="1" spc="-5" dirty="0">
                          <a:latin typeface="Arial"/>
                          <a:cs typeface="Arial"/>
                        </a:rPr>
                        <a:t>(mm)</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5.8x21</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5.8x42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7.62x39</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5.8x42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12.7x108</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R="350520" algn="r">
                        <a:lnSpc>
                          <a:spcPct val="100000"/>
                        </a:lnSpc>
                        <a:spcBef>
                          <a:spcPts val="260"/>
                        </a:spcBef>
                      </a:pPr>
                      <a:r>
                        <a:rPr sz="800" spc="-15" dirty="0">
                          <a:latin typeface="Arial"/>
                          <a:cs typeface="Arial"/>
                        </a:rPr>
                        <a:t>5.8x42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7.62x39</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60"/>
                        </a:spcBef>
                      </a:pPr>
                      <a:r>
                        <a:rPr sz="800" spc="-5" dirty="0">
                          <a:latin typeface="Arial"/>
                          <a:cs typeface="Arial"/>
                        </a:rPr>
                        <a:t>5.8x42</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195580">
                <a:tc>
                  <a:txBody>
                    <a:bodyPr/>
                    <a:lstStyle/>
                    <a:p>
                      <a:pPr marL="25400">
                        <a:lnSpc>
                          <a:spcPct val="100000"/>
                        </a:lnSpc>
                        <a:spcBef>
                          <a:spcPts val="280"/>
                        </a:spcBef>
                      </a:pPr>
                      <a:r>
                        <a:rPr sz="800" b="1" spc="-10" dirty="0">
                          <a:latin typeface="Arial"/>
                          <a:cs typeface="Arial"/>
                        </a:rPr>
                        <a:t>System</a:t>
                      </a:r>
                      <a:r>
                        <a:rPr sz="800" b="1" spc="25" dirty="0">
                          <a:latin typeface="Arial"/>
                          <a:cs typeface="Arial"/>
                        </a:rPr>
                        <a:t> </a:t>
                      </a:r>
                      <a:r>
                        <a:rPr sz="800" b="1" dirty="0">
                          <a:latin typeface="Arial"/>
                          <a:cs typeface="Arial"/>
                        </a:rPr>
                        <a:t>Weight</a:t>
                      </a:r>
                      <a:r>
                        <a:rPr sz="800" b="1" spc="-45" dirty="0">
                          <a:latin typeface="Arial"/>
                          <a:cs typeface="Arial"/>
                        </a:rPr>
                        <a:t> </a:t>
                      </a:r>
                      <a:r>
                        <a:rPr sz="700" b="1" spc="-10" dirty="0">
                          <a:latin typeface="Arial"/>
                          <a:cs typeface="Arial"/>
                        </a:rPr>
                        <a:t>(kg)</a:t>
                      </a:r>
                      <a:endParaRPr sz="700">
                        <a:latin typeface="Arial"/>
                        <a:cs typeface="Arial"/>
                      </a:endParaRPr>
                    </a:p>
                  </a:txBody>
                  <a:tcPr marL="0" marR="0" marT="3556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80"/>
                        </a:spcBef>
                      </a:pPr>
                      <a:r>
                        <a:rPr sz="800" dirty="0">
                          <a:latin typeface="Arial"/>
                          <a:cs typeface="Arial"/>
                        </a:rPr>
                        <a:t>.76</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80"/>
                        </a:spcBef>
                      </a:pPr>
                      <a:r>
                        <a:rPr sz="800" dirty="0">
                          <a:latin typeface="Arial"/>
                          <a:cs typeface="Arial"/>
                        </a:rPr>
                        <a:t>3.4</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80"/>
                        </a:spcBef>
                      </a:pPr>
                      <a:r>
                        <a:rPr sz="800" dirty="0">
                          <a:latin typeface="Arial"/>
                          <a:cs typeface="Arial"/>
                        </a:rPr>
                        <a:t>3.8</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80"/>
                        </a:spcBef>
                      </a:pPr>
                      <a:r>
                        <a:rPr sz="800" dirty="0">
                          <a:latin typeface="Arial"/>
                          <a:cs typeface="Arial"/>
                        </a:rPr>
                        <a:t>3.4</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80"/>
                        </a:spcBef>
                      </a:pPr>
                      <a:r>
                        <a:rPr sz="800" spc="-15" dirty="0">
                          <a:latin typeface="Arial"/>
                          <a:cs typeface="Arial"/>
                        </a:rPr>
                        <a:t>26.5</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80"/>
                        </a:spcBef>
                      </a:pPr>
                      <a:r>
                        <a:rPr sz="800" spc="-10" dirty="0">
                          <a:latin typeface="Arial"/>
                          <a:cs typeface="Arial"/>
                        </a:rPr>
                        <a:t>3.9</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80"/>
                        </a:spcBef>
                      </a:pPr>
                      <a:r>
                        <a:rPr sz="800" dirty="0">
                          <a:latin typeface="Arial"/>
                          <a:cs typeface="Arial"/>
                        </a:rPr>
                        <a:t>3.4</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80"/>
                        </a:spcBef>
                      </a:pPr>
                      <a:r>
                        <a:rPr sz="800" dirty="0">
                          <a:latin typeface="Arial"/>
                          <a:cs typeface="Arial"/>
                        </a:rPr>
                        <a:t>4.1</a:t>
                      </a:r>
                      <a:endParaRPr sz="800">
                        <a:latin typeface="Arial"/>
                        <a:cs typeface="Arial"/>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2"/>
                  </a:ext>
                </a:extLst>
              </a:tr>
              <a:tr h="189865">
                <a:tc>
                  <a:txBody>
                    <a:bodyPr/>
                    <a:lstStyle/>
                    <a:p>
                      <a:pPr marL="25400">
                        <a:lnSpc>
                          <a:spcPct val="100000"/>
                        </a:lnSpc>
                        <a:spcBef>
                          <a:spcPts val="260"/>
                        </a:spcBef>
                      </a:pPr>
                      <a:r>
                        <a:rPr sz="800" b="1" dirty="0">
                          <a:latin typeface="Arial"/>
                          <a:cs typeface="Arial"/>
                        </a:rPr>
                        <a:t>Max</a:t>
                      </a:r>
                      <a:r>
                        <a:rPr sz="800" b="1" spc="-25" dirty="0">
                          <a:latin typeface="Arial"/>
                          <a:cs typeface="Arial"/>
                        </a:rPr>
                        <a:t> </a:t>
                      </a:r>
                      <a:r>
                        <a:rPr sz="800" b="1" spc="-5" dirty="0">
                          <a:latin typeface="Arial"/>
                          <a:cs typeface="Arial"/>
                        </a:rPr>
                        <a:t>Effective</a:t>
                      </a:r>
                      <a:r>
                        <a:rPr sz="800" b="1" spc="-10" dirty="0">
                          <a:latin typeface="Arial"/>
                          <a:cs typeface="Arial"/>
                        </a:rPr>
                        <a:t> </a:t>
                      </a:r>
                      <a:r>
                        <a:rPr sz="800" b="1" dirty="0">
                          <a:latin typeface="Arial"/>
                          <a:cs typeface="Arial"/>
                        </a:rPr>
                        <a:t>Range</a:t>
                      </a:r>
                      <a:r>
                        <a:rPr sz="800" b="1" spc="-15" dirty="0">
                          <a:latin typeface="Arial"/>
                          <a:cs typeface="Arial"/>
                        </a:rPr>
                        <a:t> </a:t>
                      </a:r>
                      <a:r>
                        <a:rPr sz="700" b="1" spc="-5" dirty="0">
                          <a:latin typeface="Arial"/>
                          <a:cs typeface="Arial"/>
                        </a:rPr>
                        <a:t>(m)</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500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5" dirty="0">
                          <a:latin typeface="Arial"/>
                          <a:cs typeface="Arial"/>
                        </a:rPr>
                        <a:t>400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400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gn="ctr">
                        <a:lnSpc>
                          <a:spcPct val="100000"/>
                        </a:lnSpc>
                        <a:spcBef>
                          <a:spcPts val="260"/>
                        </a:spcBef>
                      </a:pPr>
                      <a:r>
                        <a:rPr sz="800" spc="-5" dirty="0">
                          <a:latin typeface="Arial"/>
                          <a:cs typeface="Arial"/>
                        </a:rPr>
                        <a:t>1000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635" algn="ctr">
                        <a:lnSpc>
                          <a:spcPct val="100000"/>
                        </a:lnSpc>
                        <a:spcBef>
                          <a:spcPts val="260"/>
                        </a:spcBef>
                      </a:pPr>
                      <a:r>
                        <a:rPr sz="800" spc="-15" dirty="0">
                          <a:latin typeface="Arial"/>
                          <a:cs typeface="Arial"/>
                        </a:rPr>
                        <a:t>600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1270" algn="ctr">
                        <a:lnSpc>
                          <a:spcPct val="100000"/>
                        </a:lnSpc>
                        <a:spcBef>
                          <a:spcPts val="260"/>
                        </a:spcBef>
                      </a:pPr>
                      <a:r>
                        <a:rPr sz="800" spc="-5" dirty="0">
                          <a:latin typeface="Arial"/>
                          <a:cs typeface="Arial"/>
                        </a:rPr>
                        <a:t>400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2540" algn="ctr">
                        <a:lnSpc>
                          <a:spcPct val="100000"/>
                        </a:lnSpc>
                        <a:spcBef>
                          <a:spcPts val="260"/>
                        </a:spcBef>
                      </a:pPr>
                      <a:r>
                        <a:rPr sz="800" spc="-5" dirty="0">
                          <a:latin typeface="Arial"/>
                          <a:cs typeface="Arial"/>
                        </a:rPr>
                        <a:t>800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3"/>
                  </a:ext>
                </a:extLst>
              </a:tr>
              <a:tr h="190500">
                <a:tc>
                  <a:txBody>
                    <a:bodyPr/>
                    <a:lstStyle/>
                    <a:p>
                      <a:pPr marL="25400">
                        <a:lnSpc>
                          <a:spcPct val="100000"/>
                        </a:lnSpc>
                        <a:spcBef>
                          <a:spcPts val="260"/>
                        </a:spcBef>
                      </a:pPr>
                      <a:r>
                        <a:rPr sz="800" b="1" spc="-5" dirty="0">
                          <a:latin typeface="Arial"/>
                          <a:cs typeface="Arial"/>
                        </a:rPr>
                        <a:t>Rate</a:t>
                      </a:r>
                      <a:r>
                        <a:rPr sz="800" b="1" spc="-15" dirty="0">
                          <a:latin typeface="Arial"/>
                          <a:cs typeface="Arial"/>
                        </a:rPr>
                        <a:t> </a:t>
                      </a:r>
                      <a:r>
                        <a:rPr sz="800" b="1" dirty="0">
                          <a:latin typeface="Arial"/>
                          <a:cs typeface="Arial"/>
                        </a:rPr>
                        <a:t>of</a:t>
                      </a:r>
                      <a:r>
                        <a:rPr sz="800" b="1" spc="-20" dirty="0">
                          <a:latin typeface="Arial"/>
                          <a:cs typeface="Arial"/>
                        </a:rPr>
                        <a:t> </a:t>
                      </a:r>
                      <a:r>
                        <a:rPr sz="800" b="1" dirty="0">
                          <a:latin typeface="Arial"/>
                          <a:cs typeface="Arial"/>
                        </a:rPr>
                        <a:t>Fire</a:t>
                      </a:r>
                      <a:r>
                        <a:rPr sz="800" b="1" spc="-25" dirty="0">
                          <a:latin typeface="Arial"/>
                          <a:cs typeface="Arial"/>
                        </a:rPr>
                        <a:t> </a:t>
                      </a:r>
                      <a:r>
                        <a:rPr sz="700" b="1" spc="-10" dirty="0">
                          <a:latin typeface="Arial"/>
                          <a:cs typeface="Arial"/>
                        </a:rPr>
                        <a:t>(per</a:t>
                      </a:r>
                      <a:r>
                        <a:rPr sz="700" b="1" spc="15" dirty="0">
                          <a:latin typeface="Arial"/>
                          <a:cs typeface="Arial"/>
                        </a:rPr>
                        <a:t> </a:t>
                      </a:r>
                      <a:r>
                        <a:rPr sz="700" b="1" spc="-5" dirty="0">
                          <a:latin typeface="Arial"/>
                          <a:cs typeface="Arial"/>
                        </a:rPr>
                        <a:t>min)</a:t>
                      </a:r>
                      <a:endParaRPr sz="7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40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650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635" algn="ctr">
                        <a:lnSpc>
                          <a:spcPct val="100000"/>
                        </a:lnSpc>
                        <a:spcBef>
                          <a:spcPts val="260"/>
                        </a:spcBef>
                      </a:pPr>
                      <a:r>
                        <a:rPr sz="800" spc="-5" dirty="0">
                          <a:latin typeface="Arial"/>
                          <a:cs typeface="Arial"/>
                        </a:rPr>
                        <a:t>650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spc="-5" dirty="0">
                          <a:latin typeface="Arial"/>
                          <a:cs typeface="Arial"/>
                        </a:rPr>
                        <a:t>750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450-600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R="314325" algn="r">
                        <a:lnSpc>
                          <a:spcPct val="100000"/>
                        </a:lnSpc>
                        <a:spcBef>
                          <a:spcPts val="260"/>
                        </a:spcBef>
                      </a:pPr>
                      <a:r>
                        <a:rPr sz="800" spc="-5" dirty="0">
                          <a:latin typeface="Arial"/>
                          <a:cs typeface="Arial"/>
                        </a:rPr>
                        <a:t>600-750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spc="-5" dirty="0">
                          <a:latin typeface="Arial"/>
                          <a:cs typeface="Arial"/>
                        </a:rPr>
                        <a:t>605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2540" algn="ctr">
                        <a:lnSpc>
                          <a:spcPct val="100000"/>
                        </a:lnSpc>
                        <a:spcBef>
                          <a:spcPts val="260"/>
                        </a:spcBef>
                      </a:pPr>
                      <a:r>
                        <a:rPr sz="800" spc="-5" dirty="0">
                          <a:latin typeface="Arial"/>
                          <a:cs typeface="Arial"/>
                        </a:rPr>
                        <a:t>3-30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4"/>
                  </a:ext>
                </a:extLst>
              </a:tr>
              <a:tr h="190500">
                <a:tc>
                  <a:txBody>
                    <a:bodyPr/>
                    <a:lstStyle/>
                    <a:p>
                      <a:pPr marL="25400">
                        <a:lnSpc>
                          <a:spcPct val="100000"/>
                        </a:lnSpc>
                        <a:spcBef>
                          <a:spcPts val="260"/>
                        </a:spcBef>
                      </a:pPr>
                      <a:r>
                        <a:rPr sz="800" b="1" dirty="0">
                          <a:latin typeface="Arial"/>
                          <a:cs typeface="Arial"/>
                        </a:rPr>
                        <a:t>Rounds</a:t>
                      </a:r>
                      <a:r>
                        <a:rPr sz="800" b="1" spc="-50" dirty="0">
                          <a:latin typeface="Arial"/>
                          <a:cs typeface="Arial"/>
                        </a:rPr>
                        <a:t> </a:t>
                      </a:r>
                      <a:r>
                        <a:rPr sz="800" b="1" dirty="0">
                          <a:latin typeface="Arial"/>
                          <a:cs typeface="Arial"/>
                        </a:rPr>
                        <a:t>per</a:t>
                      </a:r>
                      <a:r>
                        <a:rPr sz="800" b="1" spc="-20" dirty="0">
                          <a:latin typeface="Arial"/>
                          <a:cs typeface="Arial"/>
                        </a:rPr>
                        <a:t> </a:t>
                      </a:r>
                      <a:r>
                        <a:rPr sz="800" b="1" dirty="0">
                          <a:latin typeface="Arial"/>
                          <a:cs typeface="Arial"/>
                        </a:rPr>
                        <a:t>magazine</a:t>
                      </a:r>
                      <a:endParaRPr sz="800">
                        <a:latin typeface="Arial"/>
                        <a:cs typeface="Arial"/>
                      </a:endParaRPr>
                    </a:p>
                  </a:txBody>
                  <a:tcPr marL="0" marR="0" marT="33020" marB="0">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20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1270" algn="ctr">
                        <a:lnSpc>
                          <a:spcPct val="100000"/>
                        </a:lnSpc>
                        <a:spcBef>
                          <a:spcPts val="260"/>
                        </a:spcBef>
                      </a:pPr>
                      <a:r>
                        <a:rPr sz="800" spc="-5" dirty="0">
                          <a:latin typeface="Arial"/>
                          <a:cs typeface="Arial"/>
                        </a:rPr>
                        <a:t>200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R="372110" algn="r">
                        <a:lnSpc>
                          <a:spcPct val="100000"/>
                        </a:lnSpc>
                        <a:spcBef>
                          <a:spcPts val="260"/>
                        </a:spcBef>
                      </a:pPr>
                      <a:r>
                        <a:rPr sz="800" spc="-5" dirty="0">
                          <a:latin typeface="Arial"/>
                          <a:cs typeface="Arial"/>
                        </a:rPr>
                        <a:t>30/75</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algn="ctr">
                        <a:lnSpc>
                          <a:spcPct val="100000"/>
                        </a:lnSpc>
                        <a:spcBef>
                          <a:spcPts val="260"/>
                        </a:spcBef>
                      </a:pPr>
                      <a:r>
                        <a:rPr sz="800" spc="-5" dirty="0">
                          <a:latin typeface="Arial"/>
                          <a:cs typeface="Arial"/>
                        </a:rPr>
                        <a:t>30</a:t>
                      </a:r>
                      <a:endParaRPr sz="800">
                        <a:latin typeface="Arial"/>
                        <a:cs typeface="Arial"/>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tc>
                  <a:txBody>
                    <a:bodyPr/>
                    <a:lstStyle/>
                    <a:p>
                      <a:pPr marL="455295">
                        <a:lnSpc>
                          <a:spcPts val="900"/>
                        </a:lnSpc>
                        <a:tabLst>
                          <a:tab pos="819150" algn="l"/>
                        </a:tabLst>
                      </a:pPr>
                      <a:r>
                        <a:rPr sz="1200" spc="-7" baseline="-24305" dirty="0">
                          <a:latin typeface="Arial"/>
                          <a:cs typeface="Arial"/>
                        </a:rPr>
                        <a:t>10	</a:t>
                      </a:r>
                      <a:r>
                        <a:rPr sz="900" spc="-5" dirty="0">
                          <a:solidFill>
                            <a:srgbClr val="888888"/>
                          </a:solidFill>
                          <a:latin typeface="Calibri"/>
                          <a:cs typeface="Calibri"/>
                        </a:rPr>
                        <a:t>46</a:t>
                      </a:r>
                      <a:endParaRPr sz="9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CCCCC"/>
                    </a:solidFill>
                  </a:tcPr>
                </a:tc>
                <a:extLst>
                  <a:ext uri="{0D108BD9-81ED-4DB2-BD59-A6C34878D82A}">
                    <a16:rowId xmlns:a16="http://schemas.microsoft.com/office/drawing/2014/main" val="10005"/>
                  </a:ext>
                </a:extLst>
              </a:tr>
            </a:tbl>
          </a:graphicData>
        </a:graphic>
      </p:graphicFrame>
      <p:grpSp>
        <p:nvGrpSpPr>
          <p:cNvPr id="8" name="object 8"/>
          <p:cNvGrpSpPr/>
          <p:nvPr/>
        </p:nvGrpSpPr>
        <p:grpSpPr>
          <a:xfrm>
            <a:off x="1761723" y="990600"/>
            <a:ext cx="2684145" cy="1286510"/>
            <a:chOff x="1761723" y="990600"/>
            <a:chExt cx="2684145" cy="1286510"/>
          </a:xfrm>
        </p:grpSpPr>
        <p:pic>
          <p:nvPicPr>
            <p:cNvPr id="9" name="object 9"/>
            <p:cNvPicPr/>
            <p:nvPr/>
          </p:nvPicPr>
          <p:blipFill>
            <a:blip r:embed="rId9" cstate="print"/>
            <a:stretch>
              <a:fillRect/>
            </a:stretch>
          </p:blipFill>
          <p:spPr>
            <a:xfrm>
              <a:off x="1761723" y="998092"/>
              <a:ext cx="2667041" cy="1262127"/>
            </a:xfrm>
            <a:prstGeom prst="rect">
              <a:avLst/>
            </a:prstGeom>
          </p:spPr>
        </p:pic>
        <p:pic>
          <p:nvPicPr>
            <p:cNvPr id="10" name="object 10"/>
            <p:cNvPicPr/>
            <p:nvPr/>
          </p:nvPicPr>
          <p:blipFill>
            <a:blip r:embed="rId10" cstate="print"/>
            <a:stretch>
              <a:fillRect/>
            </a:stretch>
          </p:blipFill>
          <p:spPr>
            <a:xfrm>
              <a:off x="1766316" y="990600"/>
              <a:ext cx="2679192" cy="1286255"/>
            </a:xfrm>
            <a:prstGeom prst="rect">
              <a:avLst/>
            </a:prstGeom>
          </p:spPr>
        </p:pic>
        <p:pic>
          <p:nvPicPr>
            <p:cNvPr id="11" name="object 11"/>
            <p:cNvPicPr/>
            <p:nvPr/>
          </p:nvPicPr>
          <p:blipFill>
            <a:blip r:embed="rId11" cstate="print"/>
            <a:stretch>
              <a:fillRect/>
            </a:stretch>
          </p:blipFill>
          <p:spPr>
            <a:xfrm>
              <a:off x="1865376" y="1075943"/>
              <a:ext cx="2485644" cy="1120139"/>
            </a:xfrm>
            <a:prstGeom prst="rect">
              <a:avLst/>
            </a:prstGeom>
          </p:spPr>
        </p:pic>
        <p:sp>
          <p:nvSpPr>
            <p:cNvPr id="12" name="object 12"/>
            <p:cNvSpPr/>
            <p:nvPr/>
          </p:nvSpPr>
          <p:spPr>
            <a:xfrm>
              <a:off x="1860804" y="1071372"/>
              <a:ext cx="2494915" cy="1129665"/>
            </a:xfrm>
            <a:custGeom>
              <a:avLst/>
              <a:gdLst/>
              <a:ahLst/>
              <a:cxnLst/>
              <a:rect l="l" t="t" r="r" b="b"/>
              <a:pathLst>
                <a:path w="2494915" h="1129664">
                  <a:moveTo>
                    <a:pt x="0" y="1129284"/>
                  </a:moveTo>
                  <a:lnTo>
                    <a:pt x="2494788" y="1129284"/>
                  </a:lnTo>
                  <a:lnTo>
                    <a:pt x="2494788" y="0"/>
                  </a:lnTo>
                  <a:lnTo>
                    <a:pt x="0" y="0"/>
                  </a:lnTo>
                  <a:lnTo>
                    <a:pt x="0" y="1129284"/>
                  </a:lnTo>
                  <a:close/>
                </a:path>
              </a:pathLst>
            </a:custGeom>
            <a:ln w="9144">
              <a:solidFill>
                <a:srgbClr val="000000"/>
              </a:solidFill>
            </a:ln>
          </p:spPr>
          <p:txBody>
            <a:bodyPr wrap="square" lIns="0" tIns="0" rIns="0" bIns="0" rtlCol="0"/>
            <a:lstStyle/>
            <a:p>
              <a:endParaRPr/>
            </a:p>
          </p:txBody>
        </p:sp>
        <p:sp>
          <p:nvSpPr>
            <p:cNvPr id="13" name="object 13"/>
            <p:cNvSpPr/>
            <p:nvPr/>
          </p:nvSpPr>
          <p:spPr>
            <a:xfrm>
              <a:off x="1840992" y="1063752"/>
              <a:ext cx="662940" cy="254635"/>
            </a:xfrm>
            <a:custGeom>
              <a:avLst/>
              <a:gdLst/>
              <a:ahLst/>
              <a:cxnLst/>
              <a:rect l="l" t="t" r="r" b="b"/>
              <a:pathLst>
                <a:path w="662939" h="254634">
                  <a:moveTo>
                    <a:pt x="662940" y="0"/>
                  </a:moveTo>
                  <a:lnTo>
                    <a:pt x="0" y="0"/>
                  </a:lnTo>
                  <a:lnTo>
                    <a:pt x="0" y="254508"/>
                  </a:lnTo>
                  <a:lnTo>
                    <a:pt x="662940" y="254508"/>
                  </a:lnTo>
                  <a:lnTo>
                    <a:pt x="662940" y="0"/>
                  </a:lnTo>
                  <a:close/>
                </a:path>
              </a:pathLst>
            </a:custGeom>
            <a:solidFill>
              <a:srgbClr val="FFFFFF">
                <a:alpha val="59999"/>
              </a:srgbClr>
            </a:solidFill>
          </p:spPr>
          <p:txBody>
            <a:bodyPr wrap="square" lIns="0" tIns="0" rIns="0" bIns="0" rtlCol="0"/>
            <a:lstStyle/>
            <a:p>
              <a:endParaRPr/>
            </a:p>
          </p:txBody>
        </p:sp>
        <p:sp>
          <p:nvSpPr>
            <p:cNvPr id="14" name="object 14"/>
            <p:cNvSpPr/>
            <p:nvPr/>
          </p:nvSpPr>
          <p:spPr>
            <a:xfrm>
              <a:off x="1840992" y="1063752"/>
              <a:ext cx="662940" cy="254635"/>
            </a:xfrm>
            <a:custGeom>
              <a:avLst/>
              <a:gdLst/>
              <a:ahLst/>
              <a:cxnLst/>
              <a:rect l="l" t="t" r="r" b="b"/>
              <a:pathLst>
                <a:path w="662939" h="254634">
                  <a:moveTo>
                    <a:pt x="0" y="254508"/>
                  </a:moveTo>
                  <a:lnTo>
                    <a:pt x="662940" y="254508"/>
                  </a:lnTo>
                  <a:lnTo>
                    <a:pt x="66294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15" name="object 15"/>
          <p:cNvSpPr txBox="1"/>
          <p:nvPr/>
        </p:nvSpPr>
        <p:spPr>
          <a:xfrm>
            <a:off x="1866900" y="1093723"/>
            <a:ext cx="631190" cy="186690"/>
          </a:xfrm>
          <a:prstGeom prst="rect">
            <a:avLst/>
          </a:prstGeom>
        </p:spPr>
        <p:txBody>
          <a:bodyPr vert="horz" wrap="square" lIns="0" tIns="13335" rIns="0" bIns="0" rtlCol="0">
            <a:spAutoFit/>
          </a:bodyPr>
          <a:lstStyle/>
          <a:p>
            <a:pPr marL="67310">
              <a:lnSpc>
                <a:spcPct val="100000"/>
              </a:lnSpc>
              <a:spcBef>
                <a:spcPts val="105"/>
              </a:spcBef>
            </a:pPr>
            <a:r>
              <a:rPr sz="1050" b="1" dirty="0">
                <a:latin typeface="Arial"/>
                <a:cs typeface="Arial"/>
                <a:hlinkClick r:id="rId3"/>
              </a:rPr>
              <a:t>QBZ-95</a:t>
            </a:r>
            <a:endParaRPr sz="1050">
              <a:latin typeface="Arial"/>
              <a:cs typeface="Arial"/>
            </a:endParaRPr>
          </a:p>
        </p:txBody>
      </p:sp>
      <p:grpSp>
        <p:nvGrpSpPr>
          <p:cNvPr id="16" name="object 16"/>
          <p:cNvGrpSpPr/>
          <p:nvPr/>
        </p:nvGrpSpPr>
        <p:grpSpPr>
          <a:xfrm>
            <a:off x="2662427" y="2200655"/>
            <a:ext cx="2700655" cy="1237615"/>
            <a:chOff x="2662427" y="2200655"/>
            <a:chExt cx="2700655" cy="1237615"/>
          </a:xfrm>
        </p:grpSpPr>
        <p:pic>
          <p:nvPicPr>
            <p:cNvPr id="17" name="object 17"/>
            <p:cNvPicPr/>
            <p:nvPr/>
          </p:nvPicPr>
          <p:blipFill>
            <a:blip r:embed="rId12" cstate="print"/>
            <a:stretch>
              <a:fillRect/>
            </a:stretch>
          </p:blipFill>
          <p:spPr>
            <a:xfrm>
              <a:off x="2662427" y="2200655"/>
              <a:ext cx="2700528" cy="1237488"/>
            </a:xfrm>
            <a:prstGeom prst="rect">
              <a:avLst/>
            </a:prstGeom>
          </p:spPr>
        </p:pic>
        <p:pic>
          <p:nvPicPr>
            <p:cNvPr id="18" name="object 18"/>
            <p:cNvPicPr/>
            <p:nvPr/>
          </p:nvPicPr>
          <p:blipFill>
            <a:blip r:embed="rId13" cstate="print"/>
            <a:stretch>
              <a:fillRect/>
            </a:stretch>
          </p:blipFill>
          <p:spPr>
            <a:xfrm>
              <a:off x="2715767" y="2228087"/>
              <a:ext cx="2645663" cy="1210055"/>
            </a:xfrm>
            <a:prstGeom prst="rect">
              <a:avLst/>
            </a:prstGeom>
          </p:spPr>
        </p:pic>
        <p:pic>
          <p:nvPicPr>
            <p:cNvPr id="19" name="object 19"/>
            <p:cNvPicPr/>
            <p:nvPr/>
          </p:nvPicPr>
          <p:blipFill>
            <a:blip r:embed="rId14" cstate="print"/>
            <a:stretch>
              <a:fillRect/>
            </a:stretch>
          </p:blipFill>
          <p:spPr>
            <a:xfrm>
              <a:off x="2814827" y="2313431"/>
              <a:ext cx="2452116" cy="1043939"/>
            </a:xfrm>
            <a:prstGeom prst="rect">
              <a:avLst/>
            </a:prstGeom>
          </p:spPr>
        </p:pic>
        <p:sp>
          <p:nvSpPr>
            <p:cNvPr id="20" name="object 20"/>
            <p:cNvSpPr/>
            <p:nvPr/>
          </p:nvSpPr>
          <p:spPr>
            <a:xfrm>
              <a:off x="2810255" y="2308859"/>
              <a:ext cx="2461260" cy="1053465"/>
            </a:xfrm>
            <a:custGeom>
              <a:avLst/>
              <a:gdLst/>
              <a:ahLst/>
              <a:cxnLst/>
              <a:rect l="l" t="t" r="r" b="b"/>
              <a:pathLst>
                <a:path w="2461260" h="1053464">
                  <a:moveTo>
                    <a:pt x="0" y="1053084"/>
                  </a:moveTo>
                  <a:lnTo>
                    <a:pt x="2461260" y="1053084"/>
                  </a:lnTo>
                  <a:lnTo>
                    <a:pt x="2461260" y="0"/>
                  </a:lnTo>
                  <a:lnTo>
                    <a:pt x="0" y="0"/>
                  </a:lnTo>
                  <a:lnTo>
                    <a:pt x="0" y="1053084"/>
                  </a:lnTo>
                  <a:close/>
                </a:path>
              </a:pathLst>
            </a:custGeom>
            <a:ln w="9144">
              <a:solidFill>
                <a:srgbClr val="000000"/>
              </a:solidFill>
            </a:ln>
          </p:spPr>
          <p:txBody>
            <a:bodyPr wrap="square" lIns="0" tIns="0" rIns="0" bIns="0" rtlCol="0"/>
            <a:lstStyle/>
            <a:p>
              <a:endParaRPr/>
            </a:p>
          </p:txBody>
        </p:sp>
        <p:sp>
          <p:nvSpPr>
            <p:cNvPr id="21" name="object 21"/>
            <p:cNvSpPr/>
            <p:nvPr/>
          </p:nvSpPr>
          <p:spPr>
            <a:xfrm>
              <a:off x="2759963" y="2282951"/>
              <a:ext cx="680085" cy="253365"/>
            </a:xfrm>
            <a:custGeom>
              <a:avLst/>
              <a:gdLst/>
              <a:ahLst/>
              <a:cxnLst/>
              <a:rect l="l" t="t" r="r" b="b"/>
              <a:pathLst>
                <a:path w="680085" h="253364">
                  <a:moveTo>
                    <a:pt x="0" y="252984"/>
                  </a:moveTo>
                  <a:lnTo>
                    <a:pt x="679703" y="252984"/>
                  </a:lnTo>
                  <a:lnTo>
                    <a:pt x="679703"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22" name="object 22"/>
          <p:cNvSpPr txBox="1"/>
          <p:nvPr/>
        </p:nvSpPr>
        <p:spPr>
          <a:xfrm>
            <a:off x="2814827" y="2313432"/>
            <a:ext cx="619125" cy="216535"/>
          </a:xfrm>
          <a:prstGeom prst="rect">
            <a:avLst/>
          </a:prstGeom>
          <a:solidFill>
            <a:srgbClr val="E7E6E6">
              <a:alpha val="43920"/>
            </a:srgbClr>
          </a:solidFill>
        </p:spPr>
        <p:txBody>
          <a:bodyPr vert="horz" wrap="square" lIns="0" tIns="12700" rIns="0" bIns="0" rtlCol="0">
            <a:spAutoFit/>
          </a:bodyPr>
          <a:lstStyle/>
          <a:p>
            <a:pPr marL="39370">
              <a:lnSpc>
                <a:spcPct val="100000"/>
              </a:lnSpc>
              <a:spcBef>
                <a:spcPts val="100"/>
              </a:spcBef>
            </a:pPr>
            <a:r>
              <a:rPr sz="1050" b="1" dirty="0">
                <a:latin typeface="Arial"/>
                <a:cs typeface="Arial"/>
                <a:hlinkClick r:id="rId3"/>
              </a:rPr>
              <a:t>QBB-95</a:t>
            </a:r>
            <a:endParaRPr sz="1050">
              <a:latin typeface="Arial"/>
              <a:cs typeface="Arial"/>
            </a:endParaRPr>
          </a:p>
        </p:txBody>
      </p:sp>
      <p:grpSp>
        <p:nvGrpSpPr>
          <p:cNvPr id="23" name="object 23"/>
          <p:cNvGrpSpPr/>
          <p:nvPr/>
        </p:nvGrpSpPr>
        <p:grpSpPr>
          <a:xfrm>
            <a:off x="4309871" y="3313176"/>
            <a:ext cx="2717800" cy="1325880"/>
            <a:chOff x="4309871" y="3313176"/>
            <a:chExt cx="2717800" cy="1325880"/>
          </a:xfrm>
        </p:grpSpPr>
        <p:pic>
          <p:nvPicPr>
            <p:cNvPr id="24" name="object 24"/>
            <p:cNvPicPr/>
            <p:nvPr/>
          </p:nvPicPr>
          <p:blipFill>
            <a:blip r:embed="rId15" cstate="print"/>
            <a:stretch>
              <a:fillRect/>
            </a:stretch>
          </p:blipFill>
          <p:spPr>
            <a:xfrm>
              <a:off x="4309871" y="3313176"/>
              <a:ext cx="2717292" cy="1325880"/>
            </a:xfrm>
            <a:prstGeom prst="rect">
              <a:avLst/>
            </a:prstGeom>
          </p:spPr>
        </p:pic>
        <p:pic>
          <p:nvPicPr>
            <p:cNvPr id="25" name="object 25"/>
            <p:cNvPicPr/>
            <p:nvPr/>
          </p:nvPicPr>
          <p:blipFill>
            <a:blip r:embed="rId16" cstate="print"/>
            <a:stretch>
              <a:fillRect/>
            </a:stretch>
          </p:blipFill>
          <p:spPr>
            <a:xfrm>
              <a:off x="4344923" y="3329940"/>
              <a:ext cx="2680716" cy="1309116"/>
            </a:xfrm>
            <a:prstGeom prst="rect">
              <a:avLst/>
            </a:prstGeom>
          </p:spPr>
        </p:pic>
        <p:pic>
          <p:nvPicPr>
            <p:cNvPr id="26" name="object 26"/>
            <p:cNvPicPr/>
            <p:nvPr/>
          </p:nvPicPr>
          <p:blipFill>
            <a:blip r:embed="rId17" cstate="print"/>
            <a:stretch>
              <a:fillRect/>
            </a:stretch>
          </p:blipFill>
          <p:spPr>
            <a:xfrm>
              <a:off x="4443983" y="3416808"/>
              <a:ext cx="2487167" cy="1139952"/>
            </a:xfrm>
            <a:prstGeom prst="rect">
              <a:avLst/>
            </a:prstGeom>
          </p:spPr>
        </p:pic>
        <p:sp>
          <p:nvSpPr>
            <p:cNvPr id="27" name="object 27"/>
            <p:cNvSpPr/>
            <p:nvPr/>
          </p:nvSpPr>
          <p:spPr>
            <a:xfrm>
              <a:off x="4439411" y="3412236"/>
              <a:ext cx="2496820" cy="1149350"/>
            </a:xfrm>
            <a:custGeom>
              <a:avLst/>
              <a:gdLst/>
              <a:ahLst/>
              <a:cxnLst/>
              <a:rect l="l" t="t" r="r" b="b"/>
              <a:pathLst>
                <a:path w="2496820" h="1149350">
                  <a:moveTo>
                    <a:pt x="0" y="1149095"/>
                  </a:moveTo>
                  <a:lnTo>
                    <a:pt x="2496312" y="1149095"/>
                  </a:lnTo>
                  <a:lnTo>
                    <a:pt x="2496312" y="0"/>
                  </a:lnTo>
                  <a:lnTo>
                    <a:pt x="0" y="0"/>
                  </a:lnTo>
                  <a:lnTo>
                    <a:pt x="0" y="1149095"/>
                  </a:lnTo>
                  <a:close/>
                </a:path>
              </a:pathLst>
            </a:custGeom>
            <a:ln w="9144">
              <a:solidFill>
                <a:srgbClr val="000000"/>
              </a:solidFill>
            </a:ln>
          </p:spPr>
          <p:txBody>
            <a:bodyPr wrap="square" lIns="0" tIns="0" rIns="0" bIns="0" rtlCol="0"/>
            <a:lstStyle/>
            <a:p>
              <a:endParaRPr/>
            </a:p>
          </p:txBody>
        </p:sp>
        <p:sp>
          <p:nvSpPr>
            <p:cNvPr id="28" name="object 28"/>
            <p:cNvSpPr/>
            <p:nvPr/>
          </p:nvSpPr>
          <p:spPr>
            <a:xfrm>
              <a:off x="4407407" y="3396996"/>
              <a:ext cx="680085" cy="254635"/>
            </a:xfrm>
            <a:custGeom>
              <a:avLst/>
              <a:gdLst/>
              <a:ahLst/>
              <a:cxnLst/>
              <a:rect l="l" t="t" r="r" b="b"/>
              <a:pathLst>
                <a:path w="680085" h="254635">
                  <a:moveTo>
                    <a:pt x="0" y="254507"/>
                  </a:moveTo>
                  <a:lnTo>
                    <a:pt x="679703" y="254507"/>
                  </a:lnTo>
                  <a:lnTo>
                    <a:pt x="679703" y="0"/>
                  </a:lnTo>
                  <a:lnTo>
                    <a:pt x="0" y="0"/>
                  </a:lnTo>
                  <a:lnTo>
                    <a:pt x="0" y="254507"/>
                  </a:lnTo>
                  <a:close/>
                </a:path>
              </a:pathLst>
            </a:custGeom>
            <a:ln w="12192">
              <a:solidFill>
                <a:srgbClr val="000000"/>
              </a:solidFill>
            </a:ln>
          </p:spPr>
          <p:txBody>
            <a:bodyPr wrap="square" lIns="0" tIns="0" rIns="0" bIns="0" rtlCol="0"/>
            <a:lstStyle/>
            <a:p>
              <a:endParaRPr/>
            </a:p>
          </p:txBody>
        </p:sp>
      </p:grpSp>
      <p:sp>
        <p:nvSpPr>
          <p:cNvPr id="29" name="object 29"/>
          <p:cNvSpPr txBox="1"/>
          <p:nvPr/>
        </p:nvSpPr>
        <p:spPr>
          <a:xfrm>
            <a:off x="4443984" y="3416808"/>
            <a:ext cx="637540" cy="228600"/>
          </a:xfrm>
          <a:prstGeom prst="rect">
            <a:avLst/>
          </a:prstGeom>
          <a:solidFill>
            <a:srgbClr val="E7E6E6">
              <a:alpha val="43920"/>
            </a:srgbClr>
          </a:solidFill>
        </p:spPr>
        <p:txBody>
          <a:bodyPr vert="horz" wrap="square" lIns="0" tIns="24130" rIns="0" bIns="0" rtlCol="0">
            <a:spAutoFit/>
          </a:bodyPr>
          <a:lstStyle/>
          <a:p>
            <a:pPr marL="57150">
              <a:lnSpc>
                <a:spcPct val="100000"/>
              </a:lnSpc>
              <a:spcBef>
                <a:spcPts val="190"/>
              </a:spcBef>
            </a:pPr>
            <a:r>
              <a:rPr sz="1050" b="1" dirty="0">
                <a:latin typeface="Arial"/>
                <a:cs typeface="Arial"/>
                <a:hlinkClick r:id="rId8"/>
              </a:rPr>
              <a:t>QBU-88</a:t>
            </a:r>
            <a:endParaRPr sz="1050">
              <a:latin typeface="Arial"/>
              <a:cs typeface="Arial"/>
            </a:endParaRPr>
          </a:p>
        </p:txBody>
      </p:sp>
      <p:grpSp>
        <p:nvGrpSpPr>
          <p:cNvPr id="30" name="object 30"/>
          <p:cNvGrpSpPr/>
          <p:nvPr/>
        </p:nvGrpSpPr>
        <p:grpSpPr>
          <a:xfrm>
            <a:off x="4369308" y="999731"/>
            <a:ext cx="2554605" cy="1000125"/>
            <a:chOff x="4369308" y="999731"/>
            <a:chExt cx="2554605" cy="1000125"/>
          </a:xfrm>
        </p:grpSpPr>
        <p:pic>
          <p:nvPicPr>
            <p:cNvPr id="31" name="object 31"/>
            <p:cNvPicPr/>
            <p:nvPr/>
          </p:nvPicPr>
          <p:blipFill>
            <a:blip r:embed="rId18" cstate="print"/>
            <a:stretch>
              <a:fillRect/>
            </a:stretch>
          </p:blipFill>
          <p:spPr>
            <a:xfrm>
              <a:off x="4369308" y="999731"/>
              <a:ext cx="2554224" cy="999756"/>
            </a:xfrm>
            <a:prstGeom prst="rect">
              <a:avLst/>
            </a:prstGeom>
          </p:spPr>
        </p:pic>
        <p:pic>
          <p:nvPicPr>
            <p:cNvPr id="32" name="object 32"/>
            <p:cNvPicPr/>
            <p:nvPr/>
          </p:nvPicPr>
          <p:blipFill>
            <a:blip r:embed="rId19" cstate="print"/>
            <a:stretch>
              <a:fillRect/>
            </a:stretch>
          </p:blipFill>
          <p:spPr>
            <a:xfrm>
              <a:off x="4370832" y="1001242"/>
              <a:ext cx="2520695" cy="960145"/>
            </a:xfrm>
            <a:prstGeom prst="rect">
              <a:avLst/>
            </a:prstGeom>
          </p:spPr>
        </p:pic>
        <p:pic>
          <p:nvPicPr>
            <p:cNvPr id="33" name="object 33"/>
            <p:cNvPicPr/>
            <p:nvPr/>
          </p:nvPicPr>
          <p:blipFill>
            <a:blip r:embed="rId20" cstate="print"/>
            <a:stretch>
              <a:fillRect/>
            </a:stretch>
          </p:blipFill>
          <p:spPr>
            <a:xfrm>
              <a:off x="4468368" y="1083564"/>
              <a:ext cx="2330195" cy="800100"/>
            </a:xfrm>
            <a:prstGeom prst="rect">
              <a:avLst/>
            </a:prstGeom>
          </p:spPr>
        </p:pic>
        <p:sp>
          <p:nvSpPr>
            <p:cNvPr id="34" name="object 34"/>
            <p:cNvSpPr/>
            <p:nvPr/>
          </p:nvSpPr>
          <p:spPr>
            <a:xfrm>
              <a:off x="4463796" y="1078992"/>
              <a:ext cx="2339340" cy="809625"/>
            </a:xfrm>
            <a:custGeom>
              <a:avLst/>
              <a:gdLst/>
              <a:ahLst/>
              <a:cxnLst/>
              <a:rect l="l" t="t" r="r" b="b"/>
              <a:pathLst>
                <a:path w="2339340" h="809625">
                  <a:moveTo>
                    <a:pt x="0" y="809243"/>
                  </a:moveTo>
                  <a:lnTo>
                    <a:pt x="2339340" y="809243"/>
                  </a:lnTo>
                  <a:lnTo>
                    <a:pt x="2339340" y="0"/>
                  </a:lnTo>
                  <a:lnTo>
                    <a:pt x="0" y="0"/>
                  </a:lnTo>
                  <a:lnTo>
                    <a:pt x="0" y="809243"/>
                  </a:lnTo>
                  <a:close/>
                </a:path>
              </a:pathLst>
            </a:custGeom>
            <a:ln w="9144">
              <a:solidFill>
                <a:srgbClr val="000000"/>
              </a:solidFill>
            </a:ln>
          </p:spPr>
          <p:txBody>
            <a:bodyPr wrap="square" lIns="0" tIns="0" rIns="0" bIns="0" rtlCol="0"/>
            <a:lstStyle/>
            <a:p>
              <a:endParaRPr/>
            </a:p>
          </p:txBody>
        </p:sp>
        <p:sp>
          <p:nvSpPr>
            <p:cNvPr id="35" name="object 35"/>
            <p:cNvSpPr/>
            <p:nvPr/>
          </p:nvSpPr>
          <p:spPr>
            <a:xfrm>
              <a:off x="6138672" y="1641348"/>
              <a:ext cx="693420" cy="254635"/>
            </a:xfrm>
            <a:custGeom>
              <a:avLst/>
              <a:gdLst/>
              <a:ahLst/>
              <a:cxnLst/>
              <a:rect l="l" t="t" r="r" b="b"/>
              <a:pathLst>
                <a:path w="693420" h="254635">
                  <a:moveTo>
                    <a:pt x="0" y="254508"/>
                  </a:moveTo>
                  <a:lnTo>
                    <a:pt x="693420" y="254508"/>
                  </a:lnTo>
                  <a:lnTo>
                    <a:pt x="69342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36" name="object 36"/>
          <p:cNvSpPr txBox="1"/>
          <p:nvPr/>
        </p:nvSpPr>
        <p:spPr>
          <a:xfrm>
            <a:off x="6144767" y="1647444"/>
            <a:ext cx="654050" cy="236220"/>
          </a:xfrm>
          <a:prstGeom prst="rect">
            <a:avLst/>
          </a:prstGeom>
          <a:solidFill>
            <a:srgbClr val="FFFFFF">
              <a:alpha val="59999"/>
            </a:srgbClr>
          </a:solidFill>
        </p:spPr>
        <p:txBody>
          <a:bodyPr vert="horz" wrap="square" lIns="0" tIns="37465" rIns="0" bIns="0" rtlCol="0">
            <a:spAutoFit/>
          </a:bodyPr>
          <a:lstStyle/>
          <a:p>
            <a:pPr marL="87630">
              <a:lnSpc>
                <a:spcPct val="100000"/>
              </a:lnSpc>
              <a:spcBef>
                <a:spcPts val="295"/>
              </a:spcBef>
            </a:pPr>
            <a:r>
              <a:rPr sz="1050" b="1" spc="-5" dirty="0">
                <a:latin typeface="Arial"/>
                <a:cs typeface="Arial"/>
                <a:hlinkClick r:id="rId4"/>
              </a:rPr>
              <a:t>Type-56</a:t>
            </a:r>
            <a:endParaRPr sz="1050">
              <a:latin typeface="Arial"/>
              <a:cs typeface="Arial"/>
            </a:endParaRPr>
          </a:p>
        </p:txBody>
      </p:sp>
      <p:grpSp>
        <p:nvGrpSpPr>
          <p:cNvPr id="37" name="object 37"/>
          <p:cNvGrpSpPr/>
          <p:nvPr/>
        </p:nvGrpSpPr>
        <p:grpSpPr>
          <a:xfrm>
            <a:off x="6819900" y="1005852"/>
            <a:ext cx="2319655" cy="1122045"/>
            <a:chOff x="6819900" y="1005852"/>
            <a:chExt cx="2319655" cy="1122045"/>
          </a:xfrm>
        </p:grpSpPr>
        <p:pic>
          <p:nvPicPr>
            <p:cNvPr id="38" name="object 38"/>
            <p:cNvPicPr/>
            <p:nvPr/>
          </p:nvPicPr>
          <p:blipFill>
            <a:blip r:embed="rId21" cstate="print"/>
            <a:stretch>
              <a:fillRect/>
            </a:stretch>
          </p:blipFill>
          <p:spPr>
            <a:xfrm>
              <a:off x="6819900" y="1005852"/>
              <a:ext cx="2319528" cy="1121651"/>
            </a:xfrm>
            <a:prstGeom prst="rect">
              <a:avLst/>
            </a:prstGeom>
          </p:spPr>
        </p:pic>
        <p:pic>
          <p:nvPicPr>
            <p:cNvPr id="39" name="object 39"/>
            <p:cNvPicPr/>
            <p:nvPr/>
          </p:nvPicPr>
          <p:blipFill>
            <a:blip r:embed="rId22" cstate="print"/>
            <a:stretch>
              <a:fillRect/>
            </a:stretch>
          </p:blipFill>
          <p:spPr>
            <a:xfrm>
              <a:off x="6819900" y="1005852"/>
              <a:ext cx="2298192" cy="1085075"/>
            </a:xfrm>
            <a:prstGeom prst="rect">
              <a:avLst/>
            </a:prstGeom>
          </p:spPr>
        </p:pic>
        <p:pic>
          <p:nvPicPr>
            <p:cNvPr id="40" name="object 40"/>
            <p:cNvPicPr/>
            <p:nvPr/>
          </p:nvPicPr>
          <p:blipFill>
            <a:blip r:embed="rId23" cstate="print"/>
            <a:stretch>
              <a:fillRect/>
            </a:stretch>
          </p:blipFill>
          <p:spPr>
            <a:xfrm>
              <a:off x="6915911" y="1089659"/>
              <a:ext cx="2110740" cy="922020"/>
            </a:xfrm>
            <a:prstGeom prst="rect">
              <a:avLst/>
            </a:prstGeom>
          </p:spPr>
        </p:pic>
        <p:sp>
          <p:nvSpPr>
            <p:cNvPr id="41" name="object 41"/>
            <p:cNvSpPr/>
            <p:nvPr/>
          </p:nvSpPr>
          <p:spPr>
            <a:xfrm>
              <a:off x="6911339" y="1085087"/>
              <a:ext cx="2120265" cy="931544"/>
            </a:xfrm>
            <a:custGeom>
              <a:avLst/>
              <a:gdLst/>
              <a:ahLst/>
              <a:cxnLst/>
              <a:rect l="l" t="t" r="r" b="b"/>
              <a:pathLst>
                <a:path w="2120265" h="931544">
                  <a:moveTo>
                    <a:pt x="0" y="931163"/>
                  </a:moveTo>
                  <a:lnTo>
                    <a:pt x="2119883" y="931163"/>
                  </a:lnTo>
                  <a:lnTo>
                    <a:pt x="2119883" y="0"/>
                  </a:lnTo>
                  <a:lnTo>
                    <a:pt x="0" y="0"/>
                  </a:lnTo>
                  <a:lnTo>
                    <a:pt x="0" y="931163"/>
                  </a:lnTo>
                  <a:close/>
                </a:path>
              </a:pathLst>
            </a:custGeom>
            <a:ln w="9143">
              <a:solidFill>
                <a:srgbClr val="000000"/>
              </a:solidFill>
            </a:ln>
          </p:spPr>
          <p:txBody>
            <a:bodyPr wrap="square" lIns="0" tIns="0" rIns="0" bIns="0" rtlCol="0"/>
            <a:lstStyle/>
            <a:p>
              <a:endParaRPr/>
            </a:p>
          </p:txBody>
        </p:sp>
        <p:sp>
          <p:nvSpPr>
            <p:cNvPr id="42" name="object 42"/>
            <p:cNvSpPr/>
            <p:nvPr/>
          </p:nvSpPr>
          <p:spPr>
            <a:xfrm>
              <a:off x="8311896" y="1769363"/>
              <a:ext cx="739140" cy="253365"/>
            </a:xfrm>
            <a:custGeom>
              <a:avLst/>
              <a:gdLst/>
              <a:ahLst/>
              <a:cxnLst/>
              <a:rect l="l" t="t" r="r" b="b"/>
              <a:pathLst>
                <a:path w="739140" h="253364">
                  <a:moveTo>
                    <a:pt x="0" y="252984"/>
                  </a:moveTo>
                  <a:lnTo>
                    <a:pt x="739140" y="252984"/>
                  </a:lnTo>
                  <a:lnTo>
                    <a:pt x="739140"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43" name="object 43"/>
          <p:cNvSpPr txBox="1"/>
          <p:nvPr/>
        </p:nvSpPr>
        <p:spPr>
          <a:xfrm>
            <a:off x="8317992" y="1775460"/>
            <a:ext cx="707390" cy="232410"/>
          </a:xfrm>
          <a:prstGeom prst="rect">
            <a:avLst/>
          </a:prstGeom>
          <a:solidFill>
            <a:srgbClr val="FFFFFF">
              <a:alpha val="59999"/>
            </a:srgbClr>
          </a:solidFill>
        </p:spPr>
        <p:txBody>
          <a:bodyPr vert="horz" wrap="square" lIns="0" tIns="36830" rIns="0" bIns="0" rtlCol="0">
            <a:spAutoFit/>
          </a:bodyPr>
          <a:lstStyle/>
          <a:p>
            <a:pPr marL="88900">
              <a:lnSpc>
                <a:spcPct val="100000"/>
              </a:lnSpc>
              <a:spcBef>
                <a:spcPts val="290"/>
              </a:spcBef>
            </a:pPr>
            <a:r>
              <a:rPr sz="1050" b="1" dirty="0">
                <a:latin typeface="Arial"/>
                <a:cs typeface="Arial"/>
                <a:hlinkClick r:id="rId5"/>
              </a:rPr>
              <a:t>QBZ-191</a:t>
            </a:r>
            <a:endParaRPr sz="1050">
              <a:latin typeface="Arial"/>
              <a:cs typeface="Arial"/>
            </a:endParaRPr>
          </a:p>
        </p:txBody>
      </p:sp>
      <p:grpSp>
        <p:nvGrpSpPr>
          <p:cNvPr id="44" name="object 44"/>
          <p:cNvGrpSpPr/>
          <p:nvPr/>
        </p:nvGrpSpPr>
        <p:grpSpPr>
          <a:xfrm>
            <a:off x="18255" y="2410954"/>
            <a:ext cx="2565400" cy="2092960"/>
            <a:chOff x="18255" y="2410954"/>
            <a:chExt cx="2565400" cy="2092960"/>
          </a:xfrm>
        </p:grpSpPr>
        <p:pic>
          <p:nvPicPr>
            <p:cNvPr id="45" name="object 45"/>
            <p:cNvPicPr/>
            <p:nvPr/>
          </p:nvPicPr>
          <p:blipFill>
            <a:blip r:embed="rId24" cstate="print"/>
            <a:stretch>
              <a:fillRect/>
            </a:stretch>
          </p:blipFill>
          <p:spPr>
            <a:xfrm>
              <a:off x="18255" y="2410954"/>
              <a:ext cx="2564956" cy="2092471"/>
            </a:xfrm>
            <a:prstGeom prst="rect">
              <a:avLst/>
            </a:prstGeom>
          </p:spPr>
        </p:pic>
        <p:pic>
          <p:nvPicPr>
            <p:cNvPr id="46" name="object 46"/>
            <p:cNvPicPr/>
            <p:nvPr/>
          </p:nvPicPr>
          <p:blipFill>
            <a:blip r:embed="rId25" cstate="print"/>
            <a:stretch>
              <a:fillRect/>
            </a:stretch>
          </p:blipFill>
          <p:spPr>
            <a:xfrm>
              <a:off x="117348" y="2496311"/>
              <a:ext cx="2389632" cy="1926336"/>
            </a:xfrm>
            <a:prstGeom prst="rect">
              <a:avLst/>
            </a:prstGeom>
          </p:spPr>
        </p:pic>
        <p:sp>
          <p:nvSpPr>
            <p:cNvPr id="47" name="object 47"/>
            <p:cNvSpPr/>
            <p:nvPr/>
          </p:nvSpPr>
          <p:spPr>
            <a:xfrm>
              <a:off x="112775" y="2491739"/>
              <a:ext cx="2399030" cy="1935480"/>
            </a:xfrm>
            <a:custGeom>
              <a:avLst/>
              <a:gdLst/>
              <a:ahLst/>
              <a:cxnLst/>
              <a:rect l="l" t="t" r="r" b="b"/>
              <a:pathLst>
                <a:path w="2399030" h="1935479">
                  <a:moveTo>
                    <a:pt x="0" y="1935480"/>
                  </a:moveTo>
                  <a:lnTo>
                    <a:pt x="2398776" y="1935480"/>
                  </a:lnTo>
                  <a:lnTo>
                    <a:pt x="2398776" y="0"/>
                  </a:lnTo>
                  <a:lnTo>
                    <a:pt x="0" y="0"/>
                  </a:lnTo>
                  <a:lnTo>
                    <a:pt x="0" y="1935480"/>
                  </a:lnTo>
                  <a:close/>
                </a:path>
              </a:pathLst>
            </a:custGeom>
            <a:ln w="9144">
              <a:solidFill>
                <a:srgbClr val="000000"/>
              </a:solidFill>
            </a:ln>
          </p:spPr>
          <p:txBody>
            <a:bodyPr wrap="square" lIns="0" tIns="0" rIns="0" bIns="0" rtlCol="0"/>
            <a:lstStyle/>
            <a:p>
              <a:endParaRPr/>
            </a:p>
          </p:txBody>
        </p:sp>
        <p:sp>
          <p:nvSpPr>
            <p:cNvPr id="48" name="object 48"/>
            <p:cNvSpPr/>
            <p:nvPr/>
          </p:nvSpPr>
          <p:spPr>
            <a:xfrm>
              <a:off x="92964" y="2484119"/>
              <a:ext cx="641985" cy="254635"/>
            </a:xfrm>
            <a:custGeom>
              <a:avLst/>
              <a:gdLst/>
              <a:ahLst/>
              <a:cxnLst/>
              <a:rect l="l" t="t" r="r" b="b"/>
              <a:pathLst>
                <a:path w="641985" h="254635">
                  <a:moveTo>
                    <a:pt x="0" y="254508"/>
                  </a:moveTo>
                  <a:lnTo>
                    <a:pt x="641604" y="254508"/>
                  </a:lnTo>
                  <a:lnTo>
                    <a:pt x="641604"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49" name="object 49"/>
          <p:cNvSpPr txBox="1"/>
          <p:nvPr/>
        </p:nvSpPr>
        <p:spPr>
          <a:xfrm>
            <a:off x="118871" y="2500883"/>
            <a:ext cx="609600" cy="231775"/>
          </a:xfrm>
          <a:prstGeom prst="rect">
            <a:avLst/>
          </a:prstGeom>
          <a:solidFill>
            <a:srgbClr val="FFFFFF">
              <a:alpha val="59999"/>
            </a:srgbClr>
          </a:solidFill>
        </p:spPr>
        <p:txBody>
          <a:bodyPr vert="horz" wrap="square" lIns="0" tIns="27305" rIns="0" bIns="0" rtlCol="0">
            <a:spAutoFit/>
          </a:bodyPr>
          <a:lstStyle/>
          <a:p>
            <a:pPr marL="67945">
              <a:lnSpc>
                <a:spcPct val="100000"/>
              </a:lnSpc>
              <a:spcBef>
                <a:spcPts val="215"/>
              </a:spcBef>
            </a:pPr>
            <a:r>
              <a:rPr sz="1050" b="1" dirty="0">
                <a:latin typeface="Arial"/>
                <a:cs typeface="Arial"/>
                <a:hlinkClick r:id="rId6"/>
              </a:rPr>
              <a:t>QJZ-89</a:t>
            </a:r>
            <a:endParaRPr sz="1050">
              <a:latin typeface="Arial"/>
              <a:cs typeface="Arial"/>
            </a:endParaRPr>
          </a:p>
        </p:txBody>
      </p:sp>
      <p:grpSp>
        <p:nvGrpSpPr>
          <p:cNvPr id="50" name="object 50"/>
          <p:cNvGrpSpPr/>
          <p:nvPr/>
        </p:nvGrpSpPr>
        <p:grpSpPr>
          <a:xfrm>
            <a:off x="5948171" y="2229611"/>
            <a:ext cx="2856230" cy="1036319"/>
            <a:chOff x="5948171" y="2229611"/>
            <a:chExt cx="2856230" cy="1036319"/>
          </a:xfrm>
        </p:grpSpPr>
        <p:pic>
          <p:nvPicPr>
            <p:cNvPr id="51" name="object 51"/>
            <p:cNvPicPr/>
            <p:nvPr/>
          </p:nvPicPr>
          <p:blipFill>
            <a:blip r:embed="rId26" cstate="print"/>
            <a:stretch>
              <a:fillRect/>
            </a:stretch>
          </p:blipFill>
          <p:spPr>
            <a:xfrm>
              <a:off x="5964906" y="2247796"/>
              <a:ext cx="2839270" cy="1009249"/>
            </a:xfrm>
            <a:prstGeom prst="rect">
              <a:avLst/>
            </a:prstGeom>
          </p:spPr>
        </p:pic>
        <p:pic>
          <p:nvPicPr>
            <p:cNvPr id="52" name="object 52"/>
            <p:cNvPicPr/>
            <p:nvPr/>
          </p:nvPicPr>
          <p:blipFill>
            <a:blip r:embed="rId27" cstate="print"/>
            <a:stretch>
              <a:fillRect/>
            </a:stretch>
          </p:blipFill>
          <p:spPr>
            <a:xfrm>
              <a:off x="5948171" y="2229611"/>
              <a:ext cx="2842260" cy="1036319"/>
            </a:xfrm>
            <a:prstGeom prst="rect">
              <a:avLst/>
            </a:prstGeom>
          </p:spPr>
        </p:pic>
        <p:pic>
          <p:nvPicPr>
            <p:cNvPr id="53" name="object 53"/>
            <p:cNvPicPr/>
            <p:nvPr/>
          </p:nvPicPr>
          <p:blipFill>
            <a:blip r:embed="rId28" cstate="print"/>
            <a:stretch>
              <a:fillRect/>
            </a:stretch>
          </p:blipFill>
          <p:spPr>
            <a:xfrm>
              <a:off x="6048755" y="2313431"/>
              <a:ext cx="2645663" cy="873251"/>
            </a:xfrm>
            <a:prstGeom prst="rect">
              <a:avLst/>
            </a:prstGeom>
          </p:spPr>
        </p:pic>
        <p:sp>
          <p:nvSpPr>
            <p:cNvPr id="54" name="object 54"/>
            <p:cNvSpPr/>
            <p:nvPr/>
          </p:nvSpPr>
          <p:spPr>
            <a:xfrm>
              <a:off x="6044183" y="2308859"/>
              <a:ext cx="2654935" cy="882650"/>
            </a:xfrm>
            <a:custGeom>
              <a:avLst/>
              <a:gdLst/>
              <a:ahLst/>
              <a:cxnLst/>
              <a:rect l="l" t="t" r="r" b="b"/>
              <a:pathLst>
                <a:path w="2654934" h="882650">
                  <a:moveTo>
                    <a:pt x="0" y="882396"/>
                  </a:moveTo>
                  <a:lnTo>
                    <a:pt x="2654808" y="882396"/>
                  </a:lnTo>
                  <a:lnTo>
                    <a:pt x="2654808" y="0"/>
                  </a:lnTo>
                  <a:lnTo>
                    <a:pt x="0" y="0"/>
                  </a:lnTo>
                  <a:lnTo>
                    <a:pt x="0" y="882396"/>
                  </a:lnTo>
                  <a:close/>
                </a:path>
              </a:pathLst>
            </a:custGeom>
            <a:ln w="9143">
              <a:solidFill>
                <a:srgbClr val="000000"/>
              </a:solidFill>
            </a:ln>
          </p:spPr>
          <p:txBody>
            <a:bodyPr wrap="square" lIns="0" tIns="0" rIns="0" bIns="0" rtlCol="0"/>
            <a:lstStyle/>
            <a:p>
              <a:endParaRPr/>
            </a:p>
          </p:txBody>
        </p:sp>
        <p:sp>
          <p:nvSpPr>
            <p:cNvPr id="55" name="object 55"/>
            <p:cNvSpPr/>
            <p:nvPr/>
          </p:nvSpPr>
          <p:spPr>
            <a:xfrm>
              <a:off x="8034527" y="2944367"/>
              <a:ext cx="693420" cy="253365"/>
            </a:xfrm>
            <a:custGeom>
              <a:avLst/>
              <a:gdLst/>
              <a:ahLst/>
              <a:cxnLst/>
              <a:rect l="l" t="t" r="r" b="b"/>
              <a:pathLst>
                <a:path w="693420" h="253364">
                  <a:moveTo>
                    <a:pt x="0" y="252984"/>
                  </a:moveTo>
                  <a:lnTo>
                    <a:pt x="693420" y="252984"/>
                  </a:lnTo>
                  <a:lnTo>
                    <a:pt x="693420" y="0"/>
                  </a:lnTo>
                  <a:lnTo>
                    <a:pt x="0" y="0"/>
                  </a:lnTo>
                  <a:lnTo>
                    <a:pt x="0" y="252984"/>
                  </a:lnTo>
                  <a:close/>
                </a:path>
              </a:pathLst>
            </a:custGeom>
            <a:ln w="12192">
              <a:solidFill>
                <a:srgbClr val="000000"/>
              </a:solidFill>
            </a:ln>
          </p:spPr>
          <p:txBody>
            <a:bodyPr wrap="square" lIns="0" tIns="0" rIns="0" bIns="0" rtlCol="0"/>
            <a:lstStyle/>
            <a:p>
              <a:endParaRPr/>
            </a:p>
          </p:txBody>
        </p:sp>
      </p:grpSp>
      <p:sp>
        <p:nvSpPr>
          <p:cNvPr id="56" name="object 56"/>
          <p:cNvSpPr txBox="1"/>
          <p:nvPr/>
        </p:nvSpPr>
        <p:spPr>
          <a:xfrm>
            <a:off x="8040623" y="2950464"/>
            <a:ext cx="654050" cy="236220"/>
          </a:xfrm>
          <a:prstGeom prst="rect">
            <a:avLst/>
          </a:prstGeom>
          <a:solidFill>
            <a:srgbClr val="FFFFFF">
              <a:alpha val="59999"/>
            </a:srgbClr>
          </a:solidFill>
        </p:spPr>
        <p:txBody>
          <a:bodyPr vert="horz" wrap="square" lIns="0" tIns="37465" rIns="0" bIns="0" rtlCol="0">
            <a:spAutoFit/>
          </a:bodyPr>
          <a:lstStyle/>
          <a:p>
            <a:pPr marL="88265">
              <a:lnSpc>
                <a:spcPct val="100000"/>
              </a:lnSpc>
              <a:spcBef>
                <a:spcPts val="295"/>
              </a:spcBef>
            </a:pPr>
            <a:r>
              <a:rPr sz="1050" b="1" spc="-5" dirty="0">
                <a:latin typeface="Arial"/>
                <a:cs typeface="Arial"/>
                <a:hlinkClick r:id="rId7"/>
              </a:rPr>
              <a:t>Type-81</a:t>
            </a:r>
            <a:endParaRPr sz="1050">
              <a:latin typeface="Arial"/>
              <a:cs typeface="Arial"/>
            </a:endParaRPr>
          </a:p>
        </p:txBody>
      </p:sp>
      <p:grpSp>
        <p:nvGrpSpPr>
          <p:cNvPr id="57" name="object 57"/>
          <p:cNvGrpSpPr/>
          <p:nvPr/>
        </p:nvGrpSpPr>
        <p:grpSpPr>
          <a:xfrm>
            <a:off x="25907" y="1008888"/>
            <a:ext cx="1899285" cy="1377950"/>
            <a:chOff x="25907" y="1008888"/>
            <a:chExt cx="1899285" cy="1377950"/>
          </a:xfrm>
        </p:grpSpPr>
        <p:pic>
          <p:nvPicPr>
            <p:cNvPr id="58" name="object 58"/>
            <p:cNvPicPr/>
            <p:nvPr/>
          </p:nvPicPr>
          <p:blipFill>
            <a:blip r:embed="rId29" cstate="print"/>
            <a:stretch>
              <a:fillRect/>
            </a:stretch>
          </p:blipFill>
          <p:spPr>
            <a:xfrm>
              <a:off x="25907" y="1008888"/>
              <a:ext cx="1898904" cy="1377696"/>
            </a:xfrm>
            <a:prstGeom prst="rect">
              <a:avLst/>
            </a:prstGeom>
          </p:spPr>
        </p:pic>
        <p:pic>
          <p:nvPicPr>
            <p:cNvPr id="59" name="object 59"/>
            <p:cNvPicPr/>
            <p:nvPr/>
          </p:nvPicPr>
          <p:blipFill>
            <a:blip r:embed="rId30" cstate="print"/>
            <a:stretch>
              <a:fillRect/>
            </a:stretch>
          </p:blipFill>
          <p:spPr>
            <a:xfrm>
              <a:off x="25907" y="1008888"/>
              <a:ext cx="1807464" cy="1322831"/>
            </a:xfrm>
            <a:prstGeom prst="rect">
              <a:avLst/>
            </a:prstGeom>
          </p:spPr>
        </p:pic>
        <p:pic>
          <p:nvPicPr>
            <p:cNvPr id="60" name="object 60"/>
            <p:cNvPicPr/>
            <p:nvPr/>
          </p:nvPicPr>
          <p:blipFill>
            <a:blip r:embed="rId31" cstate="print"/>
            <a:stretch>
              <a:fillRect/>
            </a:stretch>
          </p:blipFill>
          <p:spPr>
            <a:xfrm>
              <a:off x="117347" y="1095756"/>
              <a:ext cx="1629156" cy="1153668"/>
            </a:xfrm>
            <a:prstGeom prst="rect">
              <a:avLst/>
            </a:prstGeom>
          </p:spPr>
        </p:pic>
        <p:sp>
          <p:nvSpPr>
            <p:cNvPr id="61" name="object 61"/>
            <p:cNvSpPr/>
            <p:nvPr/>
          </p:nvSpPr>
          <p:spPr>
            <a:xfrm>
              <a:off x="112776" y="1091184"/>
              <a:ext cx="1638300" cy="1163320"/>
            </a:xfrm>
            <a:custGeom>
              <a:avLst/>
              <a:gdLst/>
              <a:ahLst/>
              <a:cxnLst/>
              <a:rect l="l" t="t" r="r" b="b"/>
              <a:pathLst>
                <a:path w="1638300" h="1163320">
                  <a:moveTo>
                    <a:pt x="0" y="1162812"/>
                  </a:moveTo>
                  <a:lnTo>
                    <a:pt x="1638300" y="1162812"/>
                  </a:lnTo>
                  <a:lnTo>
                    <a:pt x="1638300" y="0"/>
                  </a:lnTo>
                  <a:lnTo>
                    <a:pt x="0" y="0"/>
                  </a:lnTo>
                  <a:lnTo>
                    <a:pt x="0" y="1162812"/>
                  </a:lnTo>
                  <a:close/>
                </a:path>
              </a:pathLst>
            </a:custGeom>
            <a:ln w="9144">
              <a:solidFill>
                <a:srgbClr val="000000"/>
              </a:solidFill>
            </a:ln>
          </p:spPr>
          <p:txBody>
            <a:bodyPr wrap="square" lIns="0" tIns="0" rIns="0" bIns="0" rtlCol="0"/>
            <a:lstStyle/>
            <a:p>
              <a:endParaRPr/>
            </a:p>
          </p:txBody>
        </p:sp>
        <p:sp>
          <p:nvSpPr>
            <p:cNvPr id="62" name="object 62"/>
            <p:cNvSpPr/>
            <p:nvPr/>
          </p:nvSpPr>
          <p:spPr>
            <a:xfrm>
              <a:off x="1185671" y="2025396"/>
              <a:ext cx="655320" cy="254635"/>
            </a:xfrm>
            <a:custGeom>
              <a:avLst/>
              <a:gdLst/>
              <a:ahLst/>
              <a:cxnLst/>
              <a:rect l="l" t="t" r="r" b="b"/>
              <a:pathLst>
                <a:path w="655319" h="254635">
                  <a:moveTo>
                    <a:pt x="655320" y="0"/>
                  </a:moveTo>
                  <a:lnTo>
                    <a:pt x="0" y="0"/>
                  </a:lnTo>
                  <a:lnTo>
                    <a:pt x="0" y="254508"/>
                  </a:lnTo>
                  <a:lnTo>
                    <a:pt x="655320" y="254508"/>
                  </a:lnTo>
                  <a:lnTo>
                    <a:pt x="655320" y="0"/>
                  </a:lnTo>
                  <a:close/>
                </a:path>
              </a:pathLst>
            </a:custGeom>
            <a:solidFill>
              <a:srgbClr val="FFFFFF">
                <a:alpha val="59999"/>
              </a:srgbClr>
            </a:solidFill>
          </p:spPr>
          <p:txBody>
            <a:bodyPr wrap="square" lIns="0" tIns="0" rIns="0" bIns="0" rtlCol="0"/>
            <a:lstStyle/>
            <a:p>
              <a:endParaRPr/>
            </a:p>
          </p:txBody>
        </p:sp>
        <p:sp>
          <p:nvSpPr>
            <p:cNvPr id="63" name="object 63"/>
            <p:cNvSpPr/>
            <p:nvPr/>
          </p:nvSpPr>
          <p:spPr>
            <a:xfrm>
              <a:off x="1185671" y="2025396"/>
              <a:ext cx="655320" cy="254635"/>
            </a:xfrm>
            <a:custGeom>
              <a:avLst/>
              <a:gdLst/>
              <a:ahLst/>
              <a:cxnLst/>
              <a:rect l="l" t="t" r="r" b="b"/>
              <a:pathLst>
                <a:path w="655319" h="254635">
                  <a:moveTo>
                    <a:pt x="0" y="254508"/>
                  </a:moveTo>
                  <a:lnTo>
                    <a:pt x="655320" y="254508"/>
                  </a:lnTo>
                  <a:lnTo>
                    <a:pt x="655320" y="0"/>
                  </a:lnTo>
                  <a:lnTo>
                    <a:pt x="0" y="0"/>
                  </a:lnTo>
                  <a:lnTo>
                    <a:pt x="0" y="254508"/>
                  </a:lnTo>
                  <a:close/>
                </a:path>
              </a:pathLst>
            </a:custGeom>
            <a:ln w="12192">
              <a:solidFill>
                <a:srgbClr val="000000"/>
              </a:solidFill>
            </a:ln>
          </p:spPr>
          <p:txBody>
            <a:bodyPr wrap="square" lIns="0" tIns="0" rIns="0" bIns="0" rtlCol="0"/>
            <a:lstStyle/>
            <a:p>
              <a:endParaRPr/>
            </a:p>
          </p:txBody>
        </p:sp>
      </p:grpSp>
      <p:sp>
        <p:nvSpPr>
          <p:cNvPr id="64" name="object 64"/>
          <p:cNvSpPr txBox="1"/>
          <p:nvPr/>
        </p:nvSpPr>
        <p:spPr>
          <a:xfrm>
            <a:off x="1191767" y="2031492"/>
            <a:ext cx="567690" cy="218440"/>
          </a:xfrm>
          <a:prstGeom prst="rect">
            <a:avLst/>
          </a:prstGeom>
          <a:solidFill>
            <a:srgbClr val="FFFFFF">
              <a:alpha val="59999"/>
            </a:srgbClr>
          </a:solidFill>
        </p:spPr>
        <p:txBody>
          <a:bodyPr vert="horz" wrap="square" lIns="0" tIns="38100" rIns="0" bIns="0" rtlCol="0">
            <a:spAutoFit/>
          </a:bodyPr>
          <a:lstStyle/>
          <a:p>
            <a:pPr marL="86360">
              <a:lnSpc>
                <a:spcPct val="100000"/>
              </a:lnSpc>
              <a:spcBef>
                <a:spcPts val="300"/>
              </a:spcBef>
            </a:pPr>
            <a:r>
              <a:rPr sz="1050" b="1" spc="-10" dirty="0">
                <a:latin typeface="Arial"/>
                <a:cs typeface="Arial"/>
                <a:hlinkClick r:id="rId2"/>
              </a:rPr>
              <a:t>Q</a:t>
            </a:r>
            <a:r>
              <a:rPr sz="1050" b="1" dirty="0">
                <a:latin typeface="Arial"/>
                <a:cs typeface="Arial"/>
                <a:hlinkClick r:id="rId2"/>
              </a:rPr>
              <a:t>SZ</a:t>
            </a:r>
            <a:r>
              <a:rPr sz="1050" b="1" spc="-5" dirty="0">
                <a:latin typeface="Arial"/>
                <a:cs typeface="Arial"/>
                <a:hlinkClick r:id="rId2"/>
              </a:rPr>
              <a:t>-</a:t>
            </a:r>
            <a:r>
              <a:rPr sz="1050" b="1" dirty="0">
                <a:latin typeface="Arial"/>
                <a:cs typeface="Arial"/>
                <a:hlinkClick r:id="rId2"/>
              </a:rPr>
              <a:t>92</a:t>
            </a:r>
            <a:endParaRPr sz="1050">
              <a:latin typeface="Arial"/>
              <a:cs typeface="Arial"/>
            </a:endParaRPr>
          </a:p>
        </p:txBody>
      </p:sp>
      <p:sp>
        <p:nvSpPr>
          <p:cNvPr id="65" name="object 65"/>
          <p:cNvSpPr txBox="1">
            <a:spLocks noGrp="1"/>
          </p:cNvSpPr>
          <p:nvPr>
            <p:ph type="title"/>
          </p:nvPr>
        </p:nvSpPr>
        <p:spPr>
          <a:xfrm>
            <a:off x="2852166" y="278968"/>
            <a:ext cx="3446145" cy="452120"/>
          </a:xfrm>
          <a:prstGeom prst="rect">
            <a:avLst/>
          </a:prstGeom>
        </p:spPr>
        <p:txBody>
          <a:bodyPr vert="horz" wrap="square" lIns="0" tIns="12065" rIns="0" bIns="0" rtlCol="0">
            <a:spAutoFit/>
          </a:bodyPr>
          <a:lstStyle/>
          <a:p>
            <a:pPr marL="12700">
              <a:lnSpc>
                <a:spcPct val="100000"/>
              </a:lnSpc>
              <a:spcBef>
                <a:spcPts val="95"/>
              </a:spcBef>
            </a:pPr>
            <a:r>
              <a:rPr sz="2800" i="0" spc="-5" dirty="0">
                <a:latin typeface="Arial"/>
                <a:cs typeface="Arial"/>
              </a:rPr>
              <a:t>Chinese</a:t>
            </a:r>
            <a:r>
              <a:rPr sz="2800" i="0" spc="-25" dirty="0">
                <a:latin typeface="Arial"/>
                <a:cs typeface="Arial"/>
              </a:rPr>
              <a:t> </a:t>
            </a:r>
            <a:r>
              <a:rPr sz="2800" i="0" spc="-5" dirty="0">
                <a:latin typeface="Arial"/>
                <a:cs typeface="Arial"/>
              </a:rPr>
              <a:t>Small</a:t>
            </a:r>
            <a:r>
              <a:rPr sz="2800" i="0" spc="-145" dirty="0">
                <a:latin typeface="Arial"/>
                <a:cs typeface="Arial"/>
              </a:rPr>
              <a:t> </a:t>
            </a:r>
            <a:r>
              <a:rPr sz="2800" i="0" spc="-5" dirty="0">
                <a:latin typeface="Arial"/>
                <a:cs typeface="Arial"/>
              </a:rPr>
              <a:t>Arms</a:t>
            </a:r>
            <a:endParaRPr sz="2800">
              <a:latin typeface="Arial"/>
              <a:cs typeface="Arial"/>
            </a:endParaRPr>
          </a:p>
        </p:txBody>
      </p:sp>
    </p:spTree>
    <p:extLst>
      <p:ext uri="{BB962C8B-B14F-4D97-AF65-F5344CB8AC3E}">
        <p14:creationId xmlns:p14="http://schemas.microsoft.com/office/powerpoint/2010/main" val="3375745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174741" y="902969"/>
            <a:ext cx="3776979" cy="3046730"/>
          </a:xfrm>
          <a:prstGeom prst="rect">
            <a:avLst/>
          </a:prstGeom>
          <a:ln w="19811">
            <a:solidFill>
              <a:srgbClr val="000000"/>
            </a:solidFill>
          </a:ln>
        </p:spPr>
        <p:txBody>
          <a:bodyPr vert="horz" wrap="square" lIns="0" tIns="29209" rIns="0" bIns="0" rtlCol="0">
            <a:spAutoFit/>
          </a:bodyPr>
          <a:lstStyle/>
          <a:p>
            <a:pPr algn="ctr">
              <a:lnSpc>
                <a:spcPct val="100000"/>
              </a:lnSpc>
              <a:spcBef>
                <a:spcPts val="229"/>
              </a:spcBef>
            </a:pPr>
            <a:r>
              <a:rPr sz="1800" b="1" dirty="0">
                <a:latin typeface="Calibri"/>
                <a:cs typeface="Calibri"/>
              </a:rPr>
              <a:t>DBP87:</a:t>
            </a:r>
            <a:r>
              <a:rPr sz="1800" b="1" spc="-25" dirty="0">
                <a:latin typeface="Calibri"/>
                <a:cs typeface="Calibri"/>
              </a:rPr>
              <a:t> </a:t>
            </a:r>
            <a:r>
              <a:rPr sz="1800" dirty="0">
                <a:latin typeface="Calibri"/>
                <a:cs typeface="Calibri"/>
              </a:rPr>
              <a:t>IARs,</a:t>
            </a:r>
            <a:r>
              <a:rPr sz="1800" spc="-25" dirty="0">
                <a:latin typeface="Calibri"/>
                <a:cs typeface="Calibri"/>
              </a:rPr>
              <a:t> LSWs</a:t>
            </a:r>
            <a:endParaRPr sz="1800">
              <a:latin typeface="Calibri"/>
              <a:cs typeface="Calibri"/>
            </a:endParaRPr>
          </a:p>
          <a:p>
            <a:pPr algn="ctr">
              <a:lnSpc>
                <a:spcPct val="100000"/>
              </a:lnSpc>
              <a:spcBef>
                <a:spcPts val="5"/>
              </a:spcBef>
            </a:pPr>
            <a:r>
              <a:rPr sz="1800" b="1" dirty="0">
                <a:latin typeface="Calibri"/>
                <a:cs typeface="Calibri"/>
              </a:rPr>
              <a:t>DBP88</a:t>
            </a:r>
            <a:r>
              <a:rPr sz="1800" dirty="0">
                <a:latin typeface="Calibri"/>
                <a:cs typeface="Calibri"/>
              </a:rPr>
              <a:t>: </a:t>
            </a:r>
            <a:r>
              <a:rPr sz="1800" spc="-20" dirty="0">
                <a:latin typeface="Calibri"/>
                <a:cs typeface="Calibri"/>
              </a:rPr>
              <a:t>LSWs,</a:t>
            </a:r>
            <a:r>
              <a:rPr sz="1800" spc="-5" dirty="0">
                <a:latin typeface="Calibri"/>
                <a:cs typeface="Calibri"/>
              </a:rPr>
              <a:t> GPMGs,</a:t>
            </a:r>
            <a:r>
              <a:rPr sz="1800" spc="-15" dirty="0">
                <a:latin typeface="Calibri"/>
                <a:cs typeface="Calibri"/>
              </a:rPr>
              <a:t> </a:t>
            </a:r>
            <a:r>
              <a:rPr sz="1800" spc="-10" dirty="0">
                <a:latin typeface="Calibri"/>
                <a:cs typeface="Calibri"/>
              </a:rPr>
              <a:t>DMR,</a:t>
            </a:r>
            <a:r>
              <a:rPr sz="1800" spc="5" dirty="0">
                <a:latin typeface="Calibri"/>
                <a:cs typeface="Calibri"/>
              </a:rPr>
              <a:t> </a:t>
            </a:r>
            <a:r>
              <a:rPr sz="1800" spc="-10" dirty="0">
                <a:latin typeface="Calibri"/>
                <a:cs typeface="Calibri"/>
              </a:rPr>
              <a:t>Snipers</a:t>
            </a:r>
            <a:endParaRPr sz="1800">
              <a:latin typeface="Calibri"/>
              <a:cs typeface="Calibri"/>
            </a:endParaRPr>
          </a:p>
          <a:p>
            <a:pPr marL="1270" algn="ctr">
              <a:lnSpc>
                <a:spcPct val="100000"/>
              </a:lnSpc>
            </a:pPr>
            <a:r>
              <a:rPr sz="1800" b="1" spc="-5" dirty="0">
                <a:latin typeface="Calibri"/>
                <a:cs typeface="Calibri"/>
              </a:rPr>
              <a:t>CALIBER</a:t>
            </a:r>
            <a:r>
              <a:rPr sz="1800" spc="-5" dirty="0">
                <a:latin typeface="Calibri"/>
                <a:cs typeface="Calibri"/>
              </a:rPr>
              <a:t>:</a:t>
            </a:r>
            <a:r>
              <a:rPr sz="1800" spc="-20" dirty="0">
                <a:latin typeface="Calibri"/>
                <a:cs typeface="Calibri"/>
              </a:rPr>
              <a:t> </a:t>
            </a:r>
            <a:r>
              <a:rPr sz="1800" dirty="0">
                <a:latin typeface="Calibri"/>
                <a:cs typeface="Calibri"/>
              </a:rPr>
              <a:t>5.8×42mm</a:t>
            </a:r>
            <a:endParaRPr sz="1800">
              <a:latin typeface="Calibri"/>
              <a:cs typeface="Calibri"/>
            </a:endParaRPr>
          </a:p>
          <a:p>
            <a:pPr marL="1020444" marR="1012825" algn="ctr">
              <a:lnSpc>
                <a:spcPct val="100000"/>
              </a:lnSpc>
            </a:pPr>
            <a:r>
              <a:rPr sz="1800" u="sng" spc="-5" dirty="0">
                <a:uFill>
                  <a:solidFill>
                    <a:srgbClr val="000000"/>
                  </a:solidFill>
                </a:uFill>
                <a:latin typeface="Calibri"/>
                <a:cs typeface="Calibri"/>
              </a:rPr>
              <a:t>DBP87</a:t>
            </a:r>
            <a:r>
              <a:rPr sz="1800" spc="-5" dirty="0">
                <a:latin typeface="Calibri"/>
                <a:cs typeface="Calibri"/>
              </a:rPr>
              <a:t> </a:t>
            </a:r>
            <a:r>
              <a:rPr sz="1800" spc="-10" dirty="0">
                <a:latin typeface="Calibri"/>
                <a:cs typeface="Calibri"/>
              </a:rPr>
              <a:t>Standard </a:t>
            </a:r>
            <a:r>
              <a:rPr sz="1800" spc="-5" dirty="0">
                <a:latin typeface="Calibri"/>
                <a:cs typeface="Calibri"/>
              </a:rPr>
              <a:t> </a:t>
            </a:r>
            <a:r>
              <a:rPr sz="1800" u="sng" spc="-5" dirty="0">
                <a:uFill>
                  <a:solidFill>
                    <a:srgbClr val="000000"/>
                  </a:solidFill>
                </a:uFill>
                <a:latin typeface="Calibri"/>
                <a:cs typeface="Calibri"/>
              </a:rPr>
              <a:t>DBP88</a:t>
            </a:r>
            <a:r>
              <a:rPr sz="1800" spc="-45" dirty="0">
                <a:latin typeface="Calibri"/>
                <a:cs typeface="Calibri"/>
              </a:rPr>
              <a:t> </a:t>
            </a:r>
            <a:r>
              <a:rPr sz="1800" spc="-5" dirty="0">
                <a:latin typeface="Calibri"/>
                <a:cs typeface="Calibri"/>
              </a:rPr>
              <a:t>Heavy</a:t>
            </a:r>
            <a:r>
              <a:rPr sz="1800" spc="-45" dirty="0">
                <a:latin typeface="Calibri"/>
                <a:cs typeface="Calibri"/>
              </a:rPr>
              <a:t> </a:t>
            </a:r>
            <a:r>
              <a:rPr sz="1800" spc="-5" dirty="0">
                <a:latin typeface="Calibri"/>
                <a:cs typeface="Calibri"/>
              </a:rPr>
              <a:t>Load</a:t>
            </a:r>
            <a:endParaRPr sz="1800">
              <a:latin typeface="Calibri"/>
              <a:cs typeface="Calibri"/>
            </a:endParaRPr>
          </a:p>
          <a:p>
            <a:pPr algn="ctr">
              <a:lnSpc>
                <a:spcPct val="100000"/>
              </a:lnSpc>
            </a:pPr>
            <a:r>
              <a:rPr sz="1800" u="sng" spc="-5" dirty="0">
                <a:uFill>
                  <a:solidFill>
                    <a:srgbClr val="000000"/>
                  </a:solidFill>
                </a:uFill>
                <a:latin typeface="Calibri"/>
                <a:cs typeface="Calibri"/>
              </a:rPr>
              <a:t>DBP10</a:t>
            </a:r>
            <a:r>
              <a:rPr sz="1800" spc="-15" dirty="0">
                <a:latin typeface="Calibri"/>
                <a:cs typeface="Calibri"/>
              </a:rPr>
              <a:t> </a:t>
            </a:r>
            <a:r>
              <a:rPr sz="1800" spc="-5" dirty="0">
                <a:latin typeface="Calibri"/>
                <a:cs typeface="Calibri"/>
              </a:rPr>
              <a:t>is</a:t>
            </a:r>
            <a:r>
              <a:rPr sz="1800" dirty="0">
                <a:latin typeface="Calibri"/>
                <a:cs typeface="Calibri"/>
              </a:rPr>
              <a:t> an</a:t>
            </a:r>
            <a:r>
              <a:rPr sz="1800" spc="-15" dirty="0">
                <a:latin typeface="Calibri"/>
                <a:cs typeface="Calibri"/>
              </a:rPr>
              <a:t> </a:t>
            </a:r>
            <a:r>
              <a:rPr sz="1800" spc="-10" dirty="0">
                <a:latin typeface="Calibri"/>
                <a:cs typeface="Calibri"/>
              </a:rPr>
              <a:t>updated</a:t>
            </a:r>
            <a:r>
              <a:rPr sz="1800" dirty="0">
                <a:latin typeface="Calibri"/>
                <a:cs typeface="Calibri"/>
              </a:rPr>
              <a:t> </a:t>
            </a:r>
            <a:r>
              <a:rPr sz="1800" spc="-5" dirty="0">
                <a:latin typeface="Calibri"/>
                <a:cs typeface="Calibri"/>
              </a:rPr>
              <a:t>DBP87</a:t>
            </a:r>
            <a:endParaRPr sz="1800">
              <a:latin typeface="Calibri"/>
              <a:cs typeface="Calibri"/>
            </a:endParaRPr>
          </a:p>
          <a:p>
            <a:pPr marL="635" algn="ctr">
              <a:lnSpc>
                <a:spcPct val="100000"/>
              </a:lnSpc>
            </a:pPr>
            <a:r>
              <a:rPr sz="1800" b="1" spc="-5" dirty="0">
                <a:latin typeface="Calibri"/>
                <a:cs typeface="Calibri"/>
              </a:rPr>
              <a:t>EFFECTIVE</a:t>
            </a:r>
            <a:r>
              <a:rPr sz="1800" b="1" spc="-35" dirty="0">
                <a:latin typeface="Calibri"/>
                <a:cs typeface="Calibri"/>
              </a:rPr>
              <a:t> </a:t>
            </a:r>
            <a:r>
              <a:rPr sz="1800" b="1" spc="-5" dirty="0">
                <a:latin typeface="Calibri"/>
                <a:cs typeface="Calibri"/>
              </a:rPr>
              <a:t>RANGE</a:t>
            </a:r>
            <a:r>
              <a:rPr sz="1800" spc="-5" dirty="0">
                <a:latin typeface="Calibri"/>
                <a:cs typeface="Calibri"/>
              </a:rPr>
              <a:t>:</a:t>
            </a:r>
            <a:r>
              <a:rPr sz="1800" dirty="0">
                <a:latin typeface="Calibri"/>
                <a:cs typeface="Calibri"/>
              </a:rPr>
              <a:t> </a:t>
            </a:r>
            <a:r>
              <a:rPr sz="1800" spc="-5" dirty="0">
                <a:latin typeface="Calibri"/>
                <a:cs typeface="Calibri"/>
              </a:rPr>
              <a:t>400m </a:t>
            </a:r>
            <a:r>
              <a:rPr sz="1800" spc="-10" dirty="0">
                <a:latin typeface="Calibri"/>
                <a:cs typeface="Calibri"/>
              </a:rPr>
              <a:t>to</a:t>
            </a:r>
            <a:r>
              <a:rPr sz="1800" dirty="0">
                <a:latin typeface="Calibri"/>
                <a:cs typeface="Calibri"/>
              </a:rPr>
              <a:t> </a:t>
            </a:r>
            <a:r>
              <a:rPr sz="1800" spc="-5" dirty="0">
                <a:latin typeface="Calibri"/>
                <a:cs typeface="Calibri"/>
              </a:rPr>
              <a:t>600m</a:t>
            </a:r>
            <a:endParaRPr sz="1800">
              <a:latin typeface="Calibri"/>
              <a:cs typeface="Calibri"/>
            </a:endParaRPr>
          </a:p>
          <a:p>
            <a:pPr algn="ctr">
              <a:lnSpc>
                <a:spcPct val="100000"/>
              </a:lnSpc>
            </a:pPr>
            <a:r>
              <a:rPr sz="1800" b="1" spc="-20" dirty="0">
                <a:latin typeface="Calibri"/>
                <a:cs typeface="Calibri"/>
              </a:rPr>
              <a:t>PENETRATION</a:t>
            </a:r>
            <a:r>
              <a:rPr sz="1800" spc="-20" dirty="0">
                <a:latin typeface="Calibri"/>
                <a:cs typeface="Calibri"/>
              </a:rPr>
              <a:t>:</a:t>
            </a:r>
            <a:r>
              <a:rPr sz="1800" spc="10" dirty="0">
                <a:latin typeface="Calibri"/>
                <a:cs typeface="Calibri"/>
              </a:rPr>
              <a:t> </a:t>
            </a:r>
            <a:r>
              <a:rPr sz="1600" spc="-10" dirty="0">
                <a:latin typeface="Calibri"/>
                <a:cs typeface="Calibri"/>
              </a:rPr>
              <a:t>100%</a:t>
            </a:r>
            <a:r>
              <a:rPr sz="1600" spc="30" dirty="0">
                <a:latin typeface="Calibri"/>
                <a:cs typeface="Calibri"/>
              </a:rPr>
              <a:t> </a:t>
            </a:r>
            <a:r>
              <a:rPr sz="1600" spc="-10" dirty="0">
                <a:latin typeface="Calibri"/>
                <a:cs typeface="Calibri"/>
              </a:rPr>
              <a:t>Rate</a:t>
            </a:r>
            <a:r>
              <a:rPr sz="1600" dirty="0">
                <a:latin typeface="Calibri"/>
                <a:cs typeface="Calibri"/>
              </a:rPr>
              <a:t> </a:t>
            </a:r>
            <a:r>
              <a:rPr sz="1600" spc="-5" dirty="0">
                <a:latin typeface="Calibri"/>
                <a:cs typeface="Calibri"/>
              </a:rPr>
              <a:t>of</a:t>
            </a:r>
            <a:r>
              <a:rPr sz="1600" spc="5" dirty="0">
                <a:latin typeface="Calibri"/>
                <a:cs typeface="Calibri"/>
              </a:rPr>
              <a:t> </a:t>
            </a:r>
            <a:r>
              <a:rPr sz="1600" spc="-15" dirty="0">
                <a:latin typeface="Calibri"/>
                <a:cs typeface="Calibri"/>
              </a:rPr>
              <a:t>Penetrating</a:t>
            </a:r>
            <a:endParaRPr sz="1600">
              <a:latin typeface="Calibri"/>
              <a:cs typeface="Calibri"/>
            </a:endParaRPr>
          </a:p>
          <a:p>
            <a:pPr marL="133350" marR="120014" indent="-6985" algn="ctr">
              <a:lnSpc>
                <a:spcPct val="100000"/>
              </a:lnSpc>
              <a:spcBef>
                <a:spcPts val="20"/>
              </a:spcBef>
            </a:pPr>
            <a:r>
              <a:rPr sz="1600" spc="-5" dirty="0">
                <a:latin typeface="Calibri"/>
                <a:cs typeface="Calibri"/>
              </a:rPr>
              <a:t>10mm-thick</a:t>
            </a:r>
            <a:r>
              <a:rPr sz="1600" spc="-10" dirty="0">
                <a:latin typeface="Calibri"/>
                <a:cs typeface="Calibri"/>
              </a:rPr>
              <a:t> </a:t>
            </a:r>
            <a:r>
              <a:rPr sz="1600" spc="-5" dirty="0">
                <a:latin typeface="Calibri"/>
                <a:cs typeface="Calibri"/>
              </a:rPr>
              <a:t>Armor</a:t>
            </a:r>
            <a:r>
              <a:rPr sz="1600" spc="15" dirty="0">
                <a:latin typeface="Calibri"/>
                <a:cs typeface="Calibri"/>
              </a:rPr>
              <a:t> </a:t>
            </a:r>
            <a:r>
              <a:rPr sz="1600" spc="-10" dirty="0">
                <a:latin typeface="Calibri"/>
                <a:cs typeface="Calibri"/>
              </a:rPr>
              <a:t>at</a:t>
            </a:r>
            <a:r>
              <a:rPr sz="1600" dirty="0">
                <a:latin typeface="Calibri"/>
                <a:cs typeface="Calibri"/>
              </a:rPr>
              <a:t> </a:t>
            </a:r>
            <a:r>
              <a:rPr sz="1600" spc="-10" dirty="0">
                <a:latin typeface="Calibri"/>
                <a:cs typeface="Calibri"/>
              </a:rPr>
              <a:t>300m.</a:t>
            </a:r>
            <a:r>
              <a:rPr sz="1600" spc="15" dirty="0">
                <a:latin typeface="Calibri"/>
                <a:cs typeface="Calibri"/>
              </a:rPr>
              <a:t> </a:t>
            </a:r>
            <a:r>
              <a:rPr sz="1600" spc="-10" dirty="0">
                <a:latin typeface="Calibri"/>
                <a:cs typeface="Calibri"/>
              </a:rPr>
              <a:t>DBP88 </a:t>
            </a:r>
            <a:r>
              <a:rPr sz="1600" spc="-5" dirty="0">
                <a:latin typeface="Calibri"/>
                <a:cs typeface="Calibri"/>
              </a:rPr>
              <a:t> </a:t>
            </a:r>
            <a:r>
              <a:rPr sz="1600" spc="-10" dirty="0">
                <a:latin typeface="Calibri"/>
                <a:cs typeface="Calibri"/>
              </a:rPr>
              <a:t>penetrates</a:t>
            </a:r>
            <a:r>
              <a:rPr sz="1600" spc="10" dirty="0">
                <a:latin typeface="Calibri"/>
                <a:cs typeface="Calibri"/>
              </a:rPr>
              <a:t> </a:t>
            </a:r>
            <a:r>
              <a:rPr sz="1600" spc="-5" dirty="0">
                <a:latin typeface="Calibri"/>
                <a:cs typeface="Calibri"/>
              </a:rPr>
              <a:t>16mm</a:t>
            </a:r>
            <a:r>
              <a:rPr sz="1600" spc="15" dirty="0">
                <a:latin typeface="Calibri"/>
                <a:cs typeface="Calibri"/>
              </a:rPr>
              <a:t> </a:t>
            </a:r>
            <a:r>
              <a:rPr sz="1600" spc="-5" dirty="0">
                <a:latin typeface="Calibri"/>
                <a:cs typeface="Calibri"/>
              </a:rPr>
              <a:t>of</a:t>
            </a:r>
            <a:r>
              <a:rPr sz="1600" spc="5" dirty="0">
                <a:latin typeface="Calibri"/>
                <a:cs typeface="Calibri"/>
              </a:rPr>
              <a:t> </a:t>
            </a:r>
            <a:r>
              <a:rPr sz="1600" spc="-5" dirty="0">
                <a:latin typeface="Calibri"/>
                <a:cs typeface="Calibri"/>
              </a:rPr>
              <a:t>mild</a:t>
            </a:r>
            <a:r>
              <a:rPr sz="1600" spc="-30" dirty="0">
                <a:latin typeface="Calibri"/>
                <a:cs typeface="Calibri"/>
              </a:rPr>
              <a:t> </a:t>
            </a:r>
            <a:r>
              <a:rPr sz="1600" spc="-5" dirty="0">
                <a:latin typeface="Calibri"/>
                <a:cs typeface="Calibri"/>
              </a:rPr>
              <a:t>steel </a:t>
            </a:r>
            <a:r>
              <a:rPr sz="1600" spc="-10" dirty="0">
                <a:latin typeface="Calibri"/>
                <a:cs typeface="Calibri"/>
              </a:rPr>
              <a:t>at</a:t>
            </a:r>
            <a:r>
              <a:rPr sz="1600" spc="-15" dirty="0">
                <a:latin typeface="Calibri"/>
                <a:cs typeface="Calibri"/>
              </a:rPr>
              <a:t> </a:t>
            </a:r>
            <a:r>
              <a:rPr sz="1600" spc="-5" dirty="0">
                <a:latin typeface="Calibri"/>
                <a:cs typeface="Calibri"/>
              </a:rPr>
              <a:t>85m</a:t>
            </a:r>
            <a:r>
              <a:rPr sz="1600" spc="15" dirty="0">
                <a:latin typeface="Calibri"/>
                <a:cs typeface="Calibri"/>
              </a:rPr>
              <a:t> </a:t>
            </a:r>
            <a:r>
              <a:rPr sz="1600" spc="-10" dirty="0">
                <a:latin typeface="Calibri"/>
                <a:cs typeface="Calibri"/>
              </a:rPr>
              <a:t>and </a:t>
            </a:r>
            <a:r>
              <a:rPr sz="1600" spc="-345" dirty="0">
                <a:latin typeface="Calibri"/>
                <a:cs typeface="Calibri"/>
              </a:rPr>
              <a:t> </a:t>
            </a:r>
            <a:r>
              <a:rPr sz="1600" spc="-5" dirty="0">
                <a:latin typeface="Calibri"/>
                <a:cs typeface="Calibri"/>
              </a:rPr>
              <a:t>3.5mm of</a:t>
            </a:r>
            <a:r>
              <a:rPr sz="1600" spc="10" dirty="0">
                <a:latin typeface="Calibri"/>
                <a:cs typeface="Calibri"/>
              </a:rPr>
              <a:t> </a:t>
            </a:r>
            <a:r>
              <a:rPr sz="1600" spc="-10" dirty="0">
                <a:latin typeface="Calibri"/>
                <a:cs typeface="Calibri"/>
              </a:rPr>
              <a:t>hardened</a:t>
            </a:r>
            <a:r>
              <a:rPr sz="1600" dirty="0">
                <a:latin typeface="Calibri"/>
                <a:cs typeface="Calibri"/>
              </a:rPr>
              <a:t> </a:t>
            </a:r>
            <a:r>
              <a:rPr sz="1600" spc="-10" dirty="0">
                <a:latin typeface="Calibri"/>
                <a:cs typeface="Calibri"/>
              </a:rPr>
              <a:t>steel</a:t>
            </a:r>
            <a:r>
              <a:rPr sz="1600" dirty="0">
                <a:latin typeface="Calibri"/>
                <a:cs typeface="Calibri"/>
              </a:rPr>
              <a:t> </a:t>
            </a:r>
            <a:r>
              <a:rPr sz="1600" spc="-10" dirty="0">
                <a:latin typeface="Calibri"/>
                <a:cs typeface="Calibri"/>
              </a:rPr>
              <a:t>at</a:t>
            </a:r>
            <a:r>
              <a:rPr sz="1600" spc="-20" dirty="0">
                <a:latin typeface="Calibri"/>
                <a:cs typeface="Calibri"/>
              </a:rPr>
              <a:t> </a:t>
            </a:r>
            <a:r>
              <a:rPr sz="1600" spc="-10" dirty="0">
                <a:latin typeface="Calibri"/>
                <a:cs typeface="Calibri"/>
              </a:rPr>
              <a:t>1,000m.</a:t>
            </a:r>
            <a:endParaRPr sz="1600">
              <a:latin typeface="Calibri"/>
              <a:cs typeface="Calibri"/>
            </a:endParaRPr>
          </a:p>
        </p:txBody>
      </p:sp>
      <p:pic>
        <p:nvPicPr>
          <p:cNvPr id="8" name="object 8"/>
          <p:cNvPicPr/>
          <p:nvPr/>
        </p:nvPicPr>
        <p:blipFill>
          <a:blip r:embed="rId3" cstate="print"/>
          <a:stretch>
            <a:fillRect/>
          </a:stretch>
        </p:blipFill>
        <p:spPr>
          <a:xfrm>
            <a:off x="133774" y="930465"/>
            <a:ext cx="4745692" cy="1211173"/>
          </a:xfrm>
          <a:prstGeom prst="rect">
            <a:avLst/>
          </a:prstGeom>
        </p:spPr>
      </p:pic>
      <p:sp>
        <p:nvSpPr>
          <p:cNvPr id="9" name="object 9"/>
          <p:cNvSpPr txBox="1">
            <a:spLocks noGrp="1"/>
          </p:cNvSpPr>
          <p:nvPr>
            <p:ph type="title"/>
          </p:nvPr>
        </p:nvSpPr>
        <p:spPr>
          <a:xfrm>
            <a:off x="888898" y="183497"/>
            <a:ext cx="7539990" cy="505267"/>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000000"/>
                </a:solidFill>
                <a:latin typeface="+mj-lt"/>
              </a:rPr>
              <a:t>5.8</a:t>
            </a:r>
            <a:r>
              <a:rPr sz="3200" b="0" spc="-5" dirty="0">
                <a:solidFill>
                  <a:srgbClr val="000000"/>
                </a:solidFill>
                <a:latin typeface="+mj-lt"/>
              </a:rPr>
              <a:t> </a:t>
            </a:r>
            <a:r>
              <a:rPr sz="3200" b="0" dirty="0">
                <a:solidFill>
                  <a:srgbClr val="000000"/>
                </a:solidFill>
                <a:latin typeface="+mj-lt"/>
              </a:rPr>
              <a:t>x</a:t>
            </a:r>
            <a:r>
              <a:rPr sz="3200" b="0" spc="-20" dirty="0">
                <a:solidFill>
                  <a:srgbClr val="000000"/>
                </a:solidFill>
                <a:latin typeface="+mj-lt"/>
              </a:rPr>
              <a:t> </a:t>
            </a:r>
            <a:r>
              <a:rPr sz="3200" b="0" dirty="0">
                <a:solidFill>
                  <a:srgbClr val="000000"/>
                </a:solidFill>
                <a:latin typeface="+mj-lt"/>
              </a:rPr>
              <a:t>42mm</a:t>
            </a:r>
            <a:r>
              <a:rPr sz="3200" b="0" spc="-15" dirty="0">
                <a:solidFill>
                  <a:srgbClr val="000000"/>
                </a:solidFill>
                <a:latin typeface="+mj-lt"/>
              </a:rPr>
              <a:t> </a:t>
            </a:r>
            <a:r>
              <a:rPr sz="3200" b="0" dirty="0">
                <a:solidFill>
                  <a:srgbClr val="000000"/>
                </a:solidFill>
                <a:latin typeface="+mj-lt"/>
              </a:rPr>
              <a:t>–</a:t>
            </a:r>
            <a:r>
              <a:rPr sz="3200" b="0" spc="-25" dirty="0">
                <a:solidFill>
                  <a:srgbClr val="000000"/>
                </a:solidFill>
                <a:latin typeface="+mj-lt"/>
              </a:rPr>
              <a:t> </a:t>
            </a:r>
            <a:r>
              <a:rPr sz="3200" b="0" spc="-35" dirty="0">
                <a:solidFill>
                  <a:srgbClr val="000000"/>
                </a:solidFill>
                <a:latin typeface="+mj-lt"/>
              </a:rPr>
              <a:t>China’s</a:t>
            </a:r>
            <a:r>
              <a:rPr sz="3200" b="0" spc="-5" dirty="0">
                <a:solidFill>
                  <a:srgbClr val="000000"/>
                </a:solidFill>
                <a:latin typeface="+mj-lt"/>
              </a:rPr>
              <a:t> </a:t>
            </a:r>
            <a:r>
              <a:rPr sz="3200" b="0" spc="-10" dirty="0">
                <a:solidFill>
                  <a:srgbClr val="000000"/>
                </a:solidFill>
                <a:latin typeface="+mj-lt"/>
              </a:rPr>
              <a:t>Indigenous</a:t>
            </a:r>
            <a:r>
              <a:rPr sz="3200" b="0" spc="30" dirty="0">
                <a:solidFill>
                  <a:srgbClr val="000000"/>
                </a:solidFill>
                <a:latin typeface="+mj-lt"/>
              </a:rPr>
              <a:t> </a:t>
            </a:r>
            <a:r>
              <a:rPr sz="3200" b="0" spc="-15" dirty="0">
                <a:solidFill>
                  <a:srgbClr val="000000"/>
                </a:solidFill>
                <a:latin typeface="+mj-lt"/>
              </a:rPr>
              <a:t>Round</a:t>
            </a:r>
            <a:endParaRPr sz="3200" b="0" dirty="0">
              <a:latin typeface="+mj-lt"/>
            </a:endParaRPr>
          </a:p>
        </p:txBody>
      </p:sp>
      <p:sp>
        <p:nvSpPr>
          <p:cNvPr id="10" name="object 10"/>
          <p:cNvSpPr txBox="1"/>
          <p:nvPr/>
        </p:nvSpPr>
        <p:spPr>
          <a:xfrm>
            <a:off x="99466" y="874521"/>
            <a:ext cx="1671320" cy="361315"/>
          </a:xfrm>
          <a:prstGeom prst="rect">
            <a:avLst/>
          </a:prstGeom>
        </p:spPr>
        <p:txBody>
          <a:bodyPr vert="horz" wrap="square" lIns="0" tIns="13335" rIns="0" bIns="0" rtlCol="0">
            <a:spAutoFit/>
          </a:bodyPr>
          <a:lstStyle/>
          <a:p>
            <a:pPr marL="369570" marR="5080" indent="-357505">
              <a:lnSpc>
                <a:spcPct val="100000"/>
              </a:lnSpc>
              <a:spcBef>
                <a:spcPts val="105"/>
              </a:spcBef>
            </a:pPr>
            <a:r>
              <a:rPr sz="1100" b="1" i="1" dirty="0">
                <a:latin typeface="Calibri"/>
                <a:cs typeface="Calibri"/>
              </a:rPr>
              <a:t>‘DBP87</a:t>
            </a:r>
            <a:r>
              <a:rPr sz="1100" b="1" i="1" spc="-35" dirty="0">
                <a:latin typeface="Calibri"/>
                <a:cs typeface="Calibri"/>
              </a:rPr>
              <a:t> </a:t>
            </a:r>
            <a:r>
              <a:rPr sz="1100" b="1" i="1" dirty="0">
                <a:latin typeface="Calibri"/>
                <a:cs typeface="Calibri"/>
              </a:rPr>
              <a:t>5.8x42mm</a:t>
            </a:r>
            <a:r>
              <a:rPr sz="1100" b="1" i="1" spc="-20" dirty="0">
                <a:latin typeface="Calibri"/>
                <a:cs typeface="Calibri"/>
              </a:rPr>
              <a:t> </a:t>
            </a:r>
            <a:r>
              <a:rPr sz="1100" b="1" i="1" dirty="0">
                <a:latin typeface="Calibri"/>
                <a:cs typeface="Calibri"/>
              </a:rPr>
              <a:t>Cartridge </a:t>
            </a:r>
            <a:r>
              <a:rPr sz="1100" b="1" i="1" spc="-229" dirty="0">
                <a:latin typeface="Calibri"/>
                <a:cs typeface="Calibri"/>
              </a:rPr>
              <a:t> </a:t>
            </a:r>
            <a:r>
              <a:rPr sz="1100" b="1" i="1" dirty="0">
                <a:latin typeface="Calibri"/>
                <a:cs typeface="Calibri"/>
              </a:rPr>
              <a:t>with</a:t>
            </a:r>
            <a:r>
              <a:rPr sz="1100" b="1" i="1" spc="-15" dirty="0">
                <a:latin typeface="Calibri"/>
                <a:cs typeface="Calibri"/>
              </a:rPr>
              <a:t> </a:t>
            </a:r>
            <a:r>
              <a:rPr sz="1100" b="1" i="1" spc="-5" dirty="0">
                <a:latin typeface="Calibri"/>
                <a:cs typeface="Calibri"/>
              </a:rPr>
              <a:t>Steel</a:t>
            </a:r>
            <a:r>
              <a:rPr sz="1100" b="1" i="1" spc="-15" dirty="0">
                <a:latin typeface="Calibri"/>
                <a:cs typeface="Calibri"/>
              </a:rPr>
              <a:t> </a:t>
            </a:r>
            <a:r>
              <a:rPr sz="1100" b="1" i="1" dirty="0">
                <a:latin typeface="Calibri"/>
                <a:cs typeface="Calibri"/>
              </a:rPr>
              <a:t>Load’</a:t>
            </a:r>
            <a:endParaRPr sz="1100">
              <a:latin typeface="Calibri"/>
              <a:cs typeface="Calibri"/>
            </a:endParaRPr>
          </a:p>
        </p:txBody>
      </p:sp>
      <p:sp>
        <p:nvSpPr>
          <p:cNvPr id="11" name="object 11"/>
          <p:cNvSpPr txBox="1"/>
          <p:nvPr/>
        </p:nvSpPr>
        <p:spPr>
          <a:xfrm>
            <a:off x="264363" y="1940128"/>
            <a:ext cx="4430395" cy="2138045"/>
          </a:xfrm>
          <a:prstGeom prst="rect">
            <a:avLst/>
          </a:prstGeom>
        </p:spPr>
        <p:txBody>
          <a:bodyPr vert="horz" wrap="square" lIns="0" tIns="12065" rIns="0" bIns="0" rtlCol="0">
            <a:spAutoFit/>
          </a:bodyPr>
          <a:lstStyle/>
          <a:p>
            <a:pPr marL="13970" marR="5080" indent="34925" algn="just">
              <a:lnSpc>
                <a:spcPct val="100000"/>
              </a:lnSpc>
              <a:spcBef>
                <a:spcPts val="95"/>
              </a:spcBef>
            </a:pPr>
            <a:r>
              <a:rPr sz="1600" b="1" spc="-5" dirty="0">
                <a:latin typeface="Calibri"/>
                <a:cs typeface="Calibri"/>
              </a:rPr>
              <a:t>The </a:t>
            </a:r>
            <a:r>
              <a:rPr sz="1600" b="1" spc="-10" dirty="0">
                <a:latin typeface="Calibri"/>
                <a:cs typeface="Calibri"/>
              </a:rPr>
              <a:t>5.8mm </a:t>
            </a:r>
            <a:r>
              <a:rPr sz="1600" b="1" spc="-15" dirty="0">
                <a:latin typeface="Calibri"/>
                <a:cs typeface="Calibri"/>
              </a:rPr>
              <a:t>steel </a:t>
            </a:r>
            <a:r>
              <a:rPr sz="1600" b="1" spc="-5" dirty="0">
                <a:latin typeface="Calibri"/>
                <a:cs typeface="Calibri"/>
              </a:rPr>
              <a:t>casing is less </a:t>
            </a:r>
            <a:r>
              <a:rPr sz="1600" b="1" spc="-10" dirty="0">
                <a:latin typeface="Calibri"/>
                <a:cs typeface="Calibri"/>
              </a:rPr>
              <a:t>expensive </a:t>
            </a:r>
            <a:r>
              <a:rPr sz="1600" b="1" spc="-5" dirty="0">
                <a:latin typeface="Calibri"/>
                <a:cs typeface="Calibri"/>
              </a:rPr>
              <a:t>and </a:t>
            </a:r>
            <a:r>
              <a:rPr sz="1600" b="1" spc="-15" dirty="0">
                <a:latin typeface="Calibri"/>
                <a:cs typeface="Calibri"/>
              </a:rPr>
              <a:t>lighter </a:t>
            </a:r>
            <a:r>
              <a:rPr sz="1600" b="1" spc="-10" dirty="0">
                <a:latin typeface="Calibri"/>
                <a:cs typeface="Calibri"/>
              </a:rPr>
              <a:t> </a:t>
            </a:r>
            <a:r>
              <a:rPr sz="1600" b="1" spc="-5" dirty="0">
                <a:latin typeface="Calibri"/>
                <a:cs typeface="Calibri"/>
              </a:rPr>
              <a:t>than </a:t>
            </a:r>
            <a:r>
              <a:rPr sz="1600" b="1" spc="-10" dirty="0">
                <a:latin typeface="Calibri"/>
                <a:cs typeface="Calibri"/>
              </a:rPr>
              <a:t>the </a:t>
            </a:r>
            <a:r>
              <a:rPr sz="1600" b="1" spc="-15" dirty="0">
                <a:latin typeface="Calibri"/>
                <a:cs typeface="Calibri"/>
              </a:rPr>
              <a:t>brass </a:t>
            </a:r>
            <a:r>
              <a:rPr sz="1600" b="1" spc="-5" dirty="0">
                <a:latin typeface="Calibri"/>
                <a:cs typeface="Calibri"/>
              </a:rPr>
              <a:t>case </a:t>
            </a:r>
            <a:r>
              <a:rPr sz="1600" b="1" dirty="0">
                <a:latin typeface="Calibri"/>
                <a:cs typeface="Calibri"/>
              </a:rPr>
              <a:t>of </a:t>
            </a:r>
            <a:r>
              <a:rPr sz="1600" b="1" spc="-10" dirty="0">
                <a:latin typeface="Calibri"/>
                <a:cs typeface="Calibri"/>
              </a:rPr>
              <a:t>the </a:t>
            </a:r>
            <a:r>
              <a:rPr sz="1600" b="1" spc="-5" dirty="0">
                <a:latin typeface="Calibri"/>
                <a:cs typeface="Calibri"/>
              </a:rPr>
              <a:t>5.56mm. A black </a:t>
            </a:r>
            <a:r>
              <a:rPr sz="1600" b="1" spc="-10" dirty="0">
                <a:latin typeface="Calibri"/>
                <a:cs typeface="Calibri"/>
              </a:rPr>
              <a:t>chemical </a:t>
            </a:r>
            <a:r>
              <a:rPr sz="1600" b="1" spc="-350" dirty="0">
                <a:latin typeface="Calibri"/>
                <a:cs typeface="Calibri"/>
              </a:rPr>
              <a:t> </a:t>
            </a:r>
            <a:r>
              <a:rPr sz="1600" b="1" spc="-5" dirty="0">
                <a:latin typeface="Calibri"/>
                <a:cs typeface="Calibri"/>
              </a:rPr>
              <a:t>lacquer</a:t>
            </a:r>
            <a:r>
              <a:rPr sz="1600" b="1" spc="20" dirty="0">
                <a:latin typeface="Calibri"/>
                <a:cs typeface="Calibri"/>
              </a:rPr>
              <a:t> </a:t>
            </a:r>
            <a:r>
              <a:rPr sz="1600" b="1" spc="-15" dirty="0">
                <a:latin typeface="Calibri"/>
                <a:cs typeface="Calibri"/>
              </a:rPr>
              <a:t>prevents</a:t>
            </a:r>
            <a:r>
              <a:rPr sz="1600" b="1" spc="20" dirty="0">
                <a:latin typeface="Calibri"/>
                <a:cs typeface="Calibri"/>
              </a:rPr>
              <a:t> </a:t>
            </a:r>
            <a:r>
              <a:rPr sz="1600" b="1" spc="-10" dirty="0">
                <a:latin typeface="Calibri"/>
                <a:cs typeface="Calibri"/>
              </a:rPr>
              <a:t>corrosion</a:t>
            </a:r>
            <a:r>
              <a:rPr sz="1600" b="1" spc="30" dirty="0">
                <a:latin typeface="Calibri"/>
                <a:cs typeface="Calibri"/>
              </a:rPr>
              <a:t> </a:t>
            </a:r>
            <a:r>
              <a:rPr sz="1600" b="1" spc="-10" dirty="0">
                <a:latin typeface="Calibri"/>
                <a:cs typeface="Calibri"/>
              </a:rPr>
              <a:t>but</a:t>
            </a:r>
            <a:r>
              <a:rPr sz="1600" b="1" spc="10" dirty="0">
                <a:latin typeface="Calibri"/>
                <a:cs typeface="Calibri"/>
              </a:rPr>
              <a:t> </a:t>
            </a:r>
            <a:r>
              <a:rPr sz="1600" b="1" spc="-10" dirty="0">
                <a:latin typeface="Calibri"/>
                <a:cs typeface="Calibri"/>
              </a:rPr>
              <a:t>can</a:t>
            </a:r>
            <a:r>
              <a:rPr sz="1600" b="1" spc="25" dirty="0">
                <a:latin typeface="Calibri"/>
                <a:cs typeface="Calibri"/>
              </a:rPr>
              <a:t> </a:t>
            </a:r>
            <a:r>
              <a:rPr sz="1600" b="1" spc="-5" dirty="0">
                <a:latin typeface="Calibri"/>
                <a:cs typeface="Calibri"/>
              </a:rPr>
              <a:t>cause</a:t>
            </a:r>
            <a:r>
              <a:rPr sz="1600" b="1" spc="10" dirty="0">
                <a:latin typeface="Calibri"/>
                <a:cs typeface="Calibri"/>
              </a:rPr>
              <a:t> </a:t>
            </a:r>
            <a:r>
              <a:rPr sz="1600" b="1" spc="-10" dirty="0">
                <a:latin typeface="Calibri"/>
                <a:cs typeface="Calibri"/>
              </a:rPr>
              <a:t>problems.</a:t>
            </a:r>
            <a:endParaRPr sz="1600">
              <a:latin typeface="Calibri"/>
              <a:cs typeface="Calibri"/>
            </a:endParaRPr>
          </a:p>
          <a:p>
            <a:pPr>
              <a:lnSpc>
                <a:spcPct val="100000"/>
              </a:lnSpc>
              <a:spcBef>
                <a:spcPts val="30"/>
              </a:spcBef>
            </a:pPr>
            <a:endParaRPr sz="1550">
              <a:latin typeface="Calibri"/>
              <a:cs typeface="Calibri"/>
            </a:endParaRPr>
          </a:p>
          <a:p>
            <a:pPr marL="158750" marR="149860" algn="ctr">
              <a:lnSpc>
                <a:spcPct val="100000"/>
              </a:lnSpc>
              <a:spcBef>
                <a:spcPts val="5"/>
              </a:spcBef>
            </a:pPr>
            <a:r>
              <a:rPr sz="1600" b="1" spc="-10" dirty="0">
                <a:latin typeface="Calibri"/>
                <a:cs typeface="Calibri"/>
              </a:rPr>
              <a:t>DBP88</a:t>
            </a:r>
            <a:r>
              <a:rPr sz="1600" b="1" spc="5" dirty="0">
                <a:latin typeface="Calibri"/>
                <a:cs typeface="Calibri"/>
              </a:rPr>
              <a:t> </a:t>
            </a:r>
            <a:r>
              <a:rPr sz="1600" b="1" spc="-5" dirty="0">
                <a:latin typeface="Calibri"/>
                <a:cs typeface="Calibri"/>
              </a:rPr>
              <a:t>has</a:t>
            </a:r>
            <a:r>
              <a:rPr sz="1600" b="1" spc="10" dirty="0">
                <a:latin typeface="Calibri"/>
                <a:cs typeface="Calibri"/>
              </a:rPr>
              <a:t> </a:t>
            </a:r>
            <a:r>
              <a:rPr sz="1600" b="1" spc="-5" dirty="0">
                <a:latin typeface="Calibri"/>
                <a:cs typeface="Calibri"/>
              </a:rPr>
              <a:t>a</a:t>
            </a:r>
            <a:r>
              <a:rPr sz="1600" b="1" spc="-10" dirty="0">
                <a:latin typeface="Calibri"/>
                <a:cs typeface="Calibri"/>
              </a:rPr>
              <a:t> </a:t>
            </a:r>
            <a:r>
              <a:rPr sz="1600" b="1" spc="-15" dirty="0">
                <a:latin typeface="Calibri"/>
                <a:cs typeface="Calibri"/>
              </a:rPr>
              <a:t>brass</a:t>
            </a:r>
            <a:r>
              <a:rPr sz="1600" b="1" spc="20" dirty="0">
                <a:latin typeface="Calibri"/>
                <a:cs typeface="Calibri"/>
              </a:rPr>
              <a:t> </a:t>
            </a:r>
            <a:r>
              <a:rPr sz="1600" b="1" spc="-5" dirty="0">
                <a:latin typeface="Calibri"/>
                <a:cs typeface="Calibri"/>
              </a:rPr>
              <a:t>casing</a:t>
            </a:r>
            <a:r>
              <a:rPr sz="1600" b="1" spc="15" dirty="0">
                <a:latin typeface="Calibri"/>
                <a:cs typeface="Calibri"/>
              </a:rPr>
              <a:t> </a:t>
            </a:r>
            <a:r>
              <a:rPr sz="1600" b="1" spc="-10" dirty="0">
                <a:latin typeface="Calibri"/>
                <a:cs typeface="Calibri"/>
              </a:rPr>
              <a:t>variant</a:t>
            </a:r>
            <a:r>
              <a:rPr sz="1600" b="1" dirty="0">
                <a:latin typeface="Calibri"/>
                <a:cs typeface="Calibri"/>
              </a:rPr>
              <a:t> </a:t>
            </a:r>
            <a:r>
              <a:rPr sz="1600" b="1" spc="-15" dirty="0">
                <a:latin typeface="Calibri"/>
                <a:cs typeface="Calibri"/>
              </a:rPr>
              <a:t>for</a:t>
            </a:r>
            <a:r>
              <a:rPr sz="1600" b="1" spc="15" dirty="0">
                <a:latin typeface="Calibri"/>
                <a:cs typeface="Calibri"/>
              </a:rPr>
              <a:t> </a:t>
            </a:r>
            <a:r>
              <a:rPr sz="1600" b="1" spc="-5" dirty="0">
                <a:latin typeface="Calibri"/>
                <a:cs typeface="Calibri"/>
              </a:rPr>
              <a:t>Sniper</a:t>
            </a:r>
            <a:r>
              <a:rPr sz="1600" b="1" spc="15" dirty="0">
                <a:latin typeface="Calibri"/>
                <a:cs typeface="Calibri"/>
              </a:rPr>
              <a:t> </a:t>
            </a:r>
            <a:r>
              <a:rPr sz="1600" b="1" spc="-5" dirty="0">
                <a:latin typeface="Calibri"/>
                <a:cs typeface="Calibri"/>
              </a:rPr>
              <a:t>Rifles </a:t>
            </a:r>
            <a:r>
              <a:rPr sz="1600" b="1" spc="-350" dirty="0">
                <a:latin typeface="Calibri"/>
                <a:cs typeface="Calibri"/>
              </a:rPr>
              <a:t> </a:t>
            </a:r>
            <a:r>
              <a:rPr sz="1600" b="1" spc="-5" dirty="0">
                <a:latin typeface="Calibri"/>
                <a:cs typeface="Calibri"/>
              </a:rPr>
              <a:t>and</a:t>
            </a:r>
            <a:r>
              <a:rPr sz="1600" b="1" spc="10" dirty="0">
                <a:latin typeface="Calibri"/>
                <a:cs typeface="Calibri"/>
              </a:rPr>
              <a:t> </a:t>
            </a:r>
            <a:r>
              <a:rPr sz="1600" b="1" spc="-10" dirty="0">
                <a:latin typeface="Calibri"/>
                <a:cs typeface="Calibri"/>
              </a:rPr>
              <a:t>General-Purpose</a:t>
            </a:r>
            <a:r>
              <a:rPr sz="1600" b="1" spc="20" dirty="0">
                <a:latin typeface="Calibri"/>
                <a:cs typeface="Calibri"/>
              </a:rPr>
              <a:t> </a:t>
            </a:r>
            <a:r>
              <a:rPr sz="1600" b="1" spc="-5" dirty="0">
                <a:latin typeface="Calibri"/>
                <a:cs typeface="Calibri"/>
              </a:rPr>
              <a:t>Machine</a:t>
            </a:r>
            <a:r>
              <a:rPr sz="1600" b="1" spc="20" dirty="0">
                <a:latin typeface="Calibri"/>
                <a:cs typeface="Calibri"/>
              </a:rPr>
              <a:t> </a:t>
            </a:r>
            <a:r>
              <a:rPr sz="1600" b="1" spc="-10" dirty="0">
                <a:latin typeface="Calibri"/>
                <a:cs typeface="Calibri"/>
              </a:rPr>
              <a:t>Guns.</a:t>
            </a:r>
            <a:endParaRPr sz="1600">
              <a:latin typeface="Calibri"/>
              <a:cs typeface="Calibri"/>
            </a:endParaRPr>
          </a:p>
          <a:p>
            <a:pPr algn="ctr">
              <a:lnSpc>
                <a:spcPct val="100000"/>
              </a:lnSpc>
            </a:pPr>
            <a:r>
              <a:rPr sz="1600" b="1" spc="-5" dirty="0">
                <a:latin typeface="Calibri"/>
                <a:cs typeface="Calibri"/>
              </a:rPr>
              <a:t>DBP10</a:t>
            </a:r>
            <a:r>
              <a:rPr sz="1600" b="1" spc="10" dirty="0">
                <a:latin typeface="Calibri"/>
                <a:cs typeface="Calibri"/>
              </a:rPr>
              <a:t> </a:t>
            </a:r>
            <a:r>
              <a:rPr sz="1600" b="1" spc="-15" dirty="0">
                <a:latin typeface="Calibri"/>
                <a:cs typeface="Calibri"/>
              </a:rPr>
              <a:t>updated</a:t>
            </a:r>
            <a:r>
              <a:rPr sz="1600" b="1" spc="30" dirty="0">
                <a:latin typeface="Calibri"/>
                <a:cs typeface="Calibri"/>
              </a:rPr>
              <a:t> </a:t>
            </a:r>
            <a:r>
              <a:rPr sz="1600" b="1" spc="-10" dirty="0">
                <a:latin typeface="Calibri"/>
                <a:cs typeface="Calibri"/>
              </a:rPr>
              <a:t>variant</a:t>
            </a:r>
            <a:r>
              <a:rPr sz="1600" b="1" spc="5" dirty="0">
                <a:latin typeface="Calibri"/>
                <a:cs typeface="Calibri"/>
              </a:rPr>
              <a:t> </a:t>
            </a:r>
            <a:r>
              <a:rPr sz="1600" b="1" spc="-5" dirty="0">
                <a:latin typeface="Calibri"/>
                <a:cs typeface="Calibri"/>
              </a:rPr>
              <a:t>uses</a:t>
            </a:r>
            <a:r>
              <a:rPr sz="1600" b="1" spc="10" dirty="0">
                <a:latin typeface="Calibri"/>
                <a:cs typeface="Calibri"/>
              </a:rPr>
              <a:t> </a:t>
            </a:r>
            <a:r>
              <a:rPr sz="1600" b="1" spc="-15" dirty="0">
                <a:latin typeface="Calibri"/>
                <a:cs typeface="Calibri"/>
              </a:rPr>
              <a:t>brass</a:t>
            </a:r>
            <a:r>
              <a:rPr sz="1600" b="1" spc="5" dirty="0">
                <a:latin typeface="Calibri"/>
                <a:cs typeface="Calibri"/>
              </a:rPr>
              <a:t> </a:t>
            </a:r>
            <a:r>
              <a:rPr sz="1600" b="1" spc="-5" dirty="0">
                <a:latin typeface="Calibri"/>
                <a:cs typeface="Calibri"/>
              </a:rPr>
              <a:t>and</a:t>
            </a:r>
            <a:r>
              <a:rPr sz="1600" b="1" spc="15" dirty="0">
                <a:latin typeface="Calibri"/>
                <a:cs typeface="Calibri"/>
              </a:rPr>
              <a:t> </a:t>
            </a:r>
            <a:r>
              <a:rPr sz="1600" b="1" spc="-5" dirty="0">
                <a:latin typeface="Calibri"/>
                <a:cs typeface="Calibri"/>
              </a:rPr>
              <a:t>black</a:t>
            </a:r>
            <a:r>
              <a:rPr sz="1600" b="1" dirty="0">
                <a:latin typeface="Calibri"/>
                <a:cs typeface="Calibri"/>
              </a:rPr>
              <a:t> </a:t>
            </a:r>
            <a:r>
              <a:rPr sz="1600" b="1" spc="-10" dirty="0">
                <a:latin typeface="Calibri"/>
                <a:cs typeface="Calibri"/>
              </a:rPr>
              <a:t>casings.</a:t>
            </a:r>
            <a:endParaRPr sz="1600">
              <a:latin typeface="Calibri"/>
              <a:cs typeface="Calibri"/>
            </a:endParaRPr>
          </a:p>
          <a:p>
            <a:pPr marL="1773555">
              <a:lnSpc>
                <a:spcPct val="100000"/>
              </a:lnSpc>
              <a:spcBef>
                <a:spcPts val="1030"/>
              </a:spcBef>
              <a:tabLst>
                <a:tab pos="2528570" algn="l"/>
              </a:tabLst>
            </a:pPr>
            <a:r>
              <a:rPr sz="1800" b="1" spc="-5" dirty="0">
                <a:latin typeface="Calibri"/>
                <a:cs typeface="Calibri"/>
              </a:rPr>
              <a:t>5.56	87</a:t>
            </a:r>
            <a:endParaRPr sz="1800">
              <a:latin typeface="Calibri"/>
              <a:cs typeface="Calibri"/>
            </a:endParaRPr>
          </a:p>
        </p:txBody>
      </p:sp>
      <p:grpSp>
        <p:nvGrpSpPr>
          <p:cNvPr id="12" name="object 12"/>
          <p:cNvGrpSpPr/>
          <p:nvPr/>
        </p:nvGrpSpPr>
        <p:grpSpPr>
          <a:xfrm>
            <a:off x="114300" y="4111698"/>
            <a:ext cx="4794885" cy="2553335"/>
            <a:chOff x="114300" y="4111698"/>
            <a:chExt cx="4794885" cy="2553335"/>
          </a:xfrm>
        </p:grpSpPr>
        <p:pic>
          <p:nvPicPr>
            <p:cNvPr id="13" name="object 13"/>
            <p:cNvPicPr/>
            <p:nvPr/>
          </p:nvPicPr>
          <p:blipFill>
            <a:blip r:embed="rId4" cstate="print"/>
            <a:stretch>
              <a:fillRect/>
            </a:stretch>
          </p:blipFill>
          <p:spPr>
            <a:xfrm>
              <a:off x="1909544" y="4111698"/>
              <a:ext cx="2999287" cy="2552780"/>
            </a:xfrm>
            <a:prstGeom prst="rect">
              <a:avLst/>
            </a:prstGeom>
          </p:spPr>
        </p:pic>
        <p:pic>
          <p:nvPicPr>
            <p:cNvPr id="14" name="object 14"/>
            <p:cNvPicPr/>
            <p:nvPr/>
          </p:nvPicPr>
          <p:blipFill>
            <a:blip r:embed="rId5" cstate="print"/>
            <a:stretch>
              <a:fillRect/>
            </a:stretch>
          </p:blipFill>
          <p:spPr>
            <a:xfrm>
              <a:off x="1946148" y="4139184"/>
              <a:ext cx="2875788" cy="2438400"/>
            </a:xfrm>
            <a:prstGeom prst="rect">
              <a:avLst/>
            </a:prstGeom>
          </p:spPr>
        </p:pic>
        <p:sp>
          <p:nvSpPr>
            <p:cNvPr id="15" name="object 15"/>
            <p:cNvSpPr/>
            <p:nvPr/>
          </p:nvSpPr>
          <p:spPr>
            <a:xfrm>
              <a:off x="1936242" y="4129278"/>
              <a:ext cx="2895600" cy="2458720"/>
            </a:xfrm>
            <a:custGeom>
              <a:avLst/>
              <a:gdLst/>
              <a:ahLst/>
              <a:cxnLst/>
              <a:rect l="l" t="t" r="r" b="b"/>
              <a:pathLst>
                <a:path w="2895600" h="2458720">
                  <a:moveTo>
                    <a:pt x="0" y="2458212"/>
                  </a:moveTo>
                  <a:lnTo>
                    <a:pt x="2895600" y="2458212"/>
                  </a:lnTo>
                  <a:lnTo>
                    <a:pt x="2895600" y="0"/>
                  </a:lnTo>
                  <a:lnTo>
                    <a:pt x="0" y="0"/>
                  </a:lnTo>
                  <a:lnTo>
                    <a:pt x="0" y="2458212"/>
                  </a:lnTo>
                  <a:close/>
                </a:path>
              </a:pathLst>
            </a:custGeom>
            <a:ln w="19812">
              <a:solidFill>
                <a:srgbClr val="000000"/>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124952" y="4114789"/>
              <a:ext cx="1708435" cy="2522241"/>
            </a:xfrm>
            <a:prstGeom prst="rect">
              <a:avLst/>
            </a:prstGeom>
          </p:spPr>
        </p:pic>
        <p:pic>
          <p:nvPicPr>
            <p:cNvPr id="17" name="object 17"/>
            <p:cNvPicPr/>
            <p:nvPr/>
          </p:nvPicPr>
          <p:blipFill>
            <a:blip r:embed="rId7" cstate="print"/>
            <a:stretch>
              <a:fillRect/>
            </a:stretch>
          </p:blipFill>
          <p:spPr>
            <a:xfrm>
              <a:off x="114300" y="4166616"/>
              <a:ext cx="1773936" cy="2479548"/>
            </a:xfrm>
            <a:prstGeom prst="rect">
              <a:avLst/>
            </a:prstGeom>
          </p:spPr>
        </p:pic>
      </p:grpSp>
      <p:sp>
        <p:nvSpPr>
          <p:cNvPr id="18" name="object 18"/>
          <p:cNvSpPr txBox="1"/>
          <p:nvPr/>
        </p:nvSpPr>
        <p:spPr>
          <a:xfrm>
            <a:off x="3153917" y="3621785"/>
            <a:ext cx="461645" cy="467359"/>
          </a:xfrm>
          <a:prstGeom prst="rect">
            <a:avLst/>
          </a:prstGeom>
        </p:spPr>
        <p:txBody>
          <a:bodyPr vert="horz" wrap="square" lIns="0" tIns="12700" rIns="0" bIns="0" rtlCol="0">
            <a:spAutoFit/>
          </a:bodyPr>
          <a:lstStyle/>
          <a:p>
            <a:pPr algn="ctr">
              <a:lnSpc>
                <a:spcPct val="100000"/>
              </a:lnSpc>
              <a:spcBef>
                <a:spcPts val="100"/>
              </a:spcBef>
            </a:pPr>
            <a:r>
              <a:rPr sz="1800" b="1" dirty="0">
                <a:latin typeface="Calibri"/>
                <a:cs typeface="Calibri"/>
              </a:rPr>
              <a:t>87</a:t>
            </a:r>
            <a:endParaRPr sz="1800">
              <a:latin typeface="Calibri"/>
              <a:cs typeface="Calibri"/>
            </a:endParaRPr>
          </a:p>
          <a:p>
            <a:pPr algn="ctr">
              <a:lnSpc>
                <a:spcPct val="100000"/>
              </a:lnSpc>
              <a:spcBef>
                <a:spcPts val="55"/>
              </a:spcBef>
            </a:pPr>
            <a:r>
              <a:rPr sz="1050" b="1" dirty="0">
                <a:latin typeface="Calibri"/>
                <a:cs typeface="Calibri"/>
              </a:rPr>
              <a:t>TRACER</a:t>
            </a:r>
            <a:endParaRPr sz="1050">
              <a:latin typeface="Calibri"/>
              <a:cs typeface="Calibri"/>
            </a:endParaRPr>
          </a:p>
        </p:txBody>
      </p:sp>
      <p:sp>
        <p:nvSpPr>
          <p:cNvPr id="19" name="object 19"/>
          <p:cNvSpPr txBox="1"/>
          <p:nvPr/>
        </p:nvSpPr>
        <p:spPr>
          <a:xfrm>
            <a:off x="3802126" y="3797554"/>
            <a:ext cx="867410" cy="299720"/>
          </a:xfrm>
          <a:prstGeom prst="rect">
            <a:avLst/>
          </a:prstGeom>
        </p:spPr>
        <p:txBody>
          <a:bodyPr vert="horz" wrap="square" lIns="0" tIns="12700" rIns="0" bIns="0" rtlCol="0">
            <a:spAutoFit/>
          </a:bodyPr>
          <a:lstStyle/>
          <a:p>
            <a:pPr marL="12700">
              <a:lnSpc>
                <a:spcPct val="100000"/>
              </a:lnSpc>
              <a:spcBef>
                <a:spcPts val="100"/>
              </a:spcBef>
              <a:tabLst>
                <a:tab pos="516890" algn="l"/>
              </a:tabLst>
            </a:pPr>
            <a:r>
              <a:rPr sz="1800" b="1" spc="-5" dirty="0">
                <a:latin typeface="Calibri"/>
                <a:cs typeface="Calibri"/>
              </a:rPr>
              <a:t>8</a:t>
            </a:r>
            <a:r>
              <a:rPr sz="1800" b="1" dirty="0">
                <a:latin typeface="Calibri"/>
                <a:cs typeface="Calibri"/>
              </a:rPr>
              <a:t>8	</a:t>
            </a:r>
            <a:r>
              <a:rPr sz="2700" b="1" spc="-7" baseline="1543" dirty="0">
                <a:latin typeface="Calibri"/>
                <a:cs typeface="Calibri"/>
              </a:rPr>
              <a:t>10?</a:t>
            </a:r>
            <a:endParaRPr sz="2700" baseline="1543">
              <a:latin typeface="Calibri"/>
              <a:cs typeface="Calibri"/>
            </a:endParaRPr>
          </a:p>
        </p:txBody>
      </p:sp>
      <p:sp>
        <p:nvSpPr>
          <p:cNvPr id="20" name="object 20"/>
          <p:cNvSpPr txBox="1"/>
          <p:nvPr/>
        </p:nvSpPr>
        <p:spPr>
          <a:xfrm>
            <a:off x="4930139" y="3929390"/>
            <a:ext cx="4150995" cy="2707640"/>
          </a:xfrm>
          <a:prstGeom prst="rect">
            <a:avLst/>
          </a:prstGeom>
        </p:spPr>
        <p:txBody>
          <a:bodyPr vert="horz" wrap="square" lIns="0" tIns="12065" rIns="0" bIns="0" rtlCol="0">
            <a:spAutoFit/>
          </a:bodyPr>
          <a:lstStyle/>
          <a:p>
            <a:pPr marL="80645" marR="73025" indent="-1905" algn="ctr">
              <a:lnSpc>
                <a:spcPct val="100000"/>
              </a:lnSpc>
              <a:spcBef>
                <a:spcPts val="95"/>
              </a:spcBef>
            </a:pPr>
            <a:r>
              <a:rPr sz="1600" b="1" spc="-10" dirty="0">
                <a:latin typeface="Calibri"/>
                <a:cs typeface="Calibri"/>
              </a:rPr>
              <a:t>DBP87</a:t>
            </a:r>
            <a:r>
              <a:rPr sz="1600" b="1" spc="10" dirty="0">
                <a:latin typeface="Calibri"/>
                <a:cs typeface="Calibri"/>
              </a:rPr>
              <a:t> </a:t>
            </a:r>
            <a:r>
              <a:rPr sz="1600" b="1" spc="-5" dirty="0">
                <a:latin typeface="Calibri"/>
                <a:cs typeface="Calibri"/>
              </a:rPr>
              <a:t>and</a:t>
            </a:r>
            <a:r>
              <a:rPr sz="1600" b="1" dirty="0">
                <a:latin typeface="Calibri"/>
                <a:cs typeface="Calibri"/>
              </a:rPr>
              <a:t> </a:t>
            </a:r>
            <a:r>
              <a:rPr sz="1600" b="1" spc="-10" dirty="0">
                <a:latin typeface="Calibri"/>
                <a:cs typeface="Calibri"/>
              </a:rPr>
              <a:t>DBP88</a:t>
            </a:r>
            <a:r>
              <a:rPr sz="1600" b="1" spc="10" dirty="0">
                <a:latin typeface="Calibri"/>
                <a:cs typeface="Calibri"/>
              </a:rPr>
              <a:t> </a:t>
            </a:r>
            <a:r>
              <a:rPr sz="1600" b="1" spc="-5" dirty="0">
                <a:latin typeface="Calibri"/>
                <a:cs typeface="Calibri"/>
              </a:rPr>
              <a:t>use</a:t>
            </a:r>
            <a:r>
              <a:rPr sz="1600" b="1" spc="5" dirty="0">
                <a:latin typeface="Calibri"/>
                <a:cs typeface="Calibri"/>
              </a:rPr>
              <a:t> </a:t>
            </a:r>
            <a:r>
              <a:rPr sz="1600" b="1" spc="-10" dirty="0">
                <a:latin typeface="Calibri"/>
                <a:cs typeface="Calibri"/>
              </a:rPr>
              <a:t>corrosive</a:t>
            </a:r>
            <a:r>
              <a:rPr sz="1600" b="1" spc="25" dirty="0">
                <a:latin typeface="Calibri"/>
                <a:cs typeface="Calibri"/>
              </a:rPr>
              <a:t> </a:t>
            </a:r>
            <a:r>
              <a:rPr sz="1600" b="1" spc="-10" dirty="0">
                <a:latin typeface="Calibri"/>
                <a:cs typeface="Calibri"/>
              </a:rPr>
              <a:t>propellants </a:t>
            </a:r>
            <a:r>
              <a:rPr sz="1600" b="1" spc="-5" dirty="0">
                <a:latin typeface="Calibri"/>
                <a:cs typeface="Calibri"/>
              </a:rPr>
              <a:t> which</a:t>
            </a:r>
            <a:r>
              <a:rPr sz="1600" b="1" dirty="0">
                <a:latin typeface="Calibri"/>
                <a:cs typeface="Calibri"/>
              </a:rPr>
              <a:t> </a:t>
            </a:r>
            <a:r>
              <a:rPr sz="1600" b="1" spc="-10" dirty="0">
                <a:latin typeface="Calibri"/>
                <a:cs typeface="Calibri"/>
              </a:rPr>
              <a:t>damage</a:t>
            </a:r>
            <a:r>
              <a:rPr sz="1600" b="1" dirty="0">
                <a:latin typeface="Calibri"/>
                <a:cs typeface="Calibri"/>
              </a:rPr>
              <a:t> </a:t>
            </a:r>
            <a:r>
              <a:rPr sz="1600" b="1" spc="-5" dirty="0">
                <a:latin typeface="Calibri"/>
                <a:cs typeface="Calibri"/>
              </a:rPr>
              <a:t>the</a:t>
            </a:r>
            <a:r>
              <a:rPr sz="1600" b="1" spc="5" dirty="0">
                <a:latin typeface="Calibri"/>
                <a:cs typeface="Calibri"/>
              </a:rPr>
              <a:t> </a:t>
            </a:r>
            <a:r>
              <a:rPr sz="1600" b="1" spc="-5" dirty="0">
                <a:latin typeface="Calibri"/>
                <a:cs typeface="Calibri"/>
              </a:rPr>
              <a:t>rifle and </a:t>
            </a:r>
            <a:r>
              <a:rPr sz="1600" b="1" spc="-10" dirty="0">
                <a:latin typeface="Calibri"/>
                <a:cs typeface="Calibri"/>
              </a:rPr>
              <a:t>gas-operating </a:t>
            </a:r>
            <a:r>
              <a:rPr sz="1600" b="1" spc="-5" dirty="0">
                <a:latin typeface="Calibri"/>
                <a:cs typeface="Calibri"/>
              </a:rPr>
              <a:t> </a:t>
            </a:r>
            <a:r>
              <a:rPr sz="1600" b="1" spc="-20" dirty="0">
                <a:latin typeface="Calibri"/>
                <a:cs typeface="Calibri"/>
              </a:rPr>
              <a:t>systems</a:t>
            </a:r>
            <a:r>
              <a:rPr sz="1600" b="1" spc="5" dirty="0">
                <a:latin typeface="Calibri"/>
                <a:cs typeface="Calibri"/>
              </a:rPr>
              <a:t> </a:t>
            </a:r>
            <a:r>
              <a:rPr sz="1600" b="1" spc="-10" dirty="0">
                <a:latin typeface="Calibri"/>
                <a:cs typeface="Calibri"/>
              </a:rPr>
              <a:t>over</a:t>
            </a:r>
            <a:r>
              <a:rPr sz="1600" b="1" spc="5" dirty="0">
                <a:latin typeface="Calibri"/>
                <a:cs typeface="Calibri"/>
              </a:rPr>
              <a:t> </a:t>
            </a:r>
            <a:r>
              <a:rPr sz="1600" b="1" spc="-5" dirty="0">
                <a:latin typeface="Calibri"/>
                <a:cs typeface="Calibri"/>
              </a:rPr>
              <a:t>time.</a:t>
            </a:r>
            <a:r>
              <a:rPr sz="1600" b="1" spc="-15" dirty="0">
                <a:latin typeface="Calibri"/>
                <a:cs typeface="Calibri"/>
              </a:rPr>
              <a:t> </a:t>
            </a:r>
            <a:r>
              <a:rPr sz="1600" b="1" spc="-10" dirty="0">
                <a:latin typeface="Calibri"/>
                <a:cs typeface="Calibri"/>
              </a:rPr>
              <a:t>Primers</a:t>
            </a:r>
            <a:r>
              <a:rPr sz="1600" b="1" spc="20" dirty="0">
                <a:latin typeface="Calibri"/>
                <a:cs typeface="Calibri"/>
              </a:rPr>
              <a:t> </a:t>
            </a:r>
            <a:r>
              <a:rPr sz="1600" b="1" spc="-10" dirty="0">
                <a:latin typeface="Calibri"/>
                <a:cs typeface="Calibri"/>
              </a:rPr>
              <a:t>are</a:t>
            </a:r>
            <a:r>
              <a:rPr sz="1600" b="1" spc="-5" dirty="0">
                <a:latin typeface="Calibri"/>
                <a:cs typeface="Calibri"/>
              </a:rPr>
              <a:t> </a:t>
            </a:r>
            <a:r>
              <a:rPr sz="1600" b="1" spc="-10" dirty="0">
                <a:latin typeface="Calibri"/>
                <a:cs typeface="Calibri"/>
              </a:rPr>
              <a:t>prone</a:t>
            </a:r>
            <a:r>
              <a:rPr sz="1600" b="1" spc="35" dirty="0">
                <a:latin typeface="Calibri"/>
                <a:cs typeface="Calibri"/>
              </a:rPr>
              <a:t> </a:t>
            </a:r>
            <a:r>
              <a:rPr sz="1600" b="1" spc="-10" dirty="0">
                <a:latin typeface="Calibri"/>
                <a:cs typeface="Calibri"/>
              </a:rPr>
              <a:t>to rusting </a:t>
            </a:r>
            <a:r>
              <a:rPr sz="1600" b="1" spc="-345" dirty="0">
                <a:latin typeface="Calibri"/>
                <a:cs typeface="Calibri"/>
              </a:rPr>
              <a:t> </a:t>
            </a:r>
            <a:r>
              <a:rPr sz="1600" b="1" spc="-10" dirty="0">
                <a:latin typeface="Calibri"/>
                <a:cs typeface="Calibri"/>
              </a:rPr>
              <a:t>when</a:t>
            </a:r>
            <a:r>
              <a:rPr sz="1600" b="1" spc="10" dirty="0">
                <a:latin typeface="Calibri"/>
                <a:cs typeface="Calibri"/>
              </a:rPr>
              <a:t> </a:t>
            </a:r>
            <a:r>
              <a:rPr sz="1600" b="1" spc="-5" dirty="0">
                <a:latin typeface="Calibri"/>
                <a:cs typeface="Calibri"/>
              </a:rPr>
              <a:t>in</a:t>
            </a:r>
            <a:r>
              <a:rPr sz="1600" b="1" dirty="0">
                <a:latin typeface="Calibri"/>
                <a:cs typeface="Calibri"/>
              </a:rPr>
              <a:t> </a:t>
            </a:r>
            <a:r>
              <a:rPr sz="1600" b="1" spc="-15" dirty="0">
                <a:latin typeface="Calibri"/>
                <a:cs typeface="Calibri"/>
              </a:rPr>
              <a:t>storage</a:t>
            </a:r>
            <a:r>
              <a:rPr sz="1600" b="1" spc="-5" dirty="0">
                <a:latin typeface="Calibri"/>
                <a:cs typeface="Calibri"/>
              </a:rPr>
              <a:t> </a:t>
            </a:r>
            <a:r>
              <a:rPr sz="1600" b="1" spc="-10" dirty="0">
                <a:latin typeface="Calibri"/>
                <a:cs typeface="Calibri"/>
              </a:rPr>
              <a:t>for</a:t>
            </a:r>
            <a:r>
              <a:rPr sz="1600" b="1" dirty="0">
                <a:latin typeface="Calibri"/>
                <a:cs typeface="Calibri"/>
              </a:rPr>
              <a:t> </a:t>
            </a:r>
            <a:r>
              <a:rPr sz="1600" b="1" spc="-10" dirty="0">
                <a:latin typeface="Calibri"/>
                <a:cs typeface="Calibri"/>
              </a:rPr>
              <a:t>too</a:t>
            </a:r>
            <a:r>
              <a:rPr sz="1600" b="1" dirty="0">
                <a:latin typeface="Calibri"/>
                <a:cs typeface="Calibri"/>
              </a:rPr>
              <a:t> </a:t>
            </a:r>
            <a:r>
              <a:rPr sz="1600" b="1" spc="-5" dirty="0">
                <a:latin typeface="Calibri"/>
                <a:cs typeface="Calibri"/>
              </a:rPr>
              <a:t>long.</a:t>
            </a:r>
            <a:r>
              <a:rPr sz="1600" b="1" dirty="0">
                <a:latin typeface="Calibri"/>
                <a:cs typeface="Calibri"/>
              </a:rPr>
              <a:t> </a:t>
            </a:r>
            <a:r>
              <a:rPr sz="1600" b="1" spc="-10" dirty="0">
                <a:latin typeface="Calibri"/>
                <a:cs typeface="Calibri"/>
              </a:rPr>
              <a:t>The</a:t>
            </a:r>
            <a:r>
              <a:rPr sz="1600" b="1" spc="-5" dirty="0">
                <a:latin typeface="Calibri"/>
                <a:cs typeface="Calibri"/>
              </a:rPr>
              <a:t> </a:t>
            </a:r>
            <a:r>
              <a:rPr sz="1600" b="1" spc="-10" dirty="0">
                <a:latin typeface="Calibri"/>
                <a:cs typeface="Calibri"/>
              </a:rPr>
              <a:t>DBP10</a:t>
            </a:r>
            <a:r>
              <a:rPr sz="1600" b="1" spc="15" dirty="0">
                <a:latin typeface="Calibri"/>
                <a:cs typeface="Calibri"/>
              </a:rPr>
              <a:t> </a:t>
            </a:r>
            <a:r>
              <a:rPr sz="1600" b="1" spc="-5" dirty="0">
                <a:latin typeface="Calibri"/>
                <a:cs typeface="Calibri"/>
              </a:rPr>
              <a:t>is</a:t>
            </a:r>
            <a:r>
              <a:rPr sz="1600" b="1" dirty="0">
                <a:latin typeface="Calibri"/>
                <a:cs typeface="Calibri"/>
              </a:rPr>
              <a:t> </a:t>
            </a:r>
            <a:r>
              <a:rPr sz="1600" b="1" spc="-5" dirty="0">
                <a:latin typeface="Calibri"/>
                <a:cs typeface="Calibri"/>
              </a:rPr>
              <a:t>an </a:t>
            </a:r>
            <a:r>
              <a:rPr sz="1600" b="1" dirty="0">
                <a:latin typeface="Calibri"/>
                <a:cs typeface="Calibri"/>
              </a:rPr>
              <a:t> </a:t>
            </a:r>
            <a:r>
              <a:rPr sz="1600" b="1" spc="-15" dirty="0">
                <a:latin typeface="Calibri"/>
                <a:cs typeface="Calibri"/>
              </a:rPr>
              <a:t>update</a:t>
            </a:r>
            <a:r>
              <a:rPr sz="1600" b="1" spc="15" dirty="0">
                <a:latin typeface="Calibri"/>
                <a:cs typeface="Calibri"/>
              </a:rPr>
              <a:t> </a:t>
            </a:r>
            <a:r>
              <a:rPr sz="1600" b="1" spc="-10" dirty="0">
                <a:latin typeface="Calibri"/>
                <a:cs typeface="Calibri"/>
              </a:rPr>
              <a:t>meant</a:t>
            </a:r>
            <a:r>
              <a:rPr sz="1600" b="1" dirty="0">
                <a:latin typeface="Calibri"/>
                <a:cs typeface="Calibri"/>
              </a:rPr>
              <a:t> </a:t>
            </a:r>
            <a:r>
              <a:rPr sz="1600" b="1" spc="-15" dirty="0">
                <a:latin typeface="Calibri"/>
                <a:cs typeface="Calibri"/>
              </a:rPr>
              <a:t>to</a:t>
            </a:r>
            <a:r>
              <a:rPr sz="1600" b="1" dirty="0">
                <a:latin typeface="Calibri"/>
                <a:cs typeface="Calibri"/>
              </a:rPr>
              <a:t> </a:t>
            </a:r>
            <a:r>
              <a:rPr sz="1600" b="1" spc="-10" dirty="0">
                <a:latin typeface="Calibri"/>
                <a:cs typeface="Calibri"/>
              </a:rPr>
              <a:t>overcome</a:t>
            </a:r>
            <a:r>
              <a:rPr sz="1600" b="1" spc="5" dirty="0">
                <a:latin typeface="Calibri"/>
                <a:cs typeface="Calibri"/>
              </a:rPr>
              <a:t> </a:t>
            </a:r>
            <a:r>
              <a:rPr sz="1600" b="1" spc="-10" dirty="0">
                <a:latin typeface="Calibri"/>
                <a:cs typeface="Calibri"/>
              </a:rPr>
              <a:t>these</a:t>
            </a:r>
            <a:r>
              <a:rPr sz="1600" b="1" spc="5" dirty="0">
                <a:latin typeface="Calibri"/>
                <a:cs typeface="Calibri"/>
              </a:rPr>
              <a:t> </a:t>
            </a:r>
            <a:r>
              <a:rPr sz="1600" b="1" spc="-5" dirty="0">
                <a:latin typeface="Calibri"/>
                <a:cs typeface="Calibri"/>
              </a:rPr>
              <a:t>issues.</a:t>
            </a:r>
            <a:endParaRPr sz="1600" dirty="0">
              <a:latin typeface="Calibri"/>
              <a:cs typeface="Calibri"/>
            </a:endParaRPr>
          </a:p>
          <a:p>
            <a:pPr>
              <a:lnSpc>
                <a:spcPct val="100000"/>
              </a:lnSpc>
              <a:spcBef>
                <a:spcPts val="30"/>
              </a:spcBef>
            </a:pPr>
            <a:endParaRPr sz="1550" dirty="0">
              <a:latin typeface="Calibri"/>
              <a:cs typeface="Calibri"/>
            </a:endParaRPr>
          </a:p>
          <a:p>
            <a:pPr marL="12700" marR="5080" algn="ctr">
              <a:lnSpc>
                <a:spcPct val="100000"/>
              </a:lnSpc>
            </a:pPr>
            <a:r>
              <a:rPr sz="1600" b="1" spc="-5" dirty="0">
                <a:latin typeface="Calibri"/>
                <a:cs typeface="Calibri"/>
              </a:rPr>
              <a:t>Official and</a:t>
            </a:r>
            <a:r>
              <a:rPr sz="1600" b="1" spc="15" dirty="0">
                <a:latin typeface="Calibri"/>
                <a:cs typeface="Calibri"/>
              </a:rPr>
              <a:t> </a:t>
            </a:r>
            <a:r>
              <a:rPr sz="1600" b="1" spc="-5" dirty="0">
                <a:latin typeface="Calibri"/>
                <a:cs typeface="Calibri"/>
              </a:rPr>
              <a:t>unofficial</a:t>
            </a:r>
            <a:r>
              <a:rPr sz="1600" b="1" spc="10" dirty="0">
                <a:latin typeface="Calibri"/>
                <a:cs typeface="Calibri"/>
              </a:rPr>
              <a:t> </a:t>
            </a:r>
            <a:r>
              <a:rPr sz="1600" b="1" spc="-5" dirty="0">
                <a:latin typeface="Calibri"/>
                <a:cs typeface="Calibri"/>
              </a:rPr>
              <a:t>Chinese</a:t>
            </a:r>
            <a:r>
              <a:rPr sz="1600" b="1" spc="5" dirty="0">
                <a:latin typeface="Calibri"/>
                <a:cs typeface="Calibri"/>
              </a:rPr>
              <a:t> </a:t>
            </a:r>
            <a:r>
              <a:rPr sz="1600" b="1" spc="-10" dirty="0">
                <a:latin typeface="Calibri"/>
                <a:cs typeface="Calibri"/>
              </a:rPr>
              <a:t>sources</a:t>
            </a:r>
            <a:r>
              <a:rPr sz="1600" b="1" spc="20" dirty="0">
                <a:latin typeface="Calibri"/>
                <a:cs typeface="Calibri"/>
              </a:rPr>
              <a:t> </a:t>
            </a:r>
            <a:r>
              <a:rPr sz="1600" b="1" spc="-10" dirty="0">
                <a:latin typeface="Calibri"/>
                <a:cs typeface="Calibri"/>
              </a:rPr>
              <a:t>commonly </a:t>
            </a:r>
            <a:r>
              <a:rPr sz="1600" b="1" spc="-345" dirty="0">
                <a:latin typeface="Calibri"/>
                <a:cs typeface="Calibri"/>
              </a:rPr>
              <a:t> </a:t>
            </a:r>
            <a:r>
              <a:rPr sz="1600" b="1" spc="-5" dirty="0">
                <a:latin typeface="Calibri"/>
                <a:cs typeface="Calibri"/>
              </a:rPr>
              <a:t>boast</a:t>
            </a:r>
            <a:r>
              <a:rPr sz="1600" b="1" dirty="0">
                <a:latin typeface="Calibri"/>
                <a:cs typeface="Calibri"/>
              </a:rPr>
              <a:t> </a:t>
            </a:r>
            <a:r>
              <a:rPr sz="1600" b="1" spc="-5" dirty="0">
                <a:latin typeface="Calibri"/>
                <a:cs typeface="Calibri"/>
              </a:rPr>
              <a:t>about</a:t>
            </a:r>
            <a:r>
              <a:rPr sz="1600" b="1" spc="5" dirty="0">
                <a:latin typeface="Calibri"/>
                <a:cs typeface="Calibri"/>
              </a:rPr>
              <a:t> </a:t>
            </a:r>
            <a:r>
              <a:rPr sz="1600" b="1" spc="-5" dirty="0">
                <a:latin typeface="Calibri"/>
                <a:cs typeface="Calibri"/>
              </a:rPr>
              <a:t>the</a:t>
            </a:r>
            <a:r>
              <a:rPr sz="1600" b="1" spc="5" dirty="0">
                <a:latin typeface="Calibri"/>
                <a:cs typeface="Calibri"/>
              </a:rPr>
              <a:t> </a:t>
            </a:r>
            <a:r>
              <a:rPr sz="1600" b="1" spc="-15" dirty="0">
                <a:latin typeface="Calibri"/>
                <a:cs typeface="Calibri"/>
              </a:rPr>
              <a:t>steel </a:t>
            </a:r>
            <a:r>
              <a:rPr sz="1600" b="1" spc="-10" dirty="0">
                <a:latin typeface="Calibri"/>
                <a:cs typeface="Calibri"/>
              </a:rPr>
              <a:t>core</a:t>
            </a:r>
            <a:r>
              <a:rPr sz="1600" b="1" dirty="0">
                <a:latin typeface="Calibri"/>
                <a:cs typeface="Calibri"/>
              </a:rPr>
              <a:t> </a:t>
            </a:r>
            <a:r>
              <a:rPr sz="1600" b="1" spc="-10" dirty="0">
                <a:latin typeface="Calibri"/>
                <a:cs typeface="Calibri"/>
              </a:rPr>
              <a:t>being</a:t>
            </a:r>
            <a:r>
              <a:rPr sz="1600" b="1" spc="10" dirty="0">
                <a:latin typeface="Calibri"/>
                <a:cs typeface="Calibri"/>
              </a:rPr>
              <a:t> </a:t>
            </a:r>
            <a:r>
              <a:rPr sz="1600" b="1" spc="-10" dirty="0">
                <a:latin typeface="Calibri"/>
                <a:cs typeface="Calibri"/>
              </a:rPr>
              <a:t>design</a:t>
            </a:r>
            <a:r>
              <a:rPr sz="1600" b="1" dirty="0">
                <a:latin typeface="Calibri"/>
                <a:cs typeface="Calibri"/>
              </a:rPr>
              <a:t> </a:t>
            </a:r>
            <a:r>
              <a:rPr sz="1600" b="1" spc="-10" dirty="0">
                <a:latin typeface="Calibri"/>
                <a:cs typeface="Calibri"/>
              </a:rPr>
              <a:t>to</a:t>
            </a:r>
            <a:r>
              <a:rPr sz="1600" b="1" dirty="0">
                <a:latin typeface="Calibri"/>
                <a:cs typeface="Calibri"/>
              </a:rPr>
              <a:t> </a:t>
            </a:r>
            <a:r>
              <a:rPr sz="1600" b="1" spc="-15" dirty="0">
                <a:latin typeface="Calibri"/>
                <a:cs typeface="Calibri"/>
              </a:rPr>
              <a:t>defeat </a:t>
            </a:r>
            <a:r>
              <a:rPr sz="1600" b="1" spc="-345" dirty="0">
                <a:latin typeface="Calibri"/>
                <a:cs typeface="Calibri"/>
              </a:rPr>
              <a:t> </a:t>
            </a:r>
            <a:r>
              <a:rPr sz="1600" b="1" spc="-10" dirty="0">
                <a:latin typeface="Calibri"/>
                <a:cs typeface="Calibri"/>
              </a:rPr>
              <a:t>adversary</a:t>
            </a:r>
            <a:r>
              <a:rPr sz="1600" b="1" spc="25" dirty="0">
                <a:latin typeface="Calibri"/>
                <a:cs typeface="Calibri"/>
              </a:rPr>
              <a:t> </a:t>
            </a:r>
            <a:r>
              <a:rPr sz="1600" b="1" spc="-5" dirty="0">
                <a:latin typeface="Calibri"/>
                <a:cs typeface="Calibri"/>
              </a:rPr>
              <a:t>body</a:t>
            </a:r>
            <a:r>
              <a:rPr sz="1600" b="1" spc="20" dirty="0">
                <a:latin typeface="Calibri"/>
                <a:cs typeface="Calibri"/>
              </a:rPr>
              <a:t> </a:t>
            </a:r>
            <a:r>
              <a:rPr sz="1600" b="1" spc="-30" dirty="0">
                <a:latin typeface="Calibri"/>
                <a:cs typeface="Calibri"/>
              </a:rPr>
              <a:t>armor.</a:t>
            </a:r>
            <a:endParaRPr sz="1600" dirty="0">
              <a:latin typeface="Calibri"/>
              <a:cs typeface="Calibri"/>
            </a:endParaRPr>
          </a:p>
          <a:p>
            <a:pPr>
              <a:lnSpc>
                <a:spcPct val="100000"/>
              </a:lnSpc>
              <a:spcBef>
                <a:spcPts val="30"/>
              </a:spcBef>
            </a:pPr>
            <a:endParaRPr sz="1550" dirty="0">
              <a:latin typeface="Calibri"/>
              <a:cs typeface="Calibri"/>
            </a:endParaRPr>
          </a:p>
          <a:p>
            <a:pPr algn="ctr">
              <a:lnSpc>
                <a:spcPct val="100000"/>
              </a:lnSpc>
            </a:pPr>
            <a:r>
              <a:rPr sz="1600" b="1" spc="-10" dirty="0">
                <a:latin typeface="Calibri"/>
                <a:cs typeface="Calibri"/>
              </a:rPr>
              <a:t>The </a:t>
            </a:r>
            <a:r>
              <a:rPr sz="1600" b="1" spc="-25" dirty="0">
                <a:latin typeface="Calibri"/>
                <a:cs typeface="Calibri"/>
              </a:rPr>
              <a:t>5.8’s</a:t>
            </a:r>
            <a:r>
              <a:rPr sz="1600" b="1" spc="5" dirty="0">
                <a:latin typeface="Calibri"/>
                <a:cs typeface="Calibri"/>
              </a:rPr>
              <a:t> </a:t>
            </a:r>
            <a:r>
              <a:rPr sz="1600" b="1" spc="-10" dirty="0">
                <a:latin typeface="Calibri"/>
                <a:cs typeface="Calibri"/>
              </a:rPr>
              <a:t>wound</a:t>
            </a:r>
            <a:r>
              <a:rPr sz="1600" b="1" spc="25" dirty="0">
                <a:latin typeface="Calibri"/>
                <a:cs typeface="Calibri"/>
              </a:rPr>
              <a:t> </a:t>
            </a:r>
            <a:r>
              <a:rPr sz="1600" b="1" spc="-10" dirty="0">
                <a:latin typeface="Calibri"/>
                <a:cs typeface="Calibri"/>
              </a:rPr>
              <a:t>cavity</a:t>
            </a:r>
            <a:r>
              <a:rPr sz="1600" b="1" spc="5" dirty="0">
                <a:latin typeface="Calibri"/>
                <a:cs typeface="Calibri"/>
              </a:rPr>
              <a:t> </a:t>
            </a:r>
            <a:r>
              <a:rPr sz="1600" b="1" spc="-5" dirty="0">
                <a:latin typeface="Calibri"/>
                <a:cs typeface="Calibri"/>
              </a:rPr>
              <a:t>is</a:t>
            </a:r>
            <a:r>
              <a:rPr sz="1600" b="1" spc="-10" dirty="0">
                <a:latin typeface="Calibri"/>
                <a:cs typeface="Calibri"/>
              </a:rPr>
              <a:t> </a:t>
            </a:r>
            <a:r>
              <a:rPr sz="1600" b="1" spc="-5" dirty="0">
                <a:latin typeface="Calibri"/>
                <a:cs typeface="Calibri"/>
              </a:rPr>
              <a:t>1/3</a:t>
            </a:r>
            <a:r>
              <a:rPr sz="1600" b="1" spc="10" dirty="0">
                <a:latin typeface="Calibri"/>
                <a:cs typeface="Calibri"/>
              </a:rPr>
              <a:t> </a:t>
            </a:r>
            <a:r>
              <a:rPr sz="1600" b="1" spc="-5" dirty="0">
                <a:latin typeface="Calibri"/>
                <a:cs typeface="Calibri"/>
              </a:rPr>
              <a:t>of</a:t>
            </a:r>
            <a:r>
              <a:rPr sz="1600" b="1" spc="5" dirty="0">
                <a:latin typeface="Calibri"/>
                <a:cs typeface="Calibri"/>
              </a:rPr>
              <a:t> </a:t>
            </a:r>
            <a:r>
              <a:rPr sz="1600" b="1" spc="-10" dirty="0">
                <a:latin typeface="Calibri"/>
                <a:cs typeface="Calibri"/>
              </a:rPr>
              <a:t>the</a:t>
            </a:r>
            <a:r>
              <a:rPr sz="1600" b="1" spc="5" dirty="0">
                <a:latin typeface="Calibri"/>
                <a:cs typeface="Calibri"/>
              </a:rPr>
              <a:t> </a:t>
            </a:r>
            <a:r>
              <a:rPr sz="1600" b="1" spc="-20" dirty="0">
                <a:latin typeface="Calibri"/>
                <a:cs typeface="Calibri"/>
              </a:rPr>
              <a:t>5.56’s</a:t>
            </a:r>
            <a:r>
              <a:rPr sz="1600" b="1" spc="5" dirty="0">
                <a:latin typeface="Calibri"/>
                <a:cs typeface="Calibri"/>
              </a:rPr>
              <a:t> </a:t>
            </a:r>
            <a:r>
              <a:rPr sz="1600" b="1" spc="-25" dirty="0">
                <a:latin typeface="Calibri"/>
                <a:cs typeface="Calibri"/>
              </a:rPr>
              <a:t>cavity.</a:t>
            </a:r>
            <a:endParaRPr sz="1600" dirty="0">
              <a:latin typeface="Calibri"/>
              <a:cs typeface="Calibri"/>
            </a:endParaRPr>
          </a:p>
        </p:txBody>
      </p:sp>
      <p:sp>
        <p:nvSpPr>
          <p:cNvPr id="21" name="object 21"/>
          <p:cNvSpPr txBox="1"/>
          <p:nvPr/>
        </p:nvSpPr>
        <p:spPr>
          <a:xfrm>
            <a:off x="138684" y="4128515"/>
            <a:ext cx="1630680" cy="2444750"/>
          </a:xfrm>
          <a:prstGeom prst="rect">
            <a:avLst/>
          </a:prstGeom>
          <a:solidFill>
            <a:srgbClr val="FF0000"/>
          </a:solidFill>
          <a:ln w="12191">
            <a:solidFill>
              <a:srgbClr val="C00000"/>
            </a:solidFill>
          </a:ln>
        </p:spPr>
        <p:txBody>
          <a:bodyPr vert="horz" wrap="square" lIns="0" tIns="113665" rIns="0" bIns="0" rtlCol="0">
            <a:spAutoFit/>
          </a:bodyPr>
          <a:lstStyle/>
          <a:p>
            <a:pPr marL="179705" marR="171450" indent="-635" algn="ctr">
              <a:lnSpc>
                <a:spcPct val="100000"/>
              </a:lnSpc>
              <a:spcBef>
                <a:spcPts val="895"/>
              </a:spcBef>
            </a:pPr>
            <a:r>
              <a:rPr sz="1600" b="1" spc="-5" dirty="0">
                <a:solidFill>
                  <a:srgbClr val="FFFFFF"/>
                </a:solidFill>
                <a:latin typeface="Calibri"/>
                <a:cs typeface="Calibri"/>
              </a:rPr>
              <a:t>DPB88 Heavy </a:t>
            </a:r>
            <a:r>
              <a:rPr sz="1600" b="1" dirty="0">
                <a:solidFill>
                  <a:srgbClr val="FFFFFF"/>
                </a:solidFill>
                <a:latin typeface="Calibri"/>
                <a:cs typeface="Calibri"/>
              </a:rPr>
              <a:t> </a:t>
            </a:r>
            <a:r>
              <a:rPr sz="1600" b="1" spc="-5" dirty="0">
                <a:solidFill>
                  <a:srgbClr val="FFFFFF"/>
                </a:solidFill>
                <a:latin typeface="Calibri"/>
                <a:cs typeface="Calibri"/>
              </a:rPr>
              <a:t>Load</a:t>
            </a:r>
            <a:r>
              <a:rPr sz="1600" b="1" spc="-40" dirty="0">
                <a:solidFill>
                  <a:srgbClr val="FFFFFF"/>
                </a:solidFill>
                <a:latin typeface="Calibri"/>
                <a:cs typeface="Calibri"/>
              </a:rPr>
              <a:t> </a:t>
            </a:r>
            <a:r>
              <a:rPr sz="1600" b="1" spc="-5" dirty="0">
                <a:solidFill>
                  <a:srgbClr val="FFFFFF"/>
                </a:solidFill>
                <a:latin typeface="Calibri"/>
                <a:cs typeface="Calibri"/>
              </a:rPr>
              <a:t>will</a:t>
            </a:r>
            <a:r>
              <a:rPr sz="1600" b="1" spc="-55" dirty="0">
                <a:solidFill>
                  <a:srgbClr val="FFFFFF"/>
                </a:solidFill>
                <a:latin typeface="Calibri"/>
                <a:cs typeface="Calibri"/>
              </a:rPr>
              <a:t> </a:t>
            </a:r>
            <a:r>
              <a:rPr sz="1600" b="1" spc="-5" dirty="0">
                <a:solidFill>
                  <a:srgbClr val="FFFFFF"/>
                </a:solidFill>
                <a:latin typeface="Calibri"/>
                <a:cs typeface="Calibri"/>
              </a:rPr>
              <a:t>cause </a:t>
            </a:r>
            <a:r>
              <a:rPr sz="1600" b="1" spc="-350" dirty="0">
                <a:solidFill>
                  <a:srgbClr val="FFFFFF"/>
                </a:solidFill>
                <a:latin typeface="Calibri"/>
                <a:cs typeface="Calibri"/>
              </a:rPr>
              <a:t> </a:t>
            </a:r>
            <a:r>
              <a:rPr sz="1600" b="1" spc="-5" dirty="0">
                <a:solidFill>
                  <a:srgbClr val="FFFFFF"/>
                </a:solidFill>
                <a:latin typeface="Calibri"/>
                <a:cs typeface="Calibri"/>
              </a:rPr>
              <a:t>damage </a:t>
            </a:r>
            <a:r>
              <a:rPr sz="1600" b="1" spc="-10" dirty="0">
                <a:solidFill>
                  <a:srgbClr val="FFFFFF"/>
                </a:solidFill>
                <a:latin typeface="Calibri"/>
                <a:cs typeface="Calibri"/>
              </a:rPr>
              <a:t>to the </a:t>
            </a:r>
            <a:r>
              <a:rPr sz="1600" b="1" spc="-5" dirty="0">
                <a:solidFill>
                  <a:srgbClr val="FFFFFF"/>
                </a:solidFill>
                <a:latin typeface="Calibri"/>
                <a:cs typeface="Calibri"/>
              </a:rPr>
              <a:t> QBZ-95</a:t>
            </a:r>
            <a:r>
              <a:rPr sz="1600" b="1" spc="-20" dirty="0">
                <a:solidFill>
                  <a:srgbClr val="FFFFFF"/>
                </a:solidFill>
                <a:latin typeface="Calibri"/>
                <a:cs typeface="Calibri"/>
              </a:rPr>
              <a:t> </a:t>
            </a:r>
            <a:r>
              <a:rPr sz="1600" b="1" spc="-5" dirty="0">
                <a:solidFill>
                  <a:srgbClr val="FFFFFF"/>
                </a:solidFill>
                <a:latin typeface="Calibri"/>
                <a:cs typeface="Calibri"/>
              </a:rPr>
              <a:t>Rifle.</a:t>
            </a:r>
            <a:endParaRPr sz="1600">
              <a:latin typeface="Calibri"/>
              <a:cs typeface="Calibri"/>
            </a:endParaRPr>
          </a:p>
          <a:p>
            <a:pPr>
              <a:lnSpc>
                <a:spcPct val="100000"/>
              </a:lnSpc>
              <a:spcBef>
                <a:spcPts val="25"/>
              </a:spcBef>
            </a:pPr>
            <a:endParaRPr sz="1550">
              <a:latin typeface="Calibri"/>
              <a:cs typeface="Calibri"/>
            </a:endParaRPr>
          </a:p>
          <a:p>
            <a:pPr marL="123189" marR="116839" indent="1270" algn="ctr">
              <a:lnSpc>
                <a:spcPct val="100000"/>
              </a:lnSpc>
            </a:pPr>
            <a:r>
              <a:rPr sz="1600" b="1" spc="-150" dirty="0">
                <a:solidFill>
                  <a:srgbClr val="FFFFFF"/>
                </a:solidFill>
                <a:latin typeface="Calibri"/>
                <a:cs typeface="Calibri"/>
              </a:rPr>
              <a:t>T</a:t>
            </a:r>
            <a:r>
              <a:rPr sz="1600" b="1" spc="-5" dirty="0">
                <a:solidFill>
                  <a:srgbClr val="FFFFFF"/>
                </a:solidFill>
                <a:latin typeface="Calibri"/>
                <a:cs typeface="Calibri"/>
              </a:rPr>
              <a:t>o</a:t>
            </a:r>
            <a:r>
              <a:rPr sz="1600" b="1" dirty="0">
                <a:solidFill>
                  <a:srgbClr val="FFFFFF"/>
                </a:solidFill>
                <a:latin typeface="Calibri"/>
                <a:cs typeface="Calibri"/>
              </a:rPr>
              <a:t> </a:t>
            </a:r>
            <a:r>
              <a:rPr sz="1600" b="1" spc="-15" dirty="0">
                <a:solidFill>
                  <a:srgbClr val="FFFFFF"/>
                </a:solidFill>
                <a:latin typeface="Calibri"/>
                <a:cs typeface="Calibri"/>
              </a:rPr>
              <a:t>b</a:t>
            </a:r>
            <a:r>
              <a:rPr sz="1600" b="1" spc="-5" dirty="0">
                <a:solidFill>
                  <a:srgbClr val="FFFFFF"/>
                </a:solidFill>
                <a:latin typeface="Calibri"/>
                <a:cs typeface="Calibri"/>
              </a:rPr>
              <a:t>e</a:t>
            </a:r>
            <a:r>
              <a:rPr sz="1600" b="1" spc="5" dirty="0">
                <a:solidFill>
                  <a:srgbClr val="FFFFFF"/>
                </a:solidFill>
                <a:latin typeface="Calibri"/>
                <a:cs typeface="Calibri"/>
              </a:rPr>
              <a:t> </a:t>
            </a:r>
            <a:r>
              <a:rPr sz="1600" b="1" spc="-10" dirty="0">
                <a:solidFill>
                  <a:srgbClr val="FFFFFF"/>
                </a:solidFill>
                <a:latin typeface="Calibri"/>
                <a:cs typeface="Calibri"/>
              </a:rPr>
              <a:t>u</a:t>
            </a:r>
            <a:r>
              <a:rPr sz="1600" b="1" spc="-5" dirty="0">
                <a:solidFill>
                  <a:srgbClr val="FFFFFF"/>
                </a:solidFill>
                <a:latin typeface="Calibri"/>
                <a:cs typeface="Calibri"/>
              </a:rPr>
              <a:t>sed</a:t>
            </a:r>
            <a:r>
              <a:rPr sz="1600" b="1" spc="15" dirty="0">
                <a:solidFill>
                  <a:srgbClr val="FFFFFF"/>
                </a:solidFill>
                <a:latin typeface="Calibri"/>
                <a:cs typeface="Calibri"/>
              </a:rPr>
              <a:t> </a:t>
            </a:r>
            <a:r>
              <a:rPr sz="1600" b="1" spc="-10" dirty="0">
                <a:solidFill>
                  <a:srgbClr val="FFFFFF"/>
                </a:solidFill>
                <a:latin typeface="Calibri"/>
                <a:cs typeface="Calibri"/>
              </a:rPr>
              <a:t>with  standard</a:t>
            </a:r>
            <a:r>
              <a:rPr sz="1600" b="1" spc="-40" dirty="0">
                <a:solidFill>
                  <a:srgbClr val="FFFFFF"/>
                </a:solidFill>
                <a:latin typeface="Calibri"/>
                <a:cs typeface="Calibri"/>
              </a:rPr>
              <a:t> </a:t>
            </a:r>
            <a:r>
              <a:rPr sz="1600" b="1" spc="-5" dirty="0">
                <a:solidFill>
                  <a:srgbClr val="FFFFFF"/>
                </a:solidFill>
                <a:latin typeface="Calibri"/>
                <a:cs typeface="Calibri"/>
              </a:rPr>
              <a:t>service </a:t>
            </a:r>
            <a:r>
              <a:rPr sz="1600" b="1" spc="-345" dirty="0">
                <a:solidFill>
                  <a:srgbClr val="FFFFFF"/>
                </a:solidFill>
                <a:latin typeface="Calibri"/>
                <a:cs typeface="Calibri"/>
              </a:rPr>
              <a:t> </a:t>
            </a:r>
            <a:r>
              <a:rPr sz="1600" b="1" spc="-5" dirty="0">
                <a:solidFill>
                  <a:srgbClr val="FFFFFF"/>
                </a:solidFill>
                <a:latin typeface="Calibri"/>
                <a:cs typeface="Calibri"/>
              </a:rPr>
              <a:t>rifles only in </a:t>
            </a:r>
            <a:r>
              <a:rPr sz="1600" b="1" dirty="0">
                <a:solidFill>
                  <a:srgbClr val="FFFFFF"/>
                </a:solidFill>
                <a:latin typeface="Calibri"/>
                <a:cs typeface="Calibri"/>
              </a:rPr>
              <a:t> </a:t>
            </a:r>
            <a:r>
              <a:rPr sz="1600" b="1" spc="-10" dirty="0">
                <a:solidFill>
                  <a:srgbClr val="FFFFFF"/>
                </a:solidFill>
                <a:latin typeface="Calibri"/>
                <a:cs typeface="Calibri"/>
              </a:rPr>
              <a:t>EMERGENCIES!</a:t>
            </a:r>
            <a:endParaRPr sz="1600">
              <a:latin typeface="Calibri"/>
              <a:cs typeface="Calibri"/>
            </a:endParaRPr>
          </a:p>
        </p:txBody>
      </p:sp>
    </p:spTree>
    <p:extLst>
      <p:ext uri="{BB962C8B-B14F-4D97-AF65-F5344CB8AC3E}">
        <p14:creationId xmlns:p14="http://schemas.microsoft.com/office/powerpoint/2010/main" val="547808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2114550" y="149097"/>
            <a:ext cx="4944110" cy="422275"/>
          </a:xfrm>
          <a:prstGeom prst="rect">
            <a:avLst/>
          </a:prstGeom>
        </p:spPr>
        <p:txBody>
          <a:bodyPr vert="horz" wrap="square" lIns="0" tIns="12700" rIns="0" bIns="0" rtlCol="0">
            <a:spAutoFit/>
          </a:bodyPr>
          <a:lstStyle/>
          <a:p>
            <a:pPr marL="12700">
              <a:lnSpc>
                <a:spcPct val="100000"/>
              </a:lnSpc>
              <a:spcBef>
                <a:spcPts val="100"/>
              </a:spcBef>
            </a:pPr>
            <a:r>
              <a:rPr sz="2600" i="0" dirty="0">
                <a:latin typeface="Arial"/>
                <a:cs typeface="Arial"/>
              </a:rPr>
              <a:t>PLA</a:t>
            </a:r>
            <a:r>
              <a:rPr sz="2600" i="0" spc="-130" dirty="0">
                <a:latin typeface="Arial"/>
                <a:cs typeface="Arial"/>
              </a:rPr>
              <a:t> </a:t>
            </a:r>
            <a:r>
              <a:rPr sz="2600" i="0" dirty="0">
                <a:latin typeface="Arial"/>
                <a:cs typeface="Arial"/>
              </a:rPr>
              <a:t>Combat</a:t>
            </a:r>
            <a:r>
              <a:rPr sz="2600" i="0" spc="-20" dirty="0">
                <a:latin typeface="Arial"/>
                <a:cs typeface="Arial"/>
              </a:rPr>
              <a:t> </a:t>
            </a:r>
            <a:r>
              <a:rPr sz="2600" i="0" spc="-5" dirty="0">
                <a:latin typeface="Arial"/>
                <a:cs typeface="Arial"/>
              </a:rPr>
              <a:t>Uniforms</a:t>
            </a:r>
            <a:r>
              <a:rPr sz="2600" i="0" spc="-40" dirty="0">
                <a:latin typeface="Arial"/>
                <a:cs typeface="Arial"/>
              </a:rPr>
              <a:t> </a:t>
            </a:r>
            <a:r>
              <a:rPr sz="2600" i="0" dirty="0">
                <a:latin typeface="Arial"/>
                <a:cs typeface="Arial"/>
              </a:rPr>
              <a:t>&amp;</a:t>
            </a:r>
            <a:r>
              <a:rPr sz="2600" i="0" spc="-25" dirty="0">
                <a:latin typeface="Arial"/>
                <a:cs typeface="Arial"/>
              </a:rPr>
              <a:t> </a:t>
            </a:r>
            <a:r>
              <a:rPr sz="2600" i="0" dirty="0">
                <a:latin typeface="Arial"/>
                <a:cs typeface="Arial"/>
              </a:rPr>
              <a:t>Ranks</a:t>
            </a:r>
            <a:endParaRPr sz="2600">
              <a:latin typeface="Arial"/>
              <a:cs typeface="Arial"/>
            </a:endParaRPr>
          </a:p>
        </p:txBody>
      </p:sp>
      <p:grpSp>
        <p:nvGrpSpPr>
          <p:cNvPr id="8" name="object 8"/>
          <p:cNvGrpSpPr/>
          <p:nvPr/>
        </p:nvGrpSpPr>
        <p:grpSpPr>
          <a:xfrm>
            <a:off x="82269" y="643109"/>
            <a:ext cx="5259705" cy="2950845"/>
            <a:chOff x="82269" y="643109"/>
            <a:chExt cx="5259705" cy="2950845"/>
          </a:xfrm>
        </p:grpSpPr>
        <p:pic>
          <p:nvPicPr>
            <p:cNvPr id="9" name="object 9"/>
            <p:cNvPicPr/>
            <p:nvPr/>
          </p:nvPicPr>
          <p:blipFill>
            <a:blip r:embed="rId3" cstate="print"/>
            <a:stretch>
              <a:fillRect/>
            </a:stretch>
          </p:blipFill>
          <p:spPr>
            <a:xfrm>
              <a:off x="82269" y="643109"/>
              <a:ext cx="5259363" cy="2950492"/>
            </a:xfrm>
            <a:prstGeom prst="rect">
              <a:avLst/>
            </a:prstGeom>
          </p:spPr>
        </p:pic>
        <p:pic>
          <p:nvPicPr>
            <p:cNvPr id="10" name="object 10"/>
            <p:cNvPicPr/>
            <p:nvPr/>
          </p:nvPicPr>
          <p:blipFill>
            <a:blip r:embed="rId4" cstate="print"/>
            <a:stretch>
              <a:fillRect/>
            </a:stretch>
          </p:blipFill>
          <p:spPr>
            <a:xfrm>
              <a:off x="153924" y="714755"/>
              <a:ext cx="5166360" cy="2857500"/>
            </a:xfrm>
            <a:prstGeom prst="rect">
              <a:avLst/>
            </a:prstGeom>
          </p:spPr>
        </p:pic>
        <p:sp>
          <p:nvSpPr>
            <p:cNvPr id="11" name="object 11"/>
            <p:cNvSpPr/>
            <p:nvPr/>
          </p:nvSpPr>
          <p:spPr>
            <a:xfrm>
              <a:off x="149352" y="710183"/>
              <a:ext cx="5175885" cy="2867025"/>
            </a:xfrm>
            <a:custGeom>
              <a:avLst/>
              <a:gdLst/>
              <a:ahLst/>
              <a:cxnLst/>
              <a:rect l="l" t="t" r="r" b="b"/>
              <a:pathLst>
                <a:path w="5175885" h="2867025">
                  <a:moveTo>
                    <a:pt x="0" y="2866644"/>
                  </a:moveTo>
                  <a:lnTo>
                    <a:pt x="5175504" y="2866644"/>
                  </a:lnTo>
                  <a:lnTo>
                    <a:pt x="5175504" y="0"/>
                  </a:lnTo>
                  <a:lnTo>
                    <a:pt x="0" y="0"/>
                  </a:lnTo>
                  <a:lnTo>
                    <a:pt x="0" y="2866644"/>
                  </a:lnTo>
                  <a:close/>
                </a:path>
              </a:pathLst>
            </a:custGeom>
            <a:ln w="9143">
              <a:solidFill>
                <a:srgbClr val="000000"/>
              </a:solidFill>
            </a:ln>
          </p:spPr>
          <p:txBody>
            <a:bodyPr wrap="square" lIns="0" tIns="0" rIns="0" bIns="0" rtlCol="0"/>
            <a:lstStyle/>
            <a:p>
              <a:endParaRPr/>
            </a:p>
          </p:txBody>
        </p:sp>
      </p:grpSp>
      <p:sp>
        <p:nvSpPr>
          <p:cNvPr id="12" name="object 12"/>
          <p:cNvSpPr txBox="1"/>
          <p:nvPr/>
        </p:nvSpPr>
        <p:spPr>
          <a:xfrm>
            <a:off x="3849623" y="3337559"/>
            <a:ext cx="748665" cy="219710"/>
          </a:xfrm>
          <a:prstGeom prst="rect">
            <a:avLst/>
          </a:prstGeom>
          <a:solidFill>
            <a:srgbClr val="FFFFFF"/>
          </a:solidFill>
        </p:spPr>
        <p:txBody>
          <a:bodyPr vert="horz" wrap="square" lIns="0" tIns="47625" rIns="0" bIns="0" rtlCol="0">
            <a:spAutoFit/>
          </a:bodyPr>
          <a:lstStyle/>
          <a:p>
            <a:pPr marL="90805">
              <a:lnSpc>
                <a:spcPct val="100000"/>
              </a:lnSpc>
              <a:spcBef>
                <a:spcPts val="375"/>
              </a:spcBef>
            </a:pPr>
            <a:r>
              <a:rPr sz="800" b="1" spc="10" dirty="0">
                <a:latin typeface="Arial"/>
                <a:cs typeface="Arial"/>
              </a:rPr>
              <a:t>Wilderness</a:t>
            </a:r>
            <a:endParaRPr sz="800">
              <a:latin typeface="Arial"/>
              <a:cs typeface="Arial"/>
            </a:endParaRPr>
          </a:p>
        </p:txBody>
      </p:sp>
      <p:sp>
        <p:nvSpPr>
          <p:cNvPr id="13" name="object 13"/>
          <p:cNvSpPr txBox="1"/>
          <p:nvPr/>
        </p:nvSpPr>
        <p:spPr>
          <a:xfrm>
            <a:off x="4646676" y="3337559"/>
            <a:ext cx="490855" cy="219710"/>
          </a:xfrm>
          <a:prstGeom prst="rect">
            <a:avLst/>
          </a:prstGeom>
          <a:solidFill>
            <a:srgbClr val="FFFFFF"/>
          </a:solidFill>
        </p:spPr>
        <p:txBody>
          <a:bodyPr vert="horz" wrap="square" lIns="0" tIns="47625" rIns="0" bIns="0" rtlCol="0">
            <a:spAutoFit/>
          </a:bodyPr>
          <a:lstStyle/>
          <a:p>
            <a:pPr marL="92075">
              <a:lnSpc>
                <a:spcPct val="100000"/>
              </a:lnSpc>
              <a:spcBef>
                <a:spcPts val="375"/>
              </a:spcBef>
            </a:pPr>
            <a:r>
              <a:rPr sz="800" b="1" spc="10" dirty="0">
                <a:latin typeface="Arial"/>
                <a:cs typeface="Arial"/>
              </a:rPr>
              <a:t>Urban</a:t>
            </a:r>
            <a:endParaRPr sz="800">
              <a:latin typeface="Arial"/>
              <a:cs typeface="Arial"/>
            </a:endParaRPr>
          </a:p>
        </p:txBody>
      </p:sp>
      <p:sp>
        <p:nvSpPr>
          <p:cNvPr id="14" name="object 14"/>
          <p:cNvSpPr txBox="1"/>
          <p:nvPr/>
        </p:nvSpPr>
        <p:spPr>
          <a:xfrm>
            <a:off x="3083051" y="3329940"/>
            <a:ext cx="516890" cy="219710"/>
          </a:xfrm>
          <a:prstGeom prst="rect">
            <a:avLst/>
          </a:prstGeom>
          <a:solidFill>
            <a:srgbClr val="FFFFFF"/>
          </a:solidFill>
        </p:spPr>
        <p:txBody>
          <a:bodyPr vert="horz" wrap="square" lIns="0" tIns="47625" rIns="0" bIns="0" rtlCol="0">
            <a:spAutoFit/>
          </a:bodyPr>
          <a:lstStyle/>
          <a:p>
            <a:pPr marL="91440">
              <a:lnSpc>
                <a:spcPct val="100000"/>
              </a:lnSpc>
              <a:spcBef>
                <a:spcPts val="375"/>
              </a:spcBef>
            </a:pPr>
            <a:r>
              <a:rPr sz="800" b="1" spc="10" dirty="0">
                <a:latin typeface="Arial"/>
                <a:cs typeface="Arial"/>
              </a:rPr>
              <a:t>Desert</a:t>
            </a:r>
            <a:endParaRPr sz="800">
              <a:latin typeface="Arial"/>
              <a:cs typeface="Arial"/>
            </a:endParaRPr>
          </a:p>
        </p:txBody>
      </p:sp>
      <p:sp>
        <p:nvSpPr>
          <p:cNvPr id="15" name="object 15"/>
          <p:cNvSpPr txBox="1"/>
          <p:nvPr/>
        </p:nvSpPr>
        <p:spPr>
          <a:xfrm>
            <a:off x="1949195" y="3331464"/>
            <a:ext cx="693420" cy="219710"/>
          </a:xfrm>
          <a:prstGeom prst="rect">
            <a:avLst/>
          </a:prstGeom>
          <a:solidFill>
            <a:srgbClr val="FFFFFF"/>
          </a:solidFill>
        </p:spPr>
        <p:txBody>
          <a:bodyPr vert="horz" wrap="square" lIns="0" tIns="46990" rIns="0" bIns="0" rtlCol="0">
            <a:spAutoFit/>
          </a:bodyPr>
          <a:lstStyle/>
          <a:p>
            <a:pPr marL="92075">
              <a:lnSpc>
                <a:spcPct val="100000"/>
              </a:lnSpc>
              <a:spcBef>
                <a:spcPts val="370"/>
              </a:spcBef>
            </a:pPr>
            <a:r>
              <a:rPr sz="800" b="1" spc="10" dirty="0">
                <a:latin typeface="Arial"/>
                <a:cs typeface="Arial"/>
              </a:rPr>
              <a:t>Woodland</a:t>
            </a:r>
            <a:endParaRPr sz="800">
              <a:latin typeface="Arial"/>
              <a:cs typeface="Arial"/>
            </a:endParaRPr>
          </a:p>
        </p:txBody>
      </p:sp>
      <p:sp>
        <p:nvSpPr>
          <p:cNvPr id="16" name="object 16"/>
          <p:cNvSpPr txBox="1"/>
          <p:nvPr/>
        </p:nvSpPr>
        <p:spPr>
          <a:xfrm>
            <a:off x="766572" y="3326891"/>
            <a:ext cx="524510" cy="219710"/>
          </a:xfrm>
          <a:prstGeom prst="rect">
            <a:avLst/>
          </a:prstGeom>
          <a:solidFill>
            <a:srgbClr val="FFFFFF"/>
          </a:solidFill>
        </p:spPr>
        <p:txBody>
          <a:bodyPr vert="horz" wrap="square" lIns="0" tIns="47625" rIns="0" bIns="0" rtlCol="0">
            <a:spAutoFit/>
          </a:bodyPr>
          <a:lstStyle/>
          <a:p>
            <a:pPr marL="90805">
              <a:lnSpc>
                <a:spcPct val="100000"/>
              </a:lnSpc>
              <a:spcBef>
                <a:spcPts val="375"/>
              </a:spcBef>
            </a:pPr>
            <a:r>
              <a:rPr sz="800" b="1" spc="10" dirty="0">
                <a:latin typeface="Arial"/>
                <a:cs typeface="Arial"/>
              </a:rPr>
              <a:t>Jungle</a:t>
            </a:r>
            <a:endParaRPr sz="800">
              <a:latin typeface="Arial"/>
              <a:cs typeface="Arial"/>
            </a:endParaRPr>
          </a:p>
        </p:txBody>
      </p:sp>
      <p:sp>
        <p:nvSpPr>
          <p:cNvPr id="17" name="object 17"/>
          <p:cNvSpPr txBox="1"/>
          <p:nvPr/>
        </p:nvSpPr>
        <p:spPr>
          <a:xfrm>
            <a:off x="8948928" y="5721502"/>
            <a:ext cx="128905" cy="162560"/>
          </a:xfrm>
          <a:prstGeom prst="rect">
            <a:avLst/>
          </a:prstGeom>
        </p:spPr>
        <p:txBody>
          <a:bodyPr vert="horz" wrap="square" lIns="0" tIns="12700" rIns="0" bIns="0" rtlCol="0">
            <a:spAutoFit/>
          </a:bodyPr>
          <a:lstStyle/>
          <a:p>
            <a:pPr>
              <a:lnSpc>
                <a:spcPct val="100000"/>
              </a:lnSpc>
              <a:spcBef>
                <a:spcPts val="100"/>
              </a:spcBef>
            </a:pPr>
            <a:r>
              <a:rPr sz="900" spc="-5" dirty="0">
                <a:solidFill>
                  <a:srgbClr val="888888"/>
                </a:solidFill>
                <a:latin typeface="Calibri"/>
                <a:cs typeface="Calibri"/>
              </a:rPr>
              <a:t>47</a:t>
            </a:r>
            <a:endParaRPr sz="900">
              <a:latin typeface="Calibri"/>
              <a:cs typeface="Calibri"/>
            </a:endParaRPr>
          </a:p>
        </p:txBody>
      </p:sp>
      <p:grpSp>
        <p:nvGrpSpPr>
          <p:cNvPr id="18" name="object 18"/>
          <p:cNvGrpSpPr/>
          <p:nvPr/>
        </p:nvGrpSpPr>
        <p:grpSpPr>
          <a:xfrm>
            <a:off x="51815" y="611123"/>
            <a:ext cx="9092565" cy="6247130"/>
            <a:chOff x="51815" y="611123"/>
            <a:chExt cx="9092565" cy="6247130"/>
          </a:xfrm>
        </p:grpSpPr>
        <p:pic>
          <p:nvPicPr>
            <p:cNvPr id="19" name="object 19"/>
            <p:cNvPicPr/>
            <p:nvPr/>
          </p:nvPicPr>
          <p:blipFill>
            <a:blip r:embed="rId5" cstate="print"/>
            <a:stretch>
              <a:fillRect/>
            </a:stretch>
          </p:blipFill>
          <p:spPr>
            <a:xfrm>
              <a:off x="51815" y="3633213"/>
              <a:ext cx="3570732" cy="3224785"/>
            </a:xfrm>
            <a:prstGeom prst="rect">
              <a:avLst/>
            </a:prstGeom>
          </p:spPr>
        </p:pic>
        <p:pic>
          <p:nvPicPr>
            <p:cNvPr id="20" name="object 20"/>
            <p:cNvPicPr/>
            <p:nvPr/>
          </p:nvPicPr>
          <p:blipFill>
            <a:blip r:embed="rId6" cstate="print"/>
            <a:stretch>
              <a:fillRect/>
            </a:stretch>
          </p:blipFill>
          <p:spPr>
            <a:xfrm>
              <a:off x="86867" y="3668266"/>
              <a:ext cx="3450336" cy="3113532"/>
            </a:xfrm>
            <a:prstGeom prst="rect">
              <a:avLst/>
            </a:prstGeom>
          </p:spPr>
        </p:pic>
        <p:sp>
          <p:nvSpPr>
            <p:cNvPr id="21" name="object 21"/>
            <p:cNvSpPr/>
            <p:nvPr/>
          </p:nvSpPr>
          <p:spPr>
            <a:xfrm>
              <a:off x="82296" y="3663694"/>
              <a:ext cx="3459479" cy="3122930"/>
            </a:xfrm>
            <a:custGeom>
              <a:avLst/>
              <a:gdLst/>
              <a:ahLst/>
              <a:cxnLst/>
              <a:rect l="l" t="t" r="r" b="b"/>
              <a:pathLst>
                <a:path w="3459479" h="3122929">
                  <a:moveTo>
                    <a:pt x="0" y="3122675"/>
                  </a:moveTo>
                  <a:lnTo>
                    <a:pt x="3459479" y="3122675"/>
                  </a:lnTo>
                  <a:lnTo>
                    <a:pt x="3459479" y="0"/>
                  </a:lnTo>
                  <a:lnTo>
                    <a:pt x="0" y="0"/>
                  </a:lnTo>
                  <a:lnTo>
                    <a:pt x="0" y="3122675"/>
                  </a:lnTo>
                  <a:close/>
                </a:path>
              </a:pathLst>
            </a:custGeom>
            <a:ln w="9144">
              <a:solidFill>
                <a:srgbClr val="000000"/>
              </a:solidFill>
            </a:ln>
          </p:spPr>
          <p:txBody>
            <a:bodyPr wrap="square" lIns="0" tIns="0" rIns="0" bIns="0" rtlCol="0"/>
            <a:lstStyle/>
            <a:p>
              <a:endParaRPr/>
            </a:p>
          </p:txBody>
        </p:sp>
        <p:pic>
          <p:nvPicPr>
            <p:cNvPr id="22" name="object 22"/>
            <p:cNvPicPr/>
            <p:nvPr/>
          </p:nvPicPr>
          <p:blipFill>
            <a:blip r:embed="rId7" cstate="print"/>
            <a:stretch>
              <a:fillRect/>
            </a:stretch>
          </p:blipFill>
          <p:spPr>
            <a:xfrm>
              <a:off x="2857499" y="6047232"/>
              <a:ext cx="595884" cy="452628"/>
            </a:xfrm>
            <a:prstGeom prst="rect">
              <a:avLst/>
            </a:prstGeom>
          </p:spPr>
        </p:pic>
        <p:pic>
          <p:nvPicPr>
            <p:cNvPr id="23" name="object 23"/>
            <p:cNvPicPr/>
            <p:nvPr/>
          </p:nvPicPr>
          <p:blipFill>
            <a:blip r:embed="rId8" cstate="print"/>
            <a:stretch>
              <a:fillRect/>
            </a:stretch>
          </p:blipFill>
          <p:spPr>
            <a:xfrm>
              <a:off x="7770875" y="3561588"/>
              <a:ext cx="1373123" cy="3296409"/>
            </a:xfrm>
            <a:prstGeom prst="rect">
              <a:avLst/>
            </a:prstGeom>
          </p:spPr>
        </p:pic>
        <p:pic>
          <p:nvPicPr>
            <p:cNvPr id="24" name="object 24"/>
            <p:cNvPicPr/>
            <p:nvPr/>
          </p:nvPicPr>
          <p:blipFill>
            <a:blip r:embed="rId9" cstate="print"/>
            <a:stretch>
              <a:fillRect/>
            </a:stretch>
          </p:blipFill>
          <p:spPr>
            <a:xfrm>
              <a:off x="7857744" y="3668266"/>
              <a:ext cx="1207007" cy="3113532"/>
            </a:xfrm>
            <a:prstGeom prst="rect">
              <a:avLst/>
            </a:prstGeom>
          </p:spPr>
        </p:pic>
        <p:sp>
          <p:nvSpPr>
            <p:cNvPr id="25" name="object 25"/>
            <p:cNvSpPr/>
            <p:nvPr/>
          </p:nvSpPr>
          <p:spPr>
            <a:xfrm>
              <a:off x="7853172" y="3663694"/>
              <a:ext cx="1216660" cy="3122930"/>
            </a:xfrm>
            <a:custGeom>
              <a:avLst/>
              <a:gdLst/>
              <a:ahLst/>
              <a:cxnLst/>
              <a:rect l="l" t="t" r="r" b="b"/>
              <a:pathLst>
                <a:path w="1216659" h="3122929">
                  <a:moveTo>
                    <a:pt x="0" y="3122675"/>
                  </a:moveTo>
                  <a:lnTo>
                    <a:pt x="1216152" y="3122675"/>
                  </a:lnTo>
                  <a:lnTo>
                    <a:pt x="1216152" y="0"/>
                  </a:lnTo>
                  <a:lnTo>
                    <a:pt x="0" y="0"/>
                  </a:lnTo>
                  <a:lnTo>
                    <a:pt x="0" y="3122675"/>
                  </a:lnTo>
                  <a:close/>
                </a:path>
              </a:pathLst>
            </a:custGeom>
            <a:ln w="9144">
              <a:solidFill>
                <a:srgbClr val="000000"/>
              </a:solidFill>
            </a:ln>
          </p:spPr>
          <p:txBody>
            <a:bodyPr wrap="square" lIns="0" tIns="0" rIns="0" bIns="0" rtlCol="0"/>
            <a:lstStyle/>
            <a:p>
              <a:endParaRPr/>
            </a:p>
          </p:txBody>
        </p:sp>
        <p:pic>
          <p:nvPicPr>
            <p:cNvPr id="26" name="object 26"/>
            <p:cNvPicPr/>
            <p:nvPr/>
          </p:nvPicPr>
          <p:blipFill>
            <a:blip r:embed="rId10" cstate="print"/>
            <a:stretch>
              <a:fillRect/>
            </a:stretch>
          </p:blipFill>
          <p:spPr>
            <a:xfrm>
              <a:off x="3511295" y="3561588"/>
              <a:ext cx="4363211" cy="3296409"/>
            </a:xfrm>
            <a:prstGeom prst="rect">
              <a:avLst/>
            </a:prstGeom>
          </p:spPr>
        </p:pic>
        <p:pic>
          <p:nvPicPr>
            <p:cNvPr id="27" name="object 27"/>
            <p:cNvPicPr/>
            <p:nvPr/>
          </p:nvPicPr>
          <p:blipFill>
            <a:blip r:embed="rId11" cstate="print"/>
            <a:stretch>
              <a:fillRect/>
            </a:stretch>
          </p:blipFill>
          <p:spPr>
            <a:xfrm>
              <a:off x="3627119" y="3668266"/>
              <a:ext cx="4136135" cy="3113530"/>
            </a:xfrm>
            <a:prstGeom prst="rect">
              <a:avLst/>
            </a:prstGeom>
          </p:spPr>
        </p:pic>
        <p:sp>
          <p:nvSpPr>
            <p:cNvPr id="28" name="object 28"/>
            <p:cNvSpPr/>
            <p:nvPr/>
          </p:nvSpPr>
          <p:spPr>
            <a:xfrm>
              <a:off x="3622548" y="3663694"/>
              <a:ext cx="4145279" cy="3122930"/>
            </a:xfrm>
            <a:custGeom>
              <a:avLst/>
              <a:gdLst/>
              <a:ahLst/>
              <a:cxnLst/>
              <a:rect l="l" t="t" r="r" b="b"/>
              <a:pathLst>
                <a:path w="4145279" h="3122929">
                  <a:moveTo>
                    <a:pt x="0" y="3122675"/>
                  </a:moveTo>
                  <a:lnTo>
                    <a:pt x="4145279" y="3122675"/>
                  </a:lnTo>
                  <a:lnTo>
                    <a:pt x="4145279" y="0"/>
                  </a:lnTo>
                  <a:lnTo>
                    <a:pt x="0" y="0"/>
                  </a:lnTo>
                  <a:lnTo>
                    <a:pt x="0" y="3122675"/>
                  </a:lnTo>
                  <a:close/>
                </a:path>
              </a:pathLst>
            </a:custGeom>
            <a:ln w="9144">
              <a:solidFill>
                <a:srgbClr val="000000"/>
              </a:solidFill>
            </a:ln>
          </p:spPr>
          <p:txBody>
            <a:bodyPr wrap="square" lIns="0" tIns="0" rIns="0" bIns="0" rtlCol="0"/>
            <a:lstStyle/>
            <a:p>
              <a:endParaRPr/>
            </a:p>
          </p:txBody>
        </p:sp>
        <p:pic>
          <p:nvPicPr>
            <p:cNvPr id="29" name="object 29"/>
            <p:cNvPicPr/>
            <p:nvPr/>
          </p:nvPicPr>
          <p:blipFill>
            <a:blip r:embed="rId12" cstate="print"/>
            <a:stretch>
              <a:fillRect/>
            </a:stretch>
          </p:blipFill>
          <p:spPr>
            <a:xfrm>
              <a:off x="5280660" y="611123"/>
              <a:ext cx="3842003" cy="3044952"/>
            </a:xfrm>
            <a:prstGeom prst="rect">
              <a:avLst/>
            </a:prstGeom>
          </p:spPr>
        </p:pic>
        <p:pic>
          <p:nvPicPr>
            <p:cNvPr id="30" name="object 30"/>
            <p:cNvPicPr/>
            <p:nvPr/>
          </p:nvPicPr>
          <p:blipFill>
            <a:blip r:embed="rId13" cstate="print"/>
            <a:stretch>
              <a:fillRect/>
            </a:stretch>
          </p:blipFill>
          <p:spPr>
            <a:xfrm>
              <a:off x="5391912" y="714755"/>
              <a:ext cx="3624072" cy="2842260"/>
            </a:xfrm>
            <a:prstGeom prst="rect">
              <a:avLst/>
            </a:prstGeom>
          </p:spPr>
        </p:pic>
        <p:sp>
          <p:nvSpPr>
            <p:cNvPr id="31" name="object 31"/>
            <p:cNvSpPr/>
            <p:nvPr/>
          </p:nvSpPr>
          <p:spPr>
            <a:xfrm>
              <a:off x="5387339" y="710183"/>
              <a:ext cx="3633470" cy="2851785"/>
            </a:xfrm>
            <a:custGeom>
              <a:avLst/>
              <a:gdLst/>
              <a:ahLst/>
              <a:cxnLst/>
              <a:rect l="l" t="t" r="r" b="b"/>
              <a:pathLst>
                <a:path w="3633470" h="2851785">
                  <a:moveTo>
                    <a:pt x="0" y="2851404"/>
                  </a:moveTo>
                  <a:lnTo>
                    <a:pt x="3633216" y="2851404"/>
                  </a:lnTo>
                  <a:lnTo>
                    <a:pt x="3633216" y="0"/>
                  </a:lnTo>
                  <a:lnTo>
                    <a:pt x="0" y="0"/>
                  </a:lnTo>
                  <a:lnTo>
                    <a:pt x="0" y="2851404"/>
                  </a:lnTo>
                  <a:close/>
                </a:path>
              </a:pathLst>
            </a:custGeom>
            <a:ln w="9143">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342112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113" y="6523126"/>
            <a:ext cx="1427480"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Agency FB"/>
                <a:cs typeface="Agency FB"/>
              </a:rPr>
              <a:t>Victory</a:t>
            </a:r>
            <a:r>
              <a:rPr sz="1600" b="1" spc="-20" dirty="0">
                <a:solidFill>
                  <a:srgbClr val="FFFFFF"/>
                </a:solidFill>
                <a:latin typeface="Agency FB"/>
                <a:cs typeface="Agency FB"/>
              </a:rPr>
              <a:t> </a:t>
            </a:r>
            <a:r>
              <a:rPr sz="1600" b="1" spc="-5" dirty="0">
                <a:solidFill>
                  <a:srgbClr val="FFFFFF"/>
                </a:solidFill>
                <a:latin typeface="Agency FB"/>
                <a:cs typeface="Agency FB"/>
              </a:rPr>
              <a:t>Starts</a:t>
            </a:r>
            <a:r>
              <a:rPr sz="1600" b="1" spc="-30" dirty="0">
                <a:solidFill>
                  <a:srgbClr val="FFFFFF"/>
                </a:solidFill>
                <a:latin typeface="Agency FB"/>
                <a:cs typeface="Agency FB"/>
              </a:rPr>
              <a:t> </a:t>
            </a:r>
            <a:r>
              <a:rPr sz="1600" b="1" spc="-10" dirty="0">
                <a:solidFill>
                  <a:srgbClr val="FFFFFF"/>
                </a:solidFill>
                <a:latin typeface="Agency FB"/>
                <a:cs typeface="Agency FB"/>
              </a:rPr>
              <a:t>Here!</a:t>
            </a:r>
            <a:endParaRPr sz="1600" dirty="0">
              <a:latin typeface="Agency FB"/>
              <a:cs typeface="Agency FB"/>
            </a:endParaRPr>
          </a:p>
        </p:txBody>
      </p:sp>
      <p:sp>
        <p:nvSpPr>
          <p:cNvPr id="9" name="object 9"/>
          <p:cNvSpPr txBox="1"/>
          <p:nvPr/>
        </p:nvSpPr>
        <p:spPr>
          <a:xfrm>
            <a:off x="8884411" y="6563969"/>
            <a:ext cx="18097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FFFFFF"/>
                </a:solidFill>
                <a:latin typeface="Calibri"/>
                <a:cs typeface="Calibri"/>
              </a:rPr>
              <a:t>48</a:t>
            </a:r>
            <a:endParaRPr sz="1200">
              <a:latin typeface="Calibri"/>
              <a:cs typeface="Calibri"/>
            </a:endParaRPr>
          </a:p>
        </p:txBody>
      </p:sp>
      <p:grpSp>
        <p:nvGrpSpPr>
          <p:cNvPr id="10" name="object 10"/>
          <p:cNvGrpSpPr/>
          <p:nvPr/>
        </p:nvGrpSpPr>
        <p:grpSpPr>
          <a:xfrm>
            <a:off x="50292" y="606551"/>
            <a:ext cx="9091930" cy="5200015"/>
            <a:chOff x="50292" y="606551"/>
            <a:chExt cx="9091930" cy="5200015"/>
          </a:xfrm>
        </p:grpSpPr>
        <p:pic>
          <p:nvPicPr>
            <p:cNvPr id="11" name="object 11"/>
            <p:cNvPicPr/>
            <p:nvPr/>
          </p:nvPicPr>
          <p:blipFill>
            <a:blip r:embed="rId2" cstate="print"/>
            <a:stretch>
              <a:fillRect/>
            </a:stretch>
          </p:blipFill>
          <p:spPr>
            <a:xfrm>
              <a:off x="158496" y="612647"/>
              <a:ext cx="2740152" cy="1842515"/>
            </a:xfrm>
            <a:prstGeom prst="rect">
              <a:avLst/>
            </a:prstGeom>
          </p:spPr>
        </p:pic>
        <p:pic>
          <p:nvPicPr>
            <p:cNvPr id="12" name="object 12"/>
            <p:cNvPicPr/>
            <p:nvPr/>
          </p:nvPicPr>
          <p:blipFill>
            <a:blip r:embed="rId3" cstate="print"/>
            <a:stretch>
              <a:fillRect/>
            </a:stretch>
          </p:blipFill>
          <p:spPr>
            <a:xfrm>
              <a:off x="2493264" y="1164335"/>
              <a:ext cx="4201668" cy="4552188"/>
            </a:xfrm>
            <a:prstGeom prst="rect">
              <a:avLst/>
            </a:prstGeom>
          </p:spPr>
        </p:pic>
        <p:sp>
          <p:nvSpPr>
            <p:cNvPr id="13" name="object 13"/>
            <p:cNvSpPr/>
            <p:nvPr/>
          </p:nvSpPr>
          <p:spPr>
            <a:xfrm>
              <a:off x="2488692" y="1159763"/>
              <a:ext cx="4211320" cy="4561840"/>
            </a:xfrm>
            <a:custGeom>
              <a:avLst/>
              <a:gdLst/>
              <a:ahLst/>
              <a:cxnLst/>
              <a:rect l="l" t="t" r="r" b="b"/>
              <a:pathLst>
                <a:path w="4211320" h="4561840">
                  <a:moveTo>
                    <a:pt x="0" y="4561332"/>
                  </a:moveTo>
                  <a:lnTo>
                    <a:pt x="4210811" y="4561332"/>
                  </a:lnTo>
                  <a:lnTo>
                    <a:pt x="4210811" y="0"/>
                  </a:lnTo>
                  <a:lnTo>
                    <a:pt x="0" y="0"/>
                  </a:lnTo>
                  <a:lnTo>
                    <a:pt x="0" y="4561332"/>
                  </a:lnTo>
                  <a:close/>
                </a:path>
              </a:pathLst>
            </a:custGeom>
            <a:ln w="9144">
              <a:solidFill>
                <a:srgbClr val="FFFF00"/>
              </a:solidFill>
            </a:ln>
          </p:spPr>
          <p:txBody>
            <a:bodyPr wrap="square" lIns="0" tIns="0" rIns="0" bIns="0" rtlCol="0"/>
            <a:lstStyle/>
            <a:p>
              <a:endParaRPr/>
            </a:p>
          </p:txBody>
        </p:sp>
        <p:sp>
          <p:nvSpPr>
            <p:cNvPr id="14" name="object 14"/>
            <p:cNvSpPr/>
            <p:nvPr/>
          </p:nvSpPr>
          <p:spPr>
            <a:xfrm>
              <a:off x="1552194" y="1088897"/>
              <a:ext cx="169545" cy="200025"/>
            </a:xfrm>
            <a:custGeom>
              <a:avLst/>
              <a:gdLst/>
              <a:ahLst/>
              <a:cxnLst/>
              <a:rect l="l" t="t" r="r" b="b"/>
              <a:pathLst>
                <a:path w="169544" h="200025">
                  <a:moveTo>
                    <a:pt x="0" y="199644"/>
                  </a:moveTo>
                  <a:lnTo>
                    <a:pt x="169163" y="199644"/>
                  </a:lnTo>
                  <a:lnTo>
                    <a:pt x="169163" y="0"/>
                  </a:lnTo>
                  <a:lnTo>
                    <a:pt x="0" y="0"/>
                  </a:lnTo>
                  <a:lnTo>
                    <a:pt x="0" y="199644"/>
                  </a:lnTo>
                  <a:close/>
                </a:path>
              </a:pathLst>
            </a:custGeom>
            <a:ln w="25908">
              <a:solidFill>
                <a:srgbClr val="FFFF00"/>
              </a:solidFill>
            </a:ln>
          </p:spPr>
          <p:txBody>
            <a:bodyPr wrap="square" lIns="0" tIns="0" rIns="0" bIns="0" rtlCol="0"/>
            <a:lstStyle/>
            <a:p>
              <a:endParaRPr/>
            </a:p>
          </p:txBody>
        </p:sp>
        <p:sp>
          <p:nvSpPr>
            <p:cNvPr id="15" name="object 15"/>
            <p:cNvSpPr/>
            <p:nvPr/>
          </p:nvSpPr>
          <p:spPr>
            <a:xfrm>
              <a:off x="1552194" y="1088897"/>
              <a:ext cx="5144135" cy="4629150"/>
            </a:xfrm>
            <a:custGeom>
              <a:avLst/>
              <a:gdLst/>
              <a:ahLst/>
              <a:cxnLst/>
              <a:rect l="l" t="t" r="r" b="b"/>
              <a:pathLst>
                <a:path w="5144134" h="4629150">
                  <a:moveTo>
                    <a:pt x="0" y="199643"/>
                  </a:moveTo>
                  <a:lnTo>
                    <a:pt x="941705" y="4628654"/>
                  </a:lnTo>
                </a:path>
                <a:path w="5144134" h="4629150">
                  <a:moveTo>
                    <a:pt x="85343" y="0"/>
                  </a:moveTo>
                  <a:lnTo>
                    <a:pt x="5144008" y="69087"/>
                  </a:lnTo>
                </a:path>
              </a:pathLst>
            </a:custGeom>
            <a:ln w="19812">
              <a:solidFill>
                <a:srgbClr val="FFFF00"/>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5422392" y="606551"/>
              <a:ext cx="3571494" cy="2103882"/>
            </a:xfrm>
            <a:prstGeom prst="rect">
              <a:avLst/>
            </a:prstGeom>
          </p:spPr>
        </p:pic>
        <p:sp>
          <p:nvSpPr>
            <p:cNvPr id="17" name="object 17"/>
            <p:cNvSpPr/>
            <p:nvPr/>
          </p:nvSpPr>
          <p:spPr>
            <a:xfrm>
              <a:off x="5151882" y="4164330"/>
              <a:ext cx="597535" cy="797560"/>
            </a:xfrm>
            <a:custGeom>
              <a:avLst/>
              <a:gdLst/>
              <a:ahLst/>
              <a:cxnLst/>
              <a:rect l="l" t="t" r="r" b="b"/>
              <a:pathLst>
                <a:path w="597535" h="797560">
                  <a:moveTo>
                    <a:pt x="0" y="797052"/>
                  </a:moveTo>
                  <a:lnTo>
                    <a:pt x="597408" y="797052"/>
                  </a:lnTo>
                  <a:lnTo>
                    <a:pt x="597408" y="0"/>
                  </a:lnTo>
                  <a:lnTo>
                    <a:pt x="0" y="0"/>
                  </a:lnTo>
                  <a:lnTo>
                    <a:pt x="0" y="797052"/>
                  </a:lnTo>
                  <a:close/>
                </a:path>
              </a:pathLst>
            </a:custGeom>
            <a:ln w="25908">
              <a:solidFill>
                <a:srgbClr val="FFFF00"/>
              </a:solidFill>
            </a:ln>
          </p:spPr>
          <p:txBody>
            <a:bodyPr wrap="square" lIns="0" tIns="0" rIns="0" bIns="0" rtlCol="0"/>
            <a:lstStyle/>
            <a:p>
              <a:endParaRPr/>
            </a:p>
          </p:txBody>
        </p:sp>
        <p:sp>
          <p:nvSpPr>
            <p:cNvPr id="18" name="object 18"/>
            <p:cNvSpPr/>
            <p:nvPr/>
          </p:nvSpPr>
          <p:spPr>
            <a:xfrm>
              <a:off x="5749289" y="2690622"/>
              <a:ext cx="3223895" cy="2271395"/>
            </a:xfrm>
            <a:custGeom>
              <a:avLst/>
              <a:gdLst/>
              <a:ahLst/>
              <a:cxnLst/>
              <a:rect l="l" t="t" r="r" b="b"/>
              <a:pathLst>
                <a:path w="3223895" h="2271395">
                  <a:moveTo>
                    <a:pt x="0" y="2271267"/>
                  </a:moveTo>
                  <a:lnTo>
                    <a:pt x="3223767" y="0"/>
                  </a:lnTo>
                </a:path>
              </a:pathLst>
            </a:custGeom>
            <a:ln w="19812">
              <a:solidFill>
                <a:srgbClr val="FFFF00"/>
              </a:solidFill>
            </a:ln>
          </p:spPr>
          <p:txBody>
            <a:bodyPr wrap="square" lIns="0" tIns="0" rIns="0" bIns="0" rtlCol="0"/>
            <a:lstStyle/>
            <a:p>
              <a:endParaRPr/>
            </a:p>
          </p:txBody>
        </p:sp>
        <p:pic>
          <p:nvPicPr>
            <p:cNvPr id="19" name="object 19"/>
            <p:cNvPicPr/>
            <p:nvPr/>
          </p:nvPicPr>
          <p:blipFill>
            <a:blip r:embed="rId5" cstate="print"/>
            <a:stretch>
              <a:fillRect/>
            </a:stretch>
          </p:blipFill>
          <p:spPr>
            <a:xfrm>
              <a:off x="6696456" y="2691371"/>
              <a:ext cx="1602486" cy="1052334"/>
            </a:xfrm>
            <a:prstGeom prst="rect">
              <a:avLst/>
            </a:prstGeom>
          </p:spPr>
        </p:pic>
        <p:pic>
          <p:nvPicPr>
            <p:cNvPr id="20" name="object 20"/>
            <p:cNvPicPr/>
            <p:nvPr/>
          </p:nvPicPr>
          <p:blipFill>
            <a:blip r:embed="rId6" cstate="print"/>
            <a:stretch>
              <a:fillRect/>
            </a:stretch>
          </p:blipFill>
          <p:spPr>
            <a:xfrm>
              <a:off x="7418832" y="3645407"/>
              <a:ext cx="1722881" cy="1134618"/>
            </a:xfrm>
            <a:prstGeom prst="rect">
              <a:avLst/>
            </a:prstGeom>
          </p:spPr>
        </p:pic>
        <p:pic>
          <p:nvPicPr>
            <p:cNvPr id="21" name="object 21"/>
            <p:cNvPicPr/>
            <p:nvPr/>
          </p:nvPicPr>
          <p:blipFill>
            <a:blip r:embed="rId7" cstate="print"/>
            <a:stretch>
              <a:fillRect/>
            </a:stretch>
          </p:blipFill>
          <p:spPr>
            <a:xfrm>
              <a:off x="6699503" y="4695443"/>
              <a:ext cx="1741170" cy="1091946"/>
            </a:xfrm>
            <a:prstGeom prst="rect">
              <a:avLst/>
            </a:prstGeom>
          </p:spPr>
        </p:pic>
        <p:sp>
          <p:nvSpPr>
            <p:cNvPr id="22" name="object 22"/>
            <p:cNvSpPr/>
            <p:nvPr/>
          </p:nvSpPr>
          <p:spPr>
            <a:xfrm>
              <a:off x="50292" y="2481072"/>
              <a:ext cx="2386965" cy="3325495"/>
            </a:xfrm>
            <a:custGeom>
              <a:avLst/>
              <a:gdLst/>
              <a:ahLst/>
              <a:cxnLst/>
              <a:rect l="l" t="t" r="r" b="b"/>
              <a:pathLst>
                <a:path w="2386965" h="3325495">
                  <a:moveTo>
                    <a:pt x="2386584" y="0"/>
                  </a:moveTo>
                  <a:lnTo>
                    <a:pt x="0" y="0"/>
                  </a:lnTo>
                  <a:lnTo>
                    <a:pt x="0" y="3325367"/>
                  </a:lnTo>
                  <a:lnTo>
                    <a:pt x="2386584" y="3325367"/>
                  </a:lnTo>
                  <a:lnTo>
                    <a:pt x="2386584" y="0"/>
                  </a:lnTo>
                  <a:close/>
                </a:path>
              </a:pathLst>
            </a:custGeom>
            <a:solidFill>
              <a:srgbClr val="FFFFFF">
                <a:alpha val="87057"/>
              </a:srgbClr>
            </a:solidFill>
          </p:spPr>
          <p:txBody>
            <a:bodyPr wrap="square" lIns="0" tIns="0" rIns="0" bIns="0" rtlCol="0"/>
            <a:lstStyle/>
            <a:p>
              <a:endParaRPr/>
            </a:p>
          </p:txBody>
        </p:sp>
        <p:pic>
          <p:nvPicPr>
            <p:cNvPr id="23" name="object 23"/>
            <p:cNvPicPr/>
            <p:nvPr/>
          </p:nvPicPr>
          <p:blipFill>
            <a:blip r:embed="rId8" cstate="print"/>
            <a:stretch>
              <a:fillRect/>
            </a:stretch>
          </p:blipFill>
          <p:spPr>
            <a:xfrm>
              <a:off x="2417064" y="1144511"/>
              <a:ext cx="3099816" cy="890028"/>
            </a:xfrm>
            <a:prstGeom prst="rect">
              <a:avLst/>
            </a:prstGeom>
          </p:spPr>
        </p:pic>
        <p:pic>
          <p:nvPicPr>
            <p:cNvPr id="24" name="object 24"/>
            <p:cNvPicPr/>
            <p:nvPr/>
          </p:nvPicPr>
          <p:blipFill>
            <a:blip r:embed="rId9" cstate="print"/>
            <a:stretch>
              <a:fillRect/>
            </a:stretch>
          </p:blipFill>
          <p:spPr>
            <a:xfrm>
              <a:off x="2510027" y="1216151"/>
              <a:ext cx="2916174" cy="749046"/>
            </a:xfrm>
            <a:prstGeom prst="rect">
              <a:avLst/>
            </a:prstGeom>
          </p:spPr>
        </p:pic>
      </p:grpSp>
      <p:sp>
        <p:nvSpPr>
          <p:cNvPr id="25" name="object 25"/>
          <p:cNvSpPr txBox="1">
            <a:spLocks noGrp="1"/>
          </p:cNvSpPr>
          <p:nvPr>
            <p:ph type="title"/>
          </p:nvPr>
        </p:nvSpPr>
        <p:spPr>
          <a:xfrm>
            <a:off x="2216276" y="103378"/>
            <a:ext cx="4711700" cy="452120"/>
          </a:xfrm>
          <a:prstGeom prst="rect">
            <a:avLst/>
          </a:prstGeom>
        </p:spPr>
        <p:txBody>
          <a:bodyPr vert="horz" wrap="square" lIns="0" tIns="12065" rIns="0" bIns="0" rtlCol="0">
            <a:spAutoFit/>
          </a:bodyPr>
          <a:lstStyle/>
          <a:p>
            <a:pPr marL="12700">
              <a:lnSpc>
                <a:spcPct val="100000"/>
              </a:lnSpc>
              <a:spcBef>
                <a:spcPts val="95"/>
              </a:spcBef>
            </a:pPr>
            <a:r>
              <a:rPr sz="2800" i="0" spc="-10" dirty="0">
                <a:latin typeface="Arial"/>
                <a:cs typeface="Arial"/>
              </a:rPr>
              <a:t>PLA</a:t>
            </a:r>
            <a:r>
              <a:rPr sz="2800" i="0" spc="-95" dirty="0">
                <a:latin typeface="Arial"/>
                <a:cs typeface="Arial"/>
              </a:rPr>
              <a:t> </a:t>
            </a:r>
            <a:r>
              <a:rPr sz="2800" i="0" spc="-25" dirty="0">
                <a:latin typeface="Arial"/>
                <a:cs typeface="Arial"/>
              </a:rPr>
              <a:t>Training</a:t>
            </a:r>
            <a:r>
              <a:rPr sz="2800" i="0" spc="-10" dirty="0">
                <a:latin typeface="Arial"/>
                <a:cs typeface="Arial"/>
              </a:rPr>
              <a:t> </a:t>
            </a:r>
            <a:r>
              <a:rPr sz="2800" i="0" spc="-5" dirty="0">
                <a:latin typeface="Arial"/>
                <a:cs typeface="Arial"/>
              </a:rPr>
              <a:t>Modernization</a:t>
            </a:r>
            <a:endParaRPr sz="2800">
              <a:latin typeface="Arial"/>
              <a:cs typeface="Arial"/>
            </a:endParaRPr>
          </a:p>
        </p:txBody>
      </p:sp>
      <p:sp>
        <p:nvSpPr>
          <p:cNvPr id="26" name="object 26"/>
          <p:cNvSpPr txBox="1"/>
          <p:nvPr/>
        </p:nvSpPr>
        <p:spPr>
          <a:xfrm>
            <a:off x="2639314" y="1251584"/>
            <a:ext cx="2659380" cy="667385"/>
          </a:xfrm>
          <a:prstGeom prst="rect">
            <a:avLst/>
          </a:prstGeom>
        </p:spPr>
        <p:txBody>
          <a:bodyPr vert="horz" wrap="square" lIns="0" tIns="13335" rIns="0" bIns="0" rtlCol="0">
            <a:spAutoFit/>
          </a:bodyPr>
          <a:lstStyle/>
          <a:p>
            <a:pPr marL="12700" marR="5080" indent="295910">
              <a:lnSpc>
                <a:spcPct val="100000"/>
              </a:lnSpc>
              <a:spcBef>
                <a:spcPts val="105"/>
              </a:spcBef>
            </a:pPr>
            <a:r>
              <a:rPr sz="1050" b="1" u="sng" dirty="0">
                <a:solidFill>
                  <a:srgbClr val="FFFFFF"/>
                </a:solidFill>
                <a:uFill>
                  <a:solidFill>
                    <a:srgbClr val="FFFFFF"/>
                  </a:solidFill>
                </a:uFill>
                <a:latin typeface="Arial"/>
                <a:cs typeface="Arial"/>
              </a:rPr>
              <a:t>Zhurihe Combat Training Center </a:t>
            </a:r>
            <a:r>
              <a:rPr sz="1050" b="1" spc="5" dirty="0">
                <a:solidFill>
                  <a:srgbClr val="FFFFFF"/>
                </a:solidFill>
                <a:latin typeface="Arial"/>
                <a:cs typeface="Arial"/>
              </a:rPr>
              <a:t> </a:t>
            </a:r>
            <a:r>
              <a:rPr sz="1050" b="1" dirty="0">
                <a:solidFill>
                  <a:srgbClr val="FFFFFF"/>
                </a:solidFill>
                <a:latin typeface="Arial"/>
                <a:cs typeface="Arial"/>
              </a:rPr>
              <a:t>covers</a:t>
            </a:r>
            <a:r>
              <a:rPr sz="1050" b="1" spc="-5" dirty="0">
                <a:solidFill>
                  <a:srgbClr val="FFFFFF"/>
                </a:solidFill>
                <a:latin typeface="Arial"/>
                <a:cs typeface="Arial"/>
              </a:rPr>
              <a:t> </a:t>
            </a:r>
            <a:r>
              <a:rPr sz="1050" b="1" dirty="0">
                <a:solidFill>
                  <a:srgbClr val="FFFFFF"/>
                </a:solidFill>
                <a:latin typeface="Arial"/>
                <a:cs typeface="Arial"/>
              </a:rPr>
              <a:t>an</a:t>
            </a:r>
            <a:r>
              <a:rPr sz="1050" b="1" spc="-20" dirty="0">
                <a:solidFill>
                  <a:srgbClr val="FFFFFF"/>
                </a:solidFill>
                <a:latin typeface="Arial"/>
                <a:cs typeface="Arial"/>
              </a:rPr>
              <a:t> </a:t>
            </a:r>
            <a:r>
              <a:rPr sz="1050" b="1" dirty="0">
                <a:solidFill>
                  <a:srgbClr val="FFFFFF"/>
                </a:solidFill>
                <a:latin typeface="Arial"/>
                <a:cs typeface="Arial"/>
              </a:rPr>
              <a:t>area</a:t>
            </a:r>
            <a:r>
              <a:rPr sz="1050" b="1" spc="5" dirty="0">
                <a:solidFill>
                  <a:srgbClr val="FFFFFF"/>
                </a:solidFill>
                <a:latin typeface="Arial"/>
                <a:cs typeface="Arial"/>
              </a:rPr>
              <a:t> </a:t>
            </a:r>
            <a:r>
              <a:rPr sz="1050" b="1" dirty="0">
                <a:solidFill>
                  <a:srgbClr val="FFFFFF"/>
                </a:solidFill>
                <a:latin typeface="Arial"/>
                <a:cs typeface="Arial"/>
              </a:rPr>
              <a:t>of</a:t>
            </a:r>
            <a:r>
              <a:rPr sz="1050" b="1" spc="-25" dirty="0">
                <a:solidFill>
                  <a:srgbClr val="FFFFFF"/>
                </a:solidFill>
                <a:latin typeface="Arial"/>
                <a:cs typeface="Arial"/>
              </a:rPr>
              <a:t> </a:t>
            </a:r>
            <a:r>
              <a:rPr sz="1050" b="1" dirty="0">
                <a:solidFill>
                  <a:srgbClr val="FFFFFF"/>
                </a:solidFill>
                <a:latin typeface="Arial"/>
                <a:cs typeface="Arial"/>
              </a:rPr>
              <a:t>1,066</a:t>
            </a:r>
            <a:r>
              <a:rPr sz="1050" b="1" spc="-5" dirty="0">
                <a:solidFill>
                  <a:srgbClr val="FFFFFF"/>
                </a:solidFill>
                <a:latin typeface="Arial"/>
                <a:cs typeface="Arial"/>
              </a:rPr>
              <a:t> </a:t>
            </a:r>
            <a:r>
              <a:rPr sz="1050" b="1" dirty="0">
                <a:solidFill>
                  <a:srgbClr val="FFFFFF"/>
                </a:solidFill>
                <a:latin typeface="Arial"/>
                <a:cs typeface="Arial"/>
              </a:rPr>
              <a:t>sq</a:t>
            </a:r>
            <a:r>
              <a:rPr sz="1050" b="1" spc="-15" dirty="0">
                <a:solidFill>
                  <a:srgbClr val="FFFFFF"/>
                </a:solidFill>
                <a:latin typeface="Arial"/>
                <a:cs typeface="Arial"/>
              </a:rPr>
              <a:t> </a:t>
            </a:r>
            <a:r>
              <a:rPr sz="1050" b="1" dirty="0">
                <a:solidFill>
                  <a:srgbClr val="FFFFFF"/>
                </a:solidFill>
                <a:latin typeface="Arial"/>
                <a:cs typeface="Arial"/>
              </a:rPr>
              <a:t>km,</a:t>
            </a:r>
            <a:r>
              <a:rPr sz="1050" b="1" spc="-20" dirty="0">
                <a:solidFill>
                  <a:srgbClr val="FFFFFF"/>
                </a:solidFill>
                <a:latin typeface="Arial"/>
                <a:cs typeface="Arial"/>
              </a:rPr>
              <a:t> </a:t>
            </a:r>
            <a:r>
              <a:rPr sz="1050" b="1" dirty="0">
                <a:solidFill>
                  <a:srgbClr val="FFFFFF"/>
                </a:solidFill>
                <a:latin typeface="Arial"/>
                <a:cs typeface="Arial"/>
              </a:rPr>
              <a:t>almost</a:t>
            </a:r>
            <a:r>
              <a:rPr sz="1050" b="1" spc="-25" dirty="0">
                <a:solidFill>
                  <a:srgbClr val="FFFFFF"/>
                </a:solidFill>
                <a:latin typeface="Arial"/>
                <a:cs typeface="Arial"/>
              </a:rPr>
              <a:t> </a:t>
            </a:r>
            <a:r>
              <a:rPr sz="1050" b="1" dirty="0">
                <a:solidFill>
                  <a:srgbClr val="FFFFFF"/>
                </a:solidFill>
                <a:latin typeface="Arial"/>
                <a:cs typeface="Arial"/>
              </a:rPr>
              <a:t>the </a:t>
            </a:r>
            <a:r>
              <a:rPr sz="1050" b="1" spc="-275" dirty="0">
                <a:solidFill>
                  <a:srgbClr val="FFFFFF"/>
                </a:solidFill>
                <a:latin typeface="Arial"/>
                <a:cs typeface="Arial"/>
              </a:rPr>
              <a:t> </a:t>
            </a:r>
            <a:r>
              <a:rPr sz="1050" b="1" dirty="0">
                <a:solidFill>
                  <a:srgbClr val="FFFFFF"/>
                </a:solidFill>
                <a:latin typeface="Arial"/>
                <a:cs typeface="Arial"/>
              </a:rPr>
              <a:t>same</a:t>
            </a:r>
            <a:r>
              <a:rPr sz="1050" b="1" spc="-10" dirty="0">
                <a:solidFill>
                  <a:srgbClr val="FFFFFF"/>
                </a:solidFill>
                <a:latin typeface="Arial"/>
                <a:cs typeface="Arial"/>
              </a:rPr>
              <a:t> </a:t>
            </a:r>
            <a:r>
              <a:rPr sz="1050" b="1" dirty="0">
                <a:solidFill>
                  <a:srgbClr val="FFFFFF"/>
                </a:solidFill>
                <a:latin typeface="Arial"/>
                <a:cs typeface="Arial"/>
              </a:rPr>
              <a:t>as</a:t>
            </a:r>
            <a:r>
              <a:rPr sz="1050" b="1" spc="-5" dirty="0">
                <a:solidFill>
                  <a:srgbClr val="FFFFFF"/>
                </a:solidFill>
                <a:latin typeface="Arial"/>
                <a:cs typeface="Arial"/>
              </a:rPr>
              <a:t> </a:t>
            </a:r>
            <a:r>
              <a:rPr sz="1050" b="1" dirty="0">
                <a:solidFill>
                  <a:srgbClr val="FFFFFF"/>
                </a:solidFill>
                <a:latin typeface="Arial"/>
                <a:cs typeface="Arial"/>
              </a:rPr>
              <a:t>the</a:t>
            </a:r>
            <a:r>
              <a:rPr sz="1050" b="1" spc="-20" dirty="0">
                <a:solidFill>
                  <a:srgbClr val="FFFFFF"/>
                </a:solidFill>
                <a:latin typeface="Arial"/>
                <a:cs typeface="Arial"/>
              </a:rPr>
              <a:t> </a:t>
            </a:r>
            <a:r>
              <a:rPr sz="1050" b="1" dirty="0">
                <a:solidFill>
                  <a:srgbClr val="FFFFFF"/>
                </a:solidFill>
                <a:latin typeface="Arial"/>
                <a:cs typeface="Arial"/>
              </a:rPr>
              <a:t>land</a:t>
            </a:r>
            <a:r>
              <a:rPr sz="1050" b="1" spc="-25" dirty="0">
                <a:solidFill>
                  <a:srgbClr val="FFFFFF"/>
                </a:solidFill>
                <a:latin typeface="Arial"/>
                <a:cs typeface="Arial"/>
              </a:rPr>
              <a:t> </a:t>
            </a:r>
            <a:r>
              <a:rPr sz="1050" b="1" dirty="0">
                <a:solidFill>
                  <a:srgbClr val="FFFFFF"/>
                </a:solidFill>
                <a:latin typeface="Arial"/>
                <a:cs typeface="Arial"/>
              </a:rPr>
              <a:t>area</a:t>
            </a:r>
            <a:r>
              <a:rPr sz="1050" b="1" spc="-10" dirty="0">
                <a:solidFill>
                  <a:srgbClr val="FFFFFF"/>
                </a:solidFill>
                <a:latin typeface="Arial"/>
                <a:cs typeface="Arial"/>
              </a:rPr>
              <a:t> </a:t>
            </a:r>
            <a:r>
              <a:rPr sz="1050" b="1" dirty="0">
                <a:solidFill>
                  <a:srgbClr val="FFFFFF"/>
                </a:solidFill>
                <a:latin typeface="Arial"/>
                <a:cs typeface="Arial"/>
              </a:rPr>
              <a:t>of</a:t>
            </a:r>
            <a:r>
              <a:rPr sz="1050" b="1" spc="-5" dirty="0">
                <a:solidFill>
                  <a:srgbClr val="FFFFFF"/>
                </a:solidFill>
                <a:latin typeface="Arial"/>
                <a:cs typeface="Arial"/>
              </a:rPr>
              <a:t> </a:t>
            </a:r>
            <a:r>
              <a:rPr sz="1050" b="1" dirty="0">
                <a:solidFill>
                  <a:srgbClr val="FFFFFF"/>
                </a:solidFill>
                <a:latin typeface="Arial"/>
                <a:cs typeface="Arial"/>
              </a:rPr>
              <a:t>Hong</a:t>
            </a:r>
            <a:r>
              <a:rPr sz="1050" b="1" spc="-45" dirty="0">
                <a:solidFill>
                  <a:srgbClr val="FFFFFF"/>
                </a:solidFill>
                <a:latin typeface="Arial"/>
                <a:cs typeface="Arial"/>
              </a:rPr>
              <a:t> </a:t>
            </a:r>
            <a:r>
              <a:rPr sz="1050" b="1" dirty="0">
                <a:solidFill>
                  <a:srgbClr val="FFFFFF"/>
                </a:solidFill>
                <a:latin typeface="Arial"/>
                <a:cs typeface="Arial"/>
              </a:rPr>
              <a:t>Kong,</a:t>
            </a:r>
            <a:r>
              <a:rPr sz="1050" b="1" spc="-45" dirty="0">
                <a:solidFill>
                  <a:srgbClr val="FFFFFF"/>
                </a:solidFill>
                <a:latin typeface="Arial"/>
                <a:cs typeface="Arial"/>
              </a:rPr>
              <a:t> </a:t>
            </a:r>
            <a:r>
              <a:rPr sz="1050" b="1" dirty="0">
                <a:solidFill>
                  <a:srgbClr val="FFFFFF"/>
                </a:solidFill>
                <a:latin typeface="Arial"/>
                <a:cs typeface="Arial"/>
              </a:rPr>
              <a:t>and</a:t>
            </a:r>
            <a:endParaRPr sz="1050">
              <a:latin typeface="Arial"/>
              <a:cs typeface="Arial"/>
            </a:endParaRPr>
          </a:p>
          <a:p>
            <a:pPr marL="194310">
              <a:lnSpc>
                <a:spcPct val="100000"/>
              </a:lnSpc>
              <a:spcBef>
                <a:spcPts val="5"/>
              </a:spcBef>
            </a:pPr>
            <a:r>
              <a:rPr sz="1050" b="1" dirty="0">
                <a:solidFill>
                  <a:srgbClr val="FFFFFF"/>
                </a:solidFill>
                <a:latin typeface="Arial"/>
                <a:cs typeface="Arial"/>
              </a:rPr>
              <a:t>has</a:t>
            </a:r>
            <a:r>
              <a:rPr sz="1050" b="1" spc="-20" dirty="0">
                <a:solidFill>
                  <a:srgbClr val="FFFFFF"/>
                </a:solidFill>
                <a:latin typeface="Arial"/>
                <a:cs typeface="Arial"/>
              </a:rPr>
              <a:t> </a:t>
            </a:r>
            <a:r>
              <a:rPr sz="1050" b="1" dirty="0">
                <a:solidFill>
                  <a:srgbClr val="FFFFFF"/>
                </a:solidFill>
                <a:latin typeface="Arial"/>
                <a:cs typeface="Arial"/>
              </a:rPr>
              <a:t>hospitals</a:t>
            </a:r>
            <a:r>
              <a:rPr sz="1050" b="1" spc="-40" dirty="0">
                <a:solidFill>
                  <a:srgbClr val="FFFFFF"/>
                </a:solidFill>
                <a:latin typeface="Arial"/>
                <a:cs typeface="Arial"/>
              </a:rPr>
              <a:t> </a:t>
            </a:r>
            <a:r>
              <a:rPr sz="1050" b="1" dirty="0">
                <a:solidFill>
                  <a:srgbClr val="FFFFFF"/>
                </a:solidFill>
                <a:latin typeface="Arial"/>
                <a:cs typeface="Arial"/>
              </a:rPr>
              <a:t>and</a:t>
            </a:r>
            <a:r>
              <a:rPr sz="1050" b="1" spc="-25" dirty="0">
                <a:solidFill>
                  <a:srgbClr val="FFFFFF"/>
                </a:solidFill>
                <a:latin typeface="Arial"/>
                <a:cs typeface="Arial"/>
              </a:rPr>
              <a:t> </a:t>
            </a:r>
            <a:r>
              <a:rPr sz="1050" b="1" spc="-5" dirty="0">
                <a:solidFill>
                  <a:srgbClr val="FFFFFF"/>
                </a:solidFill>
                <a:latin typeface="Arial"/>
                <a:cs typeface="Arial"/>
              </a:rPr>
              <a:t>logistics</a:t>
            </a:r>
            <a:r>
              <a:rPr sz="1050" b="1" spc="-15" dirty="0">
                <a:solidFill>
                  <a:srgbClr val="FFFFFF"/>
                </a:solidFill>
                <a:latin typeface="Arial"/>
                <a:cs typeface="Arial"/>
              </a:rPr>
              <a:t> </a:t>
            </a:r>
            <a:r>
              <a:rPr sz="1050" b="1" spc="-5" dirty="0">
                <a:solidFill>
                  <a:srgbClr val="FFFFFF"/>
                </a:solidFill>
                <a:latin typeface="Arial"/>
                <a:cs typeface="Arial"/>
              </a:rPr>
              <a:t>facilities</a:t>
            </a:r>
            <a:endParaRPr sz="1050">
              <a:latin typeface="Arial"/>
              <a:cs typeface="Arial"/>
            </a:endParaRPr>
          </a:p>
        </p:txBody>
      </p:sp>
      <p:grpSp>
        <p:nvGrpSpPr>
          <p:cNvPr id="27" name="object 27"/>
          <p:cNvGrpSpPr/>
          <p:nvPr/>
        </p:nvGrpSpPr>
        <p:grpSpPr>
          <a:xfrm>
            <a:off x="18288" y="620268"/>
            <a:ext cx="9130665" cy="5763895"/>
            <a:chOff x="18288" y="620268"/>
            <a:chExt cx="9130665" cy="5763895"/>
          </a:xfrm>
        </p:grpSpPr>
        <p:sp>
          <p:nvSpPr>
            <p:cNvPr id="28" name="object 28"/>
            <p:cNvSpPr/>
            <p:nvPr/>
          </p:nvSpPr>
          <p:spPr>
            <a:xfrm>
              <a:off x="5151882" y="630174"/>
              <a:ext cx="294005" cy="3534410"/>
            </a:xfrm>
            <a:custGeom>
              <a:avLst/>
              <a:gdLst/>
              <a:ahLst/>
              <a:cxnLst/>
              <a:rect l="l" t="t" r="r" b="b"/>
              <a:pathLst>
                <a:path w="294004" h="3534410">
                  <a:moveTo>
                    <a:pt x="0" y="3534409"/>
                  </a:moveTo>
                  <a:lnTo>
                    <a:pt x="293877" y="0"/>
                  </a:lnTo>
                </a:path>
              </a:pathLst>
            </a:custGeom>
            <a:ln w="19811">
              <a:solidFill>
                <a:srgbClr val="FFFF00"/>
              </a:solidFill>
            </a:ln>
          </p:spPr>
          <p:txBody>
            <a:bodyPr wrap="square" lIns="0" tIns="0" rIns="0" bIns="0" rtlCol="0"/>
            <a:lstStyle/>
            <a:p>
              <a:endParaRPr/>
            </a:p>
          </p:txBody>
        </p:sp>
        <p:sp>
          <p:nvSpPr>
            <p:cNvPr id="29" name="object 29"/>
            <p:cNvSpPr/>
            <p:nvPr/>
          </p:nvSpPr>
          <p:spPr>
            <a:xfrm>
              <a:off x="22860" y="5794247"/>
              <a:ext cx="9121140" cy="585470"/>
            </a:xfrm>
            <a:custGeom>
              <a:avLst/>
              <a:gdLst/>
              <a:ahLst/>
              <a:cxnLst/>
              <a:rect l="l" t="t" r="r" b="b"/>
              <a:pathLst>
                <a:path w="9121140" h="585470">
                  <a:moveTo>
                    <a:pt x="0" y="585215"/>
                  </a:moveTo>
                  <a:lnTo>
                    <a:pt x="9121140" y="585215"/>
                  </a:lnTo>
                  <a:lnTo>
                    <a:pt x="9121140" y="0"/>
                  </a:lnTo>
                  <a:lnTo>
                    <a:pt x="0" y="0"/>
                  </a:lnTo>
                  <a:lnTo>
                    <a:pt x="0" y="585215"/>
                  </a:lnTo>
                  <a:close/>
                </a:path>
              </a:pathLst>
            </a:custGeom>
            <a:solidFill>
              <a:srgbClr val="FFC000"/>
            </a:solidFill>
          </p:spPr>
          <p:txBody>
            <a:bodyPr wrap="square" lIns="0" tIns="0" rIns="0" bIns="0" rtlCol="0"/>
            <a:lstStyle/>
            <a:p>
              <a:endParaRPr/>
            </a:p>
          </p:txBody>
        </p:sp>
        <p:sp>
          <p:nvSpPr>
            <p:cNvPr id="30" name="object 30"/>
            <p:cNvSpPr/>
            <p:nvPr/>
          </p:nvSpPr>
          <p:spPr>
            <a:xfrm>
              <a:off x="22860" y="5794247"/>
              <a:ext cx="9121140" cy="585470"/>
            </a:xfrm>
            <a:custGeom>
              <a:avLst/>
              <a:gdLst/>
              <a:ahLst/>
              <a:cxnLst/>
              <a:rect l="l" t="t" r="r" b="b"/>
              <a:pathLst>
                <a:path w="9121140" h="585470">
                  <a:moveTo>
                    <a:pt x="0" y="585215"/>
                  </a:moveTo>
                  <a:lnTo>
                    <a:pt x="9121140" y="585215"/>
                  </a:lnTo>
                </a:path>
                <a:path w="9121140" h="585470">
                  <a:moveTo>
                    <a:pt x="9121140" y="0"/>
                  </a:moveTo>
                  <a:lnTo>
                    <a:pt x="0" y="0"/>
                  </a:lnTo>
                  <a:lnTo>
                    <a:pt x="0" y="585215"/>
                  </a:lnTo>
                </a:path>
              </a:pathLst>
            </a:custGeom>
            <a:ln w="9144">
              <a:solidFill>
                <a:srgbClr val="000000"/>
              </a:solidFill>
            </a:ln>
          </p:spPr>
          <p:txBody>
            <a:bodyPr wrap="square" lIns="0" tIns="0" rIns="0" bIns="0" rtlCol="0"/>
            <a:lstStyle/>
            <a:p>
              <a:endParaRPr/>
            </a:p>
          </p:txBody>
        </p:sp>
      </p:grpSp>
      <p:sp>
        <p:nvSpPr>
          <p:cNvPr id="31" name="object 31"/>
          <p:cNvSpPr txBox="1"/>
          <p:nvPr/>
        </p:nvSpPr>
        <p:spPr>
          <a:xfrm>
            <a:off x="27432" y="2509520"/>
            <a:ext cx="9116695" cy="3827779"/>
          </a:xfrm>
          <a:prstGeom prst="rect">
            <a:avLst/>
          </a:prstGeom>
        </p:spPr>
        <p:txBody>
          <a:bodyPr vert="horz" wrap="square" lIns="0" tIns="13335" rIns="0" bIns="0" rtlCol="0">
            <a:spAutoFit/>
          </a:bodyPr>
          <a:lstStyle/>
          <a:p>
            <a:pPr marL="286385" marR="7004050" indent="-172720">
              <a:lnSpc>
                <a:spcPct val="100000"/>
              </a:lnSpc>
              <a:spcBef>
                <a:spcPts val="105"/>
              </a:spcBef>
              <a:buFont typeface="Arial"/>
              <a:buChar char="•"/>
              <a:tabLst>
                <a:tab pos="287020" algn="l"/>
              </a:tabLst>
            </a:pPr>
            <a:r>
              <a:rPr sz="1400" b="1" dirty="0">
                <a:latin typeface="Arial"/>
                <a:cs typeface="Arial"/>
              </a:rPr>
              <a:t>P</a:t>
            </a:r>
            <a:r>
              <a:rPr sz="1400" b="1" spc="-10" dirty="0">
                <a:latin typeface="Arial"/>
                <a:cs typeface="Arial"/>
              </a:rPr>
              <a:t>L</a:t>
            </a:r>
            <a:r>
              <a:rPr sz="1400" b="1" dirty="0">
                <a:latin typeface="Arial"/>
                <a:cs typeface="Arial"/>
              </a:rPr>
              <a:t>A</a:t>
            </a:r>
            <a:r>
              <a:rPr sz="1400" b="1" spc="-65" dirty="0">
                <a:latin typeface="Arial"/>
                <a:cs typeface="Arial"/>
              </a:rPr>
              <a:t> </a:t>
            </a:r>
            <a:r>
              <a:rPr sz="1400" b="1" dirty="0">
                <a:latin typeface="Arial"/>
                <a:cs typeface="Arial"/>
              </a:rPr>
              <a:t>c</a:t>
            </a:r>
            <a:r>
              <a:rPr sz="1400" b="1" spc="-10" dirty="0">
                <a:latin typeface="Arial"/>
                <a:cs typeface="Arial"/>
              </a:rPr>
              <a:t>ondu</a:t>
            </a:r>
            <a:r>
              <a:rPr sz="1400" b="1" dirty="0">
                <a:latin typeface="Arial"/>
                <a:cs typeface="Arial"/>
              </a:rPr>
              <a:t>cts</a:t>
            </a:r>
            <a:r>
              <a:rPr sz="1400" b="1" spc="-30" dirty="0">
                <a:latin typeface="Arial"/>
                <a:cs typeface="Arial"/>
              </a:rPr>
              <a:t> </a:t>
            </a:r>
            <a:r>
              <a:rPr sz="1400" b="1" dirty="0">
                <a:latin typeface="Arial"/>
                <a:cs typeface="Arial"/>
              </a:rPr>
              <a:t>lar</a:t>
            </a:r>
            <a:r>
              <a:rPr sz="1400" b="1" spc="-10" dirty="0">
                <a:latin typeface="Arial"/>
                <a:cs typeface="Arial"/>
              </a:rPr>
              <a:t>g</a:t>
            </a:r>
            <a:r>
              <a:rPr sz="1400" b="1" dirty="0">
                <a:latin typeface="Arial"/>
                <a:cs typeface="Arial"/>
              </a:rPr>
              <a:t>est  theater exercises at </a:t>
            </a:r>
            <a:r>
              <a:rPr sz="1400" b="1" spc="5" dirty="0">
                <a:latin typeface="Arial"/>
                <a:cs typeface="Arial"/>
              </a:rPr>
              <a:t> </a:t>
            </a:r>
            <a:r>
              <a:rPr sz="1400" b="1" spc="-5" dirty="0">
                <a:latin typeface="Arial"/>
                <a:cs typeface="Arial"/>
              </a:rPr>
              <a:t>Zhurihe Combined </a:t>
            </a:r>
            <a:r>
              <a:rPr sz="1400" b="1" dirty="0">
                <a:latin typeface="Arial"/>
                <a:cs typeface="Arial"/>
              </a:rPr>
              <a:t> </a:t>
            </a:r>
            <a:r>
              <a:rPr sz="1400" b="1" spc="-15" dirty="0">
                <a:latin typeface="Arial"/>
                <a:cs typeface="Arial"/>
              </a:rPr>
              <a:t>Training</a:t>
            </a:r>
            <a:r>
              <a:rPr sz="1400" b="1" spc="-55" dirty="0">
                <a:latin typeface="Arial"/>
                <a:cs typeface="Arial"/>
              </a:rPr>
              <a:t> </a:t>
            </a:r>
            <a:r>
              <a:rPr sz="1400" b="1" dirty="0">
                <a:latin typeface="Arial"/>
                <a:cs typeface="Arial"/>
              </a:rPr>
              <a:t>Center</a:t>
            </a:r>
            <a:endParaRPr sz="1400">
              <a:latin typeface="Arial"/>
              <a:cs typeface="Arial"/>
            </a:endParaRPr>
          </a:p>
          <a:p>
            <a:pPr marL="286385" marR="6846570" indent="-172720">
              <a:lnSpc>
                <a:spcPct val="100000"/>
              </a:lnSpc>
              <a:buFont typeface="Arial"/>
              <a:buChar char="•"/>
              <a:tabLst>
                <a:tab pos="287020" algn="l"/>
              </a:tabLst>
            </a:pPr>
            <a:r>
              <a:rPr sz="1400" b="1" spc="-5" dirty="0">
                <a:latin typeface="Arial"/>
                <a:cs typeface="Arial"/>
              </a:rPr>
              <a:t>PLA</a:t>
            </a:r>
            <a:r>
              <a:rPr sz="1400" b="1" spc="-80" dirty="0">
                <a:latin typeface="Arial"/>
                <a:cs typeface="Arial"/>
              </a:rPr>
              <a:t> </a:t>
            </a:r>
            <a:r>
              <a:rPr sz="1400" b="1" spc="-5" dirty="0">
                <a:latin typeface="Arial"/>
                <a:cs typeface="Arial"/>
              </a:rPr>
              <a:t>training</a:t>
            </a:r>
            <a:r>
              <a:rPr sz="1400" b="1" spc="-45" dirty="0">
                <a:latin typeface="Arial"/>
                <a:cs typeface="Arial"/>
              </a:rPr>
              <a:t> </a:t>
            </a:r>
            <a:r>
              <a:rPr sz="1400" b="1" dirty="0">
                <a:latin typeface="Arial"/>
                <a:cs typeface="Arial"/>
              </a:rPr>
              <a:t>to</a:t>
            </a:r>
            <a:r>
              <a:rPr sz="1400" b="1" spc="-40" dirty="0">
                <a:latin typeface="Arial"/>
                <a:cs typeface="Arial"/>
              </a:rPr>
              <a:t> </a:t>
            </a:r>
            <a:r>
              <a:rPr sz="1400" b="1" dirty="0">
                <a:latin typeface="Arial"/>
                <a:cs typeface="Arial"/>
              </a:rPr>
              <a:t>execute </a:t>
            </a:r>
            <a:r>
              <a:rPr sz="1400" b="1" spc="-375" dirty="0">
                <a:latin typeface="Arial"/>
                <a:cs typeface="Arial"/>
              </a:rPr>
              <a:t> </a:t>
            </a:r>
            <a:r>
              <a:rPr sz="1400" b="1" u="sng" spc="-5" dirty="0">
                <a:uFill>
                  <a:solidFill>
                    <a:srgbClr val="000000"/>
                  </a:solidFill>
                </a:uFill>
                <a:latin typeface="Arial"/>
                <a:cs typeface="Arial"/>
              </a:rPr>
              <a:t>large-scale, complex </a:t>
            </a:r>
            <a:r>
              <a:rPr sz="1400" b="1" dirty="0">
                <a:latin typeface="Arial"/>
                <a:cs typeface="Arial"/>
              </a:rPr>
              <a:t> </a:t>
            </a:r>
            <a:r>
              <a:rPr sz="1400" b="1" u="sng" spc="-5" dirty="0">
                <a:uFill>
                  <a:solidFill>
                    <a:srgbClr val="000000"/>
                  </a:solidFill>
                </a:uFill>
                <a:latin typeface="Arial"/>
                <a:cs typeface="Arial"/>
              </a:rPr>
              <a:t>joint operations</a:t>
            </a:r>
            <a:r>
              <a:rPr sz="1400" b="1" spc="-5" dirty="0">
                <a:latin typeface="Arial"/>
                <a:cs typeface="Arial"/>
              </a:rPr>
              <a:t> by </a:t>
            </a:r>
            <a:r>
              <a:rPr sz="1400" b="1" dirty="0">
                <a:latin typeface="Arial"/>
                <a:cs typeface="Arial"/>
              </a:rPr>
              <a:t> </a:t>
            </a:r>
            <a:r>
              <a:rPr sz="1400" b="1" spc="-5" dirty="0">
                <a:latin typeface="Arial"/>
                <a:cs typeface="Arial"/>
              </a:rPr>
              <a:t>increasing </a:t>
            </a:r>
            <a:r>
              <a:rPr sz="1400" b="1" u="sng" dirty="0">
                <a:uFill>
                  <a:solidFill>
                    <a:srgbClr val="000000"/>
                  </a:solidFill>
                </a:uFill>
                <a:latin typeface="Arial"/>
                <a:cs typeface="Arial"/>
              </a:rPr>
              <a:t>realism</a:t>
            </a:r>
            <a:r>
              <a:rPr sz="1400" b="1" dirty="0">
                <a:latin typeface="Arial"/>
                <a:cs typeface="Arial"/>
              </a:rPr>
              <a:t> </a:t>
            </a:r>
            <a:r>
              <a:rPr sz="1400" b="1" spc="-5" dirty="0">
                <a:latin typeface="Arial"/>
                <a:cs typeface="Arial"/>
              </a:rPr>
              <a:t>and </a:t>
            </a:r>
            <a:r>
              <a:rPr sz="1400" b="1" spc="-375" dirty="0">
                <a:latin typeface="Arial"/>
                <a:cs typeface="Arial"/>
              </a:rPr>
              <a:t> </a:t>
            </a:r>
            <a:r>
              <a:rPr sz="1400" b="1" spc="-5" dirty="0">
                <a:latin typeface="Arial"/>
                <a:cs typeface="Arial"/>
              </a:rPr>
              <a:t>including </a:t>
            </a:r>
            <a:r>
              <a:rPr sz="1400" b="1" u="sng" spc="-5" dirty="0">
                <a:uFill>
                  <a:solidFill>
                    <a:srgbClr val="000000"/>
                  </a:solidFill>
                </a:uFill>
                <a:latin typeface="Arial"/>
                <a:cs typeface="Arial"/>
              </a:rPr>
              <a:t>dedicated </a:t>
            </a:r>
            <a:r>
              <a:rPr sz="1400" b="1" dirty="0">
                <a:latin typeface="Arial"/>
                <a:cs typeface="Arial"/>
              </a:rPr>
              <a:t> </a:t>
            </a:r>
            <a:r>
              <a:rPr sz="1400" b="1" u="sng" spc="-5" dirty="0">
                <a:uFill>
                  <a:solidFill>
                    <a:srgbClr val="000000"/>
                  </a:solidFill>
                </a:uFill>
                <a:latin typeface="Arial"/>
                <a:cs typeface="Arial"/>
              </a:rPr>
              <a:t>opposition </a:t>
            </a:r>
            <a:r>
              <a:rPr sz="1400" b="1" u="sng" dirty="0">
                <a:uFill>
                  <a:solidFill>
                    <a:srgbClr val="000000"/>
                  </a:solidFill>
                </a:uFill>
                <a:latin typeface="Arial"/>
                <a:cs typeface="Arial"/>
              </a:rPr>
              <a:t>force</a:t>
            </a:r>
            <a:r>
              <a:rPr sz="1400" b="1" dirty="0">
                <a:latin typeface="Arial"/>
                <a:cs typeface="Arial"/>
              </a:rPr>
              <a:t>, </a:t>
            </a:r>
            <a:r>
              <a:rPr sz="1400" b="1" spc="5" dirty="0">
                <a:latin typeface="Arial"/>
                <a:cs typeface="Arial"/>
              </a:rPr>
              <a:t> </a:t>
            </a:r>
            <a:r>
              <a:rPr sz="1400" b="1" spc="-10" dirty="0">
                <a:latin typeface="Arial"/>
                <a:cs typeface="Arial"/>
              </a:rPr>
              <a:t>maneuver,</a:t>
            </a:r>
            <a:r>
              <a:rPr sz="1400" b="1" spc="-65" dirty="0">
                <a:latin typeface="Arial"/>
                <a:cs typeface="Arial"/>
              </a:rPr>
              <a:t> </a:t>
            </a:r>
            <a:r>
              <a:rPr sz="1400" b="1" dirty="0">
                <a:latin typeface="Arial"/>
                <a:cs typeface="Arial"/>
              </a:rPr>
              <a:t>and</a:t>
            </a:r>
            <a:r>
              <a:rPr sz="1400" b="1" spc="-50" dirty="0">
                <a:latin typeface="Arial"/>
                <a:cs typeface="Arial"/>
              </a:rPr>
              <a:t> </a:t>
            </a:r>
            <a:r>
              <a:rPr sz="1400" b="1" dirty="0">
                <a:latin typeface="Arial"/>
                <a:cs typeface="Arial"/>
              </a:rPr>
              <a:t>mobility</a:t>
            </a:r>
            <a:endParaRPr sz="1400">
              <a:latin typeface="Arial"/>
              <a:cs typeface="Arial"/>
            </a:endParaRPr>
          </a:p>
          <a:p>
            <a:pPr marL="286385" marR="6838315" indent="-172720">
              <a:lnSpc>
                <a:spcPct val="100000"/>
              </a:lnSpc>
              <a:buFont typeface="Arial"/>
              <a:buChar char="•"/>
              <a:tabLst>
                <a:tab pos="287020" algn="l"/>
              </a:tabLst>
            </a:pPr>
            <a:r>
              <a:rPr sz="1400" b="1" spc="-5" dirty="0">
                <a:latin typeface="Arial"/>
                <a:cs typeface="Arial"/>
              </a:rPr>
              <a:t>Theater command </a:t>
            </a:r>
            <a:r>
              <a:rPr sz="1400" b="1" dirty="0">
                <a:latin typeface="Arial"/>
                <a:cs typeface="Arial"/>
              </a:rPr>
              <a:t> exercises </a:t>
            </a:r>
            <a:r>
              <a:rPr sz="1400" b="1" spc="-5" dirty="0">
                <a:latin typeface="Arial"/>
                <a:cs typeface="Arial"/>
              </a:rPr>
              <a:t>focused </a:t>
            </a:r>
            <a:r>
              <a:rPr sz="1400" b="1" spc="-10" dirty="0">
                <a:latin typeface="Arial"/>
                <a:cs typeface="Arial"/>
              </a:rPr>
              <a:t>on </a:t>
            </a:r>
            <a:r>
              <a:rPr sz="1400" b="1" spc="-5" dirty="0">
                <a:latin typeface="Arial"/>
                <a:cs typeface="Arial"/>
              </a:rPr>
              <a:t> </a:t>
            </a:r>
            <a:r>
              <a:rPr sz="1400" b="1" u="sng" spc="-5" dirty="0">
                <a:uFill>
                  <a:solidFill>
                    <a:srgbClr val="000000"/>
                  </a:solidFill>
                </a:uFill>
                <a:latin typeface="Arial"/>
                <a:cs typeface="Arial"/>
              </a:rPr>
              <a:t>multi-service</a:t>
            </a:r>
            <a:r>
              <a:rPr sz="1400" b="1" u="sng" spc="-45" dirty="0">
                <a:uFill>
                  <a:solidFill>
                    <a:srgbClr val="000000"/>
                  </a:solidFill>
                </a:uFill>
                <a:latin typeface="Arial"/>
                <a:cs typeface="Arial"/>
              </a:rPr>
              <a:t> </a:t>
            </a:r>
            <a:r>
              <a:rPr sz="1400" b="1" u="sng" spc="-5" dirty="0">
                <a:uFill>
                  <a:solidFill>
                    <a:srgbClr val="000000"/>
                  </a:solidFill>
                </a:uFill>
                <a:latin typeface="Arial"/>
                <a:cs typeface="Arial"/>
              </a:rPr>
              <a:t>command </a:t>
            </a:r>
            <a:r>
              <a:rPr sz="1400" b="1" spc="-375" dirty="0">
                <a:latin typeface="Arial"/>
                <a:cs typeface="Arial"/>
              </a:rPr>
              <a:t> </a:t>
            </a:r>
            <a:r>
              <a:rPr sz="1400" b="1" u="sng" spc="-5" dirty="0">
                <a:uFill>
                  <a:solidFill>
                    <a:srgbClr val="000000"/>
                  </a:solidFill>
                </a:uFill>
                <a:latin typeface="Arial"/>
                <a:cs typeface="Arial"/>
              </a:rPr>
              <a:t>and</a:t>
            </a:r>
            <a:r>
              <a:rPr sz="1400" b="1" u="sng" spc="-15" dirty="0">
                <a:uFill>
                  <a:solidFill>
                    <a:srgbClr val="000000"/>
                  </a:solidFill>
                </a:uFill>
                <a:latin typeface="Arial"/>
                <a:cs typeface="Arial"/>
              </a:rPr>
              <a:t> </a:t>
            </a:r>
            <a:r>
              <a:rPr sz="1400" b="1" u="sng" spc="-5" dirty="0">
                <a:uFill>
                  <a:solidFill>
                    <a:srgbClr val="000000"/>
                  </a:solidFill>
                </a:uFill>
                <a:latin typeface="Arial"/>
                <a:cs typeface="Arial"/>
              </a:rPr>
              <a:t>control</a:t>
            </a:r>
            <a:endParaRPr sz="1400">
              <a:latin typeface="Arial"/>
              <a:cs typeface="Arial"/>
            </a:endParaRPr>
          </a:p>
          <a:p>
            <a:pPr marL="2882265" marR="146050" indent="-2705735">
              <a:lnSpc>
                <a:spcPct val="100000"/>
              </a:lnSpc>
              <a:spcBef>
                <a:spcPts val="890"/>
              </a:spcBef>
            </a:pPr>
            <a:r>
              <a:rPr sz="1600" b="1" i="1" spc="-5" dirty="0">
                <a:latin typeface="Arial"/>
                <a:cs typeface="Arial"/>
              </a:rPr>
              <a:t>PLA</a:t>
            </a:r>
            <a:r>
              <a:rPr sz="1600" b="1" i="1" spc="-60" dirty="0">
                <a:latin typeface="Arial"/>
                <a:cs typeface="Arial"/>
              </a:rPr>
              <a:t> </a:t>
            </a:r>
            <a:r>
              <a:rPr sz="1600" b="1" i="1" spc="-5" dirty="0">
                <a:latin typeface="Arial"/>
                <a:cs typeface="Arial"/>
              </a:rPr>
              <a:t>has</a:t>
            </a:r>
            <a:r>
              <a:rPr sz="1600" b="1" i="1" spc="20" dirty="0">
                <a:latin typeface="Arial"/>
                <a:cs typeface="Arial"/>
              </a:rPr>
              <a:t> </a:t>
            </a:r>
            <a:r>
              <a:rPr sz="1600" b="1" i="1" spc="-5" dirty="0">
                <a:latin typeface="Arial"/>
                <a:cs typeface="Arial"/>
              </a:rPr>
              <a:t>rapidly</a:t>
            </a:r>
            <a:r>
              <a:rPr sz="1600" b="1" i="1" spc="30" dirty="0">
                <a:latin typeface="Arial"/>
                <a:cs typeface="Arial"/>
              </a:rPr>
              <a:t> </a:t>
            </a:r>
            <a:r>
              <a:rPr sz="1600" b="1" i="1" spc="-5" dirty="0">
                <a:latin typeface="Arial"/>
                <a:cs typeface="Arial"/>
              </a:rPr>
              <a:t>advanced</a:t>
            </a:r>
            <a:r>
              <a:rPr sz="1600" b="1" i="1" spc="20" dirty="0">
                <a:latin typeface="Arial"/>
                <a:cs typeface="Arial"/>
              </a:rPr>
              <a:t> </a:t>
            </a:r>
            <a:r>
              <a:rPr sz="1600" b="1" i="1" spc="-5" dirty="0">
                <a:latin typeface="Arial"/>
                <a:cs typeface="Arial"/>
              </a:rPr>
              <a:t>their</a:t>
            </a:r>
            <a:r>
              <a:rPr sz="1600" b="1" i="1" spc="30" dirty="0">
                <a:latin typeface="Arial"/>
                <a:cs typeface="Arial"/>
              </a:rPr>
              <a:t> </a:t>
            </a:r>
            <a:r>
              <a:rPr sz="1600" b="1" i="1" spc="-5" dirty="0">
                <a:latin typeface="Arial"/>
                <a:cs typeface="Arial"/>
              </a:rPr>
              <a:t>readiness</a:t>
            </a:r>
            <a:r>
              <a:rPr sz="1600" b="1" i="1" spc="20" dirty="0">
                <a:latin typeface="Arial"/>
                <a:cs typeface="Arial"/>
              </a:rPr>
              <a:t> </a:t>
            </a:r>
            <a:r>
              <a:rPr sz="1600" b="1" i="1" spc="-5" dirty="0">
                <a:latin typeface="Arial"/>
                <a:cs typeface="Arial"/>
              </a:rPr>
              <a:t>through</a:t>
            </a:r>
            <a:r>
              <a:rPr sz="1600" b="1" i="1" spc="35" dirty="0">
                <a:latin typeface="Arial"/>
                <a:cs typeface="Arial"/>
              </a:rPr>
              <a:t> </a:t>
            </a:r>
            <a:r>
              <a:rPr sz="1600" b="1" i="1" spc="-5" dirty="0">
                <a:latin typeface="Arial"/>
                <a:cs typeface="Arial"/>
              </a:rPr>
              <a:t>their</a:t>
            </a:r>
            <a:r>
              <a:rPr sz="1600" b="1" i="1" spc="30" dirty="0">
                <a:latin typeface="Arial"/>
                <a:cs typeface="Arial"/>
              </a:rPr>
              <a:t> </a:t>
            </a:r>
            <a:r>
              <a:rPr sz="1600" b="1" i="1" spc="-5" dirty="0">
                <a:latin typeface="Arial"/>
                <a:cs typeface="Arial"/>
              </a:rPr>
              <a:t>combat</a:t>
            </a:r>
            <a:r>
              <a:rPr sz="1600" b="1" i="1" spc="35" dirty="0">
                <a:latin typeface="Arial"/>
                <a:cs typeface="Arial"/>
              </a:rPr>
              <a:t> </a:t>
            </a:r>
            <a:r>
              <a:rPr sz="1600" b="1" i="1" spc="-5" dirty="0">
                <a:latin typeface="Arial"/>
                <a:cs typeface="Arial"/>
              </a:rPr>
              <a:t>training</a:t>
            </a:r>
            <a:r>
              <a:rPr sz="1600" b="1" i="1" spc="40" dirty="0">
                <a:latin typeface="Arial"/>
                <a:cs typeface="Arial"/>
              </a:rPr>
              <a:t> </a:t>
            </a:r>
            <a:r>
              <a:rPr sz="1600" b="1" i="1" spc="-5" dirty="0">
                <a:latin typeface="Arial"/>
                <a:cs typeface="Arial"/>
              </a:rPr>
              <a:t>centers</a:t>
            </a:r>
            <a:r>
              <a:rPr sz="1600" b="1" i="1" spc="20" dirty="0">
                <a:latin typeface="Arial"/>
                <a:cs typeface="Arial"/>
              </a:rPr>
              <a:t> </a:t>
            </a:r>
            <a:r>
              <a:rPr sz="1600" b="1" i="1" spc="-5" dirty="0">
                <a:latin typeface="Arial"/>
                <a:cs typeface="Arial"/>
              </a:rPr>
              <a:t>making</a:t>
            </a:r>
            <a:r>
              <a:rPr sz="1600" b="1" i="1" spc="30" dirty="0">
                <a:latin typeface="Arial"/>
                <a:cs typeface="Arial"/>
              </a:rPr>
              <a:t> </a:t>
            </a:r>
            <a:r>
              <a:rPr sz="1600" b="1" i="1" spc="-5" dirty="0">
                <a:latin typeface="Arial"/>
                <a:cs typeface="Arial"/>
              </a:rPr>
              <a:t>up </a:t>
            </a:r>
            <a:r>
              <a:rPr sz="1600" b="1" i="1" spc="-425" dirty="0">
                <a:latin typeface="Arial"/>
                <a:cs typeface="Arial"/>
              </a:rPr>
              <a:t> </a:t>
            </a:r>
            <a:r>
              <a:rPr sz="1600" b="1" i="1" spc="-10" dirty="0">
                <a:latin typeface="Arial"/>
                <a:cs typeface="Arial"/>
              </a:rPr>
              <a:t>for</a:t>
            </a:r>
            <a:r>
              <a:rPr sz="1600" b="1" i="1" spc="15" dirty="0">
                <a:latin typeface="Arial"/>
                <a:cs typeface="Arial"/>
              </a:rPr>
              <a:t> </a:t>
            </a:r>
            <a:r>
              <a:rPr sz="1600" b="1" i="1" spc="-5" dirty="0">
                <a:latin typeface="Arial"/>
                <a:cs typeface="Arial"/>
              </a:rPr>
              <a:t>their</a:t>
            </a:r>
            <a:r>
              <a:rPr sz="1600" b="1" i="1" spc="25" dirty="0">
                <a:latin typeface="Arial"/>
                <a:cs typeface="Arial"/>
              </a:rPr>
              <a:t> </a:t>
            </a:r>
            <a:r>
              <a:rPr sz="1600" b="1" i="1" spc="-5" dirty="0">
                <a:latin typeface="Arial"/>
                <a:cs typeface="Arial"/>
              </a:rPr>
              <a:t>lack</a:t>
            </a:r>
            <a:r>
              <a:rPr sz="1600" b="1" i="1" spc="10" dirty="0">
                <a:latin typeface="Arial"/>
                <a:cs typeface="Arial"/>
              </a:rPr>
              <a:t> </a:t>
            </a:r>
            <a:r>
              <a:rPr sz="1600" b="1" i="1" spc="-5" dirty="0">
                <a:latin typeface="Arial"/>
                <a:cs typeface="Arial"/>
              </a:rPr>
              <a:t>of</a:t>
            </a:r>
            <a:r>
              <a:rPr sz="1600" b="1" i="1" dirty="0">
                <a:latin typeface="Arial"/>
                <a:cs typeface="Arial"/>
              </a:rPr>
              <a:t> </a:t>
            </a:r>
            <a:r>
              <a:rPr sz="1600" b="1" i="1" spc="-5" dirty="0">
                <a:latin typeface="Arial"/>
                <a:cs typeface="Arial"/>
              </a:rPr>
              <a:t>combat</a:t>
            </a:r>
            <a:r>
              <a:rPr sz="1600" b="1" i="1" spc="25" dirty="0">
                <a:latin typeface="Arial"/>
                <a:cs typeface="Arial"/>
              </a:rPr>
              <a:t> </a:t>
            </a:r>
            <a:r>
              <a:rPr sz="1600" b="1" i="1" spc="-5" dirty="0">
                <a:latin typeface="Arial"/>
                <a:cs typeface="Arial"/>
              </a:rPr>
              <a:t>experience</a:t>
            </a:r>
            <a:endParaRPr sz="1600">
              <a:latin typeface="Arial"/>
              <a:cs typeface="Arial"/>
            </a:endParaRPr>
          </a:p>
        </p:txBody>
      </p:sp>
    </p:spTree>
    <p:extLst>
      <p:ext uri="{BB962C8B-B14F-4D97-AF65-F5344CB8AC3E}">
        <p14:creationId xmlns:p14="http://schemas.microsoft.com/office/powerpoint/2010/main" val="10122338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932813" y="146685"/>
            <a:ext cx="5274945" cy="452120"/>
          </a:xfrm>
          <a:prstGeom prst="rect">
            <a:avLst/>
          </a:prstGeom>
        </p:spPr>
        <p:txBody>
          <a:bodyPr vert="horz" wrap="square" lIns="0" tIns="12065" rIns="0" bIns="0" rtlCol="0">
            <a:spAutoFit/>
          </a:bodyPr>
          <a:lstStyle/>
          <a:p>
            <a:pPr marL="12700">
              <a:lnSpc>
                <a:spcPct val="100000"/>
              </a:lnSpc>
              <a:spcBef>
                <a:spcPts val="95"/>
              </a:spcBef>
              <a:tabLst>
                <a:tab pos="1163955" algn="l"/>
              </a:tabLst>
            </a:pPr>
            <a:r>
              <a:rPr sz="2800" i="0" spc="-10" dirty="0">
                <a:latin typeface="Arial"/>
                <a:cs typeface="Arial"/>
              </a:rPr>
              <a:t>PLAA	</a:t>
            </a:r>
            <a:r>
              <a:rPr sz="2800" i="0" spc="-5" dirty="0">
                <a:latin typeface="Arial"/>
                <a:cs typeface="Arial"/>
              </a:rPr>
              <a:t>vs US</a:t>
            </a:r>
            <a:r>
              <a:rPr sz="2800" i="0" spc="-110" dirty="0">
                <a:latin typeface="Arial"/>
                <a:cs typeface="Arial"/>
              </a:rPr>
              <a:t> </a:t>
            </a:r>
            <a:r>
              <a:rPr sz="2800" i="0" spc="-10" dirty="0">
                <a:latin typeface="Arial"/>
                <a:cs typeface="Arial"/>
              </a:rPr>
              <a:t>Army:</a:t>
            </a:r>
            <a:r>
              <a:rPr sz="2800" i="0" spc="25" dirty="0">
                <a:latin typeface="Arial"/>
                <a:cs typeface="Arial"/>
              </a:rPr>
              <a:t> </a:t>
            </a:r>
            <a:r>
              <a:rPr sz="2800" i="0" spc="-5" dirty="0">
                <a:latin typeface="Arial"/>
                <a:cs typeface="Arial"/>
              </a:rPr>
              <a:t>Similarities</a:t>
            </a:r>
            <a:endParaRPr sz="2800">
              <a:latin typeface="Arial"/>
              <a:cs typeface="Arial"/>
            </a:endParaRPr>
          </a:p>
        </p:txBody>
      </p:sp>
      <p:sp>
        <p:nvSpPr>
          <p:cNvPr id="8" name="object 8"/>
          <p:cNvSpPr txBox="1"/>
          <p:nvPr/>
        </p:nvSpPr>
        <p:spPr>
          <a:xfrm>
            <a:off x="321665" y="954989"/>
            <a:ext cx="4525010" cy="4818380"/>
          </a:xfrm>
          <a:prstGeom prst="rect">
            <a:avLst/>
          </a:prstGeom>
        </p:spPr>
        <p:txBody>
          <a:bodyPr vert="horz" wrap="square" lIns="0" tIns="12065" rIns="0" bIns="0" rtlCol="0">
            <a:spAutoFit/>
          </a:bodyPr>
          <a:lstStyle/>
          <a:p>
            <a:pPr marL="355600" indent="-342900">
              <a:lnSpc>
                <a:spcPct val="100000"/>
              </a:lnSpc>
              <a:spcBef>
                <a:spcPts val="95"/>
              </a:spcBef>
              <a:buChar char="•"/>
              <a:tabLst>
                <a:tab pos="354965" algn="l"/>
                <a:tab pos="355600" algn="l"/>
              </a:tabLst>
            </a:pPr>
            <a:r>
              <a:rPr sz="1600" spc="-5" dirty="0">
                <a:latin typeface="Arial"/>
                <a:cs typeface="Arial"/>
              </a:rPr>
              <a:t>Built</a:t>
            </a:r>
            <a:r>
              <a:rPr sz="1600" spc="-15" dirty="0">
                <a:latin typeface="Arial"/>
                <a:cs typeface="Arial"/>
              </a:rPr>
              <a:t> </a:t>
            </a:r>
            <a:r>
              <a:rPr sz="1600" spc="-5" dirty="0">
                <a:latin typeface="Arial"/>
                <a:cs typeface="Arial"/>
              </a:rPr>
              <a:t>around</a:t>
            </a:r>
            <a:r>
              <a:rPr sz="1600" spc="5" dirty="0">
                <a:latin typeface="Arial"/>
                <a:cs typeface="Arial"/>
              </a:rPr>
              <a:t> </a:t>
            </a:r>
            <a:r>
              <a:rPr sz="1600" spc="-5" dirty="0">
                <a:latin typeface="Arial"/>
                <a:cs typeface="Arial"/>
              </a:rPr>
              <a:t>the</a:t>
            </a:r>
            <a:r>
              <a:rPr sz="1600" spc="15" dirty="0">
                <a:latin typeface="Arial"/>
                <a:cs typeface="Arial"/>
              </a:rPr>
              <a:t> </a:t>
            </a:r>
            <a:r>
              <a:rPr sz="1600" b="1" spc="-5" dirty="0">
                <a:latin typeface="Arial"/>
                <a:cs typeface="Arial"/>
              </a:rPr>
              <a:t>brigade</a:t>
            </a:r>
            <a:r>
              <a:rPr sz="1600" b="1" spc="20" dirty="0">
                <a:latin typeface="Arial"/>
                <a:cs typeface="Arial"/>
              </a:rPr>
              <a:t> </a:t>
            </a:r>
            <a:r>
              <a:rPr sz="1600" b="1" spc="-5" dirty="0">
                <a:latin typeface="Arial"/>
                <a:cs typeface="Arial"/>
              </a:rPr>
              <a:t>echelon</a:t>
            </a:r>
            <a:r>
              <a:rPr sz="1600" b="1" spc="10" dirty="0">
                <a:latin typeface="Arial"/>
                <a:cs typeface="Arial"/>
              </a:rPr>
              <a:t> </a:t>
            </a:r>
            <a:r>
              <a:rPr sz="1600" spc="-5" dirty="0">
                <a:latin typeface="Arial"/>
                <a:cs typeface="Arial"/>
              </a:rPr>
              <a:t>(BCT</a:t>
            </a:r>
            <a:r>
              <a:rPr sz="1600" spc="-25" dirty="0">
                <a:latin typeface="Arial"/>
                <a:cs typeface="Arial"/>
              </a:rPr>
              <a:t> </a:t>
            </a:r>
            <a:r>
              <a:rPr sz="1600" spc="-5" dirty="0">
                <a:latin typeface="Arial"/>
                <a:cs typeface="Arial"/>
              </a:rPr>
              <a:t>and</a:t>
            </a:r>
            <a:endParaRPr sz="1600">
              <a:latin typeface="Arial"/>
              <a:cs typeface="Arial"/>
            </a:endParaRPr>
          </a:p>
          <a:p>
            <a:pPr marL="355600">
              <a:lnSpc>
                <a:spcPct val="100000"/>
              </a:lnSpc>
              <a:spcBef>
                <a:spcPts val="5"/>
              </a:spcBef>
            </a:pPr>
            <a:r>
              <a:rPr sz="1600" spc="-5" dirty="0">
                <a:latin typeface="Arial"/>
                <a:cs typeface="Arial"/>
              </a:rPr>
              <a:t>CA-BDE)</a:t>
            </a:r>
            <a:endParaRPr sz="1600">
              <a:latin typeface="Arial"/>
              <a:cs typeface="Arial"/>
            </a:endParaRPr>
          </a:p>
          <a:p>
            <a:pPr>
              <a:lnSpc>
                <a:spcPct val="100000"/>
              </a:lnSpc>
              <a:spcBef>
                <a:spcPts val="40"/>
              </a:spcBef>
            </a:pPr>
            <a:endParaRPr sz="1550">
              <a:latin typeface="Arial"/>
              <a:cs typeface="Arial"/>
            </a:endParaRPr>
          </a:p>
          <a:p>
            <a:pPr marL="355600" marR="123189" indent="-342900">
              <a:lnSpc>
                <a:spcPct val="100000"/>
              </a:lnSpc>
              <a:buChar char="•"/>
              <a:tabLst>
                <a:tab pos="354965" algn="l"/>
                <a:tab pos="355600" algn="l"/>
              </a:tabLst>
            </a:pPr>
            <a:r>
              <a:rPr sz="1600" spc="-5" dirty="0">
                <a:latin typeface="Arial"/>
                <a:cs typeface="Arial"/>
              </a:rPr>
              <a:t>Strong</a:t>
            </a:r>
            <a:r>
              <a:rPr sz="1600" spc="5" dirty="0">
                <a:latin typeface="Arial"/>
                <a:cs typeface="Arial"/>
              </a:rPr>
              <a:t> </a:t>
            </a:r>
            <a:r>
              <a:rPr sz="1600" spc="-5" dirty="0">
                <a:latin typeface="Arial"/>
                <a:cs typeface="Arial"/>
              </a:rPr>
              <a:t>commitment</a:t>
            </a:r>
            <a:r>
              <a:rPr sz="1600" spc="25" dirty="0">
                <a:latin typeface="Arial"/>
                <a:cs typeface="Arial"/>
              </a:rPr>
              <a:t> </a:t>
            </a:r>
            <a:r>
              <a:rPr sz="1600" spc="-5" dirty="0">
                <a:latin typeface="Arial"/>
                <a:cs typeface="Arial"/>
              </a:rPr>
              <a:t>to</a:t>
            </a:r>
            <a:r>
              <a:rPr sz="1600" spc="15" dirty="0">
                <a:latin typeface="Arial"/>
                <a:cs typeface="Arial"/>
              </a:rPr>
              <a:t> </a:t>
            </a:r>
            <a:r>
              <a:rPr sz="1600" b="1" spc="-5" dirty="0">
                <a:latin typeface="Arial"/>
                <a:cs typeface="Arial"/>
              </a:rPr>
              <a:t>combined</a:t>
            </a:r>
            <a:r>
              <a:rPr sz="1600" b="1" spc="15" dirty="0">
                <a:latin typeface="Arial"/>
                <a:cs typeface="Arial"/>
              </a:rPr>
              <a:t> </a:t>
            </a:r>
            <a:r>
              <a:rPr sz="1600" b="1" spc="-5" dirty="0">
                <a:latin typeface="Arial"/>
                <a:cs typeface="Arial"/>
              </a:rPr>
              <a:t>arms</a:t>
            </a:r>
            <a:r>
              <a:rPr sz="1600" b="1" spc="20" dirty="0">
                <a:latin typeface="Arial"/>
                <a:cs typeface="Arial"/>
              </a:rPr>
              <a:t> </a:t>
            </a:r>
            <a:r>
              <a:rPr sz="1600" spc="-5" dirty="0">
                <a:latin typeface="Arial"/>
                <a:cs typeface="Arial"/>
              </a:rPr>
              <a:t>at</a:t>
            </a:r>
            <a:r>
              <a:rPr sz="1600" spc="10" dirty="0">
                <a:latin typeface="Arial"/>
                <a:cs typeface="Arial"/>
              </a:rPr>
              <a:t> </a:t>
            </a:r>
            <a:r>
              <a:rPr sz="1600" spc="-5" dirty="0">
                <a:latin typeface="Arial"/>
                <a:cs typeface="Arial"/>
              </a:rPr>
              <a:t>all </a:t>
            </a:r>
            <a:r>
              <a:rPr sz="1600" spc="-430" dirty="0">
                <a:latin typeface="Arial"/>
                <a:cs typeface="Arial"/>
              </a:rPr>
              <a:t> </a:t>
            </a:r>
            <a:r>
              <a:rPr sz="1600" spc="-5" dirty="0">
                <a:latin typeface="Arial"/>
                <a:cs typeface="Arial"/>
              </a:rPr>
              <a:t>echelons</a:t>
            </a:r>
            <a:endParaRPr sz="1600">
              <a:latin typeface="Arial"/>
              <a:cs typeface="Arial"/>
            </a:endParaRPr>
          </a:p>
          <a:p>
            <a:pPr>
              <a:lnSpc>
                <a:spcPct val="100000"/>
              </a:lnSpc>
              <a:spcBef>
                <a:spcPts val="45"/>
              </a:spcBef>
              <a:buFont typeface="Arial"/>
              <a:buChar char="•"/>
            </a:pPr>
            <a:endParaRPr sz="1550">
              <a:latin typeface="Arial"/>
              <a:cs typeface="Arial"/>
            </a:endParaRPr>
          </a:p>
          <a:p>
            <a:pPr marL="355600" marR="384810" indent="-342900">
              <a:lnSpc>
                <a:spcPct val="100000"/>
              </a:lnSpc>
              <a:buFont typeface="Arial"/>
              <a:buChar char="•"/>
              <a:tabLst>
                <a:tab pos="354965" algn="l"/>
                <a:tab pos="355600" algn="l"/>
              </a:tabLst>
            </a:pPr>
            <a:r>
              <a:rPr sz="1600" b="1" spc="-5" dirty="0">
                <a:latin typeface="Arial"/>
                <a:cs typeface="Arial"/>
              </a:rPr>
              <a:t>Multi-domain</a:t>
            </a:r>
            <a:r>
              <a:rPr sz="1600" b="1" spc="50" dirty="0">
                <a:latin typeface="Arial"/>
                <a:cs typeface="Arial"/>
              </a:rPr>
              <a:t> </a:t>
            </a:r>
            <a:r>
              <a:rPr sz="1600" b="1" spc="-5" dirty="0">
                <a:latin typeface="Arial"/>
                <a:cs typeface="Arial"/>
              </a:rPr>
              <a:t>operations</a:t>
            </a:r>
            <a:r>
              <a:rPr sz="1600" b="1" spc="35" dirty="0">
                <a:latin typeface="Arial"/>
                <a:cs typeface="Arial"/>
              </a:rPr>
              <a:t> </a:t>
            </a:r>
            <a:r>
              <a:rPr sz="1600" spc="-5" dirty="0">
                <a:latin typeface="Arial"/>
                <a:cs typeface="Arial"/>
              </a:rPr>
              <a:t>even</a:t>
            </a:r>
            <a:r>
              <a:rPr sz="1600" spc="-10" dirty="0">
                <a:latin typeface="Arial"/>
                <a:cs typeface="Arial"/>
              </a:rPr>
              <a:t> </a:t>
            </a:r>
            <a:r>
              <a:rPr sz="1600" spc="-5" dirty="0">
                <a:latin typeface="Arial"/>
                <a:cs typeface="Arial"/>
              </a:rPr>
              <a:t>at</a:t>
            </a:r>
            <a:r>
              <a:rPr sz="1600" spc="5" dirty="0">
                <a:latin typeface="Arial"/>
                <a:cs typeface="Arial"/>
              </a:rPr>
              <a:t> </a:t>
            </a:r>
            <a:r>
              <a:rPr sz="1600" spc="-5" dirty="0">
                <a:latin typeface="Arial"/>
                <a:cs typeface="Arial"/>
              </a:rPr>
              <a:t>tactical </a:t>
            </a:r>
            <a:r>
              <a:rPr sz="1600" spc="-430" dirty="0">
                <a:latin typeface="Arial"/>
                <a:cs typeface="Arial"/>
              </a:rPr>
              <a:t> </a:t>
            </a:r>
            <a:r>
              <a:rPr sz="1600" spc="-5" dirty="0">
                <a:latin typeface="Arial"/>
                <a:cs typeface="Arial"/>
              </a:rPr>
              <a:t>echelons</a:t>
            </a:r>
            <a:endParaRPr sz="1600">
              <a:latin typeface="Arial"/>
              <a:cs typeface="Arial"/>
            </a:endParaRPr>
          </a:p>
          <a:p>
            <a:pPr>
              <a:lnSpc>
                <a:spcPct val="100000"/>
              </a:lnSpc>
              <a:spcBef>
                <a:spcPts val="40"/>
              </a:spcBef>
              <a:buFont typeface="Arial"/>
              <a:buChar char="•"/>
            </a:pPr>
            <a:endParaRPr sz="1550">
              <a:latin typeface="Arial"/>
              <a:cs typeface="Arial"/>
            </a:endParaRPr>
          </a:p>
          <a:p>
            <a:pPr marL="355600" indent="-342900">
              <a:lnSpc>
                <a:spcPct val="100000"/>
              </a:lnSpc>
              <a:buChar char="•"/>
              <a:tabLst>
                <a:tab pos="354965" algn="l"/>
                <a:tab pos="355600" algn="l"/>
              </a:tabLst>
            </a:pPr>
            <a:r>
              <a:rPr sz="1600" spc="-5" dirty="0">
                <a:latin typeface="Arial"/>
                <a:cs typeface="Arial"/>
              </a:rPr>
              <a:t>Seek</a:t>
            </a:r>
            <a:r>
              <a:rPr sz="1600" dirty="0">
                <a:latin typeface="Arial"/>
                <a:cs typeface="Arial"/>
              </a:rPr>
              <a:t> </a:t>
            </a:r>
            <a:r>
              <a:rPr sz="1600" spc="-5" dirty="0">
                <a:latin typeface="Arial"/>
                <a:cs typeface="Arial"/>
              </a:rPr>
              <a:t>to</a:t>
            </a:r>
            <a:r>
              <a:rPr sz="1600" spc="10" dirty="0">
                <a:latin typeface="Arial"/>
                <a:cs typeface="Arial"/>
              </a:rPr>
              <a:t> </a:t>
            </a:r>
            <a:r>
              <a:rPr sz="1600" spc="-5" dirty="0">
                <a:latin typeface="Arial"/>
                <a:cs typeface="Arial"/>
              </a:rPr>
              <a:t>engage the</a:t>
            </a:r>
            <a:r>
              <a:rPr sz="1600" spc="10" dirty="0">
                <a:latin typeface="Arial"/>
                <a:cs typeface="Arial"/>
              </a:rPr>
              <a:t> </a:t>
            </a:r>
            <a:r>
              <a:rPr sz="1600" spc="-5" dirty="0">
                <a:latin typeface="Arial"/>
                <a:cs typeface="Arial"/>
              </a:rPr>
              <a:t>enemy</a:t>
            </a:r>
            <a:r>
              <a:rPr sz="1600" spc="5" dirty="0">
                <a:latin typeface="Arial"/>
                <a:cs typeface="Arial"/>
              </a:rPr>
              <a:t> </a:t>
            </a:r>
            <a:r>
              <a:rPr sz="1600" spc="-5" dirty="0">
                <a:latin typeface="Arial"/>
                <a:cs typeface="Arial"/>
              </a:rPr>
              <a:t>in</a:t>
            </a:r>
            <a:r>
              <a:rPr sz="1600" spc="5" dirty="0">
                <a:latin typeface="Arial"/>
                <a:cs typeface="Arial"/>
              </a:rPr>
              <a:t> </a:t>
            </a:r>
            <a:r>
              <a:rPr sz="1600" b="1" spc="-5" dirty="0">
                <a:latin typeface="Arial"/>
                <a:cs typeface="Arial"/>
              </a:rPr>
              <a:t>deep</a:t>
            </a:r>
            <a:r>
              <a:rPr sz="1600" b="1" spc="5" dirty="0">
                <a:latin typeface="Arial"/>
                <a:cs typeface="Arial"/>
              </a:rPr>
              <a:t> </a:t>
            </a:r>
            <a:r>
              <a:rPr sz="1600" b="1" spc="-5" dirty="0">
                <a:latin typeface="Arial"/>
                <a:cs typeface="Arial"/>
              </a:rPr>
              <a:t>areas</a:t>
            </a:r>
            <a:r>
              <a:rPr sz="1600" b="1" spc="5" dirty="0">
                <a:latin typeface="Arial"/>
                <a:cs typeface="Arial"/>
              </a:rPr>
              <a:t> </a:t>
            </a:r>
            <a:r>
              <a:rPr sz="1600" spc="-5" dirty="0">
                <a:latin typeface="Arial"/>
                <a:cs typeface="Arial"/>
              </a:rPr>
              <a:t>and</a:t>
            </a:r>
            <a:endParaRPr sz="1600">
              <a:latin typeface="Arial"/>
              <a:cs typeface="Arial"/>
            </a:endParaRPr>
          </a:p>
          <a:p>
            <a:pPr marL="355600">
              <a:lnSpc>
                <a:spcPct val="100000"/>
              </a:lnSpc>
            </a:pPr>
            <a:r>
              <a:rPr sz="1600" b="1" spc="-5" dirty="0">
                <a:latin typeface="Arial"/>
                <a:cs typeface="Arial"/>
              </a:rPr>
              <a:t>isolate</a:t>
            </a:r>
            <a:r>
              <a:rPr sz="1600" b="1" spc="25" dirty="0">
                <a:latin typeface="Arial"/>
                <a:cs typeface="Arial"/>
              </a:rPr>
              <a:t> </a:t>
            </a:r>
            <a:r>
              <a:rPr sz="1600" spc="-5" dirty="0">
                <a:latin typeface="Arial"/>
                <a:cs typeface="Arial"/>
              </a:rPr>
              <a:t>strong</a:t>
            </a:r>
            <a:r>
              <a:rPr sz="1600" spc="25" dirty="0">
                <a:latin typeface="Arial"/>
                <a:cs typeface="Arial"/>
              </a:rPr>
              <a:t> </a:t>
            </a:r>
            <a:r>
              <a:rPr sz="1600" spc="-5" dirty="0">
                <a:latin typeface="Arial"/>
                <a:cs typeface="Arial"/>
              </a:rPr>
              <a:t>points for</a:t>
            </a:r>
            <a:r>
              <a:rPr sz="1600" spc="20" dirty="0">
                <a:latin typeface="Arial"/>
                <a:cs typeface="Arial"/>
              </a:rPr>
              <a:t> </a:t>
            </a:r>
            <a:r>
              <a:rPr sz="1600" spc="-5" dirty="0">
                <a:latin typeface="Arial"/>
                <a:cs typeface="Arial"/>
              </a:rPr>
              <a:t>reduction</a:t>
            </a:r>
            <a:r>
              <a:rPr sz="1600" spc="10" dirty="0">
                <a:latin typeface="Arial"/>
                <a:cs typeface="Arial"/>
              </a:rPr>
              <a:t> </a:t>
            </a:r>
            <a:r>
              <a:rPr sz="1600" spc="-5" dirty="0">
                <a:latin typeface="Arial"/>
                <a:cs typeface="Arial"/>
              </a:rPr>
              <a:t>later</a:t>
            </a:r>
            <a:endParaRPr sz="1600">
              <a:latin typeface="Arial"/>
              <a:cs typeface="Arial"/>
            </a:endParaRPr>
          </a:p>
          <a:p>
            <a:pPr>
              <a:lnSpc>
                <a:spcPct val="100000"/>
              </a:lnSpc>
              <a:spcBef>
                <a:spcPts val="45"/>
              </a:spcBef>
            </a:pPr>
            <a:endParaRPr sz="1550">
              <a:latin typeface="Arial"/>
              <a:cs typeface="Arial"/>
            </a:endParaRPr>
          </a:p>
          <a:p>
            <a:pPr marL="355600" marR="381635" indent="-342900">
              <a:lnSpc>
                <a:spcPct val="100000"/>
              </a:lnSpc>
              <a:buChar char="•"/>
              <a:tabLst>
                <a:tab pos="354965" algn="l"/>
                <a:tab pos="355600" algn="l"/>
              </a:tabLst>
            </a:pPr>
            <a:r>
              <a:rPr sz="1600" spc="-5" dirty="0">
                <a:latin typeface="Arial"/>
                <a:cs typeface="Arial"/>
              </a:rPr>
              <a:t>Seek</a:t>
            </a:r>
            <a:r>
              <a:rPr sz="1600" dirty="0">
                <a:latin typeface="Arial"/>
                <a:cs typeface="Arial"/>
              </a:rPr>
              <a:t> </a:t>
            </a:r>
            <a:r>
              <a:rPr sz="1600" spc="-5" dirty="0">
                <a:latin typeface="Arial"/>
                <a:cs typeface="Arial"/>
              </a:rPr>
              <a:t>to</a:t>
            </a:r>
            <a:r>
              <a:rPr sz="1600" spc="5" dirty="0">
                <a:latin typeface="Arial"/>
                <a:cs typeface="Arial"/>
              </a:rPr>
              <a:t> </a:t>
            </a:r>
            <a:r>
              <a:rPr sz="1600" spc="-5" dirty="0">
                <a:latin typeface="Arial"/>
                <a:cs typeface="Arial"/>
              </a:rPr>
              <a:t>create</a:t>
            </a:r>
            <a:r>
              <a:rPr sz="1600" spc="10" dirty="0">
                <a:latin typeface="Arial"/>
                <a:cs typeface="Arial"/>
              </a:rPr>
              <a:t> </a:t>
            </a:r>
            <a:r>
              <a:rPr sz="1600" b="1" spc="-5" dirty="0">
                <a:latin typeface="Arial"/>
                <a:cs typeface="Arial"/>
              </a:rPr>
              <a:t>multiple</a:t>
            </a:r>
            <a:r>
              <a:rPr sz="1600" b="1" spc="40" dirty="0">
                <a:latin typeface="Arial"/>
                <a:cs typeface="Arial"/>
              </a:rPr>
              <a:t> </a:t>
            </a:r>
            <a:r>
              <a:rPr sz="1600" b="1" spc="-5" dirty="0">
                <a:latin typeface="Arial"/>
                <a:cs typeface="Arial"/>
              </a:rPr>
              <a:t>dilemmas</a:t>
            </a:r>
            <a:r>
              <a:rPr sz="1600" b="1" spc="35" dirty="0">
                <a:latin typeface="Arial"/>
                <a:cs typeface="Arial"/>
              </a:rPr>
              <a:t> </a:t>
            </a:r>
            <a:r>
              <a:rPr sz="1600" spc="-5" dirty="0">
                <a:latin typeface="Arial"/>
                <a:cs typeface="Arial"/>
              </a:rPr>
              <a:t>for</a:t>
            </a:r>
            <a:r>
              <a:rPr sz="1600" spc="10" dirty="0">
                <a:latin typeface="Arial"/>
                <a:cs typeface="Arial"/>
              </a:rPr>
              <a:t> </a:t>
            </a:r>
            <a:r>
              <a:rPr sz="1600" spc="-5" dirty="0">
                <a:latin typeface="Arial"/>
                <a:cs typeface="Arial"/>
              </a:rPr>
              <a:t>the </a:t>
            </a:r>
            <a:r>
              <a:rPr sz="1600" spc="-430" dirty="0">
                <a:latin typeface="Arial"/>
                <a:cs typeface="Arial"/>
              </a:rPr>
              <a:t> </a:t>
            </a:r>
            <a:r>
              <a:rPr sz="1600" spc="-5" dirty="0">
                <a:latin typeface="Arial"/>
                <a:cs typeface="Arial"/>
              </a:rPr>
              <a:t>enemy</a:t>
            </a:r>
            <a:endParaRPr sz="1600">
              <a:latin typeface="Arial"/>
              <a:cs typeface="Arial"/>
            </a:endParaRPr>
          </a:p>
          <a:p>
            <a:pPr>
              <a:lnSpc>
                <a:spcPct val="100000"/>
              </a:lnSpc>
              <a:spcBef>
                <a:spcPts val="40"/>
              </a:spcBef>
              <a:buFont typeface="Arial"/>
              <a:buChar char="•"/>
            </a:pPr>
            <a:endParaRPr sz="1550">
              <a:latin typeface="Arial"/>
              <a:cs typeface="Arial"/>
            </a:endParaRPr>
          </a:p>
          <a:p>
            <a:pPr marL="355600" indent="-342900">
              <a:lnSpc>
                <a:spcPct val="100000"/>
              </a:lnSpc>
              <a:spcBef>
                <a:spcPts val="5"/>
              </a:spcBef>
              <a:buChar char="•"/>
              <a:tabLst>
                <a:tab pos="354965" algn="l"/>
                <a:tab pos="355600" algn="l"/>
              </a:tabLst>
            </a:pPr>
            <a:r>
              <a:rPr sz="1600" spc="-5" dirty="0">
                <a:latin typeface="Arial"/>
                <a:cs typeface="Arial"/>
              </a:rPr>
              <a:t>Carefully</a:t>
            </a:r>
            <a:r>
              <a:rPr sz="1600" spc="-15" dirty="0">
                <a:latin typeface="Arial"/>
                <a:cs typeface="Arial"/>
              </a:rPr>
              <a:t> </a:t>
            </a:r>
            <a:r>
              <a:rPr sz="1600" b="1" spc="-5" dirty="0">
                <a:latin typeface="Arial"/>
                <a:cs typeface="Arial"/>
              </a:rPr>
              <a:t>integrate</a:t>
            </a:r>
            <a:r>
              <a:rPr sz="1600" b="1" spc="35" dirty="0">
                <a:latin typeface="Arial"/>
                <a:cs typeface="Arial"/>
              </a:rPr>
              <a:t> </a:t>
            </a:r>
            <a:r>
              <a:rPr sz="1600" b="1" spc="-10" dirty="0">
                <a:latin typeface="Arial"/>
                <a:cs typeface="Arial"/>
              </a:rPr>
              <a:t>maneuver</a:t>
            </a:r>
            <a:r>
              <a:rPr sz="1600" b="1" spc="45" dirty="0">
                <a:latin typeface="Arial"/>
                <a:cs typeface="Arial"/>
              </a:rPr>
              <a:t> </a:t>
            </a:r>
            <a:r>
              <a:rPr sz="1600" b="1" spc="-5" dirty="0">
                <a:latin typeface="Arial"/>
                <a:cs typeface="Arial"/>
              </a:rPr>
              <a:t>and </a:t>
            </a:r>
            <a:r>
              <a:rPr sz="1600" b="1" dirty="0">
                <a:latin typeface="Arial"/>
                <a:cs typeface="Arial"/>
              </a:rPr>
              <a:t>firepower</a:t>
            </a:r>
            <a:endParaRPr sz="1600">
              <a:latin typeface="Arial"/>
              <a:cs typeface="Arial"/>
            </a:endParaRPr>
          </a:p>
          <a:p>
            <a:pPr>
              <a:lnSpc>
                <a:spcPct val="100000"/>
              </a:lnSpc>
              <a:spcBef>
                <a:spcPts val="40"/>
              </a:spcBef>
              <a:buFont typeface="Arial"/>
              <a:buChar char="•"/>
            </a:pPr>
            <a:endParaRPr sz="1550">
              <a:latin typeface="Arial"/>
              <a:cs typeface="Arial"/>
            </a:endParaRPr>
          </a:p>
          <a:p>
            <a:pPr marL="355600" indent="-342900">
              <a:lnSpc>
                <a:spcPct val="100000"/>
              </a:lnSpc>
              <a:buChar char="•"/>
              <a:tabLst>
                <a:tab pos="354965" algn="l"/>
                <a:tab pos="355600" algn="l"/>
              </a:tabLst>
            </a:pPr>
            <a:r>
              <a:rPr sz="1600" spc="-5" dirty="0">
                <a:latin typeface="Arial"/>
                <a:cs typeface="Arial"/>
              </a:rPr>
              <a:t>Belief</a:t>
            </a:r>
            <a:r>
              <a:rPr sz="1600" spc="-15" dirty="0">
                <a:latin typeface="Arial"/>
                <a:cs typeface="Arial"/>
              </a:rPr>
              <a:t> </a:t>
            </a:r>
            <a:r>
              <a:rPr sz="1600" spc="-5" dirty="0">
                <a:latin typeface="Arial"/>
                <a:cs typeface="Arial"/>
              </a:rPr>
              <a:t>in</a:t>
            </a:r>
            <a:r>
              <a:rPr sz="1600" spc="-15" dirty="0">
                <a:latin typeface="Arial"/>
                <a:cs typeface="Arial"/>
              </a:rPr>
              <a:t> </a:t>
            </a:r>
            <a:r>
              <a:rPr sz="1600" spc="-5" dirty="0">
                <a:latin typeface="Arial"/>
                <a:cs typeface="Arial"/>
              </a:rPr>
              <a:t>the</a:t>
            </a:r>
            <a:r>
              <a:rPr sz="1600" spc="15" dirty="0">
                <a:latin typeface="Arial"/>
                <a:cs typeface="Arial"/>
              </a:rPr>
              <a:t> </a:t>
            </a:r>
            <a:r>
              <a:rPr sz="1600" spc="-5" dirty="0">
                <a:latin typeface="Arial"/>
                <a:cs typeface="Arial"/>
              </a:rPr>
              <a:t>value</a:t>
            </a:r>
            <a:r>
              <a:rPr sz="1600" dirty="0">
                <a:latin typeface="Arial"/>
                <a:cs typeface="Arial"/>
              </a:rPr>
              <a:t> </a:t>
            </a:r>
            <a:r>
              <a:rPr sz="1600" spc="-5" dirty="0">
                <a:latin typeface="Arial"/>
                <a:cs typeface="Arial"/>
              </a:rPr>
              <a:t>of</a:t>
            </a:r>
            <a:r>
              <a:rPr sz="1600" spc="20" dirty="0">
                <a:latin typeface="Arial"/>
                <a:cs typeface="Arial"/>
              </a:rPr>
              <a:t> </a:t>
            </a:r>
            <a:r>
              <a:rPr sz="1600" b="1" spc="-5" dirty="0">
                <a:latin typeface="Arial"/>
                <a:cs typeface="Arial"/>
              </a:rPr>
              <a:t>technical</a:t>
            </a:r>
            <a:r>
              <a:rPr sz="1600" b="1" spc="20" dirty="0">
                <a:latin typeface="Arial"/>
                <a:cs typeface="Arial"/>
              </a:rPr>
              <a:t> </a:t>
            </a:r>
            <a:r>
              <a:rPr sz="1600" b="1" spc="-5" dirty="0">
                <a:latin typeface="Arial"/>
                <a:cs typeface="Arial"/>
              </a:rPr>
              <a:t>superiority</a:t>
            </a:r>
            <a:endParaRPr sz="1600">
              <a:latin typeface="Arial"/>
              <a:cs typeface="Arial"/>
            </a:endParaRPr>
          </a:p>
          <a:p>
            <a:pPr>
              <a:lnSpc>
                <a:spcPct val="100000"/>
              </a:lnSpc>
              <a:spcBef>
                <a:spcPts val="45"/>
              </a:spcBef>
              <a:buFont typeface="Arial"/>
              <a:buChar char="•"/>
            </a:pPr>
            <a:endParaRPr sz="1550">
              <a:latin typeface="Arial"/>
              <a:cs typeface="Arial"/>
            </a:endParaRPr>
          </a:p>
          <a:p>
            <a:pPr marL="355600" indent="-342900">
              <a:lnSpc>
                <a:spcPct val="100000"/>
              </a:lnSpc>
              <a:buChar char="•"/>
              <a:tabLst>
                <a:tab pos="354965" algn="l"/>
                <a:tab pos="355600" algn="l"/>
              </a:tabLst>
            </a:pPr>
            <a:r>
              <a:rPr sz="1600" spc="-5" dirty="0">
                <a:latin typeface="Arial"/>
                <a:cs typeface="Arial"/>
              </a:rPr>
              <a:t>Commitment</a:t>
            </a:r>
            <a:r>
              <a:rPr sz="1600" spc="15" dirty="0">
                <a:latin typeface="Arial"/>
                <a:cs typeface="Arial"/>
              </a:rPr>
              <a:t> </a:t>
            </a:r>
            <a:r>
              <a:rPr sz="1600" spc="-5" dirty="0">
                <a:latin typeface="Arial"/>
                <a:cs typeface="Arial"/>
              </a:rPr>
              <a:t>to</a:t>
            </a:r>
            <a:r>
              <a:rPr sz="1600" spc="10" dirty="0">
                <a:latin typeface="Arial"/>
                <a:cs typeface="Arial"/>
              </a:rPr>
              <a:t> </a:t>
            </a:r>
            <a:r>
              <a:rPr sz="1600" b="1" spc="-5" dirty="0">
                <a:latin typeface="Arial"/>
                <a:cs typeface="Arial"/>
              </a:rPr>
              <a:t>decentralized</a:t>
            </a:r>
            <a:r>
              <a:rPr sz="1600" b="1" spc="15" dirty="0">
                <a:latin typeface="Arial"/>
                <a:cs typeface="Arial"/>
              </a:rPr>
              <a:t> </a:t>
            </a:r>
            <a:r>
              <a:rPr sz="1600" b="1" spc="-5" dirty="0">
                <a:latin typeface="Arial"/>
                <a:cs typeface="Arial"/>
              </a:rPr>
              <a:t>command</a:t>
            </a:r>
            <a:endParaRPr sz="1600">
              <a:latin typeface="Arial"/>
              <a:cs typeface="Arial"/>
            </a:endParaRPr>
          </a:p>
        </p:txBody>
      </p:sp>
      <p:grpSp>
        <p:nvGrpSpPr>
          <p:cNvPr id="9" name="object 9"/>
          <p:cNvGrpSpPr/>
          <p:nvPr/>
        </p:nvGrpSpPr>
        <p:grpSpPr>
          <a:xfrm>
            <a:off x="5004815" y="693419"/>
            <a:ext cx="3988435" cy="5446395"/>
            <a:chOff x="5004815" y="693419"/>
            <a:chExt cx="3988435" cy="5446395"/>
          </a:xfrm>
        </p:grpSpPr>
        <p:pic>
          <p:nvPicPr>
            <p:cNvPr id="10" name="object 10"/>
            <p:cNvPicPr/>
            <p:nvPr/>
          </p:nvPicPr>
          <p:blipFill>
            <a:blip r:embed="rId2" cstate="print"/>
            <a:stretch>
              <a:fillRect/>
            </a:stretch>
          </p:blipFill>
          <p:spPr>
            <a:xfrm>
              <a:off x="5601042" y="3634174"/>
              <a:ext cx="3388611" cy="2505345"/>
            </a:xfrm>
            <a:prstGeom prst="rect">
              <a:avLst/>
            </a:prstGeom>
          </p:spPr>
        </p:pic>
        <p:pic>
          <p:nvPicPr>
            <p:cNvPr id="11" name="object 11"/>
            <p:cNvPicPr/>
            <p:nvPr/>
          </p:nvPicPr>
          <p:blipFill>
            <a:blip r:embed="rId3" cstate="print"/>
            <a:stretch>
              <a:fillRect/>
            </a:stretch>
          </p:blipFill>
          <p:spPr>
            <a:xfrm>
              <a:off x="5004815" y="693419"/>
              <a:ext cx="3988308" cy="2909316"/>
            </a:xfrm>
            <a:prstGeom prst="rect">
              <a:avLst/>
            </a:prstGeom>
          </p:spPr>
        </p:pic>
      </p:grpSp>
      <p:sp>
        <p:nvSpPr>
          <p:cNvPr id="12" name="object 12"/>
          <p:cNvSpPr txBox="1"/>
          <p:nvPr/>
        </p:nvSpPr>
        <p:spPr>
          <a:xfrm>
            <a:off x="144018" y="6026658"/>
            <a:ext cx="5408930" cy="338455"/>
          </a:xfrm>
          <a:prstGeom prst="rect">
            <a:avLst/>
          </a:prstGeom>
          <a:solidFill>
            <a:srgbClr val="FFC000"/>
          </a:solidFill>
          <a:ln w="25907">
            <a:solidFill>
              <a:srgbClr val="0D0D0D"/>
            </a:solidFill>
          </a:ln>
        </p:spPr>
        <p:txBody>
          <a:bodyPr vert="horz" wrap="square" lIns="0" tIns="41275" rIns="0" bIns="0" rtlCol="0">
            <a:spAutoFit/>
          </a:bodyPr>
          <a:lstStyle/>
          <a:p>
            <a:pPr marL="417195">
              <a:lnSpc>
                <a:spcPct val="100000"/>
              </a:lnSpc>
              <a:spcBef>
                <a:spcPts val="325"/>
              </a:spcBef>
            </a:pPr>
            <a:r>
              <a:rPr sz="1600" b="1" i="1" spc="-5" dirty="0">
                <a:latin typeface="Arial"/>
                <a:cs typeface="Arial"/>
              </a:rPr>
              <a:t>US</a:t>
            </a:r>
            <a:r>
              <a:rPr sz="1600" b="1" i="1" spc="-10" dirty="0">
                <a:latin typeface="Arial"/>
                <a:cs typeface="Arial"/>
              </a:rPr>
              <a:t> </a:t>
            </a:r>
            <a:r>
              <a:rPr sz="1600" b="1" i="1" spc="-5" dirty="0">
                <a:latin typeface="Arial"/>
                <a:cs typeface="Arial"/>
              </a:rPr>
              <a:t>influence</a:t>
            </a:r>
            <a:r>
              <a:rPr sz="1600" b="1" i="1" spc="30" dirty="0">
                <a:latin typeface="Arial"/>
                <a:cs typeface="Arial"/>
              </a:rPr>
              <a:t> </a:t>
            </a:r>
            <a:r>
              <a:rPr sz="1600" b="1" i="1" spc="-5" dirty="0">
                <a:latin typeface="Arial"/>
                <a:cs typeface="Arial"/>
              </a:rPr>
              <a:t>is</a:t>
            </a:r>
            <a:r>
              <a:rPr sz="1600" b="1" i="1" spc="10" dirty="0">
                <a:latin typeface="Arial"/>
                <a:cs typeface="Arial"/>
              </a:rPr>
              <a:t> </a:t>
            </a:r>
            <a:r>
              <a:rPr sz="1600" b="1" i="1" spc="-5" dirty="0">
                <a:latin typeface="Arial"/>
                <a:cs typeface="Arial"/>
              </a:rPr>
              <a:t>evident,</a:t>
            </a:r>
            <a:r>
              <a:rPr sz="1600" b="1" i="1" spc="20" dirty="0">
                <a:latin typeface="Arial"/>
                <a:cs typeface="Arial"/>
              </a:rPr>
              <a:t> </a:t>
            </a:r>
            <a:r>
              <a:rPr sz="1600" b="1" i="1" spc="-10" dirty="0">
                <a:latin typeface="Arial"/>
                <a:cs typeface="Arial"/>
              </a:rPr>
              <a:t>but</a:t>
            </a:r>
            <a:r>
              <a:rPr sz="1600" b="1" i="1" spc="15" dirty="0">
                <a:latin typeface="Arial"/>
                <a:cs typeface="Arial"/>
              </a:rPr>
              <a:t> </a:t>
            </a:r>
            <a:r>
              <a:rPr sz="1600" b="1" i="1" spc="-10" dirty="0">
                <a:latin typeface="Arial"/>
                <a:cs typeface="Arial"/>
              </a:rPr>
              <a:t>not</a:t>
            </a:r>
            <a:r>
              <a:rPr sz="1600" b="1" i="1" spc="15" dirty="0">
                <a:latin typeface="Arial"/>
                <a:cs typeface="Arial"/>
              </a:rPr>
              <a:t> </a:t>
            </a:r>
            <a:r>
              <a:rPr sz="1600" b="1" i="1" spc="-5" dirty="0">
                <a:latin typeface="Arial"/>
                <a:cs typeface="Arial"/>
              </a:rPr>
              <a:t>comprehensive</a:t>
            </a:r>
            <a:endParaRPr sz="1600">
              <a:latin typeface="Arial"/>
              <a:cs typeface="Arial"/>
            </a:endParaRPr>
          </a:p>
        </p:txBody>
      </p:sp>
      <p:sp>
        <p:nvSpPr>
          <p:cNvPr id="14" name="object 14"/>
          <p:cNvSpPr txBox="1"/>
          <p:nvPr/>
        </p:nvSpPr>
        <p:spPr>
          <a:xfrm>
            <a:off x="8727058" y="6552689"/>
            <a:ext cx="314960" cy="252095"/>
          </a:xfrm>
          <a:prstGeom prst="rect">
            <a:avLst/>
          </a:prstGeom>
        </p:spPr>
        <p:txBody>
          <a:bodyPr vert="horz" wrap="square" lIns="0" tIns="0" rIns="0" bIns="0" rtlCol="0">
            <a:spAutoFit/>
          </a:bodyPr>
          <a:lstStyle/>
          <a:p>
            <a:pPr marL="38100">
              <a:lnSpc>
                <a:spcPts val="1864"/>
              </a:lnSpc>
            </a:pPr>
            <a:fld id="{81D60167-4931-47E6-BA6A-407CBD079E47}" type="slidenum">
              <a:rPr sz="1600" b="1" spc="-5" dirty="0">
                <a:solidFill>
                  <a:srgbClr val="FFFFFF"/>
                </a:solidFill>
                <a:latin typeface="Arial"/>
                <a:cs typeface="Arial"/>
              </a:rPr>
              <a:t>78</a:t>
            </a:fld>
            <a:endParaRPr sz="1600">
              <a:latin typeface="Arial"/>
              <a:cs typeface="Arial"/>
            </a:endParaRPr>
          </a:p>
        </p:txBody>
      </p:sp>
      <p:sp>
        <p:nvSpPr>
          <p:cNvPr id="15" name="object 15"/>
          <p:cNvSpPr txBox="1"/>
          <p:nvPr/>
        </p:nvSpPr>
        <p:spPr>
          <a:xfrm>
            <a:off x="4232909" y="6699444"/>
            <a:ext cx="677545" cy="124460"/>
          </a:xfrm>
          <a:prstGeom prst="rect">
            <a:avLst/>
          </a:prstGeom>
        </p:spPr>
        <p:txBody>
          <a:bodyPr vert="horz" wrap="square" lIns="0" tIns="3810" rIns="0" bIns="0" rtlCol="0">
            <a:spAutoFit/>
          </a:bodyPr>
          <a:lstStyle/>
          <a:p>
            <a:pPr marL="12700">
              <a:lnSpc>
                <a:spcPct val="100000"/>
              </a:lnSpc>
              <a:spcBef>
                <a:spcPts val="30"/>
              </a:spcBef>
            </a:pPr>
            <a:r>
              <a:rPr sz="700" b="1" spc="-5" dirty="0">
                <a:solidFill>
                  <a:srgbClr val="009900"/>
                </a:solidFill>
                <a:latin typeface="Arial"/>
                <a:cs typeface="Arial"/>
              </a:rPr>
              <a:t>UNC</a:t>
            </a:r>
            <a:r>
              <a:rPr sz="700" b="1" spc="-10" dirty="0">
                <a:solidFill>
                  <a:srgbClr val="009900"/>
                </a:solidFill>
                <a:latin typeface="Arial"/>
                <a:cs typeface="Arial"/>
              </a:rPr>
              <a:t>L</a:t>
            </a:r>
            <a:r>
              <a:rPr sz="700" b="1" spc="-20" dirty="0">
                <a:solidFill>
                  <a:srgbClr val="009900"/>
                </a:solidFill>
                <a:latin typeface="Arial"/>
                <a:cs typeface="Arial"/>
              </a:rPr>
              <a:t>A</a:t>
            </a:r>
            <a:r>
              <a:rPr sz="700" b="1" spc="-5" dirty="0">
                <a:solidFill>
                  <a:srgbClr val="009900"/>
                </a:solidFill>
                <a:latin typeface="Arial"/>
                <a:cs typeface="Arial"/>
              </a:rPr>
              <a:t>SSI</a:t>
            </a:r>
            <a:r>
              <a:rPr sz="700" b="1" spc="-15" dirty="0">
                <a:solidFill>
                  <a:srgbClr val="009900"/>
                </a:solidFill>
                <a:latin typeface="Arial"/>
                <a:cs typeface="Arial"/>
              </a:rPr>
              <a:t>F</a:t>
            </a:r>
            <a:r>
              <a:rPr sz="700" b="1" spc="-5" dirty="0">
                <a:solidFill>
                  <a:srgbClr val="009900"/>
                </a:solidFill>
                <a:latin typeface="Arial"/>
                <a:cs typeface="Arial"/>
              </a:rPr>
              <a:t>IED</a:t>
            </a:r>
            <a:endParaRPr sz="700">
              <a:latin typeface="Arial"/>
              <a:cs typeface="Arial"/>
            </a:endParaRPr>
          </a:p>
        </p:txBody>
      </p:sp>
    </p:spTree>
    <p:extLst>
      <p:ext uri="{BB962C8B-B14F-4D97-AF65-F5344CB8AC3E}">
        <p14:creationId xmlns:p14="http://schemas.microsoft.com/office/powerpoint/2010/main" val="2029553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913001" y="144906"/>
            <a:ext cx="5314315" cy="452120"/>
          </a:xfrm>
          <a:prstGeom prst="rect">
            <a:avLst/>
          </a:prstGeom>
        </p:spPr>
        <p:txBody>
          <a:bodyPr vert="horz" wrap="square" lIns="0" tIns="12065" rIns="0" bIns="0" rtlCol="0">
            <a:spAutoFit/>
          </a:bodyPr>
          <a:lstStyle/>
          <a:p>
            <a:pPr marL="12700">
              <a:lnSpc>
                <a:spcPct val="100000"/>
              </a:lnSpc>
              <a:spcBef>
                <a:spcPts val="95"/>
              </a:spcBef>
              <a:tabLst>
                <a:tab pos="1163955" algn="l"/>
              </a:tabLst>
            </a:pPr>
            <a:r>
              <a:rPr sz="2800" i="0" spc="-10" dirty="0">
                <a:latin typeface="Arial"/>
                <a:cs typeface="Arial"/>
              </a:rPr>
              <a:t>PLAA	</a:t>
            </a:r>
            <a:r>
              <a:rPr sz="2800" i="0" spc="-5" dirty="0">
                <a:latin typeface="Arial"/>
                <a:cs typeface="Arial"/>
              </a:rPr>
              <a:t>vs US</a:t>
            </a:r>
            <a:r>
              <a:rPr sz="2800" i="0" spc="-114" dirty="0">
                <a:latin typeface="Arial"/>
                <a:cs typeface="Arial"/>
              </a:rPr>
              <a:t> </a:t>
            </a:r>
            <a:r>
              <a:rPr sz="2800" i="0" spc="-10" dirty="0">
                <a:latin typeface="Arial"/>
                <a:cs typeface="Arial"/>
              </a:rPr>
              <a:t>Army:</a:t>
            </a:r>
            <a:r>
              <a:rPr sz="2800" i="0" spc="25" dirty="0">
                <a:latin typeface="Arial"/>
                <a:cs typeface="Arial"/>
              </a:rPr>
              <a:t> </a:t>
            </a:r>
            <a:r>
              <a:rPr sz="2800" i="0" spc="-5" dirty="0">
                <a:latin typeface="Arial"/>
                <a:cs typeface="Arial"/>
              </a:rPr>
              <a:t>Differences</a:t>
            </a:r>
            <a:endParaRPr sz="2800">
              <a:latin typeface="Arial"/>
              <a:cs typeface="Arial"/>
            </a:endParaRPr>
          </a:p>
        </p:txBody>
      </p:sp>
      <p:sp>
        <p:nvSpPr>
          <p:cNvPr id="8" name="object 8"/>
          <p:cNvSpPr txBox="1"/>
          <p:nvPr/>
        </p:nvSpPr>
        <p:spPr>
          <a:xfrm>
            <a:off x="1260728" y="813561"/>
            <a:ext cx="572770" cy="269240"/>
          </a:xfrm>
          <a:prstGeom prst="rect">
            <a:avLst/>
          </a:prstGeom>
        </p:spPr>
        <p:txBody>
          <a:bodyPr vert="horz" wrap="square" lIns="0" tIns="12065" rIns="0" bIns="0" rtlCol="0">
            <a:spAutoFit/>
          </a:bodyPr>
          <a:lstStyle/>
          <a:p>
            <a:pPr marL="12700">
              <a:lnSpc>
                <a:spcPct val="100000"/>
              </a:lnSpc>
              <a:spcBef>
                <a:spcPts val="95"/>
              </a:spcBef>
            </a:pPr>
            <a:r>
              <a:rPr sz="1600" b="1" u="sng" spc="-5" dirty="0">
                <a:uFill>
                  <a:solidFill>
                    <a:srgbClr val="000000"/>
                  </a:solidFill>
                </a:uFill>
                <a:latin typeface="Arial"/>
                <a:cs typeface="Arial"/>
              </a:rPr>
              <a:t>PL</a:t>
            </a:r>
            <a:r>
              <a:rPr sz="1600" b="1" u="sng" spc="-45" dirty="0">
                <a:uFill>
                  <a:solidFill>
                    <a:srgbClr val="000000"/>
                  </a:solidFill>
                </a:uFill>
                <a:latin typeface="Arial"/>
                <a:cs typeface="Arial"/>
              </a:rPr>
              <a:t>A</a:t>
            </a:r>
            <a:r>
              <a:rPr sz="1600" b="1" u="sng" spc="-5" dirty="0">
                <a:uFill>
                  <a:solidFill>
                    <a:srgbClr val="000000"/>
                  </a:solidFill>
                </a:uFill>
                <a:latin typeface="Arial"/>
                <a:cs typeface="Arial"/>
              </a:rPr>
              <a:t>A</a:t>
            </a:r>
            <a:endParaRPr sz="1600">
              <a:latin typeface="Arial"/>
              <a:cs typeface="Arial"/>
            </a:endParaRPr>
          </a:p>
        </p:txBody>
      </p:sp>
      <p:sp>
        <p:nvSpPr>
          <p:cNvPr id="9" name="object 9"/>
          <p:cNvSpPr txBox="1"/>
          <p:nvPr/>
        </p:nvSpPr>
        <p:spPr>
          <a:xfrm>
            <a:off x="197002" y="1098931"/>
            <a:ext cx="2821305" cy="452755"/>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dirty="0">
                <a:latin typeface="Arial"/>
                <a:cs typeface="Arial"/>
              </a:rPr>
              <a:t>Greater</a:t>
            </a:r>
            <a:r>
              <a:rPr sz="1400" spc="-55" dirty="0">
                <a:latin typeface="Arial"/>
                <a:cs typeface="Arial"/>
              </a:rPr>
              <a:t> </a:t>
            </a:r>
            <a:r>
              <a:rPr sz="1400" dirty="0">
                <a:latin typeface="Arial"/>
                <a:cs typeface="Arial"/>
              </a:rPr>
              <a:t>focus</a:t>
            </a:r>
            <a:r>
              <a:rPr sz="1400" spc="-45" dirty="0">
                <a:latin typeface="Arial"/>
                <a:cs typeface="Arial"/>
              </a:rPr>
              <a:t> </a:t>
            </a:r>
            <a:r>
              <a:rPr sz="1400" dirty="0">
                <a:latin typeface="Arial"/>
                <a:cs typeface="Arial"/>
              </a:rPr>
              <a:t>on</a:t>
            </a:r>
            <a:r>
              <a:rPr sz="1400" spc="-20" dirty="0">
                <a:latin typeface="Arial"/>
                <a:cs typeface="Arial"/>
              </a:rPr>
              <a:t> </a:t>
            </a:r>
            <a:r>
              <a:rPr sz="1400" spc="-5" dirty="0">
                <a:latin typeface="Arial"/>
                <a:cs typeface="Arial"/>
              </a:rPr>
              <a:t>offset</a:t>
            </a:r>
            <a:r>
              <a:rPr sz="1400" spc="-60" dirty="0">
                <a:latin typeface="Arial"/>
                <a:cs typeface="Arial"/>
              </a:rPr>
              <a:t> </a:t>
            </a:r>
            <a:r>
              <a:rPr sz="1400" spc="-10" dirty="0">
                <a:latin typeface="Arial"/>
                <a:cs typeface="Arial"/>
              </a:rPr>
              <a:t>vs</a:t>
            </a:r>
            <a:r>
              <a:rPr sz="1400" dirty="0">
                <a:latin typeface="Arial"/>
                <a:cs typeface="Arial"/>
              </a:rPr>
              <a:t> direct </a:t>
            </a:r>
            <a:r>
              <a:rPr sz="1400" spc="-375" dirty="0">
                <a:latin typeface="Arial"/>
                <a:cs typeface="Arial"/>
              </a:rPr>
              <a:t> </a:t>
            </a:r>
            <a:r>
              <a:rPr sz="1400" spc="-5" dirty="0">
                <a:latin typeface="Arial"/>
                <a:cs typeface="Arial"/>
              </a:rPr>
              <a:t>confrontation</a:t>
            </a:r>
            <a:endParaRPr sz="1400">
              <a:latin typeface="Arial"/>
              <a:cs typeface="Arial"/>
            </a:endParaRPr>
          </a:p>
        </p:txBody>
      </p:sp>
      <p:sp>
        <p:nvSpPr>
          <p:cNvPr id="10" name="object 10"/>
          <p:cNvSpPr txBox="1"/>
          <p:nvPr/>
        </p:nvSpPr>
        <p:spPr>
          <a:xfrm>
            <a:off x="197002" y="1751202"/>
            <a:ext cx="3089275" cy="452755"/>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spc="-5" dirty="0">
                <a:latin typeface="Arial"/>
                <a:cs typeface="Arial"/>
              </a:rPr>
              <a:t>Rely</a:t>
            </a:r>
            <a:r>
              <a:rPr sz="1400" spc="-15" dirty="0">
                <a:latin typeface="Arial"/>
                <a:cs typeface="Arial"/>
              </a:rPr>
              <a:t> </a:t>
            </a:r>
            <a:r>
              <a:rPr sz="1400" dirty="0">
                <a:latin typeface="Arial"/>
                <a:cs typeface="Arial"/>
              </a:rPr>
              <a:t>on</a:t>
            </a:r>
            <a:r>
              <a:rPr sz="1400" spc="-30" dirty="0">
                <a:latin typeface="Arial"/>
                <a:cs typeface="Arial"/>
              </a:rPr>
              <a:t> </a:t>
            </a:r>
            <a:r>
              <a:rPr sz="1400" dirty="0">
                <a:latin typeface="Arial"/>
                <a:cs typeface="Arial"/>
              </a:rPr>
              <a:t>deception</a:t>
            </a:r>
            <a:r>
              <a:rPr sz="1400" spc="-55" dirty="0">
                <a:latin typeface="Arial"/>
                <a:cs typeface="Arial"/>
              </a:rPr>
              <a:t> </a:t>
            </a:r>
            <a:r>
              <a:rPr sz="1400" dirty="0">
                <a:latin typeface="Arial"/>
                <a:cs typeface="Arial"/>
              </a:rPr>
              <a:t>and</a:t>
            </a:r>
            <a:r>
              <a:rPr sz="1400" spc="-30" dirty="0">
                <a:latin typeface="Arial"/>
                <a:cs typeface="Arial"/>
              </a:rPr>
              <a:t> </a:t>
            </a:r>
            <a:r>
              <a:rPr sz="1400" dirty="0">
                <a:latin typeface="Arial"/>
                <a:cs typeface="Arial"/>
              </a:rPr>
              <a:t>trickery</a:t>
            </a:r>
            <a:r>
              <a:rPr sz="1400" spc="-50" dirty="0">
                <a:latin typeface="Arial"/>
                <a:cs typeface="Arial"/>
              </a:rPr>
              <a:t> </a:t>
            </a:r>
            <a:r>
              <a:rPr sz="1400" spc="-5" dirty="0">
                <a:latin typeface="Arial"/>
                <a:cs typeface="Arial"/>
              </a:rPr>
              <a:t>over </a:t>
            </a:r>
            <a:r>
              <a:rPr sz="1400" spc="-370" dirty="0">
                <a:latin typeface="Arial"/>
                <a:cs typeface="Arial"/>
              </a:rPr>
              <a:t> </a:t>
            </a:r>
            <a:r>
              <a:rPr sz="1400" spc="-5" dirty="0">
                <a:latin typeface="Arial"/>
                <a:cs typeface="Arial"/>
              </a:rPr>
              <a:t>maneuver</a:t>
            </a:r>
            <a:endParaRPr sz="1400">
              <a:latin typeface="Arial"/>
              <a:cs typeface="Arial"/>
            </a:endParaRPr>
          </a:p>
        </p:txBody>
      </p:sp>
      <p:sp>
        <p:nvSpPr>
          <p:cNvPr id="11" name="object 11"/>
          <p:cNvSpPr txBox="1"/>
          <p:nvPr/>
        </p:nvSpPr>
        <p:spPr>
          <a:xfrm>
            <a:off x="197002" y="2403729"/>
            <a:ext cx="3144520" cy="452755"/>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spc="-5" dirty="0">
                <a:latin typeface="Arial"/>
                <a:cs typeface="Arial"/>
              </a:rPr>
              <a:t>Fear</a:t>
            </a:r>
            <a:r>
              <a:rPr sz="1400" spc="-30" dirty="0">
                <a:latin typeface="Arial"/>
                <a:cs typeface="Arial"/>
              </a:rPr>
              <a:t> </a:t>
            </a:r>
            <a:r>
              <a:rPr sz="1400" dirty="0">
                <a:latin typeface="Arial"/>
                <a:cs typeface="Arial"/>
              </a:rPr>
              <a:t>isolation;</a:t>
            </a:r>
            <a:r>
              <a:rPr sz="1400" spc="-60" dirty="0">
                <a:latin typeface="Arial"/>
                <a:cs typeface="Arial"/>
              </a:rPr>
              <a:t> </a:t>
            </a:r>
            <a:r>
              <a:rPr sz="1400" dirty="0">
                <a:latin typeface="Arial"/>
                <a:cs typeface="Arial"/>
              </a:rPr>
              <a:t>prefer</a:t>
            </a:r>
            <a:r>
              <a:rPr sz="1400" spc="-40" dirty="0">
                <a:latin typeface="Arial"/>
                <a:cs typeface="Arial"/>
              </a:rPr>
              <a:t> </a:t>
            </a:r>
            <a:r>
              <a:rPr sz="1400" dirty="0">
                <a:latin typeface="Arial"/>
                <a:cs typeface="Arial"/>
              </a:rPr>
              <a:t>units</a:t>
            </a:r>
            <a:r>
              <a:rPr sz="1400" spc="-35" dirty="0">
                <a:latin typeface="Arial"/>
                <a:cs typeface="Arial"/>
              </a:rPr>
              <a:t> </a:t>
            </a:r>
            <a:r>
              <a:rPr sz="1400" dirty="0">
                <a:latin typeface="Arial"/>
                <a:cs typeface="Arial"/>
              </a:rPr>
              <a:t>to</a:t>
            </a:r>
            <a:r>
              <a:rPr sz="1400" spc="-30" dirty="0">
                <a:latin typeface="Arial"/>
                <a:cs typeface="Arial"/>
              </a:rPr>
              <a:t> </a:t>
            </a:r>
            <a:r>
              <a:rPr sz="1400" spc="-5" dirty="0">
                <a:latin typeface="Arial"/>
                <a:cs typeface="Arial"/>
              </a:rPr>
              <a:t>always </a:t>
            </a:r>
            <a:r>
              <a:rPr sz="1400" spc="-375" dirty="0">
                <a:latin typeface="Arial"/>
                <a:cs typeface="Arial"/>
              </a:rPr>
              <a:t> </a:t>
            </a:r>
            <a:r>
              <a:rPr sz="1400" dirty="0">
                <a:latin typeface="Arial"/>
                <a:cs typeface="Arial"/>
              </a:rPr>
              <a:t>be</a:t>
            </a:r>
            <a:r>
              <a:rPr sz="1400" spc="-25" dirty="0">
                <a:latin typeface="Arial"/>
                <a:cs typeface="Arial"/>
              </a:rPr>
              <a:t> </a:t>
            </a:r>
            <a:r>
              <a:rPr sz="1400" spc="-5" dirty="0">
                <a:latin typeface="Arial"/>
                <a:cs typeface="Arial"/>
              </a:rPr>
              <a:t>well</a:t>
            </a:r>
            <a:r>
              <a:rPr sz="1400" spc="10" dirty="0">
                <a:latin typeface="Arial"/>
                <a:cs typeface="Arial"/>
              </a:rPr>
              <a:t> </a:t>
            </a:r>
            <a:r>
              <a:rPr sz="1400" dirty="0">
                <a:latin typeface="Arial"/>
                <a:cs typeface="Arial"/>
              </a:rPr>
              <a:t>supported</a:t>
            </a:r>
            <a:endParaRPr sz="1400">
              <a:latin typeface="Arial"/>
              <a:cs typeface="Arial"/>
            </a:endParaRPr>
          </a:p>
        </p:txBody>
      </p:sp>
      <p:sp>
        <p:nvSpPr>
          <p:cNvPr id="12" name="object 12"/>
          <p:cNvSpPr txBox="1"/>
          <p:nvPr/>
        </p:nvSpPr>
        <p:spPr>
          <a:xfrm>
            <a:off x="197002" y="3056001"/>
            <a:ext cx="2946400" cy="666750"/>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spc="-5" dirty="0">
                <a:latin typeface="Arial"/>
                <a:cs typeface="Arial"/>
              </a:rPr>
              <a:t>More</a:t>
            </a:r>
            <a:r>
              <a:rPr sz="1400" spc="-45" dirty="0">
                <a:latin typeface="Arial"/>
                <a:cs typeface="Arial"/>
              </a:rPr>
              <a:t> </a:t>
            </a:r>
            <a:r>
              <a:rPr sz="1400" dirty="0">
                <a:latin typeface="Arial"/>
                <a:cs typeface="Arial"/>
              </a:rPr>
              <a:t>comfortable</a:t>
            </a:r>
            <a:r>
              <a:rPr sz="1400" spc="-75" dirty="0">
                <a:latin typeface="Arial"/>
                <a:cs typeface="Arial"/>
              </a:rPr>
              <a:t> </a:t>
            </a:r>
            <a:r>
              <a:rPr sz="1400" spc="-5" dirty="0">
                <a:latin typeface="Arial"/>
                <a:cs typeface="Arial"/>
              </a:rPr>
              <a:t>with</a:t>
            </a:r>
            <a:r>
              <a:rPr sz="1400" spc="-20" dirty="0">
                <a:latin typeface="Arial"/>
                <a:cs typeface="Arial"/>
              </a:rPr>
              <a:t> </a:t>
            </a:r>
            <a:r>
              <a:rPr sz="1400" dirty="0">
                <a:latin typeface="Arial"/>
                <a:cs typeface="Arial"/>
              </a:rPr>
              <a:t>casualties, </a:t>
            </a:r>
            <a:r>
              <a:rPr sz="1400" spc="-375" dirty="0">
                <a:latin typeface="Arial"/>
                <a:cs typeface="Arial"/>
              </a:rPr>
              <a:t> </a:t>
            </a:r>
            <a:r>
              <a:rPr sz="1400" spc="-5" dirty="0">
                <a:latin typeface="Arial"/>
                <a:cs typeface="Arial"/>
              </a:rPr>
              <a:t>though not in </a:t>
            </a:r>
            <a:r>
              <a:rPr sz="1400" dirty="0">
                <a:latin typeface="Arial"/>
                <a:cs typeface="Arial"/>
              </a:rPr>
              <a:t>the </a:t>
            </a:r>
            <a:r>
              <a:rPr sz="1400" spc="-5" dirty="0">
                <a:latin typeface="Arial"/>
                <a:cs typeface="Arial"/>
              </a:rPr>
              <a:t>“human </a:t>
            </a:r>
            <a:r>
              <a:rPr sz="1400" spc="-10" dirty="0">
                <a:latin typeface="Arial"/>
                <a:cs typeface="Arial"/>
              </a:rPr>
              <a:t>wave” </a:t>
            </a:r>
            <a:r>
              <a:rPr sz="1400" spc="-5" dirty="0">
                <a:latin typeface="Arial"/>
                <a:cs typeface="Arial"/>
              </a:rPr>
              <a:t> </a:t>
            </a:r>
            <a:r>
              <a:rPr sz="1400" dirty="0">
                <a:latin typeface="Arial"/>
                <a:cs typeface="Arial"/>
              </a:rPr>
              <a:t>sense</a:t>
            </a:r>
            <a:endParaRPr sz="1400">
              <a:latin typeface="Arial"/>
              <a:cs typeface="Arial"/>
            </a:endParaRPr>
          </a:p>
        </p:txBody>
      </p:sp>
      <p:sp>
        <p:nvSpPr>
          <p:cNvPr id="13" name="object 13"/>
          <p:cNvSpPr txBox="1"/>
          <p:nvPr/>
        </p:nvSpPr>
        <p:spPr>
          <a:xfrm>
            <a:off x="197002" y="3922014"/>
            <a:ext cx="2879090" cy="666115"/>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085" algn="l"/>
                <a:tab pos="299720" algn="l"/>
              </a:tabLst>
            </a:pPr>
            <a:r>
              <a:rPr sz="1400" spc="-5" dirty="0">
                <a:latin typeface="Arial"/>
                <a:cs typeface="Arial"/>
              </a:rPr>
              <a:t>Heavy</a:t>
            </a:r>
            <a:r>
              <a:rPr sz="1400" spc="-15" dirty="0">
                <a:latin typeface="Arial"/>
                <a:cs typeface="Arial"/>
              </a:rPr>
              <a:t> </a:t>
            </a:r>
            <a:r>
              <a:rPr sz="1400" dirty="0">
                <a:latin typeface="Arial"/>
                <a:cs typeface="Arial"/>
              </a:rPr>
              <a:t>reliance</a:t>
            </a:r>
            <a:r>
              <a:rPr sz="1400" spc="-35" dirty="0">
                <a:latin typeface="Arial"/>
                <a:cs typeface="Arial"/>
              </a:rPr>
              <a:t> </a:t>
            </a:r>
            <a:r>
              <a:rPr sz="1400" dirty="0">
                <a:latin typeface="Arial"/>
                <a:cs typeface="Arial"/>
              </a:rPr>
              <a:t>on</a:t>
            </a:r>
            <a:r>
              <a:rPr sz="1400" spc="-15" dirty="0">
                <a:latin typeface="Arial"/>
                <a:cs typeface="Arial"/>
              </a:rPr>
              <a:t> </a:t>
            </a:r>
            <a:r>
              <a:rPr sz="1400" spc="-5" dirty="0">
                <a:latin typeface="Arial"/>
                <a:cs typeface="Arial"/>
              </a:rPr>
              <a:t>ground-based </a:t>
            </a:r>
            <a:r>
              <a:rPr sz="1400" spc="-375" dirty="0">
                <a:latin typeface="Arial"/>
                <a:cs typeface="Arial"/>
              </a:rPr>
              <a:t> </a:t>
            </a:r>
            <a:r>
              <a:rPr sz="1400" spc="-5" dirty="0">
                <a:latin typeface="Arial"/>
                <a:cs typeface="Arial"/>
              </a:rPr>
              <a:t>firepower </a:t>
            </a:r>
            <a:r>
              <a:rPr sz="1400" dirty="0">
                <a:latin typeface="Arial"/>
                <a:cs typeface="Arial"/>
              </a:rPr>
              <a:t>(both organic and </a:t>
            </a:r>
            <a:r>
              <a:rPr sz="1400" spc="5" dirty="0">
                <a:latin typeface="Arial"/>
                <a:cs typeface="Arial"/>
              </a:rPr>
              <a:t> </a:t>
            </a:r>
            <a:r>
              <a:rPr sz="1400" dirty="0">
                <a:latin typeface="Arial"/>
                <a:cs typeface="Arial"/>
              </a:rPr>
              <a:t>reinforcing)</a:t>
            </a:r>
            <a:endParaRPr sz="1400">
              <a:latin typeface="Arial"/>
              <a:cs typeface="Arial"/>
            </a:endParaRPr>
          </a:p>
        </p:txBody>
      </p:sp>
      <p:sp>
        <p:nvSpPr>
          <p:cNvPr id="14" name="object 14"/>
          <p:cNvSpPr txBox="1"/>
          <p:nvPr/>
        </p:nvSpPr>
        <p:spPr>
          <a:xfrm>
            <a:off x="197002" y="4787900"/>
            <a:ext cx="3134995" cy="666115"/>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085" algn="l"/>
                <a:tab pos="299720" algn="l"/>
              </a:tabLst>
            </a:pPr>
            <a:r>
              <a:rPr sz="1400" dirty="0">
                <a:latin typeface="Arial"/>
                <a:cs typeface="Arial"/>
              </a:rPr>
              <a:t>Belief</a:t>
            </a:r>
            <a:r>
              <a:rPr sz="1400" spc="-15" dirty="0">
                <a:latin typeface="Arial"/>
                <a:cs typeface="Arial"/>
              </a:rPr>
              <a:t> </a:t>
            </a:r>
            <a:r>
              <a:rPr sz="1400" dirty="0">
                <a:latin typeface="Arial"/>
                <a:cs typeface="Arial"/>
              </a:rPr>
              <a:t>in</a:t>
            </a:r>
            <a:r>
              <a:rPr sz="1400" spc="-10" dirty="0">
                <a:latin typeface="Arial"/>
                <a:cs typeface="Arial"/>
              </a:rPr>
              <a:t> </a:t>
            </a:r>
            <a:r>
              <a:rPr sz="1400" dirty="0">
                <a:latin typeface="Arial"/>
                <a:cs typeface="Arial"/>
              </a:rPr>
              <a:t>static</a:t>
            </a:r>
            <a:r>
              <a:rPr sz="1400" spc="-40" dirty="0">
                <a:latin typeface="Arial"/>
                <a:cs typeface="Arial"/>
              </a:rPr>
              <a:t> </a:t>
            </a:r>
            <a:r>
              <a:rPr sz="1400" dirty="0">
                <a:latin typeface="Arial"/>
                <a:cs typeface="Arial"/>
              </a:rPr>
              <a:t>defense:</a:t>
            </a:r>
            <a:r>
              <a:rPr sz="1400" spc="-50" dirty="0">
                <a:latin typeface="Arial"/>
                <a:cs typeface="Arial"/>
              </a:rPr>
              <a:t> </a:t>
            </a:r>
            <a:r>
              <a:rPr sz="1400" spc="-5" dirty="0">
                <a:latin typeface="Arial"/>
                <a:cs typeface="Arial"/>
              </a:rPr>
              <a:t>fortifications </a:t>
            </a:r>
            <a:r>
              <a:rPr sz="1400" spc="-375" dirty="0">
                <a:latin typeface="Arial"/>
                <a:cs typeface="Arial"/>
              </a:rPr>
              <a:t> </a:t>
            </a:r>
            <a:r>
              <a:rPr sz="1400" dirty="0">
                <a:latin typeface="Arial"/>
                <a:cs typeface="Arial"/>
              </a:rPr>
              <a:t>and </a:t>
            </a:r>
            <a:r>
              <a:rPr sz="1400" spc="-5" dirty="0">
                <a:latin typeface="Arial"/>
                <a:cs typeface="Arial"/>
              </a:rPr>
              <a:t>entrenchments </a:t>
            </a:r>
            <a:r>
              <a:rPr sz="1400" dirty="0">
                <a:latin typeface="Arial"/>
                <a:cs typeface="Arial"/>
              </a:rPr>
              <a:t>in addition to </a:t>
            </a:r>
            <a:r>
              <a:rPr sz="1400" spc="5" dirty="0">
                <a:latin typeface="Arial"/>
                <a:cs typeface="Arial"/>
              </a:rPr>
              <a:t> </a:t>
            </a:r>
            <a:r>
              <a:rPr sz="1400" dirty="0">
                <a:latin typeface="Arial"/>
                <a:cs typeface="Arial"/>
              </a:rPr>
              <a:t>mobile</a:t>
            </a:r>
            <a:endParaRPr sz="1400">
              <a:latin typeface="Arial"/>
              <a:cs typeface="Arial"/>
            </a:endParaRPr>
          </a:p>
        </p:txBody>
      </p:sp>
      <p:sp>
        <p:nvSpPr>
          <p:cNvPr id="15" name="object 15"/>
          <p:cNvSpPr txBox="1"/>
          <p:nvPr/>
        </p:nvSpPr>
        <p:spPr>
          <a:xfrm>
            <a:off x="197002" y="5653532"/>
            <a:ext cx="2720340" cy="678815"/>
          </a:xfrm>
          <a:prstGeom prst="rect">
            <a:avLst/>
          </a:prstGeom>
        </p:spPr>
        <p:txBody>
          <a:bodyPr vert="horz" wrap="square" lIns="0" tIns="12700" rIns="0" bIns="0" rtlCol="0">
            <a:spAutoFit/>
          </a:bodyPr>
          <a:lstStyle/>
          <a:p>
            <a:pPr marL="299085" indent="-287020">
              <a:lnSpc>
                <a:spcPct val="100000"/>
              </a:lnSpc>
              <a:spcBef>
                <a:spcPts val="100"/>
              </a:spcBef>
              <a:buChar char="•"/>
              <a:tabLst>
                <a:tab pos="299085" algn="l"/>
                <a:tab pos="299720" algn="l"/>
              </a:tabLst>
            </a:pPr>
            <a:r>
              <a:rPr sz="1400" dirty="0">
                <a:latin typeface="Arial"/>
                <a:cs typeface="Arial"/>
              </a:rPr>
              <a:t>Air</a:t>
            </a:r>
            <a:r>
              <a:rPr sz="1400" spc="-25" dirty="0">
                <a:latin typeface="Arial"/>
                <a:cs typeface="Arial"/>
              </a:rPr>
              <a:t> </a:t>
            </a:r>
            <a:r>
              <a:rPr sz="1400" dirty="0">
                <a:latin typeface="Arial"/>
                <a:cs typeface="Arial"/>
              </a:rPr>
              <a:t>defense</a:t>
            </a:r>
            <a:r>
              <a:rPr sz="1400" spc="-60" dirty="0">
                <a:latin typeface="Arial"/>
                <a:cs typeface="Arial"/>
              </a:rPr>
              <a:t> </a:t>
            </a:r>
            <a:r>
              <a:rPr sz="1400" spc="-5" dirty="0">
                <a:latin typeface="Arial"/>
                <a:cs typeface="Arial"/>
              </a:rPr>
              <a:t>over</a:t>
            </a:r>
            <a:r>
              <a:rPr sz="1400" spc="-25" dirty="0">
                <a:latin typeface="Arial"/>
                <a:cs typeface="Arial"/>
              </a:rPr>
              <a:t> </a:t>
            </a:r>
            <a:r>
              <a:rPr sz="1400" dirty="0">
                <a:latin typeface="Arial"/>
                <a:cs typeface="Arial"/>
              </a:rPr>
              <a:t>air</a:t>
            </a:r>
            <a:r>
              <a:rPr sz="1400" spc="-20" dirty="0">
                <a:latin typeface="Arial"/>
                <a:cs typeface="Arial"/>
              </a:rPr>
              <a:t> </a:t>
            </a:r>
            <a:r>
              <a:rPr sz="1400" dirty="0">
                <a:latin typeface="Arial"/>
                <a:cs typeface="Arial"/>
              </a:rPr>
              <a:t>superiority</a:t>
            </a:r>
            <a:endParaRPr sz="1400">
              <a:latin typeface="Arial"/>
              <a:cs typeface="Arial"/>
            </a:endParaRPr>
          </a:p>
          <a:p>
            <a:pPr>
              <a:lnSpc>
                <a:spcPct val="100000"/>
              </a:lnSpc>
              <a:buFont typeface="Arial"/>
              <a:buChar char="•"/>
            </a:pPr>
            <a:endParaRPr sz="1550">
              <a:latin typeface="Arial"/>
              <a:cs typeface="Arial"/>
            </a:endParaRPr>
          </a:p>
          <a:p>
            <a:pPr marL="299085" indent="-287020">
              <a:lnSpc>
                <a:spcPct val="100000"/>
              </a:lnSpc>
              <a:buChar char="•"/>
              <a:tabLst>
                <a:tab pos="299085" algn="l"/>
                <a:tab pos="299720" algn="l"/>
              </a:tabLst>
            </a:pPr>
            <a:r>
              <a:rPr sz="1400" dirty="0">
                <a:latin typeface="Arial"/>
                <a:cs typeface="Arial"/>
              </a:rPr>
              <a:t>Less</a:t>
            </a:r>
            <a:r>
              <a:rPr sz="1400" spc="-40" dirty="0">
                <a:latin typeface="Arial"/>
                <a:cs typeface="Arial"/>
              </a:rPr>
              <a:t> </a:t>
            </a:r>
            <a:r>
              <a:rPr sz="1400" dirty="0">
                <a:latin typeface="Arial"/>
                <a:cs typeface="Arial"/>
              </a:rPr>
              <a:t>reliant</a:t>
            </a:r>
            <a:r>
              <a:rPr sz="1400" spc="-35" dirty="0">
                <a:latin typeface="Arial"/>
                <a:cs typeface="Arial"/>
              </a:rPr>
              <a:t> </a:t>
            </a:r>
            <a:r>
              <a:rPr sz="1400" dirty="0">
                <a:latin typeface="Arial"/>
                <a:cs typeface="Arial"/>
              </a:rPr>
              <a:t>on</a:t>
            </a:r>
            <a:r>
              <a:rPr sz="1400" spc="-15" dirty="0">
                <a:latin typeface="Arial"/>
                <a:cs typeface="Arial"/>
              </a:rPr>
              <a:t> </a:t>
            </a:r>
            <a:r>
              <a:rPr sz="1400" dirty="0">
                <a:latin typeface="Arial"/>
                <a:cs typeface="Arial"/>
              </a:rPr>
              <a:t>joint</a:t>
            </a:r>
            <a:r>
              <a:rPr sz="1400" spc="-35" dirty="0">
                <a:latin typeface="Arial"/>
                <a:cs typeface="Arial"/>
              </a:rPr>
              <a:t> </a:t>
            </a:r>
            <a:r>
              <a:rPr sz="1400" spc="-5" dirty="0">
                <a:latin typeface="Arial"/>
                <a:cs typeface="Arial"/>
              </a:rPr>
              <a:t>firepower</a:t>
            </a:r>
            <a:endParaRPr sz="1400">
              <a:latin typeface="Arial"/>
              <a:cs typeface="Arial"/>
            </a:endParaRPr>
          </a:p>
        </p:txBody>
      </p:sp>
      <p:sp>
        <p:nvSpPr>
          <p:cNvPr id="16" name="object 16"/>
          <p:cNvSpPr txBox="1"/>
          <p:nvPr/>
        </p:nvSpPr>
        <p:spPr>
          <a:xfrm>
            <a:off x="6973569" y="813561"/>
            <a:ext cx="453390" cy="269240"/>
          </a:xfrm>
          <a:prstGeom prst="rect">
            <a:avLst/>
          </a:prstGeom>
        </p:spPr>
        <p:txBody>
          <a:bodyPr vert="horz" wrap="square" lIns="0" tIns="12065" rIns="0" bIns="0" rtlCol="0">
            <a:spAutoFit/>
          </a:bodyPr>
          <a:lstStyle/>
          <a:p>
            <a:pPr marL="12700">
              <a:lnSpc>
                <a:spcPct val="100000"/>
              </a:lnSpc>
              <a:spcBef>
                <a:spcPts val="95"/>
              </a:spcBef>
            </a:pPr>
            <a:r>
              <a:rPr sz="1600" b="1" u="sng" spc="-5" dirty="0">
                <a:uFill>
                  <a:solidFill>
                    <a:srgbClr val="000000"/>
                  </a:solidFill>
                </a:uFill>
                <a:latin typeface="Arial"/>
                <a:cs typeface="Arial"/>
              </a:rPr>
              <a:t>USA</a:t>
            </a:r>
            <a:endParaRPr sz="1600">
              <a:latin typeface="Arial"/>
              <a:cs typeface="Arial"/>
            </a:endParaRPr>
          </a:p>
        </p:txBody>
      </p:sp>
      <p:sp>
        <p:nvSpPr>
          <p:cNvPr id="17" name="object 17"/>
          <p:cNvSpPr txBox="1"/>
          <p:nvPr/>
        </p:nvSpPr>
        <p:spPr>
          <a:xfrm>
            <a:off x="5866891" y="1098931"/>
            <a:ext cx="2854960" cy="452755"/>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spc="-5" dirty="0">
                <a:latin typeface="Arial"/>
                <a:cs typeface="Arial"/>
              </a:rPr>
              <a:t>Objective</a:t>
            </a:r>
            <a:r>
              <a:rPr sz="1400" spc="-25" dirty="0">
                <a:latin typeface="Arial"/>
                <a:cs typeface="Arial"/>
              </a:rPr>
              <a:t> </a:t>
            </a:r>
            <a:r>
              <a:rPr sz="1400" dirty="0">
                <a:latin typeface="Arial"/>
                <a:cs typeface="Arial"/>
              </a:rPr>
              <a:t>is</a:t>
            </a:r>
            <a:r>
              <a:rPr sz="1400" spc="-20" dirty="0">
                <a:latin typeface="Arial"/>
                <a:cs typeface="Arial"/>
              </a:rPr>
              <a:t> </a:t>
            </a:r>
            <a:r>
              <a:rPr sz="1400" spc="-5" dirty="0">
                <a:latin typeface="Arial"/>
                <a:cs typeface="Arial"/>
              </a:rPr>
              <a:t>meet</a:t>
            </a:r>
            <a:r>
              <a:rPr sz="1400" spc="-15" dirty="0">
                <a:latin typeface="Arial"/>
                <a:cs typeface="Arial"/>
              </a:rPr>
              <a:t> </a:t>
            </a:r>
            <a:r>
              <a:rPr sz="1400" dirty="0">
                <a:latin typeface="Arial"/>
                <a:cs typeface="Arial"/>
              </a:rPr>
              <a:t>and</a:t>
            </a:r>
            <a:r>
              <a:rPr sz="1400" spc="-25" dirty="0">
                <a:latin typeface="Arial"/>
                <a:cs typeface="Arial"/>
              </a:rPr>
              <a:t> </a:t>
            </a:r>
            <a:r>
              <a:rPr sz="1400" dirty="0">
                <a:latin typeface="Arial"/>
                <a:cs typeface="Arial"/>
              </a:rPr>
              <a:t>defeat</a:t>
            </a:r>
            <a:r>
              <a:rPr sz="1400" spc="-40" dirty="0">
                <a:latin typeface="Arial"/>
                <a:cs typeface="Arial"/>
              </a:rPr>
              <a:t> </a:t>
            </a:r>
            <a:r>
              <a:rPr sz="1400" dirty="0">
                <a:latin typeface="Arial"/>
                <a:cs typeface="Arial"/>
              </a:rPr>
              <a:t>the </a:t>
            </a:r>
            <a:r>
              <a:rPr sz="1400" spc="-375" dirty="0">
                <a:latin typeface="Arial"/>
                <a:cs typeface="Arial"/>
              </a:rPr>
              <a:t> </a:t>
            </a:r>
            <a:r>
              <a:rPr sz="1400" dirty="0">
                <a:latin typeface="Arial"/>
                <a:cs typeface="Arial"/>
              </a:rPr>
              <a:t>enemy</a:t>
            </a:r>
            <a:r>
              <a:rPr sz="1400" spc="-30" dirty="0">
                <a:latin typeface="Arial"/>
                <a:cs typeface="Arial"/>
              </a:rPr>
              <a:t> </a:t>
            </a:r>
            <a:r>
              <a:rPr sz="1400" dirty="0">
                <a:latin typeface="Arial"/>
                <a:cs typeface="Arial"/>
              </a:rPr>
              <a:t>in</a:t>
            </a:r>
            <a:r>
              <a:rPr sz="1400" spc="-15" dirty="0">
                <a:latin typeface="Arial"/>
                <a:cs typeface="Arial"/>
              </a:rPr>
              <a:t> </a:t>
            </a:r>
            <a:r>
              <a:rPr sz="1400" dirty="0">
                <a:latin typeface="Arial"/>
                <a:cs typeface="Arial"/>
              </a:rPr>
              <a:t>close</a:t>
            </a:r>
            <a:r>
              <a:rPr sz="1400" spc="-35" dirty="0">
                <a:latin typeface="Arial"/>
                <a:cs typeface="Arial"/>
              </a:rPr>
              <a:t> </a:t>
            </a:r>
            <a:r>
              <a:rPr sz="1400" dirty="0">
                <a:latin typeface="Arial"/>
                <a:cs typeface="Arial"/>
              </a:rPr>
              <a:t>combat</a:t>
            </a:r>
            <a:endParaRPr sz="1400">
              <a:latin typeface="Arial"/>
              <a:cs typeface="Arial"/>
            </a:endParaRPr>
          </a:p>
        </p:txBody>
      </p:sp>
      <p:sp>
        <p:nvSpPr>
          <p:cNvPr id="18" name="object 18"/>
          <p:cNvSpPr txBox="1"/>
          <p:nvPr/>
        </p:nvSpPr>
        <p:spPr>
          <a:xfrm>
            <a:off x="5866891" y="1824355"/>
            <a:ext cx="2317115" cy="452755"/>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dirty="0">
                <a:latin typeface="Arial"/>
                <a:cs typeface="Arial"/>
              </a:rPr>
              <a:t>Embrace</a:t>
            </a:r>
            <a:r>
              <a:rPr sz="1400" spc="-70" dirty="0">
                <a:latin typeface="Arial"/>
                <a:cs typeface="Arial"/>
              </a:rPr>
              <a:t> </a:t>
            </a:r>
            <a:r>
              <a:rPr sz="1400" dirty="0">
                <a:latin typeface="Arial"/>
                <a:cs typeface="Arial"/>
              </a:rPr>
              <a:t>isolation:</a:t>
            </a:r>
            <a:r>
              <a:rPr sz="1400" spc="-70" dirty="0">
                <a:latin typeface="Arial"/>
                <a:cs typeface="Arial"/>
              </a:rPr>
              <a:t> </a:t>
            </a:r>
            <a:r>
              <a:rPr sz="1400" i="1" dirty="0">
                <a:latin typeface="Arial"/>
                <a:cs typeface="Arial"/>
              </a:rPr>
              <a:t>“semi- </a:t>
            </a:r>
            <a:r>
              <a:rPr sz="1400" i="1" spc="-375" dirty="0">
                <a:latin typeface="Arial"/>
                <a:cs typeface="Arial"/>
              </a:rPr>
              <a:t> </a:t>
            </a:r>
            <a:r>
              <a:rPr sz="1400" i="1" spc="-5" dirty="0">
                <a:latin typeface="Arial"/>
                <a:cs typeface="Arial"/>
              </a:rPr>
              <a:t>independent</a:t>
            </a:r>
            <a:r>
              <a:rPr sz="1400" i="1" spc="-55" dirty="0">
                <a:latin typeface="Arial"/>
                <a:cs typeface="Arial"/>
              </a:rPr>
              <a:t> </a:t>
            </a:r>
            <a:r>
              <a:rPr sz="1400" i="1" dirty="0">
                <a:latin typeface="Arial"/>
                <a:cs typeface="Arial"/>
              </a:rPr>
              <a:t>operations”</a:t>
            </a:r>
            <a:endParaRPr sz="1400">
              <a:latin typeface="Arial"/>
              <a:cs typeface="Arial"/>
            </a:endParaRPr>
          </a:p>
        </p:txBody>
      </p:sp>
      <p:sp>
        <p:nvSpPr>
          <p:cNvPr id="19" name="object 19"/>
          <p:cNvSpPr txBox="1"/>
          <p:nvPr/>
        </p:nvSpPr>
        <p:spPr>
          <a:xfrm>
            <a:off x="5866891" y="2550032"/>
            <a:ext cx="2833370" cy="452755"/>
          </a:xfrm>
          <a:prstGeom prst="rect">
            <a:avLst/>
          </a:prstGeom>
        </p:spPr>
        <p:txBody>
          <a:bodyPr vert="horz" wrap="square" lIns="0" tIns="13335" rIns="0" bIns="0" rtlCol="0">
            <a:spAutoFit/>
          </a:bodyPr>
          <a:lstStyle/>
          <a:p>
            <a:pPr marL="299085" marR="5080" indent="-287020">
              <a:lnSpc>
                <a:spcPct val="100000"/>
              </a:lnSpc>
              <a:spcBef>
                <a:spcPts val="105"/>
              </a:spcBef>
              <a:buChar char="•"/>
              <a:tabLst>
                <a:tab pos="299085" algn="l"/>
                <a:tab pos="299720" algn="l"/>
              </a:tabLst>
            </a:pPr>
            <a:r>
              <a:rPr sz="1400" spc="-5" dirty="0">
                <a:latin typeface="Arial"/>
                <a:cs typeface="Arial"/>
              </a:rPr>
              <a:t>Offensive</a:t>
            </a:r>
            <a:r>
              <a:rPr sz="1400" spc="-45" dirty="0">
                <a:latin typeface="Arial"/>
                <a:cs typeface="Arial"/>
              </a:rPr>
              <a:t> </a:t>
            </a:r>
            <a:r>
              <a:rPr sz="1400" dirty="0">
                <a:latin typeface="Arial"/>
                <a:cs typeface="Arial"/>
              </a:rPr>
              <a:t>tactics</a:t>
            </a:r>
            <a:r>
              <a:rPr sz="1400" spc="-60" dirty="0">
                <a:latin typeface="Arial"/>
                <a:cs typeface="Arial"/>
              </a:rPr>
              <a:t> </a:t>
            </a:r>
            <a:r>
              <a:rPr sz="1400" dirty="0">
                <a:latin typeface="Arial"/>
                <a:cs typeface="Arial"/>
              </a:rPr>
              <a:t>based</a:t>
            </a:r>
            <a:r>
              <a:rPr sz="1400" spc="-40" dirty="0">
                <a:latin typeface="Arial"/>
                <a:cs typeface="Arial"/>
              </a:rPr>
              <a:t> </a:t>
            </a:r>
            <a:r>
              <a:rPr sz="1400" dirty="0">
                <a:latin typeface="Arial"/>
                <a:cs typeface="Arial"/>
              </a:rPr>
              <a:t>on</a:t>
            </a:r>
            <a:r>
              <a:rPr sz="1400" spc="-20" dirty="0">
                <a:latin typeface="Arial"/>
                <a:cs typeface="Arial"/>
              </a:rPr>
              <a:t> </a:t>
            </a:r>
            <a:r>
              <a:rPr sz="1400" dirty="0">
                <a:latin typeface="Arial"/>
                <a:cs typeface="Arial"/>
              </a:rPr>
              <a:t>rapid </a:t>
            </a:r>
            <a:r>
              <a:rPr sz="1400" spc="-375" dirty="0">
                <a:latin typeface="Arial"/>
                <a:cs typeface="Arial"/>
              </a:rPr>
              <a:t> </a:t>
            </a:r>
            <a:r>
              <a:rPr sz="1400" spc="-5" dirty="0">
                <a:latin typeface="Arial"/>
                <a:cs typeface="Arial"/>
              </a:rPr>
              <a:t>maneuver</a:t>
            </a:r>
            <a:r>
              <a:rPr sz="1400" spc="-25" dirty="0">
                <a:latin typeface="Arial"/>
                <a:cs typeface="Arial"/>
              </a:rPr>
              <a:t> </a:t>
            </a:r>
            <a:r>
              <a:rPr sz="1400" spc="-5" dirty="0">
                <a:latin typeface="Arial"/>
                <a:cs typeface="Arial"/>
              </a:rPr>
              <a:t>over</a:t>
            </a:r>
            <a:r>
              <a:rPr sz="1400" spc="-15" dirty="0">
                <a:latin typeface="Arial"/>
                <a:cs typeface="Arial"/>
              </a:rPr>
              <a:t> </a:t>
            </a:r>
            <a:r>
              <a:rPr sz="1400" dirty="0">
                <a:latin typeface="Arial"/>
                <a:cs typeface="Arial"/>
              </a:rPr>
              <a:t>all</a:t>
            </a:r>
            <a:r>
              <a:rPr sz="1400" spc="-10" dirty="0">
                <a:latin typeface="Arial"/>
                <a:cs typeface="Arial"/>
              </a:rPr>
              <a:t> </a:t>
            </a:r>
            <a:r>
              <a:rPr sz="1400" dirty="0">
                <a:latin typeface="Arial"/>
                <a:cs typeface="Arial"/>
              </a:rPr>
              <a:t>terrain</a:t>
            </a:r>
            <a:endParaRPr sz="1400">
              <a:latin typeface="Arial"/>
              <a:cs typeface="Arial"/>
            </a:endParaRPr>
          </a:p>
        </p:txBody>
      </p:sp>
      <p:sp>
        <p:nvSpPr>
          <p:cNvPr id="20" name="object 20"/>
          <p:cNvSpPr txBox="1"/>
          <p:nvPr/>
        </p:nvSpPr>
        <p:spPr>
          <a:xfrm>
            <a:off x="5866891" y="3275457"/>
            <a:ext cx="2310130" cy="453390"/>
          </a:xfrm>
          <a:prstGeom prst="rect">
            <a:avLst/>
          </a:prstGeom>
        </p:spPr>
        <p:txBody>
          <a:bodyPr vert="horz" wrap="square" lIns="0" tIns="13335" rIns="0" bIns="0" rtlCol="0">
            <a:spAutoFit/>
          </a:bodyPr>
          <a:lstStyle/>
          <a:p>
            <a:pPr marL="299085" indent="-287020">
              <a:lnSpc>
                <a:spcPct val="100000"/>
              </a:lnSpc>
              <a:spcBef>
                <a:spcPts val="105"/>
              </a:spcBef>
              <a:buChar char="•"/>
              <a:tabLst>
                <a:tab pos="299085" algn="l"/>
                <a:tab pos="299720" algn="l"/>
              </a:tabLst>
            </a:pPr>
            <a:r>
              <a:rPr sz="1400" dirty="0">
                <a:latin typeface="Arial"/>
                <a:cs typeface="Arial"/>
              </a:rPr>
              <a:t>Defense</a:t>
            </a:r>
            <a:r>
              <a:rPr sz="1400" spc="-60" dirty="0">
                <a:latin typeface="Arial"/>
                <a:cs typeface="Arial"/>
              </a:rPr>
              <a:t> </a:t>
            </a:r>
            <a:r>
              <a:rPr sz="1400" dirty="0">
                <a:latin typeface="Arial"/>
                <a:cs typeface="Arial"/>
              </a:rPr>
              <a:t>is</a:t>
            </a:r>
            <a:r>
              <a:rPr sz="1400" spc="-40" dirty="0">
                <a:latin typeface="Arial"/>
                <a:cs typeface="Arial"/>
              </a:rPr>
              <a:t> </a:t>
            </a:r>
            <a:r>
              <a:rPr sz="1400" dirty="0">
                <a:latin typeface="Arial"/>
                <a:cs typeface="Arial"/>
              </a:rPr>
              <a:t>almost</a:t>
            </a:r>
            <a:r>
              <a:rPr sz="1400" spc="-60" dirty="0">
                <a:latin typeface="Arial"/>
                <a:cs typeface="Arial"/>
              </a:rPr>
              <a:t> </a:t>
            </a:r>
            <a:r>
              <a:rPr sz="1400" spc="-5" dirty="0">
                <a:latin typeface="Arial"/>
                <a:cs typeface="Arial"/>
              </a:rPr>
              <a:t>always</a:t>
            </a:r>
            <a:endParaRPr sz="1400">
              <a:latin typeface="Arial"/>
              <a:cs typeface="Arial"/>
            </a:endParaRPr>
          </a:p>
          <a:p>
            <a:pPr marL="299085">
              <a:lnSpc>
                <a:spcPct val="100000"/>
              </a:lnSpc>
            </a:pPr>
            <a:r>
              <a:rPr sz="1400" spc="-5" dirty="0">
                <a:latin typeface="Arial"/>
                <a:cs typeface="Arial"/>
              </a:rPr>
              <a:t>maneuver/mobile</a:t>
            </a:r>
            <a:endParaRPr sz="1400">
              <a:latin typeface="Arial"/>
              <a:cs typeface="Arial"/>
            </a:endParaRPr>
          </a:p>
        </p:txBody>
      </p:sp>
      <p:sp>
        <p:nvSpPr>
          <p:cNvPr id="21" name="object 21"/>
          <p:cNvSpPr txBox="1"/>
          <p:nvPr/>
        </p:nvSpPr>
        <p:spPr>
          <a:xfrm>
            <a:off x="5866891" y="4001261"/>
            <a:ext cx="2869565" cy="239395"/>
          </a:xfrm>
          <a:prstGeom prst="rect">
            <a:avLst/>
          </a:prstGeom>
        </p:spPr>
        <p:txBody>
          <a:bodyPr vert="horz" wrap="square" lIns="0" tIns="12700" rIns="0" bIns="0" rtlCol="0">
            <a:spAutoFit/>
          </a:bodyPr>
          <a:lstStyle/>
          <a:p>
            <a:pPr marL="299085" indent="-287020">
              <a:lnSpc>
                <a:spcPct val="100000"/>
              </a:lnSpc>
              <a:spcBef>
                <a:spcPts val="100"/>
              </a:spcBef>
              <a:buChar char="•"/>
              <a:tabLst>
                <a:tab pos="299085" algn="l"/>
                <a:tab pos="299720" algn="l"/>
              </a:tabLst>
            </a:pPr>
            <a:r>
              <a:rPr sz="1400" dirty="0">
                <a:latin typeface="Arial"/>
                <a:cs typeface="Arial"/>
              </a:rPr>
              <a:t>Reduced</a:t>
            </a:r>
            <a:r>
              <a:rPr sz="1400" spc="-50" dirty="0">
                <a:latin typeface="Arial"/>
                <a:cs typeface="Arial"/>
              </a:rPr>
              <a:t> </a:t>
            </a:r>
            <a:r>
              <a:rPr sz="1400" dirty="0">
                <a:latin typeface="Arial"/>
                <a:cs typeface="Arial"/>
              </a:rPr>
              <a:t>indirect</a:t>
            </a:r>
            <a:r>
              <a:rPr sz="1400" spc="-55" dirty="0">
                <a:latin typeface="Arial"/>
                <a:cs typeface="Arial"/>
              </a:rPr>
              <a:t> </a:t>
            </a:r>
            <a:r>
              <a:rPr sz="1400" dirty="0">
                <a:latin typeface="Arial"/>
                <a:cs typeface="Arial"/>
              </a:rPr>
              <a:t>fire</a:t>
            </a:r>
            <a:r>
              <a:rPr sz="1400" spc="-40" dirty="0">
                <a:latin typeface="Arial"/>
                <a:cs typeface="Arial"/>
              </a:rPr>
              <a:t> </a:t>
            </a:r>
            <a:r>
              <a:rPr sz="1400" dirty="0">
                <a:latin typeface="Arial"/>
                <a:cs typeface="Arial"/>
              </a:rPr>
              <a:t>capabilities</a:t>
            </a:r>
            <a:endParaRPr sz="1400">
              <a:latin typeface="Arial"/>
              <a:cs typeface="Arial"/>
            </a:endParaRPr>
          </a:p>
        </p:txBody>
      </p:sp>
      <p:sp>
        <p:nvSpPr>
          <p:cNvPr id="22" name="object 22"/>
          <p:cNvSpPr txBox="1"/>
          <p:nvPr/>
        </p:nvSpPr>
        <p:spPr>
          <a:xfrm>
            <a:off x="5866891" y="4513326"/>
            <a:ext cx="2827655" cy="239395"/>
          </a:xfrm>
          <a:prstGeom prst="rect">
            <a:avLst/>
          </a:prstGeom>
        </p:spPr>
        <p:txBody>
          <a:bodyPr vert="horz" wrap="square" lIns="0" tIns="12700" rIns="0" bIns="0" rtlCol="0">
            <a:spAutoFit/>
          </a:bodyPr>
          <a:lstStyle/>
          <a:p>
            <a:pPr marL="299085" indent="-287020">
              <a:lnSpc>
                <a:spcPct val="100000"/>
              </a:lnSpc>
              <a:spcBef>
                <a:spcPts val="100"/>
              </a:spcBef>
              <a:buChar char="•"/>
              <a:tabLst>
                <a:tab pos="299085" algn="l"/>
                <a:tab pos="299720" algn="l"/>
              </a:tabLst>
            </a:pPr>
            <a:r>
              <a:rPr sz="1400" spc="-5" dirty="0">
                <a:latin typeface="Arial"/>
                <a:cs typeface="Arial"/>
              </a:rPr>
              <a:t>Heavily</a:t>
            </a:r>
            <a:r>
              <a:rPr sz="1400" dirty="0">
                <a:latin typeface="Arial"/>
                <a:cs typeface="Arial"/>
              </a:rPr>
              <a:t> reliant</a:t>
            </a:r>
            <a:r>
              <a:rPr sz="1400" spc="-35" dirty="0">
                <a:latin typeface="Arial"/>
                <a:cs typeface="Arial"/>
              </a:rPr>
              <a:t> </a:t>
            </a:r>
            <a:r>
              <a:rPr sz="1400" dirty="0">
                <a:latin typeface="Arial"/>
                <a:cs typeface="Arial"/>
              </a:rPr>
              <a:t>on</a:t>
            </a:r>
            <a:r>
              <a:rPr sz="1400" spc="-25" dirty="0">
                <a:latin typeface="Arial"/>
                <a:cs typeface="Arial"/>
              </a:rPr>
              <a:t> </a:t>
            </a:r>
            <a:r>
              <a:rPr sz="1400" dirty="0">
                <a:latin typeface="Arial"/>
                <a:cs typeface="Arial"/>
              </a:rPr>
              <a:t>joint</a:t>
            </a:r>
            <a:r>
              <a:rPr sz="1400" spc="-20" dirty="0">
                <a:latin typeface="Arial"/>
                <a:cs typeface="Arial"/>
              </a:rPr>
              <a:t> </a:t>
            </a:r>
            <a:r>
              <a:rPr sz="1400" spc="-5" dirty="0">
                <a:latin typeface="Arial"/>
                <a:cs typeface="Arial"/>
              </a:rPr>
              <a:t>firepower</a:t>
            </a:r>
            <a:endParaRPr sz="1400">
              <a:latin typeface="Arial"/>
              <a:cs typeface="Arial"/>
            </a:endParaRPr>
          </a:p>
        </p:txBody>
      </p:sp>
      <p:sp>
        <p:nvSpPr>
          <p:cNvPr id="23" name="object 23"/>
          <p:cNvSpPr txBox="1"/>
          <p:nvPr/>
        </p:nvSpPr>
        <p:spPr>
          <a:xfrm>
            <a:off x="5866891" y="5025644"/>
            <a:ext cx="3045460" cy="239395"/>
          </a:xfrm>
          <a:prstGeom prst="rect">
            <a:avLst/>
          </a:prstGeom>
        </p:spPr>
        <p:txBody>
          <a:bodyPr vert="horz" wrap="square" lIns="0" tIns="12700" rIns="0" bIns="0" rtlCol="0">
            <a:spAutoFit/>
          </a:bodyPr>
          <a:lstStyle/>
          <a:p>
            <a:pPr marL="299085" indent="-287020">
              <a:lnSpc>
                <a:spcPct val="100000"/>
              </a:lnSpc>
              <a:spcBef>
                <a:spcPts val="100"/>
              </a:spcBef>
              <a:buChar char="•"/>
              <a:tabLst>
                <a:tab pos="299085" algn="l"/>
                <a:tab pos="299720" algn="l"/>
              </a:tabLst>
            </a:pPr>
            <a:r>
              <a:rPr sz="1400" dirty="0">
                <a:latin typeface="Arial"/>
                <a:cs typeface="Arial"/>
              </a:rPr>
              <a:t>Reliant</a:t>
            </a:r>
            <a:r>
              <a:rPr sz="1400" spc="-30" dirty="0">
                <a:latin typeface="Arial"/>
                <a:cs typeface="Arial"/>
              </a:rPr>
              <a:t> </a:t>
            </a:r>
            <a:r>
              <a:rPr sz="1400" dirty="0">
                <a:latin typeface="Arial"/>
                <a:cs typeface="Arial"/>
              </a:rPr>
              <a:t>on</a:t>
            </a:r>
            <a:r>
              <a:rPr sz="1400" spc="-30" dirty="0">
                <a:latin typeface="Arial"/>
                <a:cs typeface="Arial"/>
              </a:rPr>
              <a:t> </a:t>
            </a:r>
            <a:r>
              <a:rPr sz="1400" dirty="0">
                <a:latin typeface="Arial"/>
                <a:cs typeface="Arial"/>
              </a:rPr>
              <a:t>air</a:t>
            </a:r>
            <a:r>
              <a:rPr sz="1400" spc="-20" dirty="0">
                <a:latin typeface="Arial"/>
                <a:cs typeface="Arial"/>
              </a:rPr>
              <a:t> </a:t>
            </a:r>
            <a:r>
              <a:rPr sz="1400" dirty="0">
                <a:latin typeface="Arial"/>
                <a:cs typeface="Arial"/>
              </a:rPr>
              <a:t>and</a:t>
            </a:r>
            <a:r>
              <a:rPr sz="1400" spc="-30" dirty="0">
                <a:latin typeface="Arial"/>
                <a:cs typeface="Arial"/>
              </a:rPr>
              <a:t> </a:t>
            </a:r>
            <a:r>
              <a:rPr sz="1400" spc="-5" dirty="0">
                <a:latin typeface="Arial"/>
                <a:cs typeface="Arial"/>
              </a:rPr>
              <a:t>naval</a:t>
            </a:r>
            <a:r>
              <a:rPr sz="1400" spc="-20" dirty="0">
                <a:latin typeface="Arial"/>
                <a:cs typeface="Arial"/>
              </a:rPr>
              <a:t> </a:t>
            </a:r>
            <a:r>
              <a:rPr sz="1400" dirty="0">
                <a:latin typeface="Arial"/>
                <a:cs typeface="Arial"/>
              </a:rPr>
              <a:t>superiority</a:t>
            </a:r>
            <a:endParaRPr sz="1400">
              <a:latin typeface="Arial"/>
              <a:cs typeface="Arial"/>
            </a:endParaRPr>
          </a:p>
        </p:txBody>
      </p:sp>
      <p:pic>
        <p:nvPicPr>
          <p:cNvPr id="24" name="object 24"/>
          <p:cNvPicPr/>
          <p:nvPr/>
        </p:nvPicPr>
        <p:blipFill>
          <a:blip r:embed="rId2" cstate="print"/>
          <a:stretch>
            <a:fillRect/>
          </a:stretch>
        </p:blipFill>
        <p:spPr>
          <a:xfrm>
            <a:off x="3377184" y="1168908"/>
            <a:ext cx="2314956" cy="1534668"/>
          </a:xfrm>
          <a:prstGeom prst="rect">
            <a:avLst/>
          </a:prstGeom>
        </p:spPr>
      </p:pic>
      <p:pic>
        <p:nvPicPr>
          <p:cNvPr id="25" name="object 25"/>
          <p:cNvPicPr/>
          <p:nvPr/>
        </p:nvPicPr>
        <p:blipFill>
          <a:blip r:embed="rId3" cstate="print"/>
          <a:stretch>
            <a:fillRect/>
          </a:stretch>
        </p:blipFill>
        <p:spPr>
          <a:xfrm>
            <a:off x="3377184" y="2930651"/>
            <a:ext cx="2298191" cy="1464564"/>
          </a:xfrm>
          <a:prstGeom prst="rect">
            <a:avLst/>
          </a:prstGeom>
        </p:spPr>
      </p:pic>
      <p:pic>
        <p:nvPicPr>
          <p:cNvPr id="26" name="object 26"/>
          <p:cNvPicPr/>
          <p:nvPr/>
        </p:nvPicPr>
        <p:blipFill>
          <a:blip r:embed="rId4" cstate="print"/>
          <a:stretch>
            <a:fillRect/>
          </a:stretch>
        </p:blipFill>
        <p:spPr>
          <a:xfrm>
            <a:off x="3377184" y="4556759"/>
            <a:ext cx="2296667" cy="1630679"/>
          </a:xfrm>
          <a:prstGeom prst="rect">
            <a:avLst/>
          </a:prstGeom>
        </p:spPr>
      </p:pic>
      <p:sp>
        <p:nvSpPr>
          <p:cNvPr id="28" name="object 28"/>
          <p:cNvSpPr txBox="1"/>
          <p:nvPr/>
        </p:nvSpPr>
        <p:spPr>
          <a:xfrm>
            <a:off x="8727058" y="6552689"/>
            <a:ext cx="314960" cy="252095"/>
          </a:xfrm>
          <a:prstGeom prst="rect">
            <a:avLst/>
          </a:prstGeom>
        </p:spPr>
        <p:txBody>
          <a:bodyPr vert="horz" wrap="square" lIns="0" tIns="0" rIns="0" bIns="0" rtlCol="0">
            <a:spAutoFit/>
          </a:bodyPr>
          <a:lstStyle/>
          <a:p>
            <a:pPr marL="38100">
              <a:lnSpc>
                <a:spcPts val="1864"/>
              </a:lnSpc>
            </a:pPr>
            <a:fld id="{81D60167-4931-47E6-BA6A-407CBD079E47}" type="slidenum">
              <a:rPr sz="1600" b="1" spc="-5" dirty="0">
                <a:solidFill>
                  <a:srgbClr val="FFFFFF"/>
                </a:solidFill>
                <a:latin typeface="Arial"/>
                <a:cs typeface="Arial"/>
              </a:rPr>
              <a:t>79</a:t>
            </a:fld>
            <a:endParaRPr sz="1600">
              <a:latin typeface="Arial"/>
              <a:cs typeface="Arial"/>
            </a:endParaRPr>
          </a:p>
        </p:txBody>
      </p:sp>
    </p:spTree>
    <p:extLst>
      <p:ext uri="{BB962C8B-B14F-4D97-AF65-F5344CB8AC3E}">
        <p14:creationId xmlns:p14="http://schemas.microsoft.com/office/powerpoint/2010/main" val="378303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0ECCCE-E03F-41A9-8C4D-6286A2D6CF36}"/>
              </a:ext>
            </a:extLst>
          </p:cNvPr>
          <p:cNvSpPr/>
          <p:nvPr/>
        </p:nvSpPr>
        <p:spPr>
          <a:xfrm>
            <a:off x="609600" y="928392"/>
            <a:ext cx="544476" cy="6036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28012C5-8E2E-4BBA-A31D-B89E3628D048}"/>
              </a:ext>
            </a:extLst>
          </p:cNvPr>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6533"/>
          <a:stretch/>
        </p:blipFill>
        <p:spPr>
          <a:xfrm>
            <a:off x="691662" y="3734649"/>
            <a:ext cx="3886200" cy="2517225"/>
          </a:xfrm>
          <a:prstGeom prst="rect">
            <a:avLst/>
          </a:prstGeom>
        </p:spPr>
      </p:pic>
      <p:pic>
        <p:nvPicPr>
          <p:cNvPr id="11" name="Picture 10">
            <a:extLst>
              <a:ext uri="{FF2B5EF4-FFF2-40B4-BE49-F238E27FC236}">
                <a16:creationId xmlns:a16="http://schemas.microsoft.com/office/drawing/2014/main" id="{8FE27F63-A1EE-4937-B414-EC0CDE2CF4EE}"/>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873" r="8863" b="16025"/>
          <a:stretch/>
        </p:blipFill>
        <p:spPr>
          <a:xfrm>
            <a:off x="4921024" y="3734649"/>
            <a:ext cx="4038076" cy="2489041"/>
          </a:xfrm>
          <a:prstGeom prst="rect">
            <a:avLst/>
          </a:prstGeom>
        </p:spPr>
      </p:pic>
      <p:sp>
        <p:nvSpPr>
          <p:cNvPr id="3" name="Content Placeholder 2"/>
          <p:cNvSpPr>
            <a:spLocks noGrp="1"/>
          </p:cNvSpPr>
          <p:nvPr>
            <p:ph idx="1"/>
          </p:nvPr>
        </p:nvSpPr>
        <p:spPr>
          <a:xfrm>
            <a:off x="615462" y="3160053"/>
            <a:ext cx="6324600" cy="381000"/>
          </a:xfrm>
        </p:spPr>
        <p:txBody>
          <a:bodyPr>
            <a:noAutofit/>
          </a:bodyPr>
          <a:lstStyle/>
          <a:p>
            <a:pPr marL="0" indent="0" algn="ctr">
              <a:buNone/>
            </a:pPr>
            <a:r>
              <a:rPr lang="en-US" sz="1800" b="1" dirty="0">
                <a:solidFill>
                  <a:srgbClr val="000050"/>
                </a:solidFill>
                <a:latin typeface="Arial Black" panose="020B0A04020102020204" pitchFamily="34" charset="0"/>
                <a:cs typeface="Arial" panose="020B0604020202020204" pitchFamily="34" charset="0"/>
              </a:rPr>
              <a:t>Continued growth of PLA military power</a:t>
            </a:r>
          </a:p>
        </p:txBody>
      </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C373DC0-F413-4098-8AFC-675FCCBD90A8}" type="slidenum">
              <a:rPr kumimoji="0" lang="en-US" sz="1600" b="1" i="0" u="none" strike="noStrike" kern="1200" cap="none" spc="0" normalizeH="0" baseline="0" noProof="0" smtClean="0">
                <a:ln>
                  <a:noFill/>
                </a:ln>
                <a:solidFill>
                  <a:srgbClr val="000050"/>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srgbClr val="000050"/>
              </a:solidFill>
              <a:effectLst/>
              <a:uLnTx/>
              <a:uFillTx/>
              <a:latin typeface="Arial" pitchFamily="34" charset="0"/>
              <a:ea typeface="+mn-ea"/>
              <a:cs typeface="Arial" pitchFamily="34" charset="0"/>
            </a:endParaRPr>
          </a:p>
        </p:txBody>
      </p:sp>
      <p:sp>
        <p:nvSpPr>
          <p:cNvPr id="9" name="TextBox 8">
            <a:extLst>
              <a:ext uri="{FF2B5EF4-FFF2-40B4-BE49-F238E27FC236}">
                <a16:creationId xmlns:a16="http://schemas.microsoft.com/office/drawing/2014/main" id="{35F8A4E4-910E-4390-A9B6-CC93D8A20422}"/>
              </a:ext>
            </a:extLst>
          </p:cNvPr>
          <p:cNvSpPr txBox="1"/>
          <p:nvPr/>
        </p:nvSpPr>
        <p:spPr>
          <a:xfrm>
            <a:off x="647700" y="5833646"/>
            <a:ext cx="7848600" cy="338554"/>
          </a:xfrm>
          <a:prstGeom prst="rect">
            <a:avLst/>
          </a:prstGeom>
          <a:solidFill>
            <a:srgbClr val="FF0000"/>
          </a:solidFill>
          <a:ln w="254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Breaking away from the Soviet/Russian model as the sole ground threat model</a:t>
            </a:r>
          </a:p>
        </p:txBody>
      </p:sp>
      <p:sp>
        <p:nvSpPr>
          <p:cNvPr id="8" name="Title 1"/>
          <p:cNvSpPr txBox="1">
            <a:spLocks/>
          </p:cNvSpPr>
          <p:nvPr/>
        </p:nvSpPr>
        <p:spPr>
          <a:xfrm>
            <a:off x="1295400" y="76200"/>
            <a:ext cx="44196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50" normalizeH="0" baseline="0" noProof="0" dirty="0">
                <a:ln>
                  <a:noFill/>
                </a:ln>
                <a:solidFill>
                  <a:srgbClr val="000050"/>
                </a:solidFill>
                <a:effectLst/>
                <a:uLnTx/>
                <a:uFillTx/>
                <a:latin typeface="Arial" panose="020B0604020202020204" pitchFamily="34" charset="0"/>
                <a:ea typeface="+mj-ea"/>
                <a:cs typeface="Arial" panose="020B0604020202020204" pitchFamily="34" charset="0"/>
              </a:rPr>
              <a:t>ATP 7-100.3: Implications</a:t>
            </a:r>
          </a:p>
        </p:txBody>
      </p:sp>
      <p:cxnSp>
        <p:nvCxnSpPr>
          <p:cNvPr id="10" name="Straight Connector 9">
            <a:extLst>
              <a:ext uri="{FF2B5EF4-FFF2-40B4-BE49-F238E27FC236}">
                <a16:creationId xmlns:a16="http://schemas.microsoft.com/office/drawing/2014/main" id="{14B22A08-79D0-4D5A-8368-776EA397CB13}"/>
              </a:ext>
            </a:extLst>
          </p:cNvPr>
          <p:cNvCxnSpPr/>
          <p:nvPr/>
        </p:nvCxnSpPr>
        <p:spPr>
          <a:xfrm>
            <a:off x="1366185" y="762000"/>
            <a:ext cx="46229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36491" y="1063721"/>
            <a:ext cx="47929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50"/>
                </a:solidFill>
                <a:effectLst/>
                <a:uLnTx/>
                <a:uFillTx/>
                <a:latin typeface="Arial Black" panose="020B0A04020102020204" pitchFamily="34" charset="0"/>
                <a:ea typeface="+mn-ea"/>
                <a:cs typeface="Arial" panose="020B0604020202020204" pitchFamily="34" charset="0"/>
              </a:rPr>
              <a:t>OPFOR composition and capabilities</a:t>
            </a:r>
          </a:p>
        </p:txBody>
      </p:sp>
      <p:sp>
        <p:nvSpPr>
          <p:cNvPr id="15" name="Rectangle 14"/>
          <p:cNvSpPr/>
          <p:nvPr/>
        </p:nvSpPr>
        <p:spPr>
          <a:xfrm>
            <a:off x="1066800" y="1756268"/>
            <a:ext cx="67056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50"/>
                </a:solidFill>
                <a:effectLst/>
                <a:uLnTx/>
                <a:uFillTx/>
                <a:latin typeface="Arial Black" panose="020B0A04020102020204" pitchFamily="34" charset="0"/>
                <a:ea typeface="+mn-ea"/>
                <a:cs typeface="Arial" panose="020B0604020202020204" pitchFamily="34" charset="0"/>
              </a:rPr>
              <a:t>Integration of information warfare at low echelons</a:t>
            </a:r>
          </a:p>
        </p:txBody>
      </p:sp>
      <p:sp>
        <p:nvSpPr>
          <p:cNvPr id="16" name="Rectangle 15"/>
          <p:cNvSpPr/>
          <p:nvPr/>
        </p:nvSpPr>
        <p:spPr>
          <a:xfrm>
            <a:off x="990600" y="2439282"/>
            <a:ext cx="728654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50"/>
                </a:solidFill>
                <a:effectLst/>
                <a:uLnTx/>
                <a:uFillTx/>
                <a:latin typeface="Arial Black" panose="020B0A04020102020204" pitchFamily="34" charset="0"/>
                <a:ea typeface="+mn-ea"/>
                <a:cs typeface="Arial" panose="020B0604020202020204" pitchFamily="34" charset="0"/>
              </a:rPr>
              <a:t>Potential overmatch in some domains and capabilities</a:t>
            </a:r>
          </a:p>
        </p:txBody>
      </p:sp>
      <p:sp>
        <p:nvSpPr>
          <p:cNvPr id="14" name="Rectangle 13">
            <a:extLst>
              <a:ext uri="{FF2B5EF4-FFF2-40B4-BE49-F238E27FC236}">
                <a16:creationId xmlns:a16="http://schemas.microsoft.com/office/drawing/2014/main" id="{4D01A060-7A28-494B-A51C-E9E1FD0D41E6}"/>
              </a:ext>
            </a:extLst>
          </p:cNvPr>
          <p:cNvSpPr/>
          <p:nvPr/>
        </p:nvSpPr>
        <p:spPr>
          <a:xfrm>
            <a:off x="609600" y="1625248"/>
            <a:ext cx="544476" cy="6036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7E2CE11E-DAE7-48A5-AF22-EB831BA12A2D}"/>
              </a:ext>
            </a:extLst>
          </p:cNvPr>
          <p:cNvSpPr/>
          <p:nvPr/>
        </p:nvSpPr>
        <p:spPr>
          <a:xfrm>
            <a:off x="627184" y="2322104"/>
            <a:ext cx="544476" cy="6036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73903A00-B696-414E-B5F0-EC2C0EA6C426}"/>
              </a:ext>
            </a:extLst>
          </p:cNvPr>
          <p:cNvSpPr/>
          <p:nvPr/>
        </p:nvSpPr>
        <p:spPr>
          <a:xfrm>
            <a:off x="633045" y="3031151"/>
            <a:ext cx="544476" cy="6036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1303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39148" y="143329"/>
            <a:ext cx="8865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a:cs typeface="Arial" panose="020B0604020202020204" pitchFamily="34" charset="0"/>
              </a:rPr>
              <a:t>What we have gleaned from the ATP</a:t>
            </a:r>
            <a:endParaRPr kumimoji="0" lang="en-US" sz="28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9" name="TextBox 8"/>
          <p:cNvSpPr txBox="1"/>
          <p:nvPr/>
        </p:nvSpPr>
        <p:spPr>
          <a:xfrm>
            <a:off x="139148" y="4305917"/>
            <a:ext cx="9004852" cy="2377574"/>
          </a:xfrm>
          <a:prstGeom prst="rect">
            <a:avLst/>
          </a:prstGeom>
          <a:solidFill>
            <a:srgbClr val="FFFFCC"/>
          </a:solidFill>
        </p:spPr>
        <p:txBody>
          <a:bodyPr wrap="square" lIns="91440" tIns="45720" rIns="91440" bIns="45720" rtlCol="0" anchor="t">
            <a:spAutoFit/>
          </a:bodyPr>
          <a:lstStyle/>
          <a:p>
            <a:pPr defTabSz="914400">
              <a:defRPr/>
            </a:pPr>
            <a:r>
              <a:rPr lang="en-US" sz="1350" b="1" u="sng" dirty="0">
                <a:latin typeface="Arial"/>
              </a:rPr>
              <a:t>Major Lesson Learned (01 October, CATD LPD)</a:t>
            </a:r>
            <a:r>
              <a:rPr kumimoji="0" lang="en-US" sz="1350" b="1" i="0" u="sng" strike="noStrike" kern="1200" cap="none" spc="0" normalizeH="0" baseline="0" noProof="0" dirty="0">
                <a:ln>
                  <a:noFill/>
                </a:ln>
                <a:effectLst/>
                <a:uLnTx/>
                <a:uFillTx/>
                <a:latin typeface="Arial"/>
              </a:rPr>
              <a:t>:</a:t>
            </a:r>
            <a:r>
              <a:rPr lang="en-US" sz="1350" b="1" u="sng" dirty="0">
                <a:latin typeface="Arial"/>
              </a:rPr>
              <a:t> </a:t>
            </a:r>
            <a:r>
              <a:rPr lang="en-US" sz="1350" b="1" i="1" u="sng" dirty="0">
                <a:latin typeface="Arial"/>
              </a:rPr>
              <a:t>Chinese Tactics is more like a series than one class</a:t>
            </a:r>
          </a:p>
          <a:p>
            <a:pPr defTabSz="914400">
              <a:defRPr/>
            </a:pPr>
            <a:endParaRPr lang="en-US" sz="1350" dirty="0">
              <a:latin typeface="Arial"/>
            </a:endParaRPr>
          </a:p>
          <a:p>
            <a:pPr marL="171450" indent="-171450" defTabSz="914400">
              <a:buFont typeface="Arial" panose="020B0604020202020204" pitchFamily="34" charset="0"/>
              <a:buChar char="•"/>
              <a:defRPr/>
            </a:pPr>
            <a:r>
              <a:rPr lang="en-US" sz="1350" dirty="0">
                <a:latin typeface="Arial"/>
              </a:rPr>
              <a:t>All four parts were </a:t>
            </a:r>
            <a:r>
              <a:rPr lang="en-US" sz="1350" u="sng" dirty="0">
                <a:latin typeface="Arial"/>
              </a:rPr>
              <a:t>well received and relevant to MCCC students</a:t>
            </a:r>
            <a:r>
              <a:rPr lang="en-US" sz="1350" dirty="0">
                <a:latin typeface="Arial"/>
              </a:rPr>
              <a:t>. Other PMEs can receive a tailored version. </a:t>
            </a:r>
          </a:p>
          <a:p>
            <a:pPr marL="171450" indent="-171450" defTabSz="914400">
              <a:buFont typeface="Arial" panose="020B0604020202020204" pitchFamily="34" charset="0"/>
              <a:buChar char="•"/>
              <a:defRPr/>
            </a:pPr>
            <a:r>
              <a:rPr lang="en-US" sz="1350" dirty="0">
                <a:latin typeface="Arial"/>
              </a:rPr>
              <a:t>Recommendation to “break” into a series (for MCCC) </a:t>
            </a:r>
            <a:r>
              <a:rPr lang="en-US" sz="1350" u="sng" dirty="0">
                <a:latin typeface="Arial"/>
              </a:rPr>
              <a:t>informed by: </a:t>
            </a:r>
          </a:p>
          <a:p>
            <a:pPr marL="628650" lvl="1" indent="-171450" defTabSz="914400">
              <a:buFont typeface="Arial" panose="020B0604020202020204" pitchFamily="34" charset="0"/>
              <a:buChar char="•"/>
              <a:defRPr/>
            </a:pPr>
            <a:r>
              <a:rPr lang="en-US" sz="1350" u="sng" dirty="0">
                <a:latin typeface="Arial"/>
                <a:cs typeface="Arial"/>
              </a:rPr>
              <a:t>Time consideration</a:t>
            </a:r>
            <a:r>
              <a:rPr lang="en-US" sz="1350" dirty="0">
                <a:latin typeface="Arial"/>
                <a:cs typeface="Arial"/>
              </a:rPr>
              <a:t>: this agenda took over 2 hours to complete in current form</a:t>
            </a:r>
          </a:p>
          <a:p>
            <a:pPr marL="628650" lvl="1" indent="-171450" defTabSz="914400">
              <a:buFont typeface="Arial" panose="020B0604020202020204" pitchFamily="34" charset="0"/>
              <a:buChar char="•"/>
              <a:defRPr/>
            </a:pPr>
            <a:r>
              <a:rPr lang="en-US" sz="1350" u="sng" dirty="0">
                <a:latin typeface="Arial"/>
                <a:cs typeface="Arial"/>
              </a:rPr>
              <a:t>Depth</a:t>
            </a:r>
            <a:r>
              <a:rPr lang="en-US" sz="1350" dirty="0">
                <a:latin typeface="Arial"/>
                <a:cs typeface="Arial"/>
              </a:rPr>
              <a:t> of each part could warrant separate classes </a:t>
            </a:r>
          </a:p>
          <a:p>
            <a:pPr marL="628650" lvl="1" indent="-171450" defTabSz="914400">
              <a:buFont typeface="Arial" panose="020B0604020202020204" pitchFamily="34" charset="0"/>
              <a:buChar char="•"/>
              <a:defRPr/>
            </a:pPr>
            <a:r>
              <a:rPr lang="en-US" sz="1350" u="sng" dirty="0">
                <a:latin typeface="Arial"/>
              </a:rPr>
              <a:t>MCCC glide path</a:t>
            </a:r>
            <a:r>
              <a:rPr lang="en-US" sz="1350" dirty="0">
                <a:latin typeface="Arial"/>
              </a:rPr>
              <a:t>: SGLs felt parts 3 &amp; 4 could potentially confuse some students as they learn DATE OE / OPFOR tactics in CO Phase. </a:t>
            </a:r>
            <a:endParaRPr lang="en-US" sz="1350" dirty="0">
              <a:latin typeface="Arial"/>
              <a:cs typeface="Arial"/>
            </a:endParaRPr>
          </a:p>
          <a:p>
            <a:pPr marL="628650" lvl="1" indent="-171450" defTabSz="914400">
              <a:buFont typeface="Arial" panose="020B0604020202020204" pitchFamily="34" charset="0"/>
              <a:buChar char="•"/>
              <a:defRPr/>
            </a:pPr>
            <a:r>
              <a:rPr lang="en-US" sz="1350" dirty="0">
                <a:latin typeface="Arial"/>
              </a:rPr>
              <a:t>Students currently in BN Phase were very interested in seeing this instruction in the future. </a:t>
            </a:r>
          </a:p>
          <a:p>
            <a:pPr marL="628650" lvl="1" indent="-171450" defTabSz="914400">
              <a:buFont typeface="Arial" panose="020B0604020202020204" pitchFamily="34" charset="0"/>
              <a:buChar char="•"/>
              <a:defRPr/>
            </a:pPr>
            <a:r>
              <a:rPr lang="en-US" sz="1350" dirty="0">
                <a:solidFill>
                  <a:prstClr val="black"/>
                </a:solidFill>
                <a:latin typeface="Arial"/>
              </a:rPr>
              <a:t>Material is holistic / unpacks the SQD level. There is relevancy here for NCOA, OCS, BOLCs</a:t>
            </a:r>
          </a:p>
          <a:p>
            <a:pPr marR="0" lvl="1" algn="l" defTabSz="914400" rtl="0" eaLnBrk="1" fontAlgn="auto" latinLnBrk="0" hangingPunct="1">
              <a:lnSpc>
                <a:spcPct val="100000"/>
              </a:lnSpc>
              <a:spcBef>
                <a:spcPts val="0"/>
              </a:spcBef>
              <a:spcAft>
                <a:spcPts val="0"/>
              </a:spcAft>
              <a:buClrTx/>
              <a:buSzTx/>
              <a:tabLst/>
              <a:defRPr/>
            </a:pPr>
            <a:endParaRPr kumimoji="0" lang="en-US" sz="1350" b="0" i="0" u="none" strike="noStrike" kern="1200" cap="none" spc="0" normalizeH="0" noProof="0" dirty="0">
              <a:ln>
                <a:noFill/>
              </a:ln>
              <a:solidFill>
                <a:prstClr val="black"/>
              </a:solidFill>
              <a:effectLst/>
              <a:uLnTx/>
              <a:uFillTx/>
              <a:latin typeface="Arial"/>
            </a:endParaRPr>
          </a:p>
        </p:txBody>
      </p:sp>
      <p:sp>
        <p:nvSpPr>
          <p:cNvPr id="6" name="Slide Number Placeholder 18">
            <a:extLst>
              <a:ext uri="{FF2B5EF4-FFF2-40B4-BE49-F238E27FC236}">
                <a16:creationId xmlns:a16="http://schemas.microsoft.com/office/drawing/2014/main" id="{79A62DD1-364B-43B6-96B1-A100233333A9}"/>
              </a:ext>
            </a:extLst>
          </p:cNvPr>
          <p:cNvSpPr txBox="1">
            <a:spLocks/>
          </p:cNvSpPr>
          <p:nvPr/>
        </p:nvSpPr>
        <p:spPr>
          <a:xfrm>
            <a:off x="8686800" y="6629400"/>
            <a:ext cx="457200" cy="228600"/>
          </a:xfrm>
          <a:prstGeom prst="rect">
            <a:avLst/>
          </a:prstGeom>
        </p:spPr>
        <p:txBody>
          <a:bodyPr vert="horz" lIns="91440" tIns="45720" rIns="91440" bIns="45720" rtlCol="0" anchor="ctr"/>
          <a:lstStyle>
            <a:defPPr>
              <a:defRPr lang="en-US"/>
            </a:defPPr>
            <a:lvl1pPr marL="0" algn="r" defTabSz="971824" rtl="0" eaLnBrk="1" latinLnBrk="0" hangingPunct="1">
              <a:defRPr sz="1100" kern="1200">
                <a:solidFill>
                  <a:schemeClr val="tx1">
                    <a:tint val="75000"/>
                  </a:schemeClr>
                </a:solidFill>
                <a:latin typeface=" Arial"/>
                <a:ea typeface="+mn-ea"/>
                <a:cs typeface="Arial" charset="0"/>
              </a:defRPr>
            </a:lvl1pPr>
            <a:lvl2pPr marL="485912" algn="l" defTabSz="971824" rtl="0" eaLnBrk="1" latinLnBrk="0" hangingPunct="1">
              <a:defRPr sz="1900" kern="1200">
                <a:solidFill>
                  <a:schemeClr val="tx1"/>
                </a:solidFill>
                <a:latin typeface="+mn-lt"/>
                <a:ea typeface="+mn-ea"/>
                <a:cs typeface="+mn-cs"/>
              </a:defRPr>
            </a:lvl2pPr>
            <a:lvl3pPr marL="971824" algn="l" defTabSz="971824" rtl="0" eaLnBrk="1" latinLnBrk="0" hangingPunct="1">
              <a:defRPr sz="1900" kern="1200">
                <a:solidFill>
                  <a:schemeClr val="tx1"/>
                </a:solidFill>
                <a:latin typeface="+mn-lt"/>
                <a:ea typeface="+mn-ea"/>
                <a:cs typeface="+mn-cs"/>
              </a:defRPr>
            </a:lvl3pPr>
            <a:lvl4pPr marL="1457736" algn="l" defTabSz="971824" rtl="0" eaLnBrk="1" latinLnBrk="0" hangingPunct="1">
              <a:defRPr sz="1900" kern="1200">
                <a:solidFill>
                  <a:schemeClr val="tx1"/>
                </a:solidFill>
                <a:latin typeface="+mn-lt"/>
                <a:ea typeface="+mn-ea"/>
                <a:cs typeface="+mn-cs"/>
              </a:defRPr>
            </a:lvl4pPr>
            <a:lvl5pPr marL="1943649" algn="l" defTabSz="971824" rtl="0" eaLnBrk="1" latinLnBrk="0" hangingPunct="1">
              <a:defRPr sz="1900" kern="1200">
                <a:solidFill>
                  <a:schemeClr val="tx1"/>
                </a:solidFill>
                <a:latin typeface="+mn-lt"/>
                <a:ea typeface="+mn-ea"/>
                <a:cs typeface="+mn-cs"/>
              </a:defRPr>
            </a:lvl5pPr>
            <a:lvl6pPr marL="2429561" algn="l" defTabSz="971824" rtl="0" eaLnBrk="1" latinLnBrk="0" hangingPunct="1">
              <a:defRPr sz="1900" kern="1200">
                <a:solidFill>
                  <a:schemeClr val="tx1"/>
                </a:solidFill>
                <a:latin typeface="+mn-lt"/>
                <a:ea typeface="+mn-ea"/>
                <a:cs typeface="+mn-cs"/>
              </a:defRPr>
            </a:lvl6pPr>
            <a:lvl7pPr marL="2915473" algn="l" defTabSz="971824" rtl="0" eaLnBrk="1" latinLnBrk="0" hangingPunct="1">
              <a:defRPr sz="1900" kern="1200">
                <a:solidFill>
                  <a:schemeClr val="tx1"/>
                </a:solidFill>
                <a:latin typeface="+mn-lt"/>
                <a:ea typeface="+mn-ea"/>
                <a:cs typeface="+mn-cs"/>
              </a:defRPr>
            </a:lvl7pPr>
            <a:lvl8pPr marL="3401385" algn="l" defTabSz="971824" rtl="0" eaLnBrk="1" latinLnBrk="0" hangingPunct="1">
              <a:defRPr sz="1900" kern="1200">
                <a:solidFill>
                  <a:schemeClr val="tx1"/>
                </a:solidFill>
                <a:latin typeface="+mn-lt"/>
                <a:ea typeface="+mn-ea"/>
                <a:cs typeface="+mn-cs"/>
              </a:defRPr>
            </a:lvl8pPr>
            <a:lvl9pPr marL="3887297" algn="l" defTabSz="971824" rtl="0" eaLnBrk="1" latinLnBrk="0" hangingPunct="1">
              <a:defRPr sz="19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9E3F93-1919-418B-A2F4-2B75ED4C25CA}" type="slidenum">
              <a:rPr kumimoji="0" lang="en-US" sz="1100" b="0" i="0" u="none" strike="noStrike" kern="1200" cap="none" spc="0" normalizeH="0" baseline="0" noProof="0" smtClean="0">
                <a:ln>
                  <a:noFill/>
                </a:ln>
                <a:solidFill>
                  <a:srgbClr val="000000">
                    <a:tint val="75000"/>
                  </a:srgbClr>
                </a:solidFill>
                <a:effectLst/>
                <a:uLnTx/>
                <a:uFillTx/>
                <a:latin typeface=" Arial"/>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a:ln>
                <a:noFill/>
              </a:ln>
              <a:solidFill>
                <a:srgbClr val="000000">
                  <a:tint val="75000"/>
                </a:srgbClr>
              </a:solidFill>
              <a:effectLst/>
              <a:uLnTx/>
              <a:uFillTx/>
              <a:latin typeface=" Arial"/>
              <a:ea typeface="+mn-ea"/>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116" y="720640"/>
            <a:ext cx="4769736" cy="3531186"/>
          </a:xfrm>
          <a:prstGeom prst="rect">
            <a:avLst/>
          </a:prstGeom>
          <a:ln w="15875">
            <a:solidFill>
              <a:schemeClr val="tx1"/>
            </a:solidFill>
          </a:ln>
        </p:spPr>
      </p:pic>
      <p:sp>
        <p:nvSpPr>
          <p:cNvPr id="2" name="TextBox 1"/>
          <p:cNvSpPr txBox="1"/>
          <p:nvPr/>
        </p:nvSpPr>
        <p:spPr>
          <a:xfrm>
            <a:off x="-67377" y="856648"/>
            <a:ext cx="4543124" cy="3293209"/>
          </a:xfrm>
          <a:prstGeom prst="rect">
            <a:avLst/>
          </a:prstGeom>
          <a:noFill/>
        </p:spPr>
        <p:txBody>
          <a:bodyPr wrap="square" rtlCol="0">
            <a:spAutoFit/>
          </a:bodyPr>
          <a:lstStyle/>
          <a:p>
            <a:r>
              <a:rPr lang="en-US" sz="1600" dirty="0">
                <a:latin typeface="+mj-lt"/>
              </a:rPr>
              <a:t>“Get East of the Vistula, and North of the Han”</a:t>
            </a:r>
          </a:p>
          <a:p>
            <a:endParaRPr lang="en-US" sz="1600" dirty="0">
              <a:latin typeface="+mj-lt"/>
            </a:endParaRPr>
          </a:p>
          <a:p>
            <a:pPr marL="285750" indent="-285750">
              <a:buFont typeface="Arial" panose="020B0604020202020204" pitchFamily="34" charset="0"/>
              <a:buChar char="•"/>
            </a:pPr>
            <a:r>
              <a:rPr lang="en-US" sz="1600" dirty="0">
                <a:latin typeface="+mj-lt"/>
              </a:rPr>
              <a:t>06 AUG 2021: ATP 7-100.3 released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CATD began work on the Chinese Tactics class using the ATP as the foundation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01 OCT 2021: beta-version of Chinese Tactics class presented to CATD </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rPr>
              <a:t>Chinese Tactics is a scalable block of instruction, value for other PMEs </a:t>
            </a:r>
          </a:p>
          <a:p>
            <a:pPr marL="285750" indent="-285750">
              <a:buFont typeface="Arial" panose="020B0604020202020204" pitchFamily="34" charset="0"/>
              <a:buChar char="•"/>
            </a:pPr>
            <a:endParaRPr lang="en-US" sz="1600" dirty="0">
              <a:latin typeface="+mj-lt"/>
            </a:endParaRPr>
          </a:p>
        </p:txBody>
      </p:sp>
      <p:sp>
        <p:nvSpPr>
          <p:cNvPr id="4" name="TextBox 3"/>
          <p:cNvSpPr txBox="1"/>
          <p:nvPr/>
        </p:nvSpPr>
        <p:spPr>
          <a:xfrm rot="1736214">
            <a:off x="6266006" y="2697644"/>
            <a:ext cx="2674899" cy="584775"/>
          </a:xfrm>
          <a:prstGeom prst="rect">
            <a:avLst/>
          </a:prstGeom>
          <a:noFill/>
        </p:spPr>
        <p:txBody>
          <a:bodyPr wrap="none" rtlCol="0">
            <a:spAutoFit/>
          </a:bodyPr>
          <a:lstStyle/>
          <a:p>
            <a:r>
              <a:rPr lang="en-US" sz="3200" b="1" i="1" dirty="0">
                <a:solidFill>
                  <a:srgbClr val="FF0000"/>
                </a:solidFill>
                <a:latin typeface="+mj-lt"/>
              </a:rPr>
              <a:t>Beta Version</a:t>
            </a:r>
          </a:p>
        </p:txBody>
      </p:sp>
    </p:spTree>
    <p:extLst>
      <p:ext uri="{BB962C8B-B14F-4D97-AF65-F5344CB8AC3E}">
        <p14:creationId xmlns:p14="http://schemas.microsoft.com/office/powerpoint/2010/main" val="33662123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4280</TotalTime>
  <Words>9003</Words>
  <Application>Microsoft Office PowerPoint</Application>
  <PresentationFormat>On-screen Show (4:3)</PresentationFormat>
  <Paragraphs>1939</Paragraphs>
  <Slides>79</Slides>
  <Notes>18</Notes>
  <HiddenSlides>5</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79</vt:i4>
      </vt:variant>
    </vt:vector>
  </HeadingPairs>
  <TitlesOfParts>
    <vt:vector size="92" baseType="lpstr">
      <vt:lpstr> Arial</vt:lpstr>
      <vt:lpstr>Agency FB</vt:lpstr>
      <vt:lpstr>Arial</vt:lpstr>
      <vt:lpstr>Arial Black</vt:lpstr>
      <vt:lpstr>Arial Narrow</vt:lpstr>
      <vt:lpstr>Calibri</vt:lpstr>
      <vt:lpstr>Rockwell</vt:lpstr>
      <vt:lpstr>Times New Roman</vt:lpstr>
      <vt:lpstr>Wingdings</vt:lpstr>
      <vt:lpstr>1_Office Theme</vt:lpstr>
      <vt:lpstr>11_Office Theme</vt:lpstr>
      <vt:lpstr>2_Office Theme</vt:lpstr>
      <vt:lpstr>Worksheet</vt:lpstr>
      <vt:lpstr>Chinese Tactics: How they Fight  </vt:lpstr>
      <vt:lpstr>PowerPoint Presentation</vt:lpstr>
      <vt:lpstr>Agenda </vt:lpstr>
      <vt:lpstr>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PLAA Force Structure – down to SQD </vt:lpstr>
      <vt:lpstr>PLAA Structure</vt:lpstr>
      <vt:lpstr>PLAA Combined Arms Brigades (CA-BDE)</vt:lpstr>
      <vt:lpstr>CA-BDE Enablers </vt:lpstr>
      <vt:lpstr>PLAA Combined Arms Battalion (CA-BN)</vt:lpstr>
      <vt:lpstr>PLAA Light CA-BN (Doctrinal)</vt:lpstr>
      <vt:lpstr>PowerPoint Presentation</vt:lpstr>
      <vt:lpstr>PLAA Rifle Co. – Light CA BN</vt:lpstr>
      <vt:lpstr>PLAA Medium CA-BN (Doctrinal)</vt:lpstr>
      <vt:lpstr>ZBL-09 Medium Infantry Squad </vt:lpstr>
      <vt:lpstr>PLAA Wheeled Co – Medium CA BN</vt:lpstr>
      <vt:lpstr>ZBD-04A </vt:lpstr>
      <vt:lpstr>PLAA Rifle Co. – Medium/Hvy CA BN</vt:lpstr>
      <vt:lpstr>PLAA Heavy CA-BN (Doctrinal)</vt:lpstr>
      <vt:lpstr>ZTZ-99A2   Heavy Tank Crew</vt:lpstr>
      <vt:lpstr>PLAA Armor Co. – Heavy CA BN</vt:lpstr>
      <vt:lpstr>PLA Army (Ground Force) Recognition</vt:lpstr>
      <vt:lpstr>Standard Fire Team / Squad </vt:lpstr>
      <vt:lpstr>UAS Employment </vt:lpstr>
      <vt:lpstr>Tactics Fundamentals  </vt:lpstr>
      <vt:lpstr>PLAA Operational Approach</vt:lpstr>
      <vt:lpstr>Chinese Reconnaissance</vt:lpstr>
      <vt:lpstr>Chinese Security </vt:lpstr>
      <vt:lpstr>Chinese Offensive Tactics</vt:lpstr>
      <vt:lpstr>Chinese Defensive Tactics</vt:lpstr>
      <vt:lpstr>PLAA Tactical System Methodology</vt:lpstr>
      <vt:lpstr>PLAA Offense: Operational Framework</vt:lpstr>
      <vt:lpstr>PLAA Offensive Groups </vt:lpstr>
      <vt:lpstr>PLAA Offense THREAT TEMP (BN or BDE)</vt:lpstr>
      <vt:lpstr>PLAA Defense: Operational Framework</vt:lpstr>
      <vt:lpstr>PLAA Defensive Groups </vt:lpstr>
      <vt:lpstr>Tactical Concepts – Examples </vt:lpstr>
      <vt:lpstr>Reconnaissance Example </vt:lpstr>
      <vt:lpstr>Security Example </vt:lpstr>
      <vt:lpstr>Tactical Sequencing – Offense </vt:lpstr>
      <vt:lpstr>Offense: Phase 1 of 4 </vt:lpstr>
      <vt:lpstr>Offense: Phase 2 of 4 </vt:lpstr>
      <vt:lpstr>Offense: Phase 3 of 4 </vt:lpstr>
      <vt:lpstr>Offense: Phase 4 of 4 </vt:lpstr>
      <vt:lpstr>Tactical Sequencing – Defense </vt:lpstr>
      <vt:lpstr>Defense : Phase 1 of 4 </vt:lpstr>
      <vt:lpstr>Defense : Phase 2 of 4 </vt:lpstr>
      <vt:lpstr>Defense : Phase 3 of 4 </vt:lpstr>
      <vt:lpstr>Defense : Phase 4 of 4 </vt:lpstr>
      <vt:lpstr>PowerPoint Presentation</vt:lpstr>
      <vt:lpstr>PowerPoint Presentation</vt:lpstr>
      <vt:lpstr>PowerPoint Presentation</vt:lpstr>
      <vt:lpstr>TRADOC G2 Products</vt:lpstr>
      <vt:lpstr>PowerPoint Presentation</vt:lpstr>
      <vt:lpstr>Slides in Reserve </vt:lpstr>
      <vt:lpstr>PLA focused on Regional Dominance</vt:lpstr>
      <vt:lpstr>Threats to the Strategic Support Area…</vt:lpstr>
      <vt:lpstr>…to the Close Area</vt:lpstr>
      <vt:lpstr>PLAA Organic Weapon System Ranges</vt:lpstr>
      <vt:lpstr>Chinese Main Battle Tanks</vt:lpstr>
      <vt:lpstr>Chinese Infantry Fighting Vehicles</vt:lpstr>
      <vt:lpstr>Chinese Armored Personnel Carriers</vt:lpstr>
      <vt:lpstr>Chinese Artillery</vt:lpstr>
      <vt:lpstr>Chinese Multiple Rocket Launchers (MRLS)</vt:lpstr>
      <vt:lpstr>Chinese Anti-Tank Systems</vt:lpstr>
      <vt:lpstr>Chinese Air Defense</vt:lpstr>
      <vt:lpstr>Chinese Aviation (Rotary)</vt:lpstr>
      <vt:lpstr>Chinese Small Arms</vt:lpstr>
      <vt:lpstr>5.8 x 42mm – China’s Indigenous Round</vt:lpstr>
      <vt:lpstr>PLA Combat Uniforms &amp; Ranks</vt:lpstr>
      <vt:lpstr>PLA Training Modernization</vt:lpstr>
      <vt:lpstr>PLAA vs US Army: Similarities</vt:lpstr>
      <vt:lpstr>PLAA vs US Army: Differences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frank.miranda</dc:creator>
  <cp:lastModifiedBy>Williams, Angela M Ms CIV USARMY TRADOC (USA)</cp:lastModifiedBy>
  <cp:revision>290</cp:revision>
  <cp:lastPrinted>2019-10-02T19:22:14Z</cp:lastPrinted>
  <dcterms:created xsi:type="dcterms:W3CDTF">2016-05-05T17:44:50Z</dcterms:created>
  <dcterms:modified xsi:type="dcterms:W3CDTF">2022-07-07T18:43:48Z</dcterms:modified>
</cp:coreProperties>
</file>