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9" r:id="rId2"/>
  </p:sldIdLst>
  <p:sldSz cx="12192000" cy="68580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vel, Bradley A CTR USARMY CAC (USA)" initials="MBACUC(" lastIdx="15" clrIdx="0">
    <p:extLst>
      <p:ext uri="{19B8F6BF-5375-455C-9EA6-DF929625EA0E}">
        <p15:presenceInfo xmlns:p15="http://schemas.microsoft.com/office/powerpoint/2012/main" userId="Marvel, Bradley A CTR USARMY CAC (USA)" providerId="None"/>
      </p:ext>
    </p:extLst>
  </p:cmAuthor>
  <p:cmAuthor id="2" name="Marvel, Bradley A Mr CTR USARMY TRADOC (USA)" initials="MBAMCUT(" lastIdx="3" clrIdx="1">
    <p:extLst>
      <p:ext uri="{19B8F6BF-5375-455C-9EA6-DF929625EA0E}">
        <p15:presenceInfo xmlns:p15="http://schemas.microsoft.com/office/powerpoint/2012/main" userId="S-1-5-21-3676333592-1006736145-1283606961-7744304" providerId="AD"/>
      </p:ext>
    </p:extLst>
  </p:cmAuthor>
  <p:cmAuthor id="3" name="Woodberry, Renikka CTR USA" initials="WRCU" lastIdx="4" clrIdx="2">
    <p:extLst>
      <p:ext uri="{19B8F6BF-5375-455C-9EA6-DF929625EA0E}">
        <p15:presenceInfo xmlns:p15="http://schemas.microsoft.com/office/powerpoint/2012/main" userId="S-1-5-21-329068152-448539723-839522115-54405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31" autoAdjust="0"/>
    <p:restoredTop sz="96047" autoAdjust="0"/>
  </p:normalViewPr>
  <p:slideViewPr>
    <p:cSldViewPr snapToGrid="0">
      <p:cViewPr varScale="1">
        <p:scale>
          <a:sx n="105" d="100"/>
          <a:sy n="105" d="100"/>
        </p:scale>
        <p:origin x="1038" y="10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5" d="100"/>
          <a:sy n="65" d="100"/>
        </p:scale>
        <p:origin x="428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lang="en-US" dirty="0"/>
          </a:p>
        </p:txBody>
      </p:sp>
      <p:sp>
        <p:nvSpPr>
          <p:cNvPr id="3" name="Date Placeholder 2"/>
          <p:cNvSpPr>
            <a:spLocks noGrp="1"/>
          </p:cNvSpPr>
          <p:nvPr>
            <p:ph type="dt" idx="1"/>
          </p:nvPr>
        </p:nvSpPr>
        <p:spPr>
          <a:xfrm>
            <a:off x="3970938" y="0"/>
            <a:ext cx="3037840" cy="604071"/>
          </a:xfrm>
          <a:prstGeom prst="rect">
            <a:avLst/>
          </a:prstGeom>
        </p:spPr>
        <p:txBody>
          <a:bodyPr vert="horz" lIns="108850" tIns="54425" rIns="108850" bIns="54425" rtlCol="0"/>
          <a:lstStyle>
            <a:lvl1pPr algn="r">
              <a:defRPr sz="1400"/>
            </a:lvl1pPr>
          </a:lstStyle>
          <a:p>
            <a:fld id="{8F3E05FF-4028-41DF-A1FD-4A51CDB1094F}" type="datetimeFigureOut">
              <a:rPr lang="en-US" smtClean="0"/>
              <a:t>7/28/2022</a:t>
            </a:fld>
            <a:endParaRPr lang="en-US" dirty="0"/>
          </a:p>
        </p:txBody>
      </p:sp>
      <p:sp>
        <p:nvSpPr>
          <p:cNvPr id="4" name="Slide Image Placeholder 3"/>
          <p:cNvSpPr>
            <a:spLocks noGrp="1" noRot="1" noChangeAspect="1"/>
          </p:cNvSpPr>
          <p:nvPr>
            <p:ph type="sldImg" idx="2"/>
          </p:nvPr>
        </p:nvSpPr>
        <p:spPr>
          <a:xfrm>
            <a:off x="-106363" y="1504950"/>
            <a:ext cx="7223126" cy="4064000"/>
          </a:xfrm>
          <a:prstGeom prst="rect">
            <a:avLst/>
          </a:prstGeom>
          <a:noFill/>
          <a:ln w="12700">
            <a:solidFill>
              <a:prstClr val="black"/>
            </a:solidFill>
          </a:ln>
        </p:spPr>
        <p:txBody>
          <a:bodyPr vert="horz" lIns="108850" tIns="54425" rIns="108850" bIns="54425" rtlCol="0" anchor="ctr"/>
          <a:lstStyle/>
          <a:p>
            <a:endParaRPr lang="en-US" dirty="0"/>
          </a:p>
        </p:txBody>
      </p:sp>
      <p:sp>
        <p:nvSpPr>
          <p:cNvPr id="5" name="Notes Placeholder 4"/>
          <p:cNvSpPr>
            <a:spLocks noGrp="1"/>
          </p:cNvSpPr>
          <p:nvPr>
            <p:ph type="body" sz="quarter" idx="3"/>
          </p:nvPr>
        </p:nvSpPr>
        <p:spPr>
          <a:xfrm>
            <a:off x="701040" y="5794057"/>
            <a:ext cx="5608320" cy="4740593"/>
          </a:xfrm>
          <a:prstGeom prst="rect">
            <a:avLst/>
          </a:prstGeom>
        </p:spPr>
        <p:txBody>
          <a:bodyPr vert="horz" lIns="108850" tIns="54425" rIns="108850" bIns="5442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435531"/>
            <a:ext cx="3037840" cy="604070"/>
          </a:xfrm>
          <a:prstGeom prst="rect">
            <a:avLst/>
          </a:prstGeom>
        </p:spPr>
        <p:txBody>
          <a:bodyPr vert="horz" lIns="108850" tIns="54425" rIns="108850" bIns="54425" rtlCol="0" anchor="b"/>
          <a:lstStyle>
            <a:lvl1pPr algn="l">
              <a:defRPr sz="1400"/>
            </a:lvl1pPr>
          </a:lstStyle>
          <a:p>
            <a:endParaRPr lang="en-US" dirty="0"/>
          </a:p>
        </p:txBody>
      </p:sp>
      <p:sp>
        <p:nvSpPr>
          <p:cNvPr id="7" name="Slide Number Placeholder 6"/>
          <p:cNvSpPr>
            <a:spLocks noGrp="1"/>
          </p:cNvSpPr>
          <p:nvPr>
            <p:ph type="sldNum" sz="quarter" idx="5"/>
          </p:nvPr>
        </p:nvSpPr>
        <p:spPr>
          <a:xfrm>
            <a:off x="3970938" y="11435531"/>
            <a:ext cx="3037840" cy="604070"/>
          </a:xfrm>
          <a:prstGeom prst="rect">
            <a:avLst/>
          </a:prstGeom>
        </p:spPr>
        <p:txBody>
          <a:bodyPr vert="horz" lIns="108850" tIns="54425" rIns="108850" bIns="54425" rtlCol="0" anchor="b"/>
          <a:lstStyle>
            <a:lvl1pPr algn="r">
              <a:defRPr sz="1400"/>
            </a:lvl1pPr>
          </a:lstStyle>
          <a:p>
            <a:fld id="{EFECD68C-E871-479D-8C42-212817C3352F}" type="slidenum">
              <a:rPr lang="en-US" smtClean="0"/>
              <a:t>‹#›</a:t>
            </a:fld>
            <a:endParaRPr lang="en-US" dirty="0"/>
          </a:p>
        </p:txBody>
      </p:sp>
    </p:spTree>
    <p:extLst>
      <p:ext uri="{BB962C8B-B14F-4D97-AF65-F5344CB8AC3E}">
        <p14:creationId xmlns:p14="http://schemas.microsoft.com/office/powerpoint/2010/main" val="847450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75BAF6FB-ED1C-4F88-ADEE-BB7A34A2CB02}" type="slidenum">
              <a:rPr lang="en-US" smtClean="0"/>
              <a:t>1</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051507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DE71A52-2636-40EC-A753-A136EC181A85}"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82845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048455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328145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349318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E71A52-2636-40EC-A753-A136EC181A85}" type="datetimeFigureOut">
              <a:rPr lang="en-US" smtClean="0"/>
              <a:t>7/28/2022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667891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E71A52-2636-40EC-A753-A136EC181A85}" type="datetimeFigureOut">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94045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E71A52-2636-40EC-A753-A136EC181A85}" type="datetimeFigureOut">
              <a:rPr lang="en-US" smtClean="0"/>
              <a:t>7/28/2022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78092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E71A52-2636-40EC-A753-A136EC181A85}" type="datetimeFigureOut">
              <a:rPr lang="en-US" smtClean="0"/>
              <a:t>7/28/2022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409911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1A52-2636-40EC-A753-A136EC181A85}" type="datetimeFigureOut">
              <a:rPr lang="en-US" smtClean="0"/>
              <a:t>7/28/2022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901485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E71A52-2636-40EC-A753-A136EC181A85}" type="datetimeFigureOut">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8385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E71A52-2636-40EC-A753-A136EC181A85}" type="datetimeFigureOut">
              <a:rPr lang="en-US" smtClean="0"/>
              <a:t>7/28/2022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03817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1A52-2636-40EC-A753-A136EC181A85}" type="datetimeFigureOut">
              <a:rPr lang="en-US" smtClean="0"/>
              <a:t>7/28/2022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E9C52-AD74-4FFF-AEB0-1314B37EF606}" type="slidenum">
              <a:rPr lang="en-US" smtClean="0"/>
              <a:t>‹#›</a:t>
            </a:fld>
            <a:endParaRPr lang="en-US" dirty="0"/>
          </a:p>
        </p:txBody>
      </p:sp>
    </p:spTree>
    <p:extLst>
      <p:ext uri="{BB962C8B-B14F-4D97-AF65-F5344CB8AC3E}">
        <p14:creationId xmlns:p14="http://schemas.microsoft.com/office/powerpoint/2010/main" val="3381564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odin.tradoc.army.mil/WEG"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378A_(A).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2594" r="20694"/>
          <a:stretch/>
        </p:blipFill>
        <p:spPr bwMode="auto">
          <a:xfrm>
            <a:off x="189550" y="4099034"/>
            <a:ext cx="1584071" cy="111556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29475" y="102793"/>
            <a:ext cx="1660124" cy="215444"/>
          </a:xfrm>
          <a:prstGeom prst="rect">
            <a:avLst/>
          </a:prstGeom>
          <a:noFill/>
        </p:spPr>
        <p:txBody>
          <a:bodyPr wrap="square" rtlCol="0">
            <a:spAutoFit/>
          </a:bodyPr>
          <a:lstStyle/>
          <a:p>
            <a:r>
              <a:rPr lang="en-US" sz="800" i="1" cap="small" spc="150" dirty="0">
                <a:latin typeface="Arial" panose="020B0604020202020204" pitchFamily="34" charset="0"/>
                <a:cs typeface="Arial" panose="020B0604020202020204" pitchFamily="34" charset="0"/>
              </a:rPr>
              <a:t>How They Fight Series</a:t>
            </a:r>
          </a:p>
        </p:txBody>
      </p:sp>
      <p:sp>
        <p:nvSpPr>
          <p:cNvPr id="8" name="TextBox 7"/>
          <p:cNvSpPr txBox="1"/>
          <p:nvPr/>
        </p:nvSpPr>
        <p:spPr>
          <a:xfrm>
            <a:off x="2126890" y="81911"/>
            <a:ext cx="7965367" cy="369332"/>
          </a:xfrm>
          <a:prstGeom prst="rect">
            <a:avLst/>
          </a:prstGeom>
          <a:noFill/>
        </p:spPr>
        <p:txBody>
          <a:bodyPr wrap="square" rtlCol="0">
            <a:spAutoFit/>
          </a:bodyPr>
          <a:lstStyle/>
          <a:p>
            <a:r>
              <a:rPr lang="en-US" cap="small" dirty="0">
                <a:latin typeface="Arial" panose="020B0604020202020204" pitchFamily="34" charset="0"/>
                <a:cs typeface="Arial" panose="020B0604020202020204" pitchFamily="34" charset="0"/>
              </a:rPr>
              <a:t>(U) Russia: Radio-Electronic Battle (REB) Complexes Company</a:t>
            </a:r>
            <a:endParaRPr lang="en-US" i="1" cap="small" dirty="0">
              <a:latin typeface="Arial" panose="020B0604020202020204" pitchFamily="34" charset="0"/>
              <a:cs typeface="Arial" panose="020B0604020202020204" pitchFamily="34" charset="0"/>
            </a:endParaRPr>
          </a:p>
        </p:txBody>
      </p:sp>
      <p:sp>
        <p:nvSpPr>
          <p:cNvPr id="11" name="Rectangle 10"/>
          <p:cNvSpPr/>
          <p:nvPr/>
        </p:nvSpPr>
        <p:spPr>
          <a:xfrm>
            <a:off x="157806" y="471285"/>
            <a:ext cx="11803383" cy="461665"/>
          </a:xfrm>
          <a:prstGeom prst="rect">
            <a:avLst/>
          </a:prstGeom>
          <a:solidFill>
            <a:schemeClr val="bg1">
              <a:lumMod val="95000"/>
            </a:schemeClr>
          </a:solidFill>
        </p:spPr>
        <p:txBody>
          <a:bodyPr wrap="square" numCol="1">
            <a:spAutoFit/>
          </a:bodyPr>
          <a:lstStyle/>
          <a:p>
            <a:pPr lvl="0"/>
            <a:r>
              <a:rPr lang="en-US" sz="800" dirty="0">
                <a:latin typeface="Arial" panose="020B0604020202020204" pitchFamily="34" charset="0"/>
                <a:cs typeface="Arial" panose="020B0604020202020204" pitchFamily="34" charset="0"/>
              </a:rPr>
              <a:t>(U) </a:t>
            </a:r>
            <a:r>
              <a:rPr lang="en-US" sz="800" b="1" dirty="0">
                <a:latin typeface="Arial" panose="020B0604020202020204" pitchFamily="34" charset="0"/>
                <a:cs typeface="Arial" panose="020B0604020202020204" pitchFamily="34" charset="0"/>
              </a:rPr>
              <a:t>This infographic describes a Russian radio-electronic battle (REB) complexes company. </a:t>
            </a:r>
            <a:r>
              <a:rPr lang="en-US" sz="800" dirty="0">
                <a:latin typeface="Arial" panose="020B0604020202020204" pitchFamily="34" charset="0"/>
                <a:cs typeface="Arial" panose="020B0604020202020204" pitchFamily="34" charset="0"/>
              </a:rPr>
              <a:t>The reorganization of Russian ground forces resulted in significant increases in its REB capabilities. The new formations included REB brigades for each of the military districts. These REB brigades, with four battalion subunits, maintain the most modern and powerful electronic warfare complexes that provide integrated area coverage as well as support for maneuver actions. Brigades conduct collection and analysis of the EMS in each district during peacetime and are available for immediate support of the corresponding OSK during conflicts. </a:t>
            </a:r>
            <a:r>
              <a:rPr lang="en-US" sz="800"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Each of the battalion subunits of a REB brigade focuses on a specific type of electronic warfare defined by its targets. </a:t>
            </a:r>
            <a:endParaRPr lang="en-US" sz="800" dirty="0">
              <a:latin typeface="Arial" panose="020B0604020202020204" pitchFamily="34" charset="0"/>
              <a:cs typeface="Arial" panose="020B0604020202020204" pitchFamily="34" charset="0"/>
            </a:endParaRPr>
          </a:p>
        </p:txBody>
      </p:sp>
      <p:pic>
        <p:nvPicPr>
          <p:cNvPr id="30" name="Picture 2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616817" y="82712"/>
            <a:ext cx="368920" cy="368920"/>
          </a:xfrm>
          <a:prstGeom prst="rect">
            <a:avLst/>
          </a:prstGeom>
        </p:spPr>
      </p:pic>
      <p:sp>
        <p:nvSpPr>
          <p:cNvPr id="31" name="TextBox 312">
            <a:extLst>
              <a:ext uri="{FF2B5EF4-FFF2-40B4-BE49-F238E27FC236}">
                <a16:creationId xmlns:a16="http://schemas.microsoft.com/office/drawing/2014/main" id="{645B9FAF-F4E9-010C-2B2E-A90026841E1C}"/>
              </a:ext>
            </a:extLst>
          </p:cNvPr>
          <p:cNvSpPr txBox="1"/>
          <p:nvPr/>
        </p:nvSpPr>
        <p:spPr>
          <a:xfrm>
            <a:off x="369970" y="1047250"/>
            <a:ext cx="2643214" cy="2000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700" cap="small" dirty="0">
                <a:latin typeface="Arial" panose="020B0604020202020204" pitchFamily="34" charset="0"/>
                <a:cs typeface="Arial" panose="020B0604020202020204" pitchFamily="34" charset="0"/>
              </a:rPr>
              <a:t>(U) Russian REB Company</a:t>
            </a:r>
            <a:endParaRPr lang="en-US" sz="900" cap="small"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5CEC887A-699B-3A43-7920-1D179A210CC7}"/>
              </a:ext>
            </a:extLst>
          </p:cNvPr>
          <p:cNvSpPr txBox="1"/>
          <p:nvPr/>
        </p:nvSpPr>
        <p:spPr>
          <a:xfrm>
            <a:off x="213617" y="2739348"/>
            <a:ext cx="3410846" cy="707886"/>
          </a:xfrm>
          <a:prstGeom prst="rect">
            <a:avLst/>
          </a:prstGeom>
          <a:solidFill>
            <a:schemeClr val="accent1">
              <a:lumMod val="40000"/>
              <a:lumOff val="60000"/>
            </a:schemeClr>
          </a:solidFill>
        </p:spPr>
        <p:txBody>
          <a:bodyPr wrap="square" rtlCol="0">
            <a:spAutoFit/>
          </a:bodyPr>
          <a:lstStyle/>
          <a:p>
            <a:r>
              <a:rPr lang="en-US" sz="800" b="1" dirty="0"/>
              <a:t>In addition to the REB brigades, a separate REB company was added to each maneuver brigade. The company is tailored to provide tactical level support that provides overall EMS situational awareness, targets and degrades aggressor C2, provides protection from precision-guided munitions (PGM) and improvised explosive devices (IED). </a:t>
            </a:r>
            <a:endParaRPr lang="en-US" sz="700" b="1" dirty="0"/>
          </a:p>
        </p:txBody>
      </p:sp>
      <p:sp>
        <p:nvSpPr>
          <p:cNvPr id="32" name="TextBox 31">
            <a:extLst>
              <a:ext uri="{FF2B5EF4-FFF2-40B4-BE49-F238E27FC236}">
                <a16:creationId xmlns:a16="http://schemas.microsoft.com/office/drawing/2014/main" id="{1641BD8F-37FA-9CB1-E4AF-B84B61B4941C}"/>
              </a:ext>
            </a:extLst>
          </p:cNvPr>
          <p:cNvSpPr txBox="1"/>
          <p:nvPr/>
        </p:nvSpPr>
        <p:spPr>
          <a:xfrm>
            <a:off x="45959" y="6581001"/>
            <a:ext cx="1088760" cy="276999"/>
          </a:xfrm>
          <a:prstGeom prst="rect">
            <a:avLst/>
          </a:prstGeom>
          <a:noFill/>
        </p:spPr>
        <p:txBody>
          <a:bodyPr wrap="none" rtlCol="0">
            <a:spAutoFit/>
          </a:bodyPr>
          <a:lstStyle/>
          <a:p>
            <a:r>
              <a:rPr lang="en-US" sz="600" b="1" i="1" dirty="0">
                <a:latin typeface="Arial" panose="020B0604020202020204" pitchFamily="34" charset="0"/>
                <a:cs typeface="Arial" panose="020B0604020202020204" pitchFamily="34" charset="0"/>
              </a:rPr>
              <a:t>References:</a:t>
            </a:r>
          </a:p>
          <a:p>
            <a:r>
              <a:rPr lang="en-US" sz="600" dirty="0">
                <a:hlinkClick r:id="rId5"/>
              </a:rPr>
              <a:t>Worldwide Equipment Guide</a:t>
            </a:r>
            <a:endParaRPr lang="en-US" sz="600" dirty="0"/>
          </a:p>
        </p:txBody>
      </p:sp>
      <p:pic>
        <p:nvPicPr>
          <p:cNvPr id="26" name="Picture 25"/>
          <p:cNvPicPr/>
          <p:nvPr/>
        </p:nvPicPr>
        <p:blipFill>
          <a:blip r:embed="rId6" cstate="email">
            <a:extLst>
              <a:ext uri="{28A0092B-C50C-407E-A947-70E740481C1C}">
                <a14:useLocalDpi xmlns:a14="http://schemas.microsoft.com/office/drawing/2010/main"/>
              </a:ext>
            </a:extLst>
          </a:blip>
          <a:stretch>
            <a:fillRect/>
          </a:stretch>
        </p:blipFill>
        <p:spPr>
          <a:xfrm>
            <a:off x="189550" y="1234947"/>
            <a:ext cx="3365938" cy="1415332"/>
          </a:xfrm>
          <a:prstGeom prst="rect">
            <a:avLst/>
          </a:prstGeom>
        </p:spPr>
      </p:pic>
      <p:sp>
        <p:nvSpPr>
          <p:cNvPr id="2" name="Rectangle 1"/>
          <p:cNvSpPr/>
          <p:nvPr/>
        </p:nvSpPr>
        <p:spPr>
          <a:xfrm>
            <a:off x="3944440" y="1248890"/>
            <a:ext cx="4094201" cy="215444"/>
          </a:xfrm>
          <a:prstGeom prst="rect">
            <a:avLst/>
          </a:prstGeom>
        </p:spPr>
        <p:txBody>
          <a:bodyPr wrap="square">
            <a:spAutoFit/>
          </a:bodyPr>
          <a:lstStyle/>
          <a:p>
            <a:pPr marR="0" lvl="0" algn="ctr" fontAlgn="base">
              <a:spcBef>
                <a:spcPts val="600"/>
              </a:spcBef>
              <a:spcAft>
                <a:spcPts val="600"/>
              </a:spcAft>
              <a:tabLst>
                <a:tab pos="285750" algn="l"/>
              </a:tabLst>
            </a:pPr>
            <a:r>
              <a:rPr lang="en-US" sz="800" kern="0" cap="small" dirty="0">
                <a:effectLst>
                  <a:glow>
                    <a:srgbClr val="000000"/>
                  </a:glow>
                  <a:outerShdw sx="0" sy="0">
                    <a:srgbClr val="000000"/>
                  </a:outerShdw>
                  <a:reflection stA="0" endPos="0" fadeDir="0" sx="0" sy="0"/>
                </a:effectLst>
                <a:latin typeface="Arial" panose="020B0604020202020204" pitchFamily="34" charset="0"/>
                <a:ea typeface="Times New Roman" panose="02020603050405020304" pitchFamily="18" charset="0"/>
                <a:cs typeface="Arial" panose="020B0604020202020204" pitchFamily="34" charset="0"/>
              </a:rPr>
              <a:t>(U) Descriptions of the REB Complexes Found in the Company</a:t>
            </a:r>
            <a:endParaRPr lang="en-US" sz="800" u="none" strike="noStrike" kern="0" cap="small" spc="0" dirty="0">
              <a:ln>
                <a:noFill/>
              </a:ln>
              <a:effectLst>
                <a:glow>
                  <a:srgbClr val="000000"/>
                </a:glow>
                <a:outerShdw sx="0" sy="0">
                  <a:srgbClr val="000000"/>
                </a:outerShdw>
                <a:reflection stA="0" endPos="0" fadeDir="0" sx="0" sy="0"/>
              </a:effectLst>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3900648"/>
              </p:ext>
            </p:extLst>
          </p:nvPr>
        </p:nvGraphicFramePr>
        <p:xfrm>
          <a:off x="4097544" y="1613148"/>
          <a:ext cx="3787994" cy="4526797"/>
        </p:xfrm>
        <a:graphic>
          <a:graphicData uri="http://schemas.openxmlformats.org/drawingml/2006/table">
            <a:tbl>
              <a:tblPr firstRow="1" firstCol="1" bandRow="1">
                <a:tableStyleId>{5C22544A-7EE6-4342-B048-85BDC9FD1C3A}</a:tableStyleId>
              </a:tblPr>
              <a:tblGrid>
                <a:gridCol w="968043">
                  <a:extLst>
                    <a:ext uri="{9D8B030D-6E8A-4147-A177-3AD203B41FA5}">
                      <a16:colId xmlns:a16="http://schemas.microsoft.com/office/drawing/2014/main" val="20000"/>
                    </a:ext>
                  </a:extLst>
                </a:gridCol>
                <a:gridCol w="2819951">
                  <a:extLst>
                    <a:ext uri="{9D8B030D-6E8A-4147-A177-3AD203B41FA5}">
                      <a16:colId xmlns:a16="http://schemas.microsoft.com/office/drawing/2014/main" val="20001"/>
                    </a:ext>
                  </a:extLst>
                </a:gridCol>
              </a:tblGrid>
              <a:tr h="225731">
                <a:tc>
                  <a:txBody>
                    <a:bodyPr/>
                    <a:lstStyle/>
                    <a:p>
                      <a:pPr marL="0" marR="0" algn="ctr">
                        <a:spcBef>
                          <a:spcPts val="0"/>
                        </a:spcBef>
                        <a:spcAft>
                          <a:spcPts val="0"/>
                        </a:spcAft>
                      </a:pPr>
                      <a:r>
                        <a:rPr lang="en-US" sz="1000" dirty="0">
                          <a:effectLst/>
                        </a:rPr>
                        <a:t>REB Complex</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ctr">
                        <a:spcBef>
                          <a:spcPts val="0"/>
                        </a:spcBef>
                        <a:spcAft>
                          <a:spcPts val="0"/>
                        </a:spcAft>
                      </a:pPr>
                      <a:r>
                        <a:rPr lang="en-US" sz="1000" dirty="0">
                          <a:effectLst/>
                        </a:rPr>
                        <a:t>Purpose</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extLst>
                  <a:ext uri="{0D108BD9-81ED-4DB2-BD59-A6C34878D82A}">
                    <a16:rowId xmlns:a16="http://schemas.microsoft.com/office/drawing/2014/main" val="10000"/>
                  </a:ext>
                </a:extLst>
              </a:tr>
              <a:tr h="225731">
                <a:tc>
                  <a:txBody>
                    <a:bodyPr/>
                    <a:lstStyle/>
                    <a:p>
                      <a:pPr marL="0" marR="0" algn="ctr">
                        <a:spcBef>
                          <a:spcPts val="0"/>
                        </a:spcBef>
                        <a:spcAft>
                          <a:spcPts val="0"/>
                        </a:spcAft>
                      </a:pPr>
                      <a:r>
                        <a:rPr lang="en-US" sz="1000" dirty="0">
                          <a:effectLst/>
                        </a:rPr>
                        <a:t>RP-330KPK</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just">
                        <a:spcBef>
                          <a:spcPts val="0"/>
                        </a:spcBef>
                        <a:spcAft>
                          <a:spcPts val="0"/>
                        </a:spcAft>
                      </a:pPr>
                      <a:r>
                        <a:rPr lang="en-US" sz="1000" dirty="0">
                          <a:effectLst/>
                        </a:rPr>
                        <a:t>VHF Automated Command Post</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25731">
                <a:tc>
                  <a:txBody>
                    <a:bodyPr/>
                    <a:lstStyle/>
                    <a:p>
                      <a:pPr marL="0" marR="0" algn="ctr">
                        <a:spcBef>
                          <a:spcPts val="0"/>
                        </a:spcBef>
                        <a:spcAft>
                          <a:spcPts val="0"/>
                        </a:spcAft>
                      </a:pPr>
                      <a:r>
                        <a:rPr lang="en-US" sz="1000" dirty="0">
                          <a:effectLst/>
                        </a:rPr>
                        <a:t>RP-330K</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just">
                        <a:spcBef>
                          <a:spcPts val="0"/>
                        </a:spcBef>
                        <a:spcAft>
                          <a:spcPts val="0"/>
                        </a:spcAft>
                      </a:pPr>
                      <a:r>
                        <a:rPr lang="en-US" sz="1000" dirty="0">
                          <a:effectLst/>
                        </a:rPr>
                        <a:t>Automated Control Station</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225731">
                <a:tc>
                  <a:txBody>
                    <a:bodyPr/>
                    <a:lstStyle/>
                    <a:p>
                      <a:pPr marL="0" marR="0" algn="ctr">
                        <a:spcBef>
                          <a:spcPts val="0"/>
                        </a:spcBef>
                        <a:spcAft>
                          <a:spcPts val="0"/>
                        </a:spcAft>
                      </a:pPr>
                      <a:r>
                        <a:rPr lang="en-US" sz="1000" dirty="0">
                          <a:effectLst/>
                        </a:rPr>
                        <a:t>R-378B</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just">
                        <a:spcBef>
                          <a:spcPts val="0"/>
                        </a:spcBef>
                        <a:spcAft>
                          <a:spcPts val="0"/>
                        </a:spcAft>
                      </a:pPr>
                      <a:r>
                        <a:rPr lang="en-US" sz="1000" dirty="0">
                          <a:effectLst/>
                        </a:rPr>
                        <a:t>HF Automated Jamming Station</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51462">
                <a:tc>
                  <a:txBody>
                    <a:bodyPr/>
                    <a:lstStyle/>
                    <a:p>
                      <a:pPr marL="0" marR="0" algn="ctr">
                        <a:spcBef>
                          <a:spcPts val="0"/>
                        </a:spcBef>
                        <a:spcAft>
                          <a:spcPts val="0"/>
                        </a:spcAft>
                      </a:pPr>
                      <a:r>
                        <a:rPr lang="en-US" sz="1000" dirty="0">
                          <a:effectLst/>
                        </a:rPr>
                        <a:t>R-330B</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just">
                        <a:spcBef>
                          <a:spcPts val="0"/>
                        </a:spcBef>
                        <a:spcAft>
                          <a:spcPts val="0"/>
                        </a:spcAft>
                      </a:pPr>
                      <a:r>
                        <a:rPr lang="en-US" sz="1000" dirty="0">
                          <a:effectLst/>
                        </a:rPr>
                        <a:t>VHF Frequency Jammer linked to the Borisoglebsk-2 HF Automated Jamming Complex</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677193">
                <a:tc>
                  <a:txBody>
                    <a:bodyPr/>
                    <a:lstStyle/>
                    <a:p>
                      <a:pPr marL="0" marR="0" algn="ctr">
                        <a:spcBef>
                          <a:spcPts val="0"/>
                        </a:spcBef>
                        <a:spcAft>
                          <a:spcPts val="0"/>
                        </a:spcAft>
                      </a:pPr>
                      <a:r>
                        <a:rPr lang="en-US" sz="1000" dirty="0">
                          <a:effectLst/>
                        </a:rPr>
                        <a:t>R-330Zh</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just">
                        <a:spcBef>
                          <a:spcPts val="0"/>
                        </a:spcBef>
                        <a:spcAft>
                          <a:spcPts val="0"/>
                        </a:spcAft>
                      </a:pPr>
                      <a:r>
                        <a:rPr lang="en-US" sz="1000" dirty="0">
                          <a:effectLst/>
                        </a:rPr>
                        <a:t>Automated Jammer against INMARSAT and IRIDIUM satellite communication complexes, GSM, and GPS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677193">
                <a:tc>
                  <a:txBody>
                    <a:bodyPr/>
                    <a:lstStyle/>
                    <a:p>
                      <a:pPr marL="0" marR="0" algn="ctr">
                        <a:spcBef>
                          <a:spcPts val="0"/>
                        </a:spcBef>
                        <a:spcAft>
                          <a:spcPts val="0"/>
                        </a:spcAft>
                      </a:pPr>
                      <a:r>
                        <a:rPr lang="en-US" sz="1000" dirty="0">
                          <a:effectLst/>
                        </a:rPr>
                        <a:t>R-SPR-2</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just">
                        <a:spcBef>
                          <a:spcPts val="0"/>
                        </a:spcBef>
                        <a:spcAft>
                          <a:spcPts val="0"/>
                        </a:spcAft>
                      </a:pPr>
                      <a:r>
                        <a:rPr lang="en-US" sz="1000" dirty="0">
                          <a:effectLst/>
                        </a:rPr>
                        <a:t>VHF/UHF Radio Jammer cover and thereby protect troops in an area of up to 50 hectares for up to 6 hours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225731">
                <a:tc>
                  <a:txBody>
                    <a:bodyPr/>
                    <a:lstStyle/>
                    <a:p>
                      <a:pPr marL="0" marR="0" algn="ctr">
                        <a:spcBef>
                          <a:spcPts val="0"/>
                        </a:spcBef>
                        <a:spcAft>
                          <a:spcPts val="0"/>
                        </a:spcAft>
                      </a:pPr>
                      <a:r>
                        <a:rPr lang="en-US" sz="1000" dirty="0">
                          <a:effectLst/>
                        </a:rPr>
                        <a:t>RP-377U</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just">
                        <a:spcBef>
                          <a:spcPts val="0"/>
                        </a:spcBef>
                        <a:spcAft>
                          <a:spcPts val="0"/>
                        </a:spcAft>
                      </a:pPr>
                      <a:r>
                        <a:rPr lang="en-US" sz="1000" dirty="0">
                          <a:effectLst/>
                        </a:rPr>
                        <a:t>Portable Jammer (against IEDs)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915101">
                <a:tc>
                  <a:txBody>
                    <a:bodyPr/>
                    <a:lstStyle/>
                    <a:p>
                      <a:pPr marL="0" marR="0" algn="ctr">
                        <a:spcBef>
                          <a:spcPts val="0"/>
                        </a:spcBef>
                        <a:spcAft>
                          <a:spcPts val="0"/>
                        </a:spcAft>
                      </a:pPr>
                      <a:r>
                        <a:rPr lang="en-US" sz="1000" dirty="0">
                          <a:effectLst/>
                        </a:rPr>
                        <a:t>R-934</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just">
                        <a:spcBef>
                          <a:spcPts val="0"/>
                        </a:spcBef>
                        <a:spcAft>
                          <a:spcPts val="0"/>
                        </a:spcAft>
                      </a:pPr>
                      <a:r>
                        <a:rPr lang="en-US" sz="1000" dirty="0">
                          <a:effectLst/>
                        </a:rPr>
                        <a:t>Automated VHF-UHF aerial radio communication jamming complex provides automated detection, direction finding and signals intelligence of aerial radio sources. It also detects and jams VHF radiotelephone and mobile radio complexes.</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225731">
                <a:tc>
                  <a:txBody>
                    <a:bodyPr/>
                    <a:lstStyle/>
                    <a:p>
                      <a:pPr marL="0" marR="0" algn="ctr">
                        <a:spcBef>
                          <a:spcPts val="0"/>
                        </a:spcBef>
                        <a:spcAft>
                          <a:spcPts val="0"/>
                        </a:spcAft>
                      </a:pPr>
                      <a:r>
                        <a:rPr lang="en-US" sz="1000" dirty="0">
                          <a:effectLst/>
                        </a:rPr>
                        <a:t>RP-377L</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just">
                        <a:spcBef>
                          <a:spcPts val="0"/>
                        </a:spcBef>
                        <a:spcAft>
                          <a:spcPts val="0"/>
                        </a:spcAft>
                      </a:pPr>
                      <a:r>
                        <a:rPr lang="en-US" sz="1000" dirty="0">
                          <a:effectLst/>
                        </a:rPr>
                        <a:t>IED Jammer</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225731">
                <a:tc>
                  <a:txBody>
                    <a:bodyPr/>
                    <a:lstStyle/>
                    <a:p>
                      <a:pPr marL="0" marR="0" algn="ctr">
                        <a:spcBef>
                          <a:spcPts val="0"/>
                        </a:spcBef>
                        <a:spcAft>
                          <a:spcPts val="0"/>
                        </a:spcAft>
                      </a:pPr>
                      <a:r>
                        <a:rPr lang="en-US" sz="1000" dirty="0">
                          <a:effectLst/>
                        </a:rPr>
                        <a:t>RP-377LA</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just">
                        <a:spcBef>
                          <a:spcPts val="0"/>
                        </a:spcBef>
                        <a:spcAft>
                          <a:spcPts val="0"/>
                        </a:spcAft>
                      </a:pPr>
                      <a:r>
                        <a:rPr lang="en-US" sz="1000" dirty="0">
                          <a:effectLst/>
                        </a:rPr>
                        <a:t>Portable Automated Jammer</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r h="225731">
                <a:tc>
                  <a:txBody>
                    <a:bodyPr/>
                    <a:lstStyle/>
                    <a:p>
                      <a:pPr marL="0" marR="0" algn="ctr">
                        <a:spcBef>
                          <a:spcPts val="0"/>
                        </a:spcBef>
                        <a:spcAft>
                          <a:spcPts val="0"/>
                        </a:spcAft>
                      </a:pPr>
                      <a:r>
                        <a:rPr lang="en-US" sz="1000" dirty="0">
                          <a:effectLst/>
                        </a:rPr>
                        <a:t>RP-377UV</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lumMod val="75000"/>
                      </a:schemeClr>
                    </a:solidFill>
                  </a:tcPr>
                </a:tc>
                <a:tc>
                  <a:txBody>
                    <a:bodyPr/>
                    <a:lstStyle/>
                    <a:p>
                      <a:pPr marL="0" marR="0" algn="just">
                        <a:spcBef>
                          <a:spcPts val="0"/>
                        </a:spcBef>
                        <a:spcAft>
                          <a:spcPts val="0"/>
                        </a:spcAft>
                      </a:pPr>
                      <a:r>
                        <a:rPr lang="en-US" sz="1000" dirty="0">
                          <a:effectLst/>
                        </a:rPr>
                        <a:t>Portable Automated Jammer</a:t>
                      </a:r>
                      <a:endParaRPr lang="en-US"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1"/>
                  </a:ext>
                </a:extLst>
              </a:tr>
            </a:tbl>
          </a:graphicData>
        </a:graphic>
      </p:graphicFrame>
      <p:sp>
        <p:nvSpPr>
          <p:cNvPr id="3" name="Rectangle 2"/>
          <p:cNvSpPr/>
          <p:nvPr/>
        </p:nvSpPr>
        <p:spPr>
          <a:xfrm rot="10800000" flipV="1">
            <a:off x="157806" y="5362364"/>
            <a:ext cx="1544870" cy="461665"/>
          </a:xfrm>
          <a:prstGeom prst="rect">
            <a:avLst/>
          </a:prstGeom>
        </p:spPr>
        <p:txBody>
          <a:bodyPr wrap="square">
            <a:spAutoFit/>
          </a:bodyPr>
          <a:lstStyle/>
          <a:p>
            <a:r>
              <a:rPr lang="en-US" sz="800" dirty="0">
                <a:solidFill>
                  <a:srgbClr val="000000"/>
                </a:solidFill>
                <a:latin typeface="Arial" panose="020B0604020202020204" pitchFamily="34" charset="0"/>
                <a:cs typeface="Arial" panose="020B0604020202020204" pitchFamily="34" charset="0"/>
              </a:rPr>
              <a:t>(U) R-378A High Frequency (HF) Communication Automated Jamming Station</a:t>
            </a:r>
            <a:endParaRPr lang="en-US" sz="800" dirty="0">
              <a:latin typeface="Arial" panose="020B0604020202020204" pitchFamily="34" charset="0"/>
              <a:cs typeface="Arial" panose="020B0604020202020204" pitchFamily="34" charset="0"/>
            </a:endParaRPr>
          </a:p>
        </p:txBody>
      </p:sp>
      <p:pic>
        <p:nvPicPr>
          <p:cNvPr id="16" name="Picture 15"/>
          <p:cNvPicPr/>
          <p:nvPr/>
        </p:nvPicPr>
        <p:blipFill>
          <a:blip r:embed="rId7" cstate="email">
            <a:extLst>
              <a:ext uri="{28A0092B-C50C-407E-A947-70E740481C1C}">
                <a14:useLocalDpi xmlns:a14="http://schemas.microsoft.com/office/drawing/2010/main"/>
              </a:ext>
            </a:extLst>
          </a:blip>
          <a:stretch>
            <a:fillRect/>
          </a:stretch>
        </p:blipFill>
        <p:spPr>
          <a:xfrm>
            <a:off x="8127123" y="1395159"/>
            <a:ext cx="3800173" cy="3389676"/>
          </a:xfrm>
          <a:prstGeom prst="rect">
            <a:avLst/>
          </a:prstGeom>
        </p:spPr>
      </p:pic>
      <p:sp>
        <p:nvSpPr>
          <p:cNvPr id="5" name="Rectangle 4"/>
          <p:cNvSpPr/>
          <p:nvPr/>
        </p:nvSpPr>
        <p:spPr>
          <a:xfrm rot="10800000" flipV="1">
            <a:off x="8545767" y="1118568"/>
            <a:ext cx="2931529" cy="215444"/>
          </a:xfrm>
          <a:prstGeom prst="rect">
            <a:avLst/>
          </a:prstGeom>
        </p:spPr>
        <p:txBody>
          <a:bodyPr wrap="square">
            <a:spAutoFit/>
          </a:bodyPr>
          <a:lstStyle/>
          <a:p>
            <a:pPr algn="ctr"/>
            <a:r>
              <a:rPr lang="en-US" sz="800" cap="small" dirty="0">
                <a:latin typeface="Arial" panose="020B0604020202020204" pitchFamily="34" charset="0"/>
                <a:ea typeface="Times New Roman" panose="02020603050405020304" pitchFamily="18" charset="0"/>
                <a:cs typeface="Arial" panose="020B0604020202020204" pitchFamily="34" charset="0"/>
              </a:rPr>
              <a:t>(U) REB Platforms in MRB/TB Maneuver Formation</a:t>
            </a:r>
            <a:endParaRPr lang="en-US" sz="800" cap="small" dirty="0"/>
          </a:p>
        </p:txBody>
      </p:sp>
      <p:pic>
        <p:nvPicPr>
          <p:cNvPr id="2052" name="Picture 4" descr="R-934B(A).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37605" y="4327634"/>
            <a:ext cx="1859468" cy="89451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6" name="Rectangle 5"/>
          <p:cNvSpPr/>
          <p:nvPr/>
        </p:nvSpPr>
        <p:spPr>
          <a:xfrm flipH="1">
            <a:off x="1866262" y="5377751"/>
            <a:ext cx="1930811" cy="338554"/>
          </a:xfrm>
          <a:prstGeom prst="rect">
            <a:avLst/>
          </a:prstGeom>
        </p:spPr>
        <p:txBody>
          <a:bodyPr wrap="square">
            <a:spAutoFit/>
          </a:bodyPr>
          <a:lstStyle/>
          <a:p>
            <a:r>
              <a:rPr lang="en-US" sz="800" dirty="0">
                <a:solidFill>
                  <a:srgbClr val="000000"/>
                </a:solidFill>
                <a:latin typeface=" Arial"/>
              </a:rPr>
              <a:t>(U) R-934B VHF Air Communication Automated Jamming Station</a:t>
            </a:r>
            <a:endParaRPr lang="en-US" sz="800" dirty="0">
              <a:latin typeface=" Arial"/>
            </a:endParaRPr>
          </a:p>
        </p:txBody>
      </p:sp>
      <p:sp>
        <p:nvSpPr>
          <p:cNvPr id="9" name="TextBox 8"/>
          <p:cNvSpPr txBox="1"/>
          <p:nvPr/>
        </p:nvSpPr>
        <p:spPr>
          <a:xfrm>
            <a:off x="8237913" y="5037513"/>
            <a:ext cx="3723276" cy="1815882"/>
          </a:xfrm>
          <a:prstGeom prst="rect">
            <a:avLst/>
          </a:prstGeom>
          <a:noFill/>
        </p:spPr>
        <p:txBody>
          <a:bodyPr wrap="square" rtlCol="0">
            <a:spAutoFit/>
          </a:bodyPr>
          <a:lstStyle/>
          <a:p>
            <a:pPr fontAlgn="base"/>
            <a:r>
              <a:rPr lang="en-US" sz="800" b="1" dirty="0">
                <a:latin typeface="Arial" panose="020B0604020202020204" pitchFamily="34" charset="0"/>
                <a:cs typeface="Arial" panose="020B0604020202020204" pitchFamily="34" charset="0"/>
              </a:rPr>
              <a:t>The REB Company subunits integrate into the maneuver formation of the brigade as shown in an example for an offensive action.</a:t>
            </a:r>
            <a:r>
              <a:rPr lang="en-US" sz="800" dirty="0">
                <a:latin typeface="Arial" panose="020B0604020202020204" pitchFamily="34" charset="0"/>
                <a:cs typeface="Arial" panose="020B0604020202020204" pitchFamily="34" charset="0"/>
              </a:rPr>
              <a:t> Just like other SV combat complexes the REB units and subunits provide successive layers of coverage to target the aggressor and protect friendly forces. To disrupt or destroy communication capability of the aggressor units and subunits at the point of contact with SV forces, REB deploys its complexes within 1-3 KM of the line of contact. These units and subunits conduct interception and direction-finding of C2, communications, and radars. At the next level, approximately 15 – 30 KM from the line of contact the REB units deploy complexes that target HF, VHF, UHF, satellite, and GSM cell towers, 3G, and 4G networks. These complexes not only jam communications but also conduct intrusion into enemy communications by introducing psychological warfare messages into aggressor networks. </a:t>
            </a:r>
          </a:p>
          <a:p>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794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7895</TotalTime>
  <Words>532</Words>
  <Application>Microsoft Office PowerPoint</Application>
  <PresentationFormat>Widescreen</PresentationFormat>
  <Paragraphs>37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 Arial</vt:lpstr>
      <vt:lpstr>Arial</vt:lpstr>
      <vt:lpstr>Calibri</vt:lpstr>
      <vt:lpstr>Calibri Light</vt:lpstr>
      <vt:lpstr>Times New Roman</vt:lpstr>
      <vt:lpstr>Office Theme</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Barton, Jacob E CTR USARMY TRADOC (USA)</dc:creator>
  <cp:lastModifiedBy>Kirkpatrick, T N (Nick) CTR USARMY TRADOC (USA)</cp:lastModifiedBy>
  <cp:revision>188</cp:revision>
  <cp:lastPrinted>2021-10-18T19:47:47Z</cp:lastPrinted>
  <dcterms:created xsi:type="dcterms:W3CDTF">2021-10-05T19:11:08Z</dcterms:created>
  <dcterms:modified xsi:type="dcterms:W3CDTF">2022-07-28T20:54:43Z</dcterms:modified>
</cp:coreProperties>
</file>