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921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FFFFFF"/>
    <a:srgbClr val="FFFFCC"/>
    <a:srgbClr val="00B050"/>
    <a:srgbClr val="3366FF"/>
    <a:srgbClr val="FFC000"/>
    <a:srgbClr val="A78D1D"/>
    <a:srgbClr val="984807"/>
    <a:srgbClr val="70B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81560" autoAdjust="0"/>
  </p:normalViewPr>
  <p:slideViewPr>
    <p:cSldViewPr snapToGrid="0">
      <p:cViewPr>
        <p:scale>
          <a:sx n="100" d="100"/>
          <a:sy n="100" d="100"/>
        </p:scale>
        <p:origin x="204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34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300"/>
            </a:lvl1pPr>
          </a:lstStyle>
          <a:p>
            <a:r>
              <a:rPr lang="en-US" smtClean="0"/>
              <a:t>CUI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4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300"/>
            </a:lvl1pPr>
          </a:lstStyle>
          <a:p>
            <a:fld id="{0E914683-A170-4844-8120-BC9C8C135BEC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300"/>
            </a:lvl1pPr>
          </a:lstStyle>
          <a:p>
            <a:r>
              <a:rPr lang="en-US" smtClean="0"/>
              <a:t>CUI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8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300"/>
            </a:lvl1pPr>
          </a:lstStyle>
          <a:p>
            <a:fld id="{4F87B3E5-F899-459C-B3C4-6978A30346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56552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l">
              <a:defRPr sz="1300"/>
            </a:lvl1pPr>
          </a:lstStyle>
          <a:p>
            <a:r>
              <a:rPr lang="en-US" smtClean="0"/>
              <a:t>CUI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6434"/>
          </a:xfrm>
          <a:prstGeom prst="rect">
            <a:avLst/>
          </a:prstGeom>
        </p:spPr>
        <p:txBody>
          <a:bodyPr vert="horz" lIns="93161" tIns="46580" rIns="93161" bIns="46580" rtlCol="0"/>
          <a:lstStyle>
            <a:lvl1pPr algn="r">
              <a:defRPr sz="1300"/>
            </a:lvl1pPr>
          </a:lstStyle>
          <a:p>
            <a:fld id="{065D5F7B-89D4-4554-95C7-3291EDE3072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0" rIns="93161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61" tIns="46580" rIns="93161" bIns="465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l">
              <a:defRPr sz="1300"/>
            </a:lvl1pPr>
          </a:lstStyle>
          <a:p>
            <a:r>
              <a:rPr lang="en-US" smtClean="0"/>
              <a:t>CUI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72"/>
            <a:ext cx="3037840" cy="466433"/>
          </a:xfrm>
          <a:prstGeom prst="rect">
            <a:avLst/>
          </a:prstGeom>
        </p:spPr>
        <p:txBody>
          <a:bodyPr vert="horz" lIns="93161" tIns="46580" rIns="93161" bIns="46580" rtlCol="0" anchor="b"/>
          <a:lstStyle>
            <a:lvl1pPr algn="r">
              <a:defRPr sz="1300"/>
            </a:lvl1pPr>
          </a:lstStyle>
          <a:p>
            <a:fld id="{3D8AB634-DBCA-44B1-8570-C514803D8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85474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https://www.youtube.com/watch?v=jou9yL3AL1g  </a:t>
            </a:r>
          </a:p>
          <a:p>
            <a:r>
              <a:rPr lang="en-US" dirty="0" smtClean="0"/>
              <a:t>https://www.youtube.com/watch?v=T5cTJjN08mE </a:t>
            </a:r>
          </a:p>
          <a:p>
            <a:r>
              <a:rPr lang="en-US" dirty="0" smtClean="0"/>
              <a:t>https://news.yahoo.com/first-time-ukraine-gains-chance-114400864.html?guccounter=1</a:t>
            </a:r>
          </a:p>
          <a:p>
            <a:r>
              <a:rPr lang="en-US" dirty="0" smtClean="0"/>
              <a:t>https://www.theguardian.com/world/2022/jul/31/ukrainian-offensive-forces-russia-to-bolster-troops-in-occupied-south</a:t>
            </a:r>
          </a:p>
          <a:p>
            <a:r>
              <a:rPr lang="en-US" smtClean="0"/>
              <a:t>https://www.bbc.com/news/world-europe-62340807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CUI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6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86600" y="64928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980EC96-6E23-410B-B928-89EEFA0108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799"/>
            <a:ext cx="8229600" cy="5363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9081"/>
            <a:ext cx="533400" cy="2889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C373DC0-F413-4098-8AFC-675FCCBD90A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1626" y="127197"/>
            <a:ext cx="7558379" cy="661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3" name="Picture 32" descr="imagesCAIMVJYX.jp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85" y="63706"/>
            <a:ext cx="515762" cy="684259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-13801" y="827436"/>
            <a:ext cx="8211312" cy="50286"/>
            <a:chOff x="1419081" y="780301"/>
            <a:chExt cx="7602639" cy="50286"/>
          </a:xfrm>
        </p:grpSpPr>
        <p:cxnSp>
          <p:nvCxnSpPr>
            <p:cNvPr id="35" name="Straight Connector 34"/>
            <p:cNvCxnSpPr/>
            <p:nvPr userDrawn="1"/>
          </p:nvCxnSpPr>
          <p:spPr>
            <a:xfrm>
              <a:off x="1419081" y="806386"/>
              <a:ext cx="33832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>
              <a:off x="1419081" y="780301"/>
              <a:ext cx="33832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419081" y="830587"/>
              <a:ext cx="33832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4850895" y="806386"/>
              <a:ext cx="8229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4850895" y="780301"/>
              <a:ext cx="8229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4850895" y="830587"/>
              <a:ext cx="8229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734641" y="806386"/>
              <a:ext cx="6400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734641" y="780301"/>
              <a:ext cx="6400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5734641" y="830587"/>
              <a:ext cx="6400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6416660" y="806386"/>
              <a:ext cx="5486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6416660" y="780301"/>
              <a:ext cx="5486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6416660" y="830587"/>
              <a:ext cx="5486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7018570" y="806386"/>
              <a:ext cx="45720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7018570" y="780301"/>
              <a:ext cx="45720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7018570" y="830587"/>
              <a:ext cx="45720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7528100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>
              <a:off x="7528100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>
              <a:off x="7528100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7951354" y="806386"/>
              <a:ext cx="36576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7951354" y="780301"/>
              <a:ext cx="36576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7951354" y="830587"/>
              <a:ext cx="36576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>
              <a:off x="8361578" y="806386"/>
              <a:ext cx="27432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8361578" y="780301"/>
              <a:ext cx="27432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8361578" y="830587"/>
              <a:ext cx="27432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>
              <a:off x="8696056" y="806386"/>
              <a:ext cx="18288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8696056" y="780301"/>
              <a:ext cx="18288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>
              <a:off x="8696056" y="830587"/>
              <a:ext cx="18288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>
              <a:off x="8930280" y="806386"/>
              <a:ext cx="9144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>
              <a:off x="8930280" y="780301"/>
              <a:ext cx="9144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>
              <a:off x="8930280" y="830587"/>
              <a:ext cx="91440" cy="0"/>
            </a:xfrm>
            <a:prstGeom prst="line">
              <a:avLst/>
            </a:prstGeom>
            <a:ln w="28575">
              <a:solidFill>
                <a:srgbClr val="0033CD"/>
              </a:solidFill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pic>
        <p:nvPicPr>
          <p:cNvPr id="39" name="Picture 38"/>
          <p:cNvPicPr>
            <a:picLocks noChangeAspect="1"/>
          </p:cNvPicPr>
          <p:nvPr userDrawn="1"/>
        </p:nvPicPr>
        <p:blipFill rotWithShape="1"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5621" y="-7343"/>
            <a:ext cx="898377" cy="94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6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i="1" kern="120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308163"/>
            <a:ext cx="9131841" cy="40811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Threats and Adversaries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6"/>
          <p:cNvSpPr txBox="1"/>
          <p:nvPr/>
        </p:nvSpPr>
        <p:spPr>
          <a:xfrm>
            <a:off x="654722" y="358096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ICOD: </a:t>
            </a: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noProof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0900 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Aug22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BBDD6B1-4BA3-DE19-019C-0E30E583F226}"/>
              </a:ext>
            </a:extLst>
          </p:cNvPr>
          <p:cNvSpPr txBox="1"/>
          <p:nvPr/>
        </p:nvSpPr>
        <p:spPr>
          <a:xfrm>
            <a:off x="6080" y="1547832"/>
            <a:ext cx="6102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UKR </a:t>
            </a:r>
            <a:r>
              <a:rPr lang="en-US" sz="2000" b="1" i="1" dirty="0"/>
              <a:t>P</a:t>
            </a:r>
            <a:r>
              <a:rPr lang="en-US" sz="2000" b="1" i="1" dirty="0" smtClean="0"/>
              <a:t>repares for Upcoming Counter-Offensive </a:t>
            </a:r>
            <a:endParaRPr lang="en-US" sz="2000" b="1" i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C86F78-11F3-3593-1B78-BF170B50CF40}"/>
              </a:ext>
            </a:extLst>
          </p:cNvPr>
          <p:cNvSpPr txBox="1"/>
          <p:nvPr/>
        </p:nvSpPr>
        <p:spPr>
          <a:xfrm>
            <a:off x="133331" y="1954436"/>
            <a:ext cx="60871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Kherson </a:t>
            </a:r>
            <a:r>
              <a:rPr lang="en-US" dirty="0"/>
              <a:t>&amp; </a:t>
            </a:r>
            <a:r>
              <a:rPr lang="en-US" dirty="0" err="1" smtClean="0"/>
              <a:t>Zaporizhzhia</a:t>
            </a:r>
            <a:r>
              <a:rPr lang="en-US" dirty="0" smtClean="0"/>
              <a:t> Oblasts likely goals</a:t>
            </a:r>
          </a:p>
          <a:p>
            <a:endParaRPr lang="en-US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Targeting Priorities; Logistics (ammunition sites &amp; trains), Bridges, ADA, Command Posts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B050"/>
                </a:solidFill>
              </a:rPr>
              <a:t>UNCLASSIFIED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3936" y="653680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B050"/>
                </a:solidFill>
              </a:rPr>
              <a:t>UNCLASSIFIED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F512BBC-5F93-472A-BD7E-A60BBE1FD9E3}"/>
              </a:ext>
            </a:extLst>
          </p:cNvPr>
          <p:cNvSpPr txBox="1"/>
          <p:nvPr/>
        </p:nvSpPr>
        <p:spPr>
          <a:xfrm>
            <a:off x="6080" y="5878183"/>
            <a:ext cx="9137920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 Arial"/>
              </a:rPr>
              <a:t>The Counter-Offensive will Shape the Fight into the Fall and Winter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9154" y="904547"/>
            <a:ext cx="4831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 Arial"/>
              </a:rPr>
              <a:t>Calm before the Storm?</a:t>
            </a:r>
            <a:endParaRPr lang="en-US" sz="3200" b="1" i="1" dirty="0">
              <a:latin typeface=" 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BBDD6B1-4BA3-DE19-019C-0E30E583F226}"/>
              </a:ext>
            </a:extLst>
          </p:cNvPr>
          <p:cNvSpPr txBox="1"/>
          <p:nvPr/>
        </p:nvSpPr>
        <p:spPr>
          <a:xfrm>
            <a:off x="6080" y="3748892"/>
            <a:ext cx="5482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RUS Forces Prepare to Halt the UKR Offensive</a:t>
            </a:r>
            <a:endParaRPr lang="en-US" sz="2000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6151179" y="3948947"/>
            <a:ext cx="2395495" cy="2647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400" b="1" i="1" dirty="0" smtClean="0"/>
              <a:t>Likely </a:t>
            </a:r>
            <a:r>
              <a:rPr lang="en-US" sz="1400" b="1" i="1" dirty="0" smtClean="0"/>
              <a:t>areas </a:t>
            </a:r>
            <a:r>
              <a:rPr lang="en-US" sz="1400" b="1" i="1" dirty="0" smtClean="0"/>
              <a:t>of UKR offensive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C86F78-11F3-3593-1B78-BF170B50CF40}"/>
              </a:ext>
            </a:extLst>
          </p:cNvPr>
          <p:cNvSpPr txBox="1"/>
          <p:nvPr/>
        </p:nvSpPr>
        <p:spPr>
          <a:xfrm>
            <a:off x="133331" y="4130053"/>
            <a:ext cx="608716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RUS </a:t>
            </a:r>
            <a:r>
              <a:rPr lang="en-US" dirty="0" smtClean="0"/>
              <a:t>has </a:t>
            </a:r>
            <a:r>
              <a:rPr lang="en-US" dirty="0" smtClean="0"/>
              <a:t>reinforced from forces elsewhere in occupied UKR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Local spoiling attacks likely to disrupt UKR forces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Limited attacks have been launched in Donbas / </a:t>
            </a:r>
            <a:r>
              <a:rPr lang="en-US" dirty="0" err="1" smtClean="0"/>
              <a:t>Kharkiv</a:t>
            </a:r>
            <a:r>
              <a:rPr lang="en-US" dirty="0" smtClean="0"/>
              <a:t> to divert UKR resources 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913184" y="1766162"/>
            <a:ext cx="2938792" cy="2120185"/>
            <a:chOff x="5913184" y="1766162"/>
            <a:chExt cx="2938792" cy="2120185"/>
          </a:xfrm>
        </p:grpSpPr>
        <p:grpSp>
          <p:nvGrpSpPr>
            <p:cNvPr id="4" name="Group 3"/>
            <p:cNvGrpSpPr/>
            <p:nvPr/>
          </p:nvGrpSpPr>
          <p:grpSpPr>
            <a:xfrm>
              <a:off x="5913184" y="1766162"/>
              <a:ext cx="2938792" cy="2120185"/>
              <a:chOff x="-3590514" y="1083185"/>
              <a:chExt cx="6338005" cy="4473886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3590514" y="1083185"/>
                <a:ext cx="6338005" cy="4473886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</p:pic>
          <p:sp>
            <p:nvSpPr>
              <p:cNvPr id="15" name="Right Arrow 14"/>
              <p:cNvSpPr/>
              <p:nvPr/>
            </p:nvSpPr>
            <p:spPr>
              <a:xfrm rot="5400000">
                <a:off x="1157274" y="1844328"/>
                <a:ext cx="605603" cy="528341"/>
              </a:xfrm>
              <a:prstGeom prst="rightArrow">
                <a:avLst>
                  <a:gd name="adj1" fmla="val 50000"/>
                  <a:gd name="adj2" fmla="val 48176"/>
                </a:avLst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ight Arrow 16"/>
            <p:cNvSpPr/>
            <p:nvPr/>
          </p:nvSpPr>
          <p:spPr>
            <a:xfrm rot="2203549">
              <a:off x="6446127" y="2331792"/>
              <a:ext cx="430033" cy="244980"/>
            </a:xfrm>
            <a:prstGeom prst="rightArrow">
              <a:avLst>
                <a:gd name="adj1" fmla="val 50000"/>
                <a:gd name="adj2" fmla="val 78997"/>
              </a:avLst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527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4233fc49-3339-4531-8895-cee7bd229291" xsi:nil="true"/>
    <lcf76f155ced4ddcb4097134ff3c332f xmlns="4233fc49-3339-4531-8895-cee7bd229291">
      <Terms xmlns="http://schemas.microsoft.com/office/infopath/2007/PartnerControls"/>
    </lcf76f155ced4ddcb4097134ff3c332f>
    <TaxCatchAll xmlns="c93905bf-b08c-430b-8630-76f4d35239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DA97709D05344805E34443243448B" ma:contentTypeVersion="15" ma:contentTypeDescription="Create a new document." ma:contentTypeScope="" ma:versionID="47ed2a65f8745d4b2648ef0adb37aa1c">
  <xsd:schema xmlns:xsd="http://www.w3.org/2001/XMLSchema" xmlns:xs="http://www.w3.org/2001/XMLSchema" xmlns:p="http://schemas.microsoft.com/office/2006/metadata/properties" xmlns:ns2="4233fc49-3339-4531-8895-cee7bd229291" xmlns:ns3="c93905bf-b08c-430b-8630-76f4d352397a" targetNamespace="http://schemas.microsoft.com/office/2006/metadata/properties" ma:root="true" ma:fieldsID="72ce37f393485e7fd56f4ed11ba88048" ns2:_="" ns3:_="">
    <xsd:import namespace="4233fc49-3339-4531-8895-cee7bd229291"/>
    <xsd:import namespace="c93905bf-b08c-430b-8630-76f4d35239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TAG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3fc49-3339-4531-8895-cee7bd2292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TAGS" ma:index="16" nillable="true" ma:displayName="TAGS" ma:internalName="TAGS">
      <xsd:simpleType>
        <xsd:restriction base="dms:Text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905bf-b08c-430b-8630-76f4d352397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6e5910a-73a6-4e05-b9d8-f75aea47150f}" ma:internalName="TaxCatchAll" ma:showField="CatchAllData" ma:web="c93905bf-b08c-430b-8630-76f4d35239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92DE90-DC1B-4138-BD88-E586F82142C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39F7E46-0BBF-49D8-A589-22763E3723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FA8360-B821-42EE-A8B6-54FC6D3306FA}"/>
</file>

<file path=docProps/app.xml><?xml version="1.0" encoding="utf-8"?>
<Properties xmlns="http://schemas.openxmlformats.org/officeDocument/2006/extended-properties" xmlns:vt="http://schemas.openxmlformats.org/officeDocument/2006/docPropsVTypes">
  <TotalTime>45551</TotalTime>
  <Words>113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 Arial</vt:lpstr>
      <vt:lpstr>Arial</vt:lpstr>
      <vt:lpstr>Calibri</vt:lpstr>
      <vt:lpstr>Wingdings</vt:lpstr>
      <vt:lpstr>18_Office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CPG Update</dc:title>
  <dc:creator>DoD Admin</dc:creator>
  <cp:lastModifiedBy>Salisbury, Erick J CTR USA</cp:lastModifiedBy>
  <cp:revision>2123</cp:revision>
  <cp:lastPrinted>2022-08-09T14:00:24Z</cp:lastPrinted>
  <dcterms:created xsi:type="dcterms:W3CDTF">2018-06-19T12:05:30Z</dcterms:created>
  <dcterms:modified xsi:type="dcterms:W3CDTF">2022-08-09T14:00:28Z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0x010100E4DDA97709D05344805E34443243448B</vt:lpwstr>
  </property>
</Properties>
</file>