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921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FF"/>
    <a:srgbClr val="FFCCFF"/>
    <a:srgbClr val="FFFFFF"/>
    <a:srgbClr val="FFFFCC"/>
    <a:srgbClr val="00B050"/>
    <a:srgbClr val="3366FF"/>
    <a:srgbClr val="FFC000"/>
    <a:srgbClr val="A78D1D"/>
    <a:srgbClr val="9848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2" autoAdjust="0"/>
    <p:restoredTop sz="96130" autoAdjust="0"/>
  </p:normalViewPr>
  <p:slideViewPr>
    <p:cSldViewPr snapToGrid="0">
      <p:cViewPr varScale="1">
        <p:scale>
          <a:sx n="103" d="100"/>
          <a:sy n="103" d="100"/>
        </p:scale>
        <p:origin x="714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1" d="100"/>
          <a:sy n="71" d="100"/>
        </p:scale>
        <p:origin x="3348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4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300"/>
            </a:lvl1pPr>
          </a:lstStyle>
          <a:p>
            <a:r>
              <a:rPr lang="en-US"/>
              <a:t>CUI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2" y="4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300"/>
            </a:lvl1pPr>
          </a:lstStyle>
          <a:p>
            <a:fld id="{0E914683-A170-4844-8120-BC9C8C135BEC}" type="datetimeFigureOut">
              <a:rPr lang="en-US" smtClean="0"/>
              <a:t>8/3/2022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8829678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300"/>
            </a:lvl1pPr>
          </a:lstStyle>
          <a:p>
            <a:r>
              <a:rPr lang="en-US"/>
              <a:t>CUI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2" y="8829678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300"/>
            </a:lvl1pPr>
          </a:lstStyle>
          <a:p>
            <a:fld id="{4F87B3E5-F899-459C-B3C4-6978A30346F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856552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61" tIns="46580" rIns="93161" bIns="46580" rtlCol="0"/>
          <a:lstStyle>
            <a:lvl1pPr algn="l">
              <a:defRPr sz="1300"/>
            </a:lvl1pPr>
          </a:lstStyle>
          <a:p>
            <a:r>
              <a:rPr lang="en-US"/>
              <a:t>CUI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7" y="0"/>
            <a:ext cx="3037840" cy="466434"/>
          </a:xfrm>
          <a:prstGeom prst="rect">
            <a:avLst/>
          </a:prstGeom>
        </p:spPr>
        <p:txBody>
          <a:bodyPr vert="horz" lIns="93161" tIns="46580" rIns="93161" bIns="46580" rtlCol="0"/>
          <a:lstStyle>
            <a:lvl1pPr algn="r">
              <a:defRPr sz="1300"/>
            </a:lvl1pPr>
          </a:lstStyle>
          <a:p>
            <a:fld id="{065D5F7B-89D4-4554-95C7-3291EDE30726}" type="datetimeFigureOut">
              <a:rPr lang="en-US" smtClean="0"/>
              <a:t>8/3/2022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0" rIns="93161" bIns="4658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4"/>
            <a:ext cx="5608320" cy="3660458"/>
          </a:xfrm>
          <a:prstGeom prst="rect">
            <a:avLst/>
          </a:prstGeom>
        </p:spPr>
        <p:txBody>
          <a:bodyPr vert="horz" lIns="93161" tIns="46580" rIns="93161" bIns="4658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72"/>
            <a:ext cx="3037840" cy="466433"/>
          </a:xfrm>
          <a:prstGeom prst="rect">
            <a:avLst/>
          </a:prstGeom>
        </p:spPr>
        <p:txBody>
          <a:bodyPr vert="horz" lIns="93161" tIns="46580" rIns="93161" bIns="46580" rtlCol="0" anchor="b"/>
          <a:lstStyle>
            <a:lvl1pPr algn="l">
              <a:defRPr sz="1300"/>
            </a:lvl1pPr>
          </a:lstStyle>
          <a:p>
            <a:r>
              <a:rPr lang="en-US"/>
              <a:t>CUI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7" y="8829972"/>
            <a:ext cx="3037840" cy="466433"/>
          </a:xfrm>
          <a:prstGeom prst="rect">
            <a:avLst/>
          </a:prstGeom>
        </p:spPr>
        <p:txBody>
          <a:bodyPr vert="horz" lIns="93161" tIns="46580" rIns="93161" bIns="46580" rtlCol="0" anchor="b"/>
          <a:lstStyle>
            <a:lvl1pPr algn="r">
              <a:defRPr sz="1300"/>
            </a:lvl1pPr>
          </a:lstStyle>
          <a:p>
            <a:fld id="{3D8AB634-DBCA-44B1-8570-C514803D86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685474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https://www.politico.com/news/2022/07/30/china-announces-military-exercise-opposite-taiwan-00048810</a:t>
            </a:r>
          </a:p>
          <a:p>
            <a:r>
              <a:rPr lang="en-US" dirty="0"/>
              <a:t>https://asia.nikkei.com/Politics/International-relations/Indo-Pacific/China-sends-39-aircraft-into-Taiwan-ADIZ-countering-big-U.S.-drill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CUI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CUI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939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86600" y="64928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3980EC96-6E23-410B-B928-89EEFA0108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08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799"/>
            <a:ext cx="8229600" cy="5363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9081"/>
            <a:ext cx="533400" cy="2889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C373DC0-F413-4098-8AFC-675FCCBD90A8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1626" y="127197"/>
            <a:ext cx="7558379" cy="661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33" name="Picture 32" descr="imagesCAIMVJYX.jp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8085" y="63706"/>
            <a:ext cx="515762" cy="684259"/>
          </a:xfrm>
          <a:prstGeom prst="rect">
            <a:avLst/>
          </a:prstGeom>
        </p:spPr>
      </p:pic>
      <p:grpSp>
        <p:nvGrpSpPr>
          <p:cNvPr id="5" name="Group 4"/>
          <p:cNvGrpSpPr/>
          <p:nvPr userDrawn="1"/>
        </p:nvGrpSpPr>
        <p:grpSpPr>
          <a:xfrm>
            <a:off x="-13801" y="827436"/>
            <a:ext cx="8211312" cy="50286"/>
            <a:chOff x="1419081" y="780301"/>
            <a:chExt cx="7602639" cy="50286"/>
          </a:xfrm>
        </p:grpSpPr>
        <p:cxnSp>
          <p:nvCxnSpPr>
            <p:cNvPr id="35" name="Straight Connector 34"/>
            <p:cNvCxnSpPr/>
            <p:nvPr userDrawn="1"/>
          </p:nvCxnSpPr>
          <p:spPr>
            <a:xfrm>
              <a:off x="1419081" y="806386"/>
              <a:ext cx="3383280" cy="0"/>
            </a:xfrm>
            <a:prstGeom prst="line">
              <a:avLst/>
            </a:prstGeom>
            <a:ln w="28575">
              <a:solidFill>
                <a:srgbClr val="FFFF00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 userDrawn="1"/>
          </p:nvCxnSpPr>
          <p:spPr>
            <a:xfrm>
              <a:off x="1419081" y="780301"/>
              <a:ext cx="3383280" cy="0"/>
            </a:xfrm>
            <a:prstGeom prst="line">
              <a:avLst/>
            </a:prstGeom>
            <a:ln w="28575">
              <a:solidFill>
                <a:srgbClr val="C00000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 userDrawn="1"/>
          </p:nvCxnSpPr>
          <p:spPr>
            <a:xfrm>
              <a:off x="1419081" y="830587"/>
              <a:ext cx="3383280" cy="0"/>
            </a:xfrm>
            <a:prstGeom prst="line">
              <a:avLst/>
            </a:prstGeom>
            <a:ln w="28575">
              <a:solidFill>
                <a:srgbClr val="0033CD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4850895" y="806386"/>
              <a:ext cx="822960" cy="0"/>
            </a:xfrm>
            <a:prstGeom prst="line">
              <a:avLst/>
            </a:prstGeom>
            <a:ln w="28575">
              <a:solidFill>
                <a:srgbClr val="FFFF00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>
              <a:off x="4850895" y="780301"/>
              <a:ext cx="822960" cy="0"/>
            </a:xfrm>
            <a:prstGeom prst="line">
              <a:avLst/>
            </a:prstGeom>
            <a:ln w="28575">
              <a:solidFill>
                <a:srgbClr val="C00000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>
              <a:off x="4850895" y="830587"/>
              <a:ext cx="822960" cy="0"/>
            </a:xfrm>
            <a:prstGeom prst="line">
              <a:avLst/>
            </a:prstGeom>
            <a:ln w="28575">
              <a:solidFill>
                <a:srgbClr val="0033CD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5734641" y="806386"/>
              <a:ext cx="640080" cy="0"/>
            </a:xfrm>
            <a:prstGeom prst="line">
              <a:avLst/>
            </a:prstGeom>
            <a:ln w="28575">
              <a:solidFill>
                <a:srgbClr val="FFFF00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5734641" y="780301"/>
              <a:ext cx="640080" cy="0"/>
            </a:xfrm>
            <a:prstGeom prst="line">
              <a:avLst/>
            </a:prstGeom>
            <a:ln w="28575">
              <a:solidFill>
                <a:srgbClr val="C00000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>
              <a:off x="5734641" y="830587"/>
              <a:ext cx="640080" cy="0"/>
            </a:xfrm>
            <a:prstGeom prst="line">
              <a:avLst/>
            </a:prstGeom>
            <a:ln w="28575">
              <a:solidFill>
                <a:srgbClr val="0033CD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>
              <a:off x="6416660" y="806386"/>
              <a:ext cx="548640" cy="0"/>
            </a:xfrm>
            <a:prstGeom prst="line">
              <a:avLst/>
            </a:prstGeom>
            <a:ln w="28575">
              <a:solidFill>
                <a:srgbClr val="FFFF00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>
            <a:xfrm>
              <a:off x="6416660" y="780301"/>
              <a:ext cx="548640" cy="0"/>
            </a:xfrm>
            <a:prstGeom prst="line">
              <a:avLst/>
            </a:prstGeom>
            <a:ln w="28575">
              <a:solidFill>
                <a:srgbClr val="C00000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 userDrawn="1"/>
          </p:nvCxnSpPr>
          <p:spPr>
            <a:xfrm>
              <a:off x="6416660" y="830587"/>
              <a:ext cx="548640" cy="0"/>
            </a:xfrm>
            <a:prstGeom prst="line">
              <a:avLst/>
            </a:prstGeom>
            <a:ln w="28575">
              <a:solidFill>
                <a:srgbClr val="0033CD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>
            <a:xfrm>
              <a:off x="7018570" y="806386"/>
              <a:ext cx="457200" cy="0"/>
            </a:xfrm>
            <a:prstGeom prst="line">
              <a:avLst/>
            </a:prstGeom>
            <a:ln w="28575">
              <a:solidFill>
                <a:srgbClr val="FFFF00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>
            <a:xfrm>
              <a:off x="7018570" y="780301"/>
              <a:ext cx="457200" cy="0"/>
            </a:xfrm>
            <a:prstGeom prst="line">
              <a:avLst/>
            </a:prstGeom>
            <a:ln w="28575">
              <a:solidFill>
                <a:srgbClr val="C00000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>
            <a:xfrm>
              <a:off x="7018570" y="830587"/>
              <a:ext cx="457200" cy="0"/>
            </a:xfrm>
            <a:prstGeom prst="line">
              <a:avLst/>
            </a:prstGeom>
            <a:ln w="28575">
              <a:solidFill>
                <a:srgbClr val="0033CD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 userDrawn="1"/>
          </p:nvCxnSpPr>
          <p:spPr>
            <a:xfrm>
              <a:off x="7528100" y="806386"/>
              <a:ext cx="365760" cy="0"/>
            </a:xfrm>
            <a:prstGeom prst="line">
              <a:avLst/>
            </a:prstGeom>
            <a:ln w="28575">
              <a:solidFill>
                <a:srgbClr val="FFFF00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 userDrawn="1"/>
          </p:nvCxnSpPr>
          <p:spPr>
            <a:xfrm>
              <a:off x="7528100" y="780301"/>
              <a:ext cx="365760" cy="0"/>
            </a:xfrm>
            <a:prstGeom prst="line">
              <a:avLst/>
            </a:prstGeom>
            <a:ln w="28575">
              <a:solidFill>
                <a:srgbClr val="C00000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 userDrawn="1"/>
          </p:nvCxnSpPr>
          <p:spPr>
            <a:xfrm>
              <a:off x="7528100" y="830587"/>
              <a:ext cx="365760" cy="0"/>
            </a:xfrm>
            <a:prstGeom prst="line">
              <a:avLst/>
            </a:prstGeom>
            <a:ln w="28575">
              <a:solidFill>
                <a:srgbClr val="0033CD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 userDrawn="1"/>
          </p:nvCxnSpPr>
          <p:spPr>
            <a:xfrm>
              <a:off x="7951354" y="806386"/>
              <a:ext cx="365760" cy="0"/>
            </a:xfrm>
            <a:prstGeom prst="line">
              <a:avLst/>
            </a:prstGeom>
            <a:ln w="28575">
              <a:solidFill>
                <a:srgbClr val="FFFF00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 userDrawn="1"/>
          </p:nvCxnSpPr>
          <p:spPr>
            <a:xfrm>
              <a:off x="7951354" y="780301"/>
              <a:ext cx="365760" cy="0"/>
            </a:xfrm>
            <a:prstGeom prst="line">
              <a:avLst/>
            </a:prstGeom>
            <a:ln w="28575">
              <a:solidFill>
                <a:srgbClr val="C00000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 userDrawn="1"/>
          </p:nvCxnSpPr>
          <p:spPr>
            <a:xfrm>
              <a:off x="7951354" y="830587"/>
              <a:ext cx="365760" cy="0"/>
            </a:xfrm>
            <a:prstGeom prst="line">
              <a:avLst/>
            </a:prstGeom>
            <a:ln w="28575">
              <a:solidFill>
                <a:srgbClr val="0033CD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 userDrawn="1"/>
          </p:nvCxnSpPr>
          <p:spPr>
            <a:xfrm>
              <a:off x="8361578" y="806386"/>
              <a:ext cx="274320" cy="0"/>
            </a:xfrm>
            <a:prstGeom prst="line">
              <a:avLst/>
            </a:prstGeom>
            <a:ln w="28575">
              <a:solidFill>
                <a:srgbClr val="FFFF00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 userDrawn="1"/>
          </p:nvCxnSpPr>
          <p:spPr>
            <a:xfrm>
              <a:off x="8361578" y="780301"/>
              <a:ext cx="274320" cy="0"/>
            </a:xfrm>
            <a:prstGeom prst="line">
              <a:avLst/>
            </a:prstGeom>
            <a:ln w="28575">
              <a:solidFill>
                <a:srgbClr val="C00000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 userDrawn="1"/>
          </p:nvCxnSpPr>
          <p:spPr>
            <a:xfrm>
              <a:off x="8361578" y="830587"/>
              <a:ext cx="274320" cy="0"/>
            </a:xfrm>
            <a:prstGeom prst="line">
              <a:avLst/>
            </a:prstGeom>
            <a:ln w="28575">
              <a:solidFill>
                <a:srgbClr val="0033CD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 userDrawn="1"/>
          </p:nvCxnSpPr>
          <p:spPr>
            <a:xfrm>
              <a:off x="8696056" y="806386"/>
              <a:ext cx="182880" cy="0"/>
            </a:xfrm>
            <a:prstGeom prst="line">
              <a:avLst/>
            </a:prstGeom>
            <a:ln w="28575">
              <a:solidFill>
                <a:srgbClr val="FFFF00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 userDrawn="1"/>
          </p:nvCxnSpPr>
          <p:spPr>
            <a:xfrm>
              <a:off x="8696056" y="780301"/>
              <a:ext cx="182880" cy="0"/>
            </a:xfrm>
            <a:prstGeom prst="line">
              <a:avLst/>
            </a:prstGeom>
            <a:ln w="28575">
              <a:solidFill>
                <a:srgbClr val="C00000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 userDrawn="1"/>
          </p:nvCxnSpPr>
          <p:spPr>
            <a:xfrm>
              <a:off x="8696056" y="830587"/>
              <a:ext cx="182880" cy="0"/>
            </a:xfrm>
            <a:prstGeom prst="line">
              <a:avLst/>
            </a:prstGeom>
            <a:ln w="28575">
              <a:solidFill>
                <a:srgbClr val="0033CD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 userDrawn="1"/>
          </p:nvCxnSpPr>
          <p:spPr>
            <a:xfrm>
              <a:off x="8930280" y="806386"/>
              <a:ext cx="91440" cy="0"/>
            </a:xfrm>
            <a:prstGeom prst="line">
              <a:avLst/>
            </a:prstGeom>
            <a:ln w="28575">
              <a:solidFill>
                <a:srgbClr val="FFFF00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 userDrawn="1"/>
          </p:nvCxnSpPr>
          <p:spPr>
            <a:xfrm>
              <a:off x="8930280" y="780301"/>
              <a:ext cx="91440" cy="0"/>
            </a:xfrm>
            <a:prstGeom prst="line">
              <a:avLst/>
            </a:prstGeom>
            <a:ln w="28575">
              <a:solidFill>
                <a:srgbClr val="C00000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 userDrawn="1"/>
          </p:nvCxnSpPr>
          <p:spPr>
            <a:xfrm>
              <a:off x="8930280" y="830587"/>
              <a:ext cx="91440" cy="0"/>
            </a:xfrm>
            <a:prstGeom prst="line">
              <a:avLst/>
            </a:prstGeom>
            <a:ln w="28575">
              <a:solidFill>
                <a:srgbClr val="0033CD"/>
              </a:solidFill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pic>
        <p:nvPicPr>
          <p:cNvPr id="39" name="Picture 38"/>
          <p:cNvPicPr>
            <a:picLocks noChangeAspect="1"/>
          </p:cNvPicPr>
          <p:nvPr userDrawn="1"/>
        </p:nvPicPr>
        <p:blipFill rotWithShape="1">
          <a:blip r:embed="rId4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45621" y="-7343"/>
            <a:ext cx="898377" cy="949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569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b="1" i="1" kern="120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0" y="225035"/>
            <a:ext cx="9131841" cy="40811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Threats and Adversaries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37F813C-48BF-2B2A-C545-D54AACA3B68F}"/>
              </a:ext>
            </a:extLst>
          </p:cNvPr>
          <p:cNvSpPr txBox="1"/>
          <p:nvPr/>
        </p:nvSpPr>
        <p:spPr>
          <a:xfrm>
            <a:off x="-21847" y="2796831"/>
            <a:ext cx="49398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/>
              <a:t>PRC’s Response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2C86F78-11F3-3593-1B78-BF170B50CF40}"/>
              </a:ext>
            </a:extLst>
          </p:cNvPr>
          <p:cNvSpPr txBox="1"/>
          <p:nvPr/>
        </p:nvSpPr>
        <p:spPr>
          <a:xfrm>
            <a:off x="110378" y="3089745"/>
            <a:ext cx="8753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‘Live-fire combat drills’ on </a:t>
            </a:r>
            <a:r>
              <a:rPr lang="en-US" dirty="0" err="1"/>
              <a:t>Pingtan</a:t>
            </a:r>
            <a:r>
              <a:rPr lang="en-US" dirty="0"/>
              <a:t> island off Fujian province</a:t>
            </a:r>
            <a:endParaRPr lang="en-US" strike="sngStrik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Aerial incursions in ADIZ,  and two carrier drills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BDD6B1-4BA3-DE19-019C-0E30E583F226}"/>
              </a:ext>
            </a:extLst>
          </p:cNvPr>
          <p:cNvSpPr txBox="1"/>
          <p:nvPr/>
        </p:nvSpPr>
        <p:spPr>
          <a:xfrm>
            <a:off x="-21847" y="1864118"/>
            <a:ext cx="8213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/>
              <a:t>Xi warns Washington should not “play with fire’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CAD9A7F-08DB-E8E1-86C4-795A3A7CDA0B}"/>
              </a:ext>
            </a:extLst>
          </p:cNvPr>
          <p:cNvSpPr txBox="1"/>
          <p:nvPr/>
        </p:nvSpPr>
        <p:spPr>
          <a:xfrm>
            <a:off x="110378" y="2157984"/>
            <a:ext cx="66047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Highest ranking CODEL since ‘97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CCP; has threatened China’s military will not “sit by idly” </a:t>
            </a:r>
          </a:p>
        </p:txBody>
      </p:sp>
      <p:sp>
        <p:nvSpPr>
          <p:cNvPr id="21" name="TextBox 6"/>
          <p:cNvSpPr txBox="1"/>
          <p:nvPr/>
        </p:nvSpPr>
        <p:spPr>
          <a:xfrm>
            <a:off x="618232" y="402208"/>
            <a:ext cx="9989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ICOD: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0900 Aug22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CAD9A7F-08DB-E8E1-86C4-795A3A7CDA0B}"/>
              </a:ext>
            </a:extLst>
          </p:cNvPr>
          <p:cNvSpPr txBox="1"/>
          <p:nvPr/>
        </p:nvSpPr>
        <p:spPr>
          <a:xfrm>
            <a:off x="-813006" y="9134039"/>
            <a:ext cx="65778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RUS/UKR; both brief stand downs…relocated troops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13 RUS ad hoc BTG’s along a 252km line of battle in Kherson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37F813C-48BF-2B2A-C545-D54AACA3B68F}"/>
              </a:ext>
            </a:extLst>
          </p:cNvPr>
          <p:cNvSpPr txBox="1"/>
          <p:nvPr/>
        </p:nvSpPr>
        <p:spPr>
          <a:xfrm>
            <a:off x="-21847" y="3705818"/>
            <a:ext cx="49398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/>
              <a:t>Taiwan’s Response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2C86F78-11F3-3593-1B78-BF170B50CF40}"/>
              </a:ext>
            </a:extLst>
          </p:cNvPr>
          <p:cNvSpPr txBox="1"/>
          <p:nvPr/>
        </p:nvSpPr>
        <p:spPr>
          <a:xfrm>
            <a:off x="110378" y="3987678"/>
            <a:ext cx="61284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Han </a:t>
            </a:r>
            <a:r>
              <a:rPr lang="en-US" dirty="0" err="1"/>
              <a:t>Kuang</a:t>
            </a:r>
            <a:r>
              <a:rPr lang="en-US" dirty="0"/>
              <a:t> exercise; week-long </a:t>
            </a:r>
            <a:r>
              <a:rPr lang="en-US" dirty="0" smtClean="0"/>
              <a:t>joint exercise, presided </a:t>
            </a:r>
            <a:r>
              <a:rPr lang="en-US" dirty="0"/>
              <a:t>by TWN President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Civil defense drills on response to air attack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37F813C-48BF-2B2A-C545-D54AACA3B68F}"/>
              </a:ext>
            </a:extLst>
          </p:cNvPr>
          <p:cNvSpPr txBox="1"/>
          <p:nvPr/>
        </p:nvSpPr>
        <p:spPr>
          <a:xfrm>
            <a:off x="-21847" y="4933526"/>
            <a:ext cx="49398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/>
              <a:t>U.S’s Response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2C86F78-11F3-3593-1B78-BF170B50CF40}"/>
              </a:ext>
            </a:extLst>
          </p:cNvPr>
          <p:cNvSpPr txBox="1"/>
          <p:nvPr/>
        </p:nvSpPr>
        <p:spPr>
          <a:xfrm>
            <a:off x="110378" y="5215386"/>
            <a:ext cx="8206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Relayed CODEL flight plans, goals, &amp; ‘One China’ policy adherence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Reagan CSG w/F-35Bs deployed closer to Western Pacific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6B52BDB-79A6-57F9-DC1F-8A16FFB68641}"/>
              </a:ext>
            </a:extLst>
          </p:cNvPr>
          <p:cNvSpPr/>
          <p:nvPr/>
        </p:nvSpPr>
        <p:spPr>
          <a:xfrm>
            <a:off x="0" y="924998"/>
            <a:ext cx="9144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1" dirty="0">
                <a:latin typeface=" Arial"/>
              </a:rPr>
              <a:t>CODEL visit to Taiwan</a:t>
            </a:r>
          </a:p>
          <a:p>
            <a:pPr algn="ctr"/>
            <a:r>
              <a:rPr lang="en-US" sz="2200" b="1" i="1" dirty="0"/>
              <a:t>PRC President warns of “external interference”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F512BBC-5F93-472A-BD7E-A60BBE1FD9E3}"/>
              </a:ext>
            </a:extLst>
          </p:cNvPr>
          <p:cNvSpPr txBox="1"/>
          <p:nvPr/>
        </p:nvSpPr>
        <p:spPr>
          <a:xfrm>
            <a:off x="165719" y="6050261"/>
            <a:ext cx="8800402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b="1" i="1" dirty="0">
                <a:latin typeface=" Arial"/>
              </a:rPr>
              <a:t>Visit will justify more hard line response from 20</a:t>
            </a:r>
            <a:r>
              <a:rPr lang="en-US" b="1" i="1" baseline="30000" dirty="0">
                <a:latin typeface=" Arial"/>
              </a:rPr>
              <a:t>th</a:t>
            </a:r>
            <a:r>
              <a:rPr lang="en-US" b="1" i="1" dirty="0">
                <a:latin typeface=" Arial"/>
              </a:rPr>
              <a:t> Party Congress in </a:t>
            </a:r>
            <a:r>
              <a:rPr lang="en-US" b="1" i="1" dirty="0" smtClean="0">
                <a:latin typeface=" Arial"/>
              </a:rPr>
              <a:t>OCT/NOV</a:t>
            </a:r>
            <a:endParaRPr lang="en-US" b="1" i="1" dirty="0">
              <a:solidFill>
                <a:srgbClr val="0000FF"/>
              </a:solidFill>
              <a:latin typeface=" Arial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/>
          <a:srcRect l="1347" t="878" r="1954" b="10658"/>
          <a:stretch/>
        </p:blipFill>
        <p:spPr>
          <a:xfrm>
            <a:off x="6238875" y="1914525"/>
            <a:ext cx="2752725" cy="2886075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23" name="Left Brace 22"/>
          <p:cNvSpPr/>
          <p:nvPr/>
        </p:nvSpPr>
        <p:spPr>
          <a:xfrm rot="18582422">
            <a:off x="8416193" y="3529131"/>
            <a:ext cx="282631" cy="728139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777575" y="3987550"/>
            <a:ext cx="691684" cy="261610"/>
          </a:xfrm>
          <a:prstGeom prst="rect">
            <a:avLst/>
          </a:prstGeom>
          <a:solidFill>
            <a:srgbClr val="FFFF00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b="1" dirty="0"/>
              <a:t>145 </a:t>
            </a:r>
            <a:r>
              <a:rPr lang="en-US" sz="1100" b="1" dirty="0" err="1"/>
              <a:t>nms</a:t>
            </a:r>
            <a:endParaRPr lang="en-US" sz="1100" b="1" dirty="0"/>
          </a:p>
        </p:txBody>
      </p:sp>
      <p:grpSp>
        <p:nvGrpSpPr>
          <p:cNvPr id="25" name="Group 24"/>
          <p:cNvGrpSpPr/>
          <p:nvPr/>
        </p:nvGrpSpPr>
        <p:grpSpPr>
          <a:xfrm>
            <a:off x="6105959" y="4797083"/>
            <a:ext cx="3092155" cy="612197"/>
            <a:chOff x="6105959" y="4814839"/>
            <a:chExt cx="3092155" cy="612197"/>
          </a:xfrm>
        </p:grpSpPr>
        <p:sp>
          <p:nvSpPr>
            <p:cNvPr id="40" name="TextBox 39"/>
            <p:cNvSpPr txBox="1"/>
            <p:nvPr/>
          </p:nvSpPr>
          <p:spPr>
            <a:xfrm>
              <a:off x="6568667" y="4814839"/>
              <a:ext cx="2166740" cy="26475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300"/>
                </a:lnSpc>
              </a:pPr>
              <a:r>
                <a:rPr lang="en-US" sz="1400" b="1" i="1" dirty="0" err="1"/>
                <a:t>Pingtan</a:t>
              </a:r>
              <a:r>
                <a:rPr lang="en-US" sz="1400" b="1" i="1" dirty="0"/>
                <a:t> Island 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105959" y="4995571"/>
              <a:ext cx="3092155" cy="4314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300"/>
                </a:lnSpc>
              </a:pPr>
              <a:r>
                <a:rPr lang="en-US" sz="1400" b="1" i="1" dirty="0"/>
                <a:t>Closest part of Chinese ‘mainland’ </a:t>
              </a:r>
            </a:p>
            <a:p>
              <a:pPr algn="ctr">
                <a:lnSpc>
                  <a:spcPts val="1300"/>
                </a:lnSpc>
              </a:pPr>
              <a:r>
                <a:rPr lang="en-US" sz="1400" b="1" i="1" dirty="0"/>
                <a:t>to Taiwan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F1DA1808-A54A-56BD-0FBF-0EA312ACE545}"/>
              </a:ext>
            </a:extLst>
          </p:cNvPr>
          <p:cNvSpPr txBox="1"/>
          <p:nvPr/>
        </p:nvSpPr>
        <p:spPr>
          <a:xfrm>
            <a:off x="6939014" y="2954469"/>
            <a:ext cx="1037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China</a:t>
            </a:r>
          </a:p>
        </p:txBody>
      </p:sp>
    </p:spTree>
    <p:extLst>
      <p:ext uri="{BB962C8B-B14F-4D97-AF65-F5344CB8AC3E}">
        <p14:creationId xmlns:p14="http://schemas.microsoft.com/office/powerpoint/2010/main" val="1588140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C2EF2675306A4CB48BD40906316D01" ma:contentTypeVersion="0" ma:contentTypeDescription="Create a new document." ma:contentTypeScope="" ma:versionID="f27bea0acea7797368abe87e81a56a8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39F7E46-0BBF-49D8-A589-22763E37238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792DE90-DC1B-4138-BD88-E586F82142C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1A1E6DF-8E15-435A-A95E-64D3750CCE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45899</TotalTime>
  <Words>174</Words>
  <Application>Microsoft Office PowerPoint</Application>
  <PresentationFormat>On-screen Show (4:3)</PresentationFormat>
  <Paragraphs>29</Paragraphs>
  <Slides>1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 Arial</vt:lpstr>
      <vt:lpstr>Arial</vt:lpstr>
      <vt:lpstr>Calibri</vt:lpstr>
      <vt:lpstr>Wingdings</vt:lpstr>
      <vt:lpstr>18_Office Theme</vt:lpstr>
      <vt:lpstr>PowerPoint Presentation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CPG Update</dc:title>
  <dc:creator>DoD Admin</dc:creator>
  <cp:lastModifiedBy>Smith, William T Mr CIV USA TRADOC</cp:lastModifiedBy>
  <cp:revision>2146</cp:revision>
  <cp:lastPrinted>2022-08-02T15:31:08Z</cp:lastPrinted>
  <dcterms:created xsi:type="dcterms:W3CDTF">2018-06-19T12:05:30Z</dcterms:created>
  <dcterms:modified xsi:type="dcterms:W3CDTF">2022-08-03T13:38:06Z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0x01010020C2EF2675306A4CB48BD40906316D01</vt:lpwstr>
  </property>
</Properties>
</file>