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919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FF9999"/>
    <a:srgbClr val="FFCCCC"/>
    <a:srgbClr val="CCCCFF"/>
    <a:srgbClr val="FFCCFF"/>
    <a:srgbClr val="FF66FF"/>
    <a:srgbClr val="FFFFFF"/>
    <a:srgbClr val="0000FF"/>
    <a:srgbClr val="FFFFC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86483" autoAdjust="0"/>
  </p:normalViewPr>
  <p:slideViewPr>
    <p:cSldViewPr snapToGrid="0">
      <p:cViewPr varScale="1">
        <p:scale>
          <a:sx n="92" d="100"/>
          <a:sy n="92" d="100"/>
        </p:scale>
        <p:origin x="101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334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2" y="4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300"/>
            </a:lvl1pPr>
          </a:lstStyle>
          <a:p>
            <a:fld id="{0E914683-A170-4844-8120-BC9C8C135BEC}" type="datetimeFigureOut">
              <a:rPr lang="en-US" smtClean="0"/>
              <a:t>10/24/2022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8829678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2" y="8829678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300"/>
            </a:lvl1pPr>
          </a:lstStyle>
          <a:p>
            <a:fld id="{4F87B3E5-F899-459C-B3C4-6978A30346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565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61" tIns="46580" rIns="93161" bIns="465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7" y="0"/>
            <a:ext cx="3037840" cy="466434"/>
          </a:xfrm>
          <a:prstGeom prst="rect">
            <a:avLst/>
          </a:prstGeom>
        </p:spPr>
        <p:txBody>
          <a:bodyPr vert="horz" lIns="93161" tIns="46580" rIns="93161" bIns="46580" rtlCol="0"/>
          <a:lstStyle>
            <a:lvl1pPr algn="r">
              <a:defRPr sz="1300"/>
            </a:lvl1pPr>
          </a:lstStyle>
          <a:p>
            <a:fld id="{065D5F7B-89D4-4554-95C7-3291EDE30726}" type="datetimeFigureOut">
              <a:rPr lang="en-US" smtClean="0"/>
              <a:t>10/24/2022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0" rIns="93161" bIns="465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4"/>
            <a:ext cx="5608320" cy="3660458"/>
          </a:xfrm>
          <a:prstGeom prst="rect">
            <a:avLst/>
          </a:prstGeom>
        </p:spPr>
        <p:txBody>
          <a:bodyPr vert="horz" lIns="93161" tIns="46580" rIns="93161" bIns="4658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2"/>
            <a:ext cx="3037840" cy="466433"/>
          </a:xfrm>
          <a:prstGeom prst="rect">
            <a:avLst/>
          </a:prstGeom>
        </p:spPr>
        <p:txBody>
          <a:bodyPr vert="horz" lIns="93161" tIns="46580" rIns="93161" bIns="465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7" y="8829972"/>
            <a:ext cx="3037840" cy="466433"/>
          </a:xfrm>
          <a:prstGeom prst="rect">
            <a:avLst/>
          </a:prstGeom>
        </p:spPr>
        <p:txBody>
          <a:bodyPr vert="horz" lIns="93161" tIns="46580" rIns="93161" bIns="46580" rtlCol="0" anchor="b"/>
          <a:lstStyle>
            <a:lvl1pPr algn="r">
              <a:defRPr sz="1300"/>
            </a:lvl1pPr>
          </a:lstStyle>
          <a:p>
            <a:fld id="{3D8AB634-DBCA-44B1-8570-C514803D86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6854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AB634-DBCA-44B1-8570-C514803D860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428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86600" y="64928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3980EC96-6E23-410B-B928-89EEFA0108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08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799"/>
            <a:ext cx="8229600" cy="5363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9081"/>
            <a:ext cx="533400" cy="2889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C373DC0-F413-4098-8AFC-675FCCBD90A8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1626" y="127197"/>
            <a:ext cx="7558379" cy="661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33" name="Picture 32" descr="imagesCAIMVJYX.jp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085" y="63706"/>
            <a:ext cx="515762" cy="684259"/>
          </a:xfrm>
          <a:prstGeom prst="rect">
            <a:avLst/>
          </a:prstGeom>
        </p:spPr>
      </p:pic>
      <p:grpSp>
        <p:nvGrpSpPr>
          <p:cNvPr id="5" name="Group 4"/>
          <p:cNvGrpSpPr/>
          <p:nvPr userDrawn="1"/>
        </p:nvGrpSpPr>
        <p:grpSpPr>
          <a:xfrm>
            <a:off x="-13801" y="827436"/>
            <a:ext cx="8211312" cy="50286"/>
            <a:chOff x="1419081" y="780301"/>
            <a:chExt cx="7602639" cy="50286"/>
          </a:xfrm>
        </p:grpSpPr>
        <p:cxnSp>
          <p:nvCxnSpPr>
            <p:cNvPr id="35" name="Straight Connector 34"/>
            <p:cNvCxnSpPr/>
            <p:nvPr userDrawn="1"/>
          </p:nvCxnSpPr>
          <p:spPr>
            <a:xfrm>
              <a:off x="1419081" y="806386"/>
              <a:ext cx="3383280" cy="0"/>
            </a:xfrm>
            <a:prstGeom prst="line">
              <a:avLst/>
            </a:prstGeom>
            <a:ln w="28575">
              <a:solidFill>
                <a:srgbClr val="FFFF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 userDrawn="1"/>
          </p:nvCxnSpPr>
          <p:spPr>
            <a:xfrm>
              <a:off x="1419081" y="780301"/>
              <a:ext cx="338328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1419081" y="830587"/>
              <a:ext cx="3383280" cy="0"/>
            </a:xfrm>
            <a:prstGeom prst="line">
              <a:avLst/>
            </a:prstGeom>
            <a:ln w="28575">
              <a:solidFill>
                <a:srgbClr val="0033CD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4850895" y="806386"/>
              <a:ext cx="822960" cy="0"/>
            </a:xfrm>
            <a:prstGeom prst="line">
              <a:avLst/>
            </a:prstGeom>
            <a:ln w="28575">
              <a:solidFill>
                <a:srgbClr val="FFFF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4850895" y="780301"/>
              <a:ext cx="82296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>
              <a:off x="4850895" y="830587"/>
              <a:ext cx="822960" cy="0"/>
            </a:xfrm>
            <a:prstGeom prst="line">
              <a:avLst/>
            </a:prstGeom>
            <a:ln w="28575">
              <a:solidFill>
                <a:srgbClr val="0033CD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5734641" y="806386"/>
              <a:ext cx="640080" cy="0"/>
            </a:xfrm>
            <a:prstGeom prst="line">
              <a:avLst/>
            </a:prstGeom>
            <a:ln w="28575">
              <a:solidFill>
                <a:srgbClr val="FFFF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5734641" y="780301"/>
              <a:ext cx="64008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5734641" y="830587"/>
              <a:ext cx="640080" cy="0"/>
            </a:xfrm>
            <a:prstGeom prst="line">
              <a:avLst/>
            </a:prstGeom>
            <a:ln w="28575">
              <a:solidFill>
                <a:srgbClr val="0033CD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6416660" y="806386"/>
              <a:ext cx="548640" cy="0"/>
            </a:xfrm>
            <a:prstGeom prst="line">
              <a:avLst/>
            </a:prstGeom>
            <a:ln w="28575">
              <a:solidFill>
                <a:srgbClr val="FFFF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>
              <a:off x="6416660" y="780301"/>
              <a:ext cx="54864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>
              <a:off x="6416660" y="830587"/>
              <a:ext cx="548640" cy="0"/>
            </a:xfrm>
            <a:prstGeom prst="line">
              <a:avLst/>
            </a:prstGeom>
            <a:ln w="28575">
              <a:solidFill>
                <a:srgbClr val="0033CD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>
              <a:off x="7018570" y="806386"/>
              <a:ext cx="457200" cy="0"/>
            </a:xfrm>
            <a:prstGeom prst="line">
              <a:avLst/>
            </a:prstGeom>
            <a:ln w="28575">
              <a:solidFill>
                <a:srgbClr val="FFFF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>
              <a:off x="7018570" y="780301"/>
              <a:ext cx="45720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>
              <a:off x="7018570" y="830587"/>
              <a:ext cx="457200" cy="0"/>
            </a:xfrm>
            <a:prstGeom prst="line">
              <a:avLst/>
            </a:prstGeom>
            <a:ln w="28575">
              <a:solidFill>
                <a:srgbClr val="0033CD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>
              <a:off x="7528100" y="806386"/>
              <a:ext cx="365760" cy="0"/>
            </a:xfrm>
            <a:prstGeom prst="line">
              <a:avLst/>
            </a:prstGeom>
            <a:ln w="28575">
              <a:solidFill>
                <a:srgbClr val="FFFF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>
            <a:xfrm>
              <a:off x="7528100" y="780301"/>
              <a:ext cx="36576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 userDrawn="1"/>
          </p:nvCxnSpPr>
          <p:spPr>
            <a:xfrm>
              <a:off x="7528100" y="830587"/>
              <a:ext cx="365760" cy="0"/>
            </a:xfrm>
            <a:prstGeom prst="line">
              <a:avLst/>
            </a:prstGeom>
            <a:ln w="28575">
              <a:solidFill>
                <a:srgbClr val="0033CD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 userDrawn="1"/>
          </p:nvCxnSpPr>
          <p:spPr>
            <a:xfrm>
              <a:off x="7951354" y="806386"/>
              <a:ext cx="365760" cy="0"/>
            </a:xfrm>
            <a:prstGeom prst="line">
              <a:avLst/>
            </a:prstGeom>
            <a:ln w="28575">
              <a:solidFill>
                <a:srgbClr val="FFFF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 userDrawn="1"/>
          </p:nvCxnSpPr>
          <p:spPr>
            <a:xfrm>
              <a:off x="7951354" y="780301"/>
              <a:ext cx="36576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 userDrawn="1"/>
          </p:nvCxnSpPr>
          <p:spPr>
            <a:xfrm>
              <a:off x="7951354" y="830587"/>
              <a:ext cx="365760" cy="0"/>
            </a:xfrm>
            <a:prstGeom prst="line">
              <a:avLst/>
            </a:prstGeom>
            <a:ln w="28575">
              <a:solidFill>
                <a:srgbClr val="0033CD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 userDrawn="1"/>
          </p:nvCxnSpPr>
          <p:spPr>
            <a:xfrm>
              <a:off x="8361578" y="806386"/>
              <a:ext cx="274320" cy="0"/>
            </a:xfrm>
            <a:prstGeom prst="line">
              <a:avLst/>
            </a:prstGeom>
            <a:ln w="28575">
              <a:solidFill>
                <a:srgbClr val="FFFF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 userDrawn="1"/>
          </p:nvCxnSpPr>
          <p:spPr>
            <a:xfrm>
              <a:off x="8361578" y="780301"/>
              <a:ext cx="27432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 userDrawn="1"/>
          </p:nvCxnSpPr>
          <p:spPr>
            <a:xfrm>
              <a:off x="8361578" y="830587"/>
              <a:ext cx="274320" cy="0"/>
            </a:xfrm>
            <a:prstGeom prst="line">
              <a:avLst/>
            </a:prstGeom>
            <a:ln w="28575">
              <a:solidFill>
                <a:srgbClr val="0033CD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 userDrawn="1"/>
          </p:nvCxnSpPr>
          <p:spPr>
            <a:xfrm>
              <a:off x="8696056" y="806386"/>
              <a:ext cx="182880" cy="0"/>
            </a:xfrm>
            <a:prstGeom prst="line">
              <a:avLst/>
            </a:prstGeom>
            <a:ln w="28575">
              <a:solidFill>
                <a:srgbClr val="FFFF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 userDrawn="1"/>
          </p:nvCxnSpPr>
          <p:spPr>
            <a:xfrm>
              <a:off x="8696056" y="780301"/>
              <a:ext cx="18288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 userDrawn="1"/>
          </p:nvCxnSpPr>
          <p:spPr>
            <a:xfrm>
              <a:off x="8696056" y="830587"/>
              <a:ext cx="182880" cy="0"/>
            </a:xfrm>
            <a:prstGeom prst="line">
              <a:avLst/>
            </a:prstGeom>
            <a:ln w="28575">
              <a:solidFill>
                <a:srgbClr val="0033CD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 userDrawn="1"/>
          </p:nvCxnSpPr>
          <p:spPr>
            <a:xfrm>
              <a:off x="8930280" y="806386"/>
              <a:ext cx="91440" cy="0"/>
            </a:xfrm>
            <a:prstGeom prst="line">
              <a:avLst/>
            </a:prstGeom>
            <a:ln w="28575">
              <a:solidFill>
                <a:srgbClr val="FFFF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 userDrawn="1"/>
          </p:nvCxnSpPr>
          <p:spPr>
            <a:xfrm>
              <a:off x="8930280" y="780301"/>
              <a:ext cx="9144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 userDrawn="1"/>
          </p:nvCxnSpPr>
          <p:spPr>
            <a:xfrm>
              <a:off x="8930280" y="830587"/>
              <a:ext cx="91440" cy="0"/>
            </a:xfrm>
            <a:prstGeom prst="line">
              <a:avLst/>
            </a:prstGeom>
            <a:ln w="28575">
              <a:solidFill>
                <a:srgbClr val="0033CD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pic>
        <p:nvPicPr>
          <p:cNvPr id="39" name="Picture 38"/>
          <p:cNvPicPr>
            <a:picLocks noChangeAspect="1"/>
          </p:cNvPicPr>
          <p:nvPr userDrawn="1"/>
        </p:nvPicPr>
        <p:blipFill rotWithShape="1">
          <a:blip r:embed="rId4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45621" y="-7343"/>
            <a:ext cx="898377" cy="949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569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i="1" kern="120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E6C628-7B6F-49CD-B795-CD90611483AB}"/>
              </a:ext>
            </a:extLst>
          </p:cNvPr>
          <p:cNvSpPr txBox="1"/>
          <p:nvPr/>
        </p:nvSpPr>
        <p:spPr>
          <a:xfrm>
            <a:off x="-5248" y="81552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latin typeface="+mj-lt"/>
                <a:cs typeface="Arial" panose="020B0604020202020204" pitchFamily="34" charset="0"/>
              </a:rPr>
              <a:t>Reconstituting and Regenerating Combat Losses During Extended High-Intensity Conflict</a:t>
            </a:r>
          </a:p>
        </p:txBody>
      </p:sp>
      <p:sp>
        <p:nvSpPr>
          <p:cNvPr id="20" name="TextBox 6"/>
          <p:cNvSpPr txBox="1"/>
          <p:nvPr/>
        </p:nvSpPr>
        <p:spPr>
          <a:xfrm>
            <a:off x="635163" y="19512"/>
            <a:ext cx="15600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ICOD: 0900 </a:t>
            </a:r>
            <a:r>
              <a:rPr lang="en-US" sz="1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OCT 22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7F813C-48BF-2B2A-C545-D54AACA3B68F}"/>
              </a:ext>
            </a:extLst>
          </p:cNvPr>
          <p:cNvSpPr txBox="1"/>
          <p:nvPr/>
        </p:nvSpPr>
        <p:spPr>
          <a:xfrm>
            <a:off x="3466" y="2846066"/>
            <a:ext cx="6373296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i="1" dirty="0"/>
              <a:t>Attrition Depleting Ready Reserves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7F813C-48BF-2B2A-C545-D54AACA3B68F}"/>
              </a:ext>
            </a:extLst>
          </p:cNvPr>
          <p:cNvSpPr txBox="1"/>
          <p:nvPr/>
        </p:nvSpPr>
        <p:spPr>
          <a:xfrm>
            <a:off x="16576" y="4161285"/>
            <a:ext cx="6653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/>
              <a:t>Russia Struggling to Regenerate Manpower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C86F78-11F3-3593-1B78-BF170B50CF40}"/>
              </a:ext>
            </a:extLst>
          </p:cNvPr>
          <p:cNvSpPr txBox="1"/>
          <p:nvPr/>
        </p:nvSpPr>
        <p:spPr>
          <a:xfrm>
            <a:off x="178239" y="3207519"/>
            <a:ext cx="6628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Individual replacements made </a:t>
            </a:r>
            <a:r>
              <a:rPr lang="en-US" sz="1500" b="1" i="1" dirty="0"/>
              <a:t>regardless of “military registration specialty”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i="1" dirty="0"/>
              <a:t>Inability to rotate front-line units out of combat </a:t>
            </a:r>
            <a:r>
              <a:rPr lang="en-US" sz="1500" dirty="0"/>
              <a:t>due to reserve unit shortage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Combat ineffective </a:t>
            </a:r>
            <a:r>
              <a:rPr lang="en-US" sz="1500" b="1" i="1" dirty="0"/>
              <a:t>units merged or repurposed </a:t>
            </a:r>
            <a:r>
              <a:rPr lang="en-US" sz="1500" dirty="0"/>
              <a:t>as smaller echelons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Individual BTGs responsible for </a:t>
            </a:r>
            <a:r>
              <a:rPr lang="en-US" sz="1500" b="1" i="1" dirty="0"/>
              <a:t>front line sectors up to 20 km wide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06453" y="5592462"/>
            <a:ext cx="2241176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800" dirty="0">
              <a:cs typeface="Calibri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53601" y="6550223"/>
            <a:ext cx="1847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B050"/>
                </a:solidFill>
              </a:rPr>
              <a:t>UNCLASSIFIED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42115" y="13976"/>
            <a:ext cx="1847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B050"/>
                </a:solidFill>
              </a:rPr>
              <a:t>UNCLASSIFIED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17F8653-7543-EABD-BE8C-9532837D09BD}"/>
              </a:ext>
            </a:extLst>
          </p:cNvPr>
          <p:cNvSpPr txBox="1"/>
          <p:nvPr/>
        </p:nvSpPr>
        <p:spPr>
          <a:xfrm>
            <a:off x="16576" y="1521493"/>
            <a:ext cx="5390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/>
              <a:t>Russia’s People Problem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2013BD0-3674-E329-F9BE-8E00CF96C7A4}"/>
              </a:ext>
            </a:extLst>
          </p:cNvPr>
          <p:cNvSpPr txBox="1"/>
          <p:nvPr/>
        </p:nvSpPr>
        <p:spPr>
          <a:xfrm>
            <a:off x="178237" y="1874784"/>
            <a:ext cx="64922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RUS Armed Forces </a:t>
            </a:r>
            <a:r>
              <a:rPr lang="en-US" sz="1500" b="1" i="1" dirty="0"/>
              <a:t>lacked sufficient personnel depth </a:t>
            </a:r>
            <a:r>
              <a:rPr lang="en-US" sz="1500" dirty="0"/>
              <a:t>for prolonged LSCO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Experiencing an estimated </a:t>
            </a:r>
            <a:r>
              <a:rPr lang="en-US" sz="1500" b="1" i="1" dirty="0"/>
              <a:t>100-200 soldiers KIA per 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i="1" dirty="0"/>
              <a:t>Leadership and experience deficiencies</a:t>
            </a:r>
            <a:r>
              <a:rPr lang="en-US" sz="1500" dirty="0"/>
              <a:t> exacerbated by high casualty rates among elite units and officers</a:t>
            </a:r>
            <a:endParaRPr lang="en-US" sz="1500" b="1" i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9560DCA-3CA4-CBF1-B24D-0D3E35978F14}"/>
              </a:ext>
            </a:extLst>
          </p:cNvPr>
          <p:cNvSpPr txBox="1"/>
          <p:nvPr/>
        </p:nvSpPr>
        <p:spPr>
          <a:xfrm>
            <a:off x="105787" y="4518479"/>
            <a:ext cx="6700663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Need for rapidly deployable forces resulting in </a:t>
            </a:r>
            <a:r>
              <a:rPr lang="en-US" sz="1500" b="1" i="1" dirty="0"/>
              <a:t>undertrained troops and units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i="1" dirty="0"/>
              <a:t>Use of National Guard and PMC Wagner </a:t>
            </a:r>
            <a:r>
              <a:rPr lang="en-US" sz="1500" dirty="0"/>
              <a:t>to offset RF AF manpower shortages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RUS MoD </a:t>
            </a:r>
            <a:r>
              <a:rPr lang="en-US" sz="1500" b="1" i="1" dirty="0"/>
              <a:t>decentralized recruiting</a:t>
            </a:r>
            <a:r>
              <a:rPr lang="en-US" sz="1500" dirty="0"/>
              <a:t>, outsourcing efforts to regional governments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i="1" dirty="0"/>
              <a:t>Partial mobilization and changes to RUS Criminal Code </a:t>
            </a:r>
            <a:r>
              <a:rPr lang="en-US" sz="1500" dirty="0"/>
              <a:t>enabling more aggressive force regeneration measures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12BBC-5F93-472A-BD7E-A60BBE1FD9E3}"/>
              </a:ext>
            </a:extLst>
          </p:cNvPr>
          <p:cNvSpPr txBox="1"/>
          <p:nvPr/>
        </p:nvSpPr>
        <p:spPr>
          <a:xfrm>
            <a:off x="3466" y="5944095"/>
            <a:ext cx="9135805" cy="615553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700" b="1" i="1" dirty="0">
                <a:solidFill>
                  <a:srgbClr val="000000"/>
                </a:solidFill>
                <a:latin typeface="Arial" panose="020B0604020202020204" pitchFamily="34" charset="0"/>
              </a:rPr>
              <a:t>Russia’s struggles with the reconstitution and regeneration of forces are challenges the U.S. </a:t>
            </a:r>
            <a:r>
              <a:rPr lang="en-US" sz="1700" b="1" i="1">
                <a:solidFill>
                  <a:srgbClr val="000000"/>
                </a:solidFill>
                <a:latin typeface="Arial" panose="020B0604020202020204" pitchFamily="34" charset="0"/>
              </a:rPr>
              <a:t>Army could face in extended, high-intensity LSCO.  </a:t>
            </a:r>
            <a:endParaRPr lang="en-US" sz="1700" b="1" i="1" dirty="0">
              <a:latin typeface=" Arial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2A4A160-B396-BFAE-0F9E-63CF6DADD78B}"/>
              </a:ext>
            </a:extLst>
          </p:cNvPr>
          <p:cNvSpPr txBox="1"/>
          <p:nvPr/>
        </p:nvSpPr>
        <p:spPr>
          <a:xfrm>
            <a:off x="-119" y="222989"/>
            <a:ext cx="914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i="1" dirty="0">
                <a:latin typeface="Arial" panose="020B0604020202020204" pitchFamily="34" charset="0"/>
                <a:cs typeface="Arial" panose="020B0604020202020204" pitchFamily="34" charset="0"/>
              </a:rPr>
              <a:t>LSCO Challenges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D372F9-0E30-FEB8-D948-4DB2D3E152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4987" y="1650314"/>
            <a:ext cx="2287933" cy="1551459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4756BE8-9AB0-C7B0-C462-C8F0F213A980}"/>
              </a:ext>
            </a:extLst>
          </p:cNvPr>
          <p:cNvSpPr txBox="1"/>
          <p:nvPr/>
        </p:nvSpPr>
        <p:spPr>
          <a:xfrm>
            <a:off x="6712046" y="3208200"/>
            <a:ext cx="23771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RUS BTG Frontages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31FF7C-139F-5CB2-67EC-340648DCCE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9695" y="3790257"/>
            <a:ext cx="2278518" cy="134308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FCFEC48-0759-8CDE-01B8-5B1EE2486B4C}"/>
              </a:ext>
            </a:extLst>
          </p:cNvPr>
          <p:cNvSpPr txBox="1"/>
          <p:nvPr/>
        </p:nvSpPr>
        <p:spPr>
          <a:xfrm>
            <a:off x="6702633" y="5161848"/>
            <a:ext cx="23865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Voluntary Surrender Now a Crime for RUS Troops</a:t>
            </a:r>
          </a:p>
        </p:txBody>
      </p:sp>
    </p:spTree>
    <p:extLst>
      <p:ext uri="{BB962C8B-B14F-4D97-AF65-F5344CB8AC3E}">
        <p14:creationId xmlns:p14="http://schemas.microsoft.com/office/powerpoint/2010/main" val="1779774784"/>
      </p:ext>
    </p:extLst>
  </p:cSld>
  <p:clrMapOvr>
    <a:masterClrMapping/>
  </p:clrMapOvr>
</p:sld>
</file>

<file path=ppt/theme/theme1.xml><?xml version="1.0" encoding="utf-8"?>
<a:theme xmlns:a="http://schemas.openxmlformats.org/drawingml/2006/main" name="1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8C060DC519C5438F279013B0EC9B02" ma:contentTypeVersion="11" ma:contentTypeDescription="Create a new document." ma:contentTypeScope="" ma:versionID="f2d6e379cf51db03df519101306b4bfa">
  <xsd:schema xmlns:xsd="http://www.w3.org/2001/XMLSchema" xmlns:xs="http://www.w3.org/2001/XMLSchema" xmlns:p="http://schemas.microsoft.com/office/2006/metadata/properties" xmlns:ns3="04adc925-6b5d-4628-b7e0-5b86efa98958" xmlns:ns4="bc96db8f-62c4-44cc-8b28-7ef117495d18" targetNamespace="http://schemas.microsoft.com/office/2006/metadata/properties" ma:root="true" ma:fieldsID="3379ad99acdf6e65b5711df4e2e93216" ns3:_="" ns4:_="">
    <xsd:import namespace="04adc925-6b5d-4628-b7e0-5b86efa98958"/>
    <xsd:import namespace="bc96db8f-62c4-44cc-8b28-7ef117495d1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adc925-6b5d-4628-b7e0-5b86efa989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96db8f-62c4-44cc-8b28-7ef117495d1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9F7E46-0BBF-49D8-A589-22763E37238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79D37D-41D6-4E36-A4F6-157A8EEE7D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adc925-6b5d-4628-b7e0-5b86efa98958"/>
    <ds:schemaRef ds:uri="bc96db8f-62c4-44cc-8b28-7ef117495d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792DE90-DC1B-4138-BD88-E586F82142C3}">
  <ds:schemaRefs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bc96db8f-62c4-44cc-8b28-7ef117495d18"/>
    <ds:schemaRef ds:uri="04adc925-6b5d-4628-b7e0-5b86efa98958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52453</TotalTime>
  <Words>192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 Arial</vt:lpstr>
      <vt:lpstr>Arial</vt:lpstr>
      <vt:lpstr>Calibri</vt:lpstr>
      <vt:lpstr>Wingdings</vt:lpstr>
      <vt:lpstr>18_Office Theme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CPG Update</dc:title>
  <dc:creator>DoD Admin</dc:creator>
  <cp:lastModifiedBy>WILLIAM</cp:lastModifiedBy>
  <cp:revision>2201</cp:revision>
  <cp:lastPrinted>2022-09-22T15:58:49Z</cp:lastPrinted>
  <dcterms:created xsi:type="dcterms:W3CDTF">2018-06-19T12:05:30Z</dcterms:created>
  <dcterms:modified xsi:type="dcterms:W3CDTF">2022-10-24T18:10:42Z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0x010100398C060DC519C5438F279013B0EC9B02</vt:lpwstr>
  </property>
  <property fmtid="{D5CDD505-2E9C-101B-9397-08002B2CF9AE}" pid="3" name="MediaServiceImageTags">
    <vt:lpwstr/>
  </property>
</Properties>
</file>