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926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FF"/>
    <a:srgbClr val="FFFFFF"/>
    <a:srgbClr val="FFFFCC"/>
    <a:srgbClr val="00B050"/>
    <a:srgbClr val="3366FF"/>
    <a:srgbClr val="FFC000"/>
    <a:srgbClr val="A78D1D"/>
    <a:srgbClr val="984807"/>
    <a:srgbClr val="70B6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2" autoAdjust="0"/>
    <p:restoredTop sz="81560" autoAdjust="0"/>
  </p:normalViewPr>
  <p:slideViewPr>
    <p:cSldViewPr snapToGrid="0">
      <p:cViewPr varScale="1">
        <p:scale>
          <a:sx n="86" d="100"/>
          <a:sy n="86" d="100"/>
        </p:scale>
        <p:origin x="1194" y="96"/>
      </p:cViewPr>
      <p:guideLst>
        <p:guide orient="horz" pos="218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334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300"/>
            </a:lvl1pPr>
          </a:lstStyle>
          <a:p>
            <a:r>
              <a:rPr lang="en-US"/>
              <a:t>CUI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2" y="4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300"/>
            </a:lvl1pPr>
          </a:lstStyle>
          <a:p>
            <a:fld id="{0E914683-A170-4844-8120-BC9C8C135BEC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8829678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300"/>
            </a:lvl1pPr>
          </a:lstStyle>
          <a:p>
            <a:r>
              <a:rPr lang="en-US"/>
              <a:t>CUI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2" y="8829678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300"/>
            </a:lvl1pPr>
          </a:lstStyle>
          <a:p>
            <a:fld id="{4F87B3E5-F899-459C-B3C4-6978A30346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56552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61" tIns="46580" rIns="93161" bIns="46580" rtlCol="0"/>
          <a:lstStyle>
            <a:lvl1pPr algn="l">
              <a:defRPr sz="1300"/>
            </a:lvl1pPr>
          </a:lstStyle>
          <a:p>
            <a:r>
              <a:rPr lang="en-US"/>
              <a:t>CUI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7" y="0"/>
            <a:ext cx="3037840" cy="466434"/>
          </a:xfrm>
          <a:prstGeom prst="rect">
            <a:avLst/>
          </a:prstGeom>
        </p:spPr>
        <p:txBody>
          <a:bodyPr vert="horz" lIns="93161" tIns="46580" rIns="93161" bIns="46580" rtlCol="0"/>
          <a:lstStyle>
            <a:lvl1pPr algn="r">
              <a:defRPr sz="1300"/>
            </a:lvl1pPr>
          </a:lstStyle>
          <a:p>
            <a:fld id="{065D5F7B-89D4-4554-95C7-3291EDE30726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0" rIns="93161" bIns="4658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4"/>
            <a:ext cx="5608320" cy="3660458"/>
          </a:xfrm>
          <a:prstGeom prst="rect">
            <a:avLst/>
          </a:prstGeom>
        </p:spPr>
        <p:txBody>
          <a:bodyPr vert="horz" lIns="93161" tIns="46580" rIns="93161" bIns="4658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2"/>
            <a:ext cx="3037840" cy="466433"/>
          </a:xfrm>
          <a:prstGeom prst="rect">
            <a:avLst/>
          </a:prstGeom>
        </p:spPr>
        <p:txBody>
          <a:bodyPr vert="horz" lIns="93161" tIns="46580" rIns="93161" bIns="46580" rtlCol="0" anchor="b"/>
          <a:lstStyle>
            <a:lvl1pPr algn="l">
              <a:defRPr sz="1300"/>
            </a:lvl1pPr>
          </a:lstStyle>
          <a:p>
            <a:r>
              <a:rPr lang="en-US"/>
              <a:t>CUI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7" y="8829972"/>
            <a:ext cx="3037840" cy="466433"/>
          </a:xfrm>
          <a:prstGeom prst="rect">
            <a:avLst/>
          </a:prstGeom>
        </p:spPr>
        <p:txBody>
          <a:bodyPr vert="horz" lIns="93161" tIns="46580" rIns="93161" bIns="46580" rtlCol="0" anchor="b"/>
          <a:lstStyle>
            <a:lvl1pPr algn="r">
              <a:defRPr sz="1300"/>
            </a:lvl1pPr>
          </a:lstStyle>
          <a:p>
            <a:fld id="{3D8AB634-DBCA-44B1-8570-C514803D86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685474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sz="11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CUI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397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86600" y="64928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3980EC96-6E23-410B-B928-89EEFA0108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08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799"/>
            <a:ext cx="8229600" cy="5363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9081"/>
            <a:ext cx="533400" cy="2889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C373DC0-F413-4098-8AFC-675FCCBD90A8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1626" y="127197"/>
            <a:ext cx="7558379" cy="661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33" name="Picture 32" descr="imagesCAIMVJYX.jp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085" y="63706"/>
            <a:ext cx="515762" cy="684259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-13801" y="827436"/>
            <a:ext cx="8211312" cy="50286"/>
            <a:chOff x="1419081" y="780301"/>
            <a:chExt cx="7602639" cy="50286"/>
          </a:xfrm>
        </p:grpSpPr>
        <p:cxnSp>
          <p:nvCxnSpPr>
            <p:cNvPr id="35" name="Straight Connector 34"/>
            <p:cNvCxnSpPr/>
            <p:nvPr userDrawn="1"/>
          </p:nvCxnSpPr>
          <p:spPr>
            <a:xfrm>
              <a:off x="1419081" y="806386"/>
              <a:ext cx="338328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 userDrawn="1"/>
          </p:nvCxnSpPr>
          <p:spPr>
            <a:xfrm>
              <a:off x="1419081" y="780301"/>
              <a:ext cx="338328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1419081" y="830587"/>
              <a:ext cx="338328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4850895" y="806386"/>
              <a:ext cx="82296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4850895" y="780301"/>
              <a:ext cx="82296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4850895" y="830587"/>
              <a:ext cx="82296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5734641" y="806386"/>
              <a:ext cx="64008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5734641" y="780301"/>
              <a:ext cx="64008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5734641" y="830587"/>
              <a:ext cx="64008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6416660" y="806386"/>
              <a:ext cx="54864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>
              <a:off x="6416660" y="780301"/>
              <a:ext cx="54864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>
              <a:off x="6416660" y="830587"/>
              <a:ext cx="54864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>
              <a:off x="7018570" y="806386"/>
              <a:ext cx="45720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>
              <a:off x="7018570" y="780301"/>
              <a:ext cx="45720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>
              <a:off x="7018570" y="830587"/>
              <a:ext cx="45720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>
            <a:xfrm>
              <a:off x="7528100" y="806386"/>
              <a:ext cx="36576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 userDrawn="1"/>
          </p:nvCxnSpPr>
          <p:spPr>
            <a:xfrm>
              <a:off x="7528100" y="780301"/>
              <a:ext cx="36576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 userDrawn="1"/>
          </p:nvCxnSpPr>
          <p:spPr>
            <a:xfrm>
              <a:off x="7528100" y="830587"/>
              <a:ext cx="36576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>
              <a:off x="7951354" y="806386"/>
              <a:ext cx="36576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 userDrawn="1"/>
          </p:nvCxnSpPr>
          <p:spPr>
            <a:xfrm>
              <a:off x="7951354" y="780301"/>
              <a:ext cx="36576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 userDrawn="1"/>
          </p:nvCxnSpPr>
          <p:spPr>
            <a:xfrm>
              <a:off x="7951354" y="830587"/>
              <a:ext cx="36576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 userDrawn="1"/>
          </p:nvCxnSpPr>
          <p:spPr>
            <a:xfrm>
              <a:off x="8361578" y="806386"/>
              <a:ext cx="27432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>
              <a:off x="8361578" y="780301"/>
              <a:ext cx="27432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 userDrawn="1"/>
          </p:nvCxnSpPr>
          <p:spPr>
            <a:xfrm>
              <a:off x="8361578" y="830587"/>
              <a:ext cx="27432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 userDrawn="1"/>
          </p:nvCxnSpPr>
          <p:spPr>
            <a:xfrm>
              <a:off x="8696056" y="806386"/>
              <a:ext cx="18288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 userDrawn="1"/>
          </p:nvCxnSpPr>
          <p:spPr>
            <a:xfrm>
              <a:off x="8696056" y="780301"/>
              <a:ext cx="18288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 userDrawn="1"/>
          </p:nvCxnSpPr>
          <p:spPr>
            <a:xfrm>
              <a:off x="8696056" y="830587"/>
              <a:ext cx="18288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 userDrawn="1"/>
          </p:nvCxnSpPr>
          <p:spPr>
            <a:xfrm>
              <a:off x="8930280" y="806386"/>
              <a:ext cx="9144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 userDrawn="1"/>
          </p:nvCxnSpPr>
          <p:spPr>
            <a:xfrm>
              <a:off x="8930280" y="780301"/>
              <a:ext cx="9144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 userDrawn="1"/>
          </p:nvCxnSpPr>
          <p:spPr>
            <a:xfrm>
              <a:off x="8930280" y="830587"/>
              <a:ext cx="9144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pic>
        <p:nvPicPr>
          <p:cNvPr id="39" name="Picture 38"/>
          <p:cNvPicPr>
            <a:picLocks noChangeAspect="1"/>
          </p:cNvPicPr>
          <p:nvPr userDrawn="1"/>
        </p:nvPicPr>
        <p:blipFill rotWithShape="1"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45621" y="-7343"/>
            <a:ext cx="898377" cy="949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569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i="1" kern="120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308163"/>
            <a:ext cx="9131841" cy="40811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Threats and Adversaries</a:t>
            </a:r>
          </a:p>
        </p:txBody>
      </p:sp>
      <p:sp>
        <p:nvSpPr>
          <p:cNvPr id="21" name="TextBox 6"/>
          <p:cNvSpPr txBox="1"/>
          <p:nvPr/>
        </p:nvSpPr>
        <p:spPr>
          <a:xfrm>
            <a:off x="654722" y="358096"/>
            <a:ext cx="1032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ICOD: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</a:t>
            </a: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0900 </a:t>
            </a:r>
            <a:r>
              <a:rPr lang="en-US" sz="1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B050"/>
                </a:solidFill>
              </a:rPr>
              <a:t>UNCLASSIFIED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-3936" y="6536808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B050"/>
                </a:solidFill>
              </a:rPr>
              <a:t>UNCLASSIFIED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2014" y="907389"/>
            <a:ext cx="8383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latin typeface=" Arial"/>
              </a:rPr>
              <a:t>President Xi Jinping Addresses 20</a:t>
            </a:r>
            <a:r>
              <a:rPr lang="en-US" sz="2000" b="1" i="1" baseline="30000" dirty="0">
                <a:latin typeface=" Arial"/>
              </a:rPr>
              <a:t>th</a:t>
            </a:r>
            <a:r>
              <a:rPr lang="en-US" sz="2000" b="1" i="1" dirty="0">
                <a:latin typeface=" Arial"/>
              </a:rPr>
              <a:t> Party Congress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512BBC-5F93-472A-BD7E-A60BBE1FD9E3}"/>
              </a:ext>
            </a:extLst>
          </p:cNvPr>
          <p:cNvSpPr txBox="1"/>
          <p:nvPr/>
        </p:nvSpPr>
        <p:spPr>
          <a:xfrm>
            <a:off x="312015" y="6110459"/>
            <a:ext cx="8603385" cy="70788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Arial"/>
              </a:rPr>
              <a:t>Xi’s speech hints at a more assertive China regionally and globally; ambitions could be challenged by economic factors.</a:t>
            </a:r>
          </a:p>
        </p:txBody>
      </p:sp>
      <p:sp>
        <p:nvSpPr>
          <p:cNvPr id="2" name="AutoShape 2" descr="Image: Saki airba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60375" y="5088412"/>
            <a:ext cx="2423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dirty="0">
                <a:latin typeface=" Arial"/>
              </a:rPr>
              <a:t> </a:t>
            </a:r>
            <a:endParaRPr lang="en-US" sz="1600" dirty="0">
              <a:latin typeface=" 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5575" y="1483739"/>
            <a:ext cx="51582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Four Key Points: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55575" y="1866596"/>
            <a:ext cx="583652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/>
              <a:t>“Zero COVID Policy” Remains China’s Policy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/>
              <a:t>Called for a “People’s War” to halt spread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2000" b="1" dirty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/>
              <a:t>Economic Development a National Priority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1" dirty="0"/>
              <a:t>Worst economic performance since 1976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1" dirty="0"/>
              <a:t>More centralization likely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/>
              <a:t>Taiwan Unification “Must be Realized”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1" dirty="0"/>
              <a:t>More urgency over next five years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/>
              <a:t>More assertive on Globally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1" dirty="0"/>
              <a:t>“Strategic Opportunities” to pursue influence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l="8805" t="1128" r="1035" b="9420"/>
          <a:stretch/>
        </p:blipFill>
        <p:spPr>
          <a:xfrm>
            <a:off x="6417083" y="1340005"/>
            <a:ext cx="1898182" cy="1731457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1F512BBC-5F93-472A-BD7E-A60BBE1FD9E3}"/>
              </a:ext>
            </a:extLst>
          </p:cNvPr>
          <p:cNvSpPr txBox="1"/>
          <p:nvPr/>
        </p:nvSpPr>
        <p:spPr>
          <a:xfrm>
            <a:off x="5765975" y="3128479"/>
            <a:ext cx="3200399" cy="2800767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Arial"/>
              </a:rPr>
              <a:t>Xi on Taiwan</a:t>
            </a:r>
          </a:p>
          <a:p>
            <a:endParaRPr lang="en-US" sz="16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 Arial"/>
            </a:endParaRPr>
          </a:p>
          <a:p>
            <a:r>
              <a:rPr lang="en-US" sz="16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Arial"/>
              </a:rPr>
              <a:t>“Complete reunification of our country must be realized, and it can, without doubt be realized.”</a:t>
            </a:r>
          </a:p>
          <a:p>
            <a:endParaRPr lang="en-US" sz="16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 Arial"/>
            </a:endParaRPr>
          </a:p>
          <a:p>
            <a:r>
              <a:rPr lang="en-US" sz="16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Arial"/>
              </a:rPr>
              <a:t>“We will continue to strive for peaceful reunification…but we will never promise to renounce the use of force.”</a:t>
            </a:r>
          </a:p>
        </p:txBody>
      </p:sp>
    </p:spTree>
    <p:extLst>
      <p:ext uri="{BB962C8B-B14F-4D97-AF65-F5344CB8AC3E}">
        <p14:creationId xmlns:p14="http://schemas.microsoft.com/office/powerpoint/2010/main" val="1878689408"/>
      </p:ext>
    </p:extLst>
  </p:cSld>
  <p:clrMapOvr>
    <a:masterClrMapping/>
  </p:clrMapOvr>
</p:sld>
</file>

<file path=ppt/theme/theme1.xml><?xml version="1.0" encoding="utf-8"?>
<a:theme xmlns:a="http://schemas.openxmlformats.org/drawingml/2006/main" name="1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C2EF2675306A4CB48BD40906316D01" ma:contentTypeVersion="0" ma:contentTypeDescription="Create a new document." ma:contentTypeScope="" ma:versionID="f27bea0acea7797368abe87e81a56a8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92DE90-DC1B-4138-BD88-E586F82142C3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39F7E46-0BBF-49D8-A589-22763E3723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1A1E6DF-8E15-435A-A95E-64D3750CCE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46517</TotalTime>
  <Words>143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 Arial</vt:lpstr>
      <vt:lpstr>Arial</vt:lpstr>
      <vt:lpstr>Calibri</vt:lpstr>
      <vt:lpstr>Courier New</vt:lpstr>
      <vt:lpstr>Wingdings</vt:lpstr>
      <vt:lpstr>18_Office Theme</vt:lpstr>
      <vt:lpstr>PowerPoint Presentation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CPG Update</dc:title>
  <dc:creator>DoD Admin</dc:creator>
  <cp:lastModifiedBy>WILLIAM</cp:lastModifiedBy>
  <cp:revision>2167</cp:revision>
  <cp:lastPrinted>2022-08-15T18:25:44Z</cp:lastPrinted>
  <dcterms:created xsi:type="dcterms:W3CDTF">2018-06-19T12:05:30Z</dcterms:created>
  <dcterms:modified xsi:type="dcterms:W3CDTF">2022-10-25T17:05:45Z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0x01010020C2EF2675306A4CB48BD40906316D01</vt:lpwstr>
  </property>
</Properties>
</file>