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860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FF"/>
    <a:srgbClr val="00B050"/>
    <a:srgbClr val="FFC000"/>
    <a:srgbClr val="A78D1D"/>
    <a:srgbClr val="984807"/>
    <a:srgbClr val="70B640"/>
    <a:srgbClr val="E46C0A"/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4" autoAdjust="0"/>
    <p:restoredTop sz="89474" autoAdjust="0"/>
  </p:normalViewPr>
  <p:slideViewPr>
    <p:cSldViewPr snapToGrid="0">
      <p:cViewPr varScale="1">
        <p:scale>
          <a:sx n="98" d="100"/>
          <a:sy n="98" d="100"/>
        </p:scale>
        <p:origin x="124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334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2" y="4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300"/>
            </a:lvl1pPr>
          </a:lstStyle>
          <a:p>
            <a:fld id="{0E914683-A170-4844-8120-BC9C8C135BEC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29678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2" y="8829678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300"/>
            </a:lvl1pPr>
          </a:lstStyle>
          <a:p>
            <a:fld id="{4F87B3E5-F899-459C-B3C4-6978A3034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56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1" tIns="46580" rIns="93161" bIns="4658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0" cy="466434"/>
          </a:xfrm>
          <a:prstGeom prst="rect">
            <a:avLst/>
          </a:prstGeom>
        </p:spPr>
        <p:txBody>
          <a:bodyPr vert="horz" lIns="93161" tIns="46580" rIns="93161" bIns="46580" rtlCol="0"/>
          <a:lstStyle>
            <a:lvl1pPr algn="r">
              <a:defRPr sz="1300"/>
            </a:lvl1pPr>
          </a:lstStyle>
          <a:p>
            <a:fld id="{065D5F7B-89D4-4554-95C7-3291EDE30726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0" rIns="93161" bIns="465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3161" tIns="46580" rIns="93161" bIns="465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2"/>
            <a:ext cx="3037840" cy="466433"/>
          </a:xfrm>
          <a:prstGeom prst="rect">
            <a:avLst/>
          </a:prstGeom>
        </p:spPr>
        <p:txBody>
          <a:bodyPr vert="horz" lIns="93161" tIns="46580" rIns="93161" bIns="4658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72"/>
            <a:ext cx="3037840" cy="466433"/>
          </a:xfrm>
          <a:prstGeom prst="rect">
            <a:avLst/>
          </a:prstGeom>
        </p:spPr>
        <p:txBody>
          <a:bodyPr vert="horz" lIns="93161" tIns="46580" rIns="93161" bIns="46580" rtlCol="0" anchor="b"/>
          <a:lstStyle>
            <a:lvl1pPr algn="r">
              <a:defRPr sz="1300"/>
            </a:lvl1pPr>
          </a:lstStyle>
          <a:p>
            <a:fld id="{3D8AB634-DBCA-44B1-8570-C514803D86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6854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64928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3980EC96-6E23-410B-B928-89EEFA0108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799"/>
            <a:ext cx="8229600" cy="5363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9081"/>
            <a:ext cx="533400" cy="2889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C373DC0-F413-4098-8AFC-675FCCBD90A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1626" y="127197"/>
            <a:ext cx="7558379" cy="661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3" name="Picture 32" descr="imagesCAIMVJYX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85" y="63706"/>
            <a:ext cx="515762" cy="684259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-13801" y="827436"/>
            <a:ext cx="8211312" cy="50286"/>
            <a:chOff x="1419081" y="780301"/>
            <a:chExt cx="7602639" cy="50286"/>
          </a:xfrm>
        </p:grpSpPr>
        <p:cxnSp>
          <p:nvCxnSpPr>
            <p:cNvPr id="35" name="Straight Connector 34"/>
            <p:cNvCxnSpPr/>
            <p:nvPr userDrawn="1"/>
          </p:nvCxnSpPr>
          <p:spPr>
            <a:xfrm>
              <a:off x="1419081" y="806386"/>
              <a:ext cx="338328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1419081" y="780301"/>
              <a:ext cx="338328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419081" y="830587"/>
              <a:ext cx="338328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4850895" y="806386"/>
              <a:ext cx="82296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4850895" y="780301"/>
              <a:ext cx="82296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4850895" y="830587"/>
              <a:ext cx="82296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734641" y="806386"/>
              <a:ext cx="64008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5734641" y="780301"/>
              <a:ext cx="64008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5734641" y="830587"/>
              <a:ext cx="64008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416660" y="806386"/>
              <a:ext cx="54864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6416660" y="780301"/>
              <a:ext cx="54864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6416660" y="830587"/>
              <a:ext cx="54864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018570" y="806386"/>
              <a:ext cx="45720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018570" y="780301"/>
              <a:ext cx="4572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18570" y="830587"/>
              <a:ext cx="45720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528100" y="806386"/>
              <a:ext cx="36576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7528100" y="780301"/>
              <a:ext cx="36576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7528100" y="830587"/>
              <a:ext cx="36576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7951354" y="806386"/>
              <a:ext cx="36576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7951354" y="780301"/>
              <a:ext cx="36576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7951354" y="830587"/>
              <a:ext cx="36576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8361578" y="806386"/>
              <a:ext cx="27432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8361578" y="780301"/>
              <a:ext cx="27432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8361578" y="830587"/>
              <a:ext cx="27432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8696056" y="806386"/>
              <a:ext cx="18288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8696056" y="780301"/>
              <a:ext cx="18288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8696056" y="830587"/>
              <a:ext cx="18288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>
            <a:xfrm>
              <a:off x="8930280" y="806386"/>
              <a:ext cx="9144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>
            <a:xfrm>
              <a:off x="8930280" y="780301"/>
              <a:ext cx="9144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 userDrawn="1"/>
          </p:nvCxnSpPr>
          <p:spPr>
            <a:xfrm>
              <a:off x="8930280" y="830587"/>
              <a:ext cx="9144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39" name="Picture 38"/>
          <p:cNvPicPr>
            <a:picLocks noChangeAspect="1"/>
          </p:cNvPicPr>
          <p:nvPr userDrawn="1"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5621" y="-7343"/>
            <a:ext cx="898377" cy="94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6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i="1" kern="120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80EC96-6E23-410B-B928-89EEFA0108D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0714" y="1394027"/>
            <a:ext cx="515756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 Arial"/>
              </a:rPr>
              <a:t>P</a:t>
            </a:r>
            <a:r>
              <a:rPr lang="en-US" sz="1600" dirty="0" smtClean="0">
                <a:latin typeface=" Arial"/>
              </a:rPr>
              <a:t>rimary building blocks for tactical operations</a:t>
            </a:r>
          </a:p>
          <a:p>
            <a:endParaRPr lang="en-US" sz="1600" dirty="0" smtClean="0">
              <a:latin typeface=" 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 Arial"/>
              </a:rPr>
              <a:t>Equipped with Joint assets and/or niche equipment (EW jammers, tactical UAVs, SIGINT, and HUMINT)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 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 Arial"/>
              </a:rPr>
              <a:t>Operational BTGs gain active-protection </a:t>
            </a:r>
            <a:r>
              <a:rPr lang="en-US" sz="1600" dirty="0">
                <a:latin typeface=" Arial"/>
              </a:rPr>
              <a:t>systems and explosive reactive </a:t>
            </a:r>
            <a:r>
              <a:rPr lang="en-US" sz="1600" dirty="0" smtClean="0">
                <a:latin typeface=" Arial"/>
              </a:rPr>
              <a:t>armor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 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 Arial"/>
              </a:rPr>
              <a:t>Often </a:t>
            </a:r>
            <a:r>
              <a:rPr lang="en-US" sz="1600" dirty="0">
                <a:latin typeface=" Arial"/>
              </a:rPr>
              <a:t>field a brigade complement of artillery that may </a:t>
            </a:r>
            <a:r>
              <a:rPr lang="en-US" sz="1600" b="1" i="1" dirty="0">
                <a:latin typeface=" Arial"/>
              </a:rPr>
              <a:t>overmatch</a:t>
            </a:r>
            <a:r>
              <a:rPr lang="en-US" sz="1600" dirty="0">
                <a:latin typeface=" Arial"/>
              </a:rPr>
              <a:t> U.S. BCTs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 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743" y="4216406"/>
            <a:ext cx="5110550" cy="1674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916" r="4075" b="21837"/>
          <a:stretch/>
        </p:blipFill>
        <p:spPr>
          <a:xfrm>
            <a:off x="166914" y="4235456"/>
            <a:ext cx="2552700" cy="16442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8326"/>
          <a:stretch/>
        </p:blipFill>
        <p:spPr>
          <a:xfrm>
            <a:off x="209846" y="4235441"/>
            <a:ext cx="885705" cy="7216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7396" y="4225931"/>
            <a:ext cx="1070565" cy="16442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512BBC-5F93-472A-BD7E-A60BBE1FD9E3}"/>
              </a:ext>
            </a:extLst>
          </p:cNvPr>
          <p:cNvSpPr txBox="1"/>
          <p:nvPr/>
        </p:nvSpPr>
        <p:spPr>
          <a:xfrm>
            <a:off x="166915" y="5988636"/>
            <a:ext cx="8829378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b="1" i="1" dirty="0" smtClean="0">
                <a:solidFill>
                  <a:prstClr val="black"/>
                </a:solidFill>
                <a:latin typeface=" Arial"/>
              </a:rPr>
              <a:t>Russian Battalion Tactical Groups can be employed rapidly and execute operations without additional external support. When employed with reconnaissance assets, they may carry out Russia’s Recon Strike operations.   </a:t>
            </a:r>
            <a:endParaRPr lang="en-US" sz="1600" b="1" i="1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3053" y="3633820"/>
            <a:ext cx="36936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 Arial"/>
              </a:rPr>
              <a:t>Russia has approximately 160 total BTGs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E6C628-7B6F-49CD-B795-CD90611483AB}"/>
              </a:ext>
            </a:extLst>
          </p:cNvPr>
          <p:cNvSpPr txBox="1"/>
          <p:nvPr/>
        </p:nvSpPr>
        <p:spPr>
          <a:xfrm>
            <a:off x="0" y="2637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 Arial"/>
                <a:ea typeface="+mn-ea"/>
                <a:cs typeface="+mn-cs"/>
              </a:rPr>
              <a:t>Russian Battalion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 Arial"/>
                <a:ea typeface="+mn-ea"/>
                <a:cs typeface="+mn-cs"/>
              </a:rPr>
              <a:t> Tactical Group (BTG)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 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33996" y="928939"/>
            <a:ext cx="28521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cap="small" dirty="0" smtClean="0">
                <a:latin typeface=" Arial"/>
              </a:rPr>
              <a:t>BTG Organizational Structure</a:t>
            </a:r>
            <a:endParaRPr lang="en-US" sz="1400" cap="small" dirty="0">
              <a:latin typeface=" 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9225" y="1184103"/>
            <a:ext cx="3567468" cy="241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9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2EF2675306A4CB48BD40906316D01" ma:contentTypeVersion="0" ma:contentTypeDescription="Create a new document." ma:contentTypeScope="" ma:versionID="f27bea0acea7797368abe87e81a56a8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9F7E46-0BBF-49D8-A589-22763E3723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A1E6DF-8E15-435A-A95E-64D3750CCE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792DE90-DC1B-4138-BD88-E586F82142C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15898</TotalTime>
  <Words>95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 Arial</vt:lpstr>
      <vt:lpstr>Arial</vt:lpstr>
      <vt:lpstr>Calibri</vt:lpstr>
      <vt:lpstr>Wingdings</vt:lpstr>
      <vt:lpstr>18_Office Theme</vt:lpstr>
      <vt:lpstr>PowerPoint Presentation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CPG Update</dc:title>
  <dc:creator>DoD Admin</dc:creator>
  <cp:lastModifiedBy>Wightman, Richard O III MAJ MIL USA TRADOC</cp:lastModifiedBy>
  <cp:revision>1160</cp:revision>
  <cp:lastPrinted>2021-11-03T16:06:25Z</cp:lastPrinted>
  <dcterms:created xsi:type="dcterms:W3CDTF">2018-06-19T12:05:30Z</dcterms:created>
  <dcterms:modified xsi:type="dcterms:W3CDTF">2021-11-10T14:38:23Z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0x01010020C2EF2675306A4CB48BD40906316D01</vt:lpwstr>
  </property>
</Properties>
</file>