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00B050"/>
    <a:srgbClr val="FFC000"/>
    <a:srgbClr val="A78D1D"/>
    <a:srgbClr val="984807"/>
    <a:srgbClr val="70B640"/>
    <a:srgbClr val="E46C0A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96327" autoAdjust="0"/>
  </p:normalViewPr>
  <p:slideViewPr>
    <p:cSldViewPr snapToGrid="0">
      <p:cViewPr varScale="1">
        <p:scale>
          <a:sx n="82" d="100"/>
          <a:sy n="82" d="100"/>
        </p:scale>
        <p:origin x="189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5/17/2022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B634-DBCA-44B1-8570-C514803D86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8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0EC96-6E23-410B-B928-89EEFA0108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E6C628-7B6F-49CD-B795-CD90611483AB}"/>
              </a:ext>
            </a:extLst>
          </p:cNvPr>
          <p:cNvSpPr txBox="1"/>
          <p:nvPr/>
        </p:nvSpPr>
        <p:spPr>
          <a:xfrm>
            <a:off x="0" y="18413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prstClr val="black"/>
                </a:solidFill>
                <a:latin typeface=" Arial"/>
              </a:rPr>
              <a:t>Russia and Ukraine Update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04" y="992457"/>
            <a:ext cx="557451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600" b="1" u="sng" dirty="0" smtClean="0">
                <a:solidFill>
                  <a:prstClr val="black"/>
                </a:solidFill>
                <a:latin typeface=" Arial"/>
              </a:rPr>
              <a:t>Current Situation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Diplomatic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solidFill>
                  <a:schemeClr val="tx2"/>
                </a:solidFill>
                <a:latin typeface=" Arial"/>
              </a:rPr>
              <a:t>Bilateral Russian and U.S talks continue despite minimal progress</a:t>
            </a:r>
            <a:endParaRPr lang="en-US" sz="1600" b="1" dirty="0">
              <a:solidFill>
                <a:schemeClr val="tx2"/>
              </a:solidFill>
              <a:latin typeface=" Arial"/>
            </a:endParaRP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 Arial"/>
              </a:rPr>
              <a:t>JAN12th NATO-Russia talks in Brussels 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2"/>
                </a:solidFill>
                <a:latin typeface=" Arial"/>
              </a:rPr>
              <a:t>JAN13th </a:t>
            </a:r>
            <a:r>
              <a:rPr lang="en-US" sz="1600" dirty="0">
                <a:solidFill>
                  <a:schemeClr val="tx2"/>
                </a:solidFill>
                <a:latin typeface=" Arial"/>
              </a:rPr>
              <a:t>Organization for Security and Cooperation in Europe (OSCE) in </a:t>
            </a:r>
            <a:r>
              <a:rPr lang="en-US" sz="1600" dirty="0" smtClean="0">
                <a:solidFill>
                  <a:schemeClr val="tx2"/>
                </a:solidFill>
                <a:latin typeface=" Arial"/>
              </a:rPr>
              <a:t>Vienna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tx2"/>
              </a:solidFill>
              <a:latin typeface=" Arial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 Arial"/>
              </a:rPr>
              <a:t>Information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 Arial"/>
              </a:rPr>
              <a:t>Russia denies </a:t>
            </a: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planning offensive and blames U.S. and </a:t>
            </a:r>
            <a:r>
              <a:rPr lang="en-US" sz="1600" dirty="0">
                <a:solidFill>
                  <a:prstClr val="black"/>
                </a:solidFill>
                <a:latin typeface=" Arial"/>
              </a:rPr>
              <a:t>NATO for undermining security in the region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en-US" sz="1000" dirty="0" smtClean="0">
              <a:solidFill>
                <a:prstClr val="black"/>
              </a:solidFill>
              <a:latin typeface=" Arial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Military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Russian BTGs near Ukrainian border &amp; Belarus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~100K </a:t>
            </a:r>
            <a:r>
              <a:rPr lang="en-US" sz="1600" dirty="0">
                <a:solidFill>
                  <a:prstClr val="black"/>
                </a:solidFill>
                <a:latin typeface=" Arial"/>
              </a:rPr>
              <a:t>Ground Troops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~22K </a:t>
            </a:r>
            <a:r>
              <a:rPr lang="en-US" sz="1600" dirty="0">
                <a:solidFill>
                  <a:prstClr val="black"/>
                </a:solidFill>
                <a:latin typeface=" Arial"/>
              </a:rPr>
              <a:t>Air and Naval </a:t>
            </a: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Forces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2"/>
                </a:solidFill>
                <a:latin typeface=" Arial"/>
              </a:rPr>
              <a:t>~3K Russian </a:t>
            </a:r>
            <a:r>
              <a:rPr lang="en-US" sz="1600" b="1" dirty="0" smtClean="0">
                <a:solidFill>
                  <a:schemeClr val="tx2"/>
                </a:solidFill>
                <a:latin typeface=" Arial"/>
              </a:rPr>
              <a:t>Troops conduct </a:t>
            </a:r>
            <a:r>
              <a:rPr lang="en-US" sz="1600" b="1" dirty="0">
                <a:solidFill>
                  <a:schemeClr val="tx2"/>
                </a:solidFill>
                <a:latin typeface=" Arial"/>
              </a:rPr>
              <a:t>live-fire exercise near </a:t>
            </a:r>
            <a:r>
              <a:rPr lang="en-US" sz="1600" b="1" dirty="0" smtClean="0">
                <a:solidFill>
                  <a:schemeClr val="tx2"/>
                </a:solidFill>
                <a:latin typeface=" Arial"/>
              </a:rPr>
              <a:t>Ukraine in Western Russia</a:t>
            </a:r>
            <a:endParaRPr lang="en-US" sz="1600" dirty="0" smtClean="0">
              <a:solidFill>
                <a:prstClr val="black"/>
              </a:solidFill>
              <a:latin typeface=" Arial"/>
            </a:endParaRPr>
          </a:p>
          <a:p>
            <a:pPr lvl="2">
              <a:defRPr/>
            </a:pPr>
            <a:endParaRPr lang="en-US" sz="1000" dirty="0" smtClean="0">
              <a:solidFill>
                <a:prstClr val="black"/>
              </a:solidFill>
              <a:latin typeface=" Arial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Economic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 Arial"/>
              </a:rPr>
              <a:t>G7 warns Russia to de-escalate or face severe economic response </a:t>
            </a:r>
          </a:p>
        </p:txBody>
      </p:sp>
      <p:sp>
        <p:nvSpPr>
          <p:cNvPr id="6" name="Rectangle 5"/>
          <p:cNvSpPr/>
          <p:nvPr/>
        </p:nvSpPr>
        <p:spPr>
          <a:xfrm>
            <a:off x="83757" y="3801473"/>
            <a:ext cx="4036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500" dirty="0" smtClean="0">
              <a:solidFill>
                <a:prstClr val="black"/>
              </a:solidFill>
              <a:latin typeface=" 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306324" y="6268588"/>
            <a:ext cx="8531352" cy="35394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700" b="1" i="1" dirty="0" smtClean="0">
                <a:solidFill>
                  <a:prstClr val="black"/>
                </a:solidFill>
                <a:latin typeface=" Arial"/>
              </a:rPr>
              <a:t>Strategic negotiations unlikely to resolve situation, Russia remains poised to act</a:t>
            </a:r>
            <a:endParaRPr kumimoji="0" lang="en-US" sz="17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07519" y="1002345"/>
            <a:ext cx="3392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 Arial"/>
              </a:rPr>
              <a:t>U.S. and Russian Strategic </a:t>
            </a:r>
            <a:r>
              <a:rPr lang="en-US" sz="1600" b="1" i="1" dirty="0">
                <a:latin typeface=" Arial"/>
              </a:rPr>
              <a:t>Stability Dialogue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6"/>
          <a:stretch/>
        </p:blipFill>
        <p:spPr>
          <a:xfrm>
            <a:off x="5623224" y="1617246"/>
            <a:ext cx="2561014" cy="15620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3223" y="3561662"/>
            <a:ext cx="2599911" cy="17682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73608" y="5413864"/>
            <a:ext cx="26991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666666"/>
                </a:solidFill>
                <a:latin typeface="Franklin"/>
              </a:rPr>
              <a:t>Russia’s deputy foreign </a:t>
            </a:r>
            <a:r>
              <a:rPr lang="en-US" sz="1050" dirty="0" smtClean="0">
                <a:solidFill>
                  <a:srgbClr val="666666"/>
                </a:solidFill>
                <a:latin typeface="Franklin"/>
              </a:rPr>
              <a:t>ministers in </a:t>
            </a:r>
            <a:r>
              <a:rPr lang="en-US" sz="1050" dirty="0">
                <a:solidFill>
                  <a:srgbClr val="666666"/>
                </a:solidFill>
                <a:latin typeface="Franklin"/>
              </a:rPr>
              <a:t>Geneva </a:t>
            </a:r>
            <a:r>
              <a:rPr lang="en-US" sz="1050">
                <a:solidFill>
                  <a:srgbClr val="666666"/>
                </a:solidFill>
                <a:latin typeface="Franklin"/>
              </a:rPr>
              <a:t>on </a:t>
            </a:r>
            <a:r>
              <a:rPr lang="en-US" sz="1050" smtClean="0">
                <a:solidFill>
                  <a:srgbClr val="666666"/>
                </a:solidFill>
                <a:latin typeface="Franklin"/>
              </a:rPr>
              <a:t>Jan </a:t>
            </a:r>
            <a:r>
              <a:rPr lang="en-US" sz="1050" dirty="0">
                <a:solidFill>
                  <a:srgbClr val="666666"/>
                </a:solidFill>
                <a:latin typeface="Franklin"/>
              </a:rPr>
              <a:t>10, 2022</a:t>
            </a:r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5573608" y="3223232"/>
            <a:ext cx="28798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666666"/>
                </a:solidFill>
                <a:latin typeface="knowledge-regular"/>
              </a:rPr>
              <a:t>U.S. and Russian </a:t>
            </a:r>
            <a:r>
              <a:rPr lang="en-US" sz="1000" dirty="0" smtClean="0">
                <a:solidFill>
                  <a:srgbClr val="666666"/>
                </a:solidFill>
                <a:latin typeface="knowledge-regular"/>
              </a:rPr>
              <a:t>negotiations on </a:t>
            </a:r>
            <a:r>
              <a:rPr lang="en-US" sz="1000" dirty="0" smtClean="0">
                <a:solidFill>
                  <a:srgbClr val="666666"/>
                </a:solidFill>
                <a:latin typeface="Franklin"/>
              </a:rPr>
              <a:t>Jan 10</a:t>
            </a:r>
            <a:r>
              <a:rPr lang="en-US" sz="1000" dirty="0">
                <a:solidFill>
                  <a:srgbClr val="666666"/>
                </a:solidFill>
                <a:latin typeface="Franklin"/>
              </a:rPr>
              <a:t>, 2022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570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92DE90-DC1B-4138-BD88-E586F82142C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18272</TotalTime>
  <Words>134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 Arial</vt:lpstr>
      <vt:lpstr>Arial</vt:lpstr>
      <vt:lpstr>Calibri</vt:lpstr>
      <vt:lpstr>Franklin</vt:lpstr>
      <vt:lpstr>knowledge-regular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Smith, William T Mr CIV USA TRADOC</cp:lastModifiedBy>
  <cp:revision>1180</cp:revision>
  <cp:lastPrinted>2022-01-12T14:26:21Z</cp:lastPrinted>
  <dcterms:created xsi:type="dcterms:W3CDTF">2018-06-19T12:05:30Z</dcterms:created>
  <dcterms:modified xsi:type="dcterms:W3CDTF">2022-05-17T17:43:02Z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