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4">
  <p:sldMasterIdLst>
    <p:sldMasterId id="2147483648" r:id="rId1"/>
    <p:sldMasterId id="2147483698" r:id="rId2"/>
  </p:sldMasterIdLst>
  <p:notesMasterIdLst>
    <p:notesMasterId r:id="rId14"/>
  </p:notesMasterIdLst>
  <p:sldIdLst>
    <p:sldId id="356" r:id="rId3"/>
    <p:sldId id="399" r:id="rId4"/>
    <p:sldId id="396" r:id="rId5"/>
    <p:sldId id="397" r:id="rId6"/>
    <p:sldId id="398" r:id="rId7"/>
    <p:sldId id="543" r:id="rId8"/>
    <p:sldId id="839" r:id="rId9"/>
    <p:sldId id="831" r:id="rId10"/>
    <p:sldId id="521" r:id="rId11"/>
    <p:sldId id="542" r:id="rId12"/>
    <p:sldId id="540" r:id="rId13"/>
  </p:sldIdLst>
  <p:sldSz cx="9144000" cy="6858000" type="screen4x3"/>
  <p:notesSz cx="7010400" cy="92964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F185B14-B437-4B6D-BC61-314EBBF5C450}">
          <p14:sldIdLst>
            <p14:sldId id="356"/>
            <p14:sldId id="399"/>
            <p14:sldId id="396"/>
            <p14:sldId id="397"/>
            <p14:sldId id="398"/>
            <p14:sldId id="543"/>
            <p14:sldId id="839"/>
            <p14:sldId id="831"/>
            <p14:sldId id="521"/>
            <p14:sldId id="542"/>
            <p14:sldId id="540"/>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DE2910"/>
    <a:srgbClr val="000076"/>
    <a:srgbClr val="000063"/>
    <a:srgbClr val="003399"/>
    <a:srgbClr val="000050"/>
    <a:srgbClr val="000099"/>
    <a:srgbClr val="000042"/>
    <a:srgbClr val="607731"/>
    <a:srgbClr val="A087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13D84A-F230-4FE0-BF4B-76C5617639AE}" v="12" dt="2023-07-12T13:41:45.5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46" autoAdjust="0"/>
    <p:restoredTop sz="85513" autoAdjust="0"/>
  </p:normalViewPr>
  <p:slideViewPr>
    <p:cSldViewPr>
      <p:cViewPr varScale="1">
        <p:scale>
          <a:sx n="95" d="100"/>
          <a:sy n="95" d="100"/>
        </p:scale>
        <p:origin x="2412" y="90"/>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29" tIns="46565" rIns="93129" bIns="46565" rtlCol="0"/>
          <a:lstStyle>
            <a:lvl1pPr algn="l">
              <a:defRPr sz="1200"/>
            </a:lvl1pPr>
          </a:lstStyle>
          <a:p>
            <a:endParaRPr lang="en-US"/>
          </a:p>
        </p:txBody>
      </p:sp>
      <p:sp>
        <p:nvSpPr>
          <p:cNvPr id="3" name="Date Placeholder 2"/>
          <p:cNvSpPr>
            <a:spLocks noGrp="1"/>
          </p:cNvSpPr>
          <p:nvPr>
            <p:ph type="dt" idx="1"/>
          </p:nvPr>
        </p:nvSpPr>
        <p:spPr>
          <a:xfrm>
            <a:off x="3970941" y="0"/>
            <a:ext cx="3037840" cy="464820"/>
          </a:xfrm>
          <a:prstGeom prst="rect">
            <a:avLst/>
          </a:prstGeom>
        </p:spPr>
        <p:txBody>
          <a:bodyPr vert="horz" lIns="93129" tIns="46565" rIns="93129" bIns="46565" rtlCol="0"/>
          <a:lstStyle>
            <a:lvl1pPr algn="r">
              <a:defRPr sz="1200"/>
            </a:lvl1pPr>
          </a:lstStyle>
          <a:p>
            <a:fld id="{E5198E95-7DE8-4160-960D-36CCF187C608}" type="datetimeFigureOut">
              <a:rPr lang="en-US" smtClean="0"/>
              <a:pPr/>
              <a:t>7/24/2023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29" tIns="46565" rIns="93129" bIns="46565"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29" tIns="46565" rIns="93129" bIns="4656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29" tIns="46565" rIns="93129" bIns="46565" rtlCol="0" anchor="b"/>
          <a:lstStyle>
            <a:lvl1pPr algn="l">
              <a:defRPr sz="1200"/>
            </a:lvl1pPr>
          </a:lstStyle>
          <a:p>
            <a:endParaRPr lang="en-US"/>
          </a:p>
        </p:txBody>
      </p:sp>
      <p:sp>
        <p:nvSpPr>
          <p:cNvPr id="7" name="Slide Number Placeholder 6"/>
          <p:cNvSpPr>
            <a:spLocks noGrp="1"/>
          </p:cNvSpPr>
          <p:nvPr>
            <p:ph type="sldNum" sz="quarter" idx="5"/>
          </p:nvPr>
        </p:nvSpPr>
        <p:spPr>
          <a:xfrm>
            <a:off x="3970941" y="8829967"/>
            <a:ext cx="3037840" cy="464820"/>
          </a:xfrm>
          <a:prstGeom prst="rect">
            <a:avLst/>
          </a:prstGeom>
        </p:spPr>
        <p:txBody>
          <a:bodyPr vert="horz" lIns="93129" tIns="46565" rIns="93129" bIns="46565" rtlCol="0" anchor="b"/>
          <a:lstStyle>
            <a:lvl1pPr algn="r">
              <a:defRPr sz="1200"/>
            </a:lvl1pPr>
          </a:lstStyle>
          <a:p>
            <a:fld id="{8ADC94AD-267E-461F-88DF-F618F68E5350}" type="slidenum">
              <a:rPr lang="en-US" smtClean="0"/>
              <a:pPr/>
              <a:t>‹#›</a:t>
            </a:fld>
            <a:endParaRPr lang="en-US"/>
          </a:p>
        </p:txBody>
      </p:sp>
    </p:spTree>
    <p:extLst>
      <p:ext uri="{BB962C8B-B14F-4D97-AF65-F5344CB8AC3E}">
        <p14:creationId xmlns:p14="http://schemas.microsoft.com/office/powerpoint/2010/main" val="1930497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PLA Logo via Wikimedia Commons https://commons.wikimedia.org/wiki/File:China_Emblem_PLA.svg</a:t>
            </a:r>
          </a:p>
        </p:txBody>
      </p:sp>
      <p:sp>
        <p:nvSpPr>
          <p:cNvPr id="4" name="Slide Number Placeholder 3"/>
          <p:cNvSpPr>
            <a:spLocks noGrp="1"/>
          </p:cNvSpPr>
          <p:nvPr>
            <p:ph type="sldNum" sz="quarter" idx="5"/>
          </p:nvPr>
        </p:nvSpPr>
        <p:spPr/>
        <p:txBody>
          <a:bodyPr/>
          <a:lstStyle/>
          <a:p>
            <a:fld id="{8ADC94AD-267E-461F-88DF-F618F68E5350}" type="slidenum">
              <a:rPr lang="en-US" smtClean="0"/>
              <a:pPr/>
              <a:t>1</a:t>
            </a:fld>
            <a:endParaRPr lang="en-US"/>
          </a:p>
        </p:txBody>
      </p:sp>
    </p:spTree>
    <p:extLst>
      <p:ext uri="{BB962C8B-B14F-4D97-AF65-F5344CB8AC3E}">
        <p14:creationId xmlns:p14="http://schemas.microsoft.com/office/powerpoint/2010/main" val="2952991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Does not include blogs, newsletters, or think that largely focus on U.S. policy (CNAS), or those that only sporadically have China content, or do not have a direct regional focus as Johns Hopkins APL (https://www.jhuapl.edu/NewsPublications/Publications ) which has had excellent, but periodic or project focused coverage</a:t>
            </a:r>
          </a:p>
          <a:p>
            <a:endParaRPr lang="en-US" dirty="0"/>
          </a:p>
        </p:txBody>
      </p:sp>
      <p:sp>
        <p:nvSpPr>
          <p:cNvPr id="4" name="Slide Number Placeholder 3"/>
          <p:cNvSpPr>
            <a:spLocks noGrp="1"/>
          </p:cNvSpPr>
          <p:nvPr>
            <p:ph type="sldNum" sz="quarter" idx="5"/>
          </p:nvPr>
        </p:nvSpPr>
        <p:spPr/>
        <p:txBody>
          <a:bodyPr/>
          <a:lstStyle/>
          <a:p>
            <a:fld id="{8ADC94AD-267E-461F-88DF-F618F68E5350}" type="slidenum">
              <a:rPr lang="en-US" smtClean="0"/>
              <a:pPr/>
              <a:t>4</a:t>
            </a:fld>
            <a:endParaRPr lang="en-US"/>
          </a:p>
        </p:txBody>
      </p:sp>
    </p:spTree>
    <p:extLst>
      <p:ext uri="{BB962C8B-B14F-4D97-AF65-F5344CB8AC3E}">
        <p14:creationId xmlns:p14="http://schemas.microsoft.com/office/powerpoint/2010/main" val="1799261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1" u="none" strike="noStrike" cap="none" normalizeH="0" baseline="0" dirty="0">
                <a:ln>
                  <a:noFill/>
                </a:ln>
                <a:solidFill>
                  <a:schemeClr val="tx1"/>
                </a:solidFill>
                <a:effectLst/>
                <a:latin typeface="Arial" panose="020B0604020202020204" pitchFamily="34" charset="0"/>
                <a:ea typeface="DengXian" panose="02010600030101010101" pitchFamily="2" charset="-122"/>
                <a:cs typeface="Times New Roman" panose="02020603050405020304" pitchFamily="18" charset="0"/>
              </a:rPr>
              <a:t>Collected by Peter Wood. Most sources report on multiple topics--categories are not absolute. The following is intended purely as a resource to assist with research on China and inclusion does not imply endorsement of any position taken by the included institution and publications. </a:t>
            </a:r>
            <a:endParaRPr kumimoji="0" lang="en-US" altLang="en-US" sz="700" b="0" i="0" u="none" strike="noStrike" cap="none" normalizeH="0" baseline="0" dirty="0">
              <a:ln>
                <a:noFill/>
              </a:ln>
              <a:solidFill>
                <a:schemeClr val="tx1"/>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8ADC94AD-267E-461F-88DF-F618F68E5350}" type="slidenum">
              <a:rPr lang="en-US" smtClean="0"/>
              <a:pPr/>
              <a:t>5</a:t>
            </a:fld>
            <a:endParaRPr lang="en-US"/>
          </a:p>
        </p:txBody>
      </p:sp>
    </p:spTree>
    <p:extLst>
      <p:ext uri="{BB962C8B-B14F-4D97-AF65-F5344CB8AC3E}">
        <p14:creationId xmlns:p14="http://schemas.microsoft.com/office/powerpoint/2010/main" val="3753747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6DD138C-328D-4209-B35B-96E21CD94322}" type="slidenum">
              <a:rPr lang="en-US" smtClean="0"/>
              <a:t>6</a:t>
            </a:fld>
            <a:endParaRPr lang="en-US"/>
          </a:p>
        </p:txBody>
      </p:sp>
      <p:sp>
        <p:nvSpPr>
          <p:cNvPr id="5" name="Footer Placeholder 4">
            <a:extLst>
              <a:ext uri="{FF2B5EF4-FFF2-40B4-BE49-F238E27FC236}">
                <a16:creationId xmlns:a16="http://schemas.microsoft.com/office/drawing/2014/main" id="{A8330CED-D6D9-4A3B-9E83-6836634EFDAF}"/>
              </a:ext>
            </a:extLst>
          </p:cNvPr>
          <p:cNvSpPr>
            <a:spLocks noGrp="1"/>
          </p:cNvSpPr>
          <p:nvPr>
            <p:ph type="ftr" sz="quarter" idx="4"/>
          </p:nvPr>
        </p:nvSpPr>
        <p:spPr/>
        <p:txBody>
          <a:bodyPr/>
          <a:lstStyle/>
          <a:p>
            <a:r>
              <a:rPr lang="en-US"/>
              <a:t>UNCLASSIFIED</a:t>
            </a:r>
          </a:p>
        </p:txBody>
      </p:sp>
      <p:sp>
        <p:nvSpPr>
          <p:cNvPr id="6" name="Header Placeholder 5">
            <a:extLst>
              <a:ext uri="{FF2B5EF4-FFF2-40B4-BE49-F238E27FC236}">
                <a16:creationId xmlns:a16="http://schemas.microsoft.com/office/drawing/2014/main" id="{18589F89-95D3-4D1E-AA58-A114E4B46732}"/>
              </a:ext>
            </a:extLst>
          </p:cNvPr>
          <p:cNvSpPr>
            <a:spLocks noGrp="1"/>
          </p:cNvSpPr>
          <p:nvPr>
            <p:ph type="hdr" sz="quarter"/>
          </p:nvPr>
        </p:nvSpPr>
        <p:spPr/>
        <p:txBody>
          <a:bodyPr/>
          <a:lstStyle/>
          <a:p>
            <a:r>
              <a:rPr lang="en-US"/>
              <a:t>UNCLASSIFIED</a:t>
            </a:r>
          </a:p>
        </p:txBody>
      </p:sp>
    </p:spTree>
    <p:extLst>
      <p:ext uri="{BB962C8B-B14F-4D97-AF65-F5344CB8AC3E}">
        <p14:creationId xmlns:p14="http://schemas.microsoft.com/office/powerpoint/2010/main" val="2023110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6DD138C-328D-4209-B35B-96E21CD94322}" type="slidenum">
              <a:rPr lang="en-US" smtClean="0"/>
              <a:t>8</a:t>
            </a:fld>
            <a:endParaRPr lang="en-US"/>
          </a:p>
        </p:txBody>
      </p:sp>
      <p:sp>
        <p:nvSpPr>
          <p:cNvPr id="5" name="Footer Placeholder 4">
            <a:extLst>
              <a:ext uri="{FF2B5EF4-FFF2-40B4-BE49-F238E27FC236}">
                <a16:creationId xmlns:a16="http://schemas.microsoft.com/office/drawing/2014/main" id="{A8330CED-D6D9-4A3B-9E83-6836634EFDAF}"/>
              </a:ext>
            </a:extLst>
          </p:cNvPr>
          <p:cNvSpPr>
            <a:spLocks noGrp="1"/>
          </p:cNvSpPr>
          <p:nvPr>
            <p:ph type="ftr" sz="quarter" idx="4"/>
          </p:nvPr>
        </p:nvSpPr>
        <p:spPr/>
        <p:txBody>
          <a:bodyPr/>
          <a:lstStyle/>
          <a:p>
            <a:r>
              <a:rPr lang="en-US"/>
              <a:t>UNCLASSIFIED</a:t>
            </a:r>
          </a:p>
        </p:txBody>
      </p:sp>
      <p:sp>
        <p:nvSpPr>
          <p:cNvPr id="6" name="Header Placeholder 5">
            <a:extLst>
              <a:ext uri="{FF2B5EF4-FFF2-40B4-BE49-F238E27FC236}">
                <a16:creationId xmlns:a16="http://schemas.microsoft.com/office/drawing/2014/main" id="{18589F89-95D3-4D1E-AA58-A114E4B46732}"/>
              </a:ext>
            </a:extLst>
          </p:cNvPr>
          <p:cNvSpPr>
            <a:spLocks noGrp="1"/>
          </p:cNvSpPr>
          <p:nvPr>
            <p:ph type="hdr" sz="quarter"/>
          </p:nvPr>
        </p:nvSpPr>
        <p:spPr/>
        <p:txBody>
          <a:bodyPr/>
          <a:lstStyle/>
          <a:p>
            <a:r>
              <a:rPr lang="en-US"/>
              <a:t>UNCLASSIFIED</a:t>
            </a:r>
          </a:p>
        </p:txBody>
      </p:sp>
    </p:spTree>
    <p:extLst>
      <p:ext uri="{BB962C8B-B14F-4D97-AF65-F5344CB8AC3E}">
        <p14:creationId xmlns:p14="http://schemas.microsoft.com/office/powerpoint/2010/main" val="3725406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UNCLASSIFIED</a:t>
            </a:r>
          </a:p>
        </p:txBody>
      </p:sp>
      <p:sp>
        <p:nvSpPr>
          <p:cNvPr id="5" name="Footer Placeholder 4"/>
          <p:cNvSpPr>
            <a:spLocks noGrp="1"/>
          </p:cNvSpPr>
          <p:nvPr>
            <p:ph type="ftr" sz="quarter" idx="4"/>
          </p:nvPr>
        </p:nvSpPr>
        <p:spPr/>
        <p:txBody>
          <a:bodyPr/>
          <a:lstStyle/>
          <a:p>
            <a:r>
              <a:rPr lang="en-US"/>
              <a:t>UNCLASSIFIED</a:t>
            </a:r>
          </a:p>
        </p:txBody>
      </p:sp>
      <p:sp>
        <p:nvSpPr>
          <p:cNvPr id="6" name="Slide Number Placeholder 5"/>
          <p:cNvSpPr>
            <a:spLocks noGrp="1"/>
          </p:cNvSpPr>
          <p:nvPr>
            <p:ph type="sldNum" sz="quarter" idx="5"/>
          </p:nvPr>
        </p:nvSpPr>
        <p:spPr/>
        <p:txBody>
          <a:bodyPr/>
          <a:lstStyle/>
          <a:p>
            <a:fld id="{A6DD138C-328D-4209-B35B-96E21CD94322}" type="slidenum">
              <a:rPr lang="en-US" smtClean="0"/>
              <a:t>9</a:t>
            </a:fld>
            <a:endParaRPr lang="en-US"/>
          </a:p>
        </p:txBody>
      </p:sp>
    </p:spTree>
    <p:extLst>
      <p:ext uri="{BB962C8B-B14F-4D97-AF65-F5344CB8AC3E}">
        <p14:creationId xmlns:p14="http://schemas.microsoft.com/office/powerpoint/2010/main" val="1908721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Part of analytic rigor is keeping in mind who you are citing and what their editorial biases might be</a:t>
            </a:r>
          </a:p>
          <a:p>
            <a:endParaRPr lang="en-US" dirty="0"/>
          </a:p>
        </p:txBody>
      </p:sp>
      <p:sp>
        <p:nvSpPr>
          <p:cNvPr id="4" name="Header Placeholder 3"/>
          <p:cNvSpPr>
            <a:spLocks noGrp="1"/>
          </p:cNvSpPr>
          <p:nvPr>
            <p:ph type="hdr" sz="quarter"/>
          </p:nvPr>
        </p:nvSpPr>
        <p:spPr/>
        <p:txBody>
          <a:bodyPr/>
          <a:lstStyle/>
          <a:p>
            <a:r>
              <a:rPr lang="en-US"/>
              <a:t>UNCLASSIFIED</a:t>
            </a:r>
          </a:p>
        </p:txBody>
      </p:sp>
      <p:sp>
        <p:nvSpPr>
          <p:cNvPr id="5" name="Footer Placeholder 4"/>
          <p:cNvSpPr>
            <a:spLocks noGrp="1"/>
          </p:cNvSpPr>
          <p:nvPr>
            <p:ph type="ftr" sz="quarter" idx="4"/>
          </p:nvPr>
        </p:nvSpPr>
        <p:spPr/>
        <p:txBody>
          <a:bodyPr/>
          <a:lstStyle/>
          <a:p>
            <a:r>
              <a:rPr lang="en-US"/>
              <a:t>UNCLASSIFIED</a:t>
            </a:r>
          </a:p>
        </p:txBody>
      </p:sp>
      <p:sp>
        <p:nvSpPr>
          <p:cNvPr id="6" name="Slide Number Placeholder 5"/>
          <p:cNvSpPr>
            <a:spLocks noGrp="1"/>
          </p:cNvSpPr>
          <p:nvPr>
            <p:ph type="sldNum" sz="quarter" idx="5"/>
          </p:nvPr>
        </p:nvSpPr>
        <p:spPr/>
        <p:txBody>
          <a:bodyPr/>
          <a:lstStyle/>
          <a:p>
            <a:fld id="{A6DD138C-328D-4209-B35B-96E21CD94322}" type="slidenum">
              <a:rPr lang="en-US" smtClean="0"/>
              <a:t>11</a:t>
            </a:fld>
            <a:endParaRPr lang="en-US"/>
          </a:p>
        </p:txBody>
      </p:sp>
    </p:spTree>
    <p:extLst>
      <p:ext uri="{BB962C8B-B14F-4D97-AF65-F5344CB8AC3E}">
        <p14:creationId xmlns:p14="http://schemas.microsoft.com/office/powerpoint/2010/main" val="30904354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normAutofit/>
          </a:bodyPr>
          <a:lstStyle>
            <a:lvl1pPr algn="ctr">
              <a:defRPr sz="4400" i="0">
                <a:solidFill>
                  <a:srgbClr val="000076"/>
                </a:solidFill>
              </a:defRPr>
            </a:lvl1pPr>
          </a:lstStyle>
          <a:p>
            <a:r>
              <a:rPr lang="en-US" dirty="0"/>
              <a:t>Click to edit Master title style</a:t>
            </a:r>
          </a:p>
        </p:txBody>
      </p:sp>
      <p:sp>
        <p:nvSpPr>
          <p:cNvPr id="3" name="Subtitle 2"/>
          <p:cNvSpPr>
            <a:spLocks noGrp="1"/>
          </p:cNvSpPr>
          <p:nvPr>
            <p:ph type="subTitle" idx="1"/>
          </p:nvPr>
        </p:nvSpPr>
        <p:spPr>
          <a:xfrm>
            <a:off x="1371600" y="3962400"/>
            <a:ext cx="6400800" cy="1752600"/>
          </a:xfrm>
        </p:spPr>
        <p:txBody>
          <a:bodyPr>
            <a:normAutofit/>
          </a:bodyPr>
          <a:lstStyle>
            <a:lvl1pPr marL="0" indent="0" algn="ctr">
              <a:spcBef>
                <a:spcPts val="0"/>
              </a:spcBef>
              <a:spcAft>
                <a:spcPts val="600"/>
              </a:spcAft>
              <a:buNone/>
              <a:defRPr sz="2800" b="1" i="1">
                <a:solidFill>
                  <a:srgbClr val="00007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Rectangle 5"/>
          <p:cNvSpPr/>
          <p:nvPr userDrawn="1"/>
        </p:nvSpPr>
        <p:spPr>
          <a:xfrm>
            <a:off x="0" y="6484951"/>
            <a:ext cx="9144000" cy="381000"/>
          </a:xfrm>
          <a:prstGeom prst="rect">
            <a:avLst/>
          </a:prstGeom>
          <a:solidFill>
            <a:srgbClr val="000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p:txBody>
      </p:sp>
      <p:sp>
        <p:nvSpPr>
          <p:cNvPr id="7" name="TextBox 6"/>
          <p:cNvSpPr txBox="1"/>
          <p:nvPr userDrawn="1"/>
        </p:nvSpPr>
        <p:spPr>
          <a:xfrm>
            <a:off x="17253" y="6488494"/>
            <a:ext cx="1604927" cy="338554"/>
          </a:xfrm>
          <a:prstGeom prst="rect">
            <a:avLst/>
          </a:prstGeom>
          <a:noFill/>
        </p:spPr>
        <p:txBody>
          <a:bodyPr wrap="none" rtlCol="0">
            <a:spAutoFit/>
          </a:bodyPr>
          <a:lstStyle/>
          <a:p>
            <a:r>
              <a:rPr lang="en-US" sz="1600" b="1" i="0" dirty="0">
                <a:solidFill>
                  <a:schemeClr val="bg1"/>
                </a:solidFill>
                <a:latin typeface="Agency FB" pitchFamily="34" charset="0"/>
                <a:cs typeface="Arial" pitchFamily="34" charset="0"/>
              </a:rPr>
              <a:t>Victory Starts Here!</a:t>
            </a:r>
          </a:p>
        </p:txBody>
      </p:sp>
      <p:cxnSp>
        <p:nvCxnSpPr>
          <p:cNvPr id="11" name="Straight Connector 10"/>
          <p:cNvCxnSpPr/>
          <p:nvPr userDrawn="1"/>
        </p:nvCxnSpPr>
        <p:spPr>
          <a:xfrm>
            <a:off x="0" y="6471473"/>
            <a:ext cx="9144000" cy="0"/>
          </a:xfrm>
          <a:prstGeom prst="line">
            <a:avLst/>
          </a:prstGeom>
          <a:ln w="28575">
            <a:solidFill>
              <a:srgbClr val="FFFF00"/>
            </a:solidFill>
          </a:ln>
          <a:effectLst/>
        </p:spPr>
        <p:style>
          <a:lnRef idx="3">
            <a:schemeClr val="accent4"/>
          </a:lnRef>
          <a:fillRef idx="0">
            <a:schemeClr val="accent4"/>
          </a:fillRef>
          <a:effectRef idx="2">
            <a:schemeClr val="accent4"/>
          </a:effectRef>
          <a:fontRef idx="minor">
            <a:schemeClr val="tx1"/>
          </a:fontRef>
        </p:style>
      </p:cxnSp>
      <p:cxnSp>
        <p:nvCxnSpPr>
          <p:cNvPr id="12" name="Straight Connector 11"/>
          <p:cNvCxnSpPr/>
          <p:nvPr userDrawn="1"/>
        </p:nvCxnSpPr>
        <p:spPr>
          <a:xfrm>
            <a:off x="0" y="6446549"/>
            <a:ext cx="9144000" cy="0"/>
          </a:xfrm>
          <a:prstGeom prst="line">
            <a:avLst/>
          </a:prstGeom>
          <a:ln w="28575">
            <a:solidFill>
              <a:srgbClr val="C00000"/>
            </a:solidFill>
          </a:ln>
          <a:effectLst/>
        </p:spPr>
        <p:style>
          <a:lnRef idx="3">
            <a:schemeClr val="accent4"/>
          </a:lnRef>
          <a:fillRef idx="0">
            <a:schemeClr val="accent4"/>
          </a:fillRef>
          <a:effectRef idx="2">
            <a:schemeClr val="accent4"/>
          </a:effectRef>
          <a:fontRef idx="minor">
            <a:schemeClr val="tx1"/>
          </a:fontRef>
        </p:style>
      </p:cxnSp>
      <p:pic>
        <p:nvPicPr>
          <p:cNvPr id="13" name="Picture 12" descr="imagesCAIMVJYX.jpg"/>
          <p:cNvPicPr>
            <a:picLocks noChangeAspect="1"/>
          </p:cNvPicPr>
          <p:nvPr userDrawn="1"/>
        </p:nvPicPr>
        <p:blipFill>
          <a:blip r:embed="rId2" cstate="print"/>
          <a:stretch>
            <a:fillRect/>
          </a:stretch>
        </p:blipFill>
        <p:spPr>
          <a:xfrm>
            <a:off x="34504" y="39673"/>
            <a:ext cx="346496" cy="417529"/>
          </a:xfrm>
          <a:prstGeom prst="rect">
            <a:avLst/>
          </a:prstGeom>
        </p:spPr>
      </p:pic>
      <p:pic>
        <p:nvPicPr>
          <p:cNvPr id="14" name="Picture 13"/>
          <p:cNvPicPr>
            <a:picLocks noChangeAspect="1"/>
          </p:cNvPicPr>
          <p:nvPr userDrawn="1"/>
        </p:nvPicPr>
        <p:blipFill>
          <a:blip r:embed="rId3"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8686800" y="24444"/>
            <a:ext cx="432756" cy="432756"/>
          </a:xfrm>
          <a:prstGeom prst="rect">
            <a:avLst/>
          </a:prstGeom>
        </p:spPr>
      </p:pic>
      <p:sp>
        <p:nvSpPr>
          <p:cNvPr id="15" name="Rectangle 14"/>
          <p:cNvSpPr/>
          <p:nvPr userDrawn="1"/>
        </p:nvSpPr>
        <p:spPr>
          <a:xfrm>
            <a:off x="1" y="2"/>
            <a:ext cx="9143999" cy="200055"/>
          </a:xfrm>
          <a:prstGeom prst="rect">
            <a:avLst/>
          </a:prstGeom>
        </p:spPr>
        <p:txBody>
          <a:bodyPr wrap="square">
            <a:spAutoFit/>
          </a:bodyPr>
          <a:lstStyle/>
          <a:p>
            <a:pPr algn="ctr"/>
            <a:r>
              <a:rPr lang="en-US" sz="700" b="1" dirty="0">
                <a:solidFill>
                  <a:srgbClr val="009900"/>
                </a:solidFill>
                <a:latin typeface="Arial" pitchFamily="34" charset="0"/>
                <a:cs typeface="Arial" pitchFamily="34" charset="0"/>
              </a:rPr>
              <a:t>UNCLASSIFIED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5"/>
          <p:cNvSpPr>
            <a:spLocks noGrp="1"/>
          </p:cNvSpPr>
          <p:nvPr>
            <p:ph type="sldNum" sz="quarter" idx="4"/>
          </p:nvPr>
        </p:nvSpPr>
        <p:spPr>
          <a:xfrm>
            <a:off x="8610600" y="6526649"/>
            <a:ext cx="533400" cy="288925"/>
          </a:xfrm>
          <a:prstGeom prst="rect">
            <a:avLst/>
          </a:prstGeom>
        </p:spPr>
        <p:txBody>
          <a:bodyPr/>
          <a:lstStyle>
            <a:lvl1pPr algn="ctr">
              <a:defRPr sz="1600">
                <a:solidFill>
                  <a:schemeClr val="bg1"/>
                </a:solidFill>
                <a:latin typeface="Arial" pitchFamily="34" charset="0"/>
                <a:cs typeface="Arial" pitchFamily="34" charset="0"/>
              </a:defRPr>
            </a:lvl1pPr>
          </a:lstStyle>
          <a:p>
            <a:fld id="{4C373DC0-F413-4098-8AFC-675FCCBD90A8}"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13" name="Text Placeholder 12"/>
          <p:cNvSpPr>
            <a:spLocks noGrp="1"/>
          </p:cNvSpPr>
          <p:nvPr>
            <p:ph type="body" sz="quarter" idx="13"/>
          </p:nvPr>
        </p:nvSpPr>
        <p:spPr>
          <a:xfrm>
            <a:off x="457201" y="808944"/>
            <a:ext cx="8153855" cy="54419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4"/>
          <p:cNvSpPr>
            <a:spLocks noGrp="1" noChangeArrowheads="1"/>
          </p:cNvSpPr>
          <p:nvPr>
            <p:ph type="title"/>
          </p:nvPr>
        </p:nvSpPr>
        <p:spPr bwMode="auto">
          <a:xfrm>
            <a:off x="764556" y="106033"/>
            <a:ext cx="7492621" cy="5847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US" dirty="0"/>
              <a:t>Click to edit Master title style</a:t>
            </a:r>
          </a:p>
        </p:txBody>
      </p:sp>
      <p:sp>
        <p:nvSpPr>
          <p:cNvPr id="6" name="Slide Number Placeholder 5"/>
          <p:cNvSpPr>
            <a:spLocks noGrp="1"/>
          </p:cNvSpPr>
          <p:nvPr>
            <p:ph type="sldNum" sz="quarter" idx="4"/>
          </p:nvPr>
        </p:nvSpPr>
        <p:spPr>
          <a:xfrm>
            <a:off x="8610600" y="6526649"/>
            <a:ext cx="533400" cy="288925"/>
          </a:xfrm>
          <a:prstGeom prst="rect">
            <a:avLst/>
          </a:prstGeom>
        </p:spPr>
        <p:txBody>
          <a:bodyPr/>
          <a:lstStyle>
            <a:lvl1pPr algn="ctr">
              <a:defRPr sz="1600">
                <a:solidFill>
                  <a:schemeClr val="bg1"/>
                </a:solidFill>
                <a:latin typeface="Arial" pitchFamily="34" charset="0"/>
                <a:cs typeface="Arial" pitchFamily="34" charset="0"/>
              </a:defRPr>
            </a:lvl1pPr>
          </a:lstStyle>
          <a:p>
            <a:fld id="{4C373DC0-F413-4098-8AFC-675FCCBD90A8}"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9" name="Date Placeholder 8"/>
          <p:cNvSpPr>
            <a:spLocks noGrp="1"/>
          </p:cNvSpPr>
          <p:nvPr>
            <p:ph type="dt" sz="half" idx="10"/>
          </p:nvPr>
        </p:nvSpPr>
        <p:spPr>
          <a:xfrm>
            <a:off x="17252" y="6461925"/>
            <a:ext cx="2057400" cy="365125"/>
          </a:xfrm>
          <a:prstGeom prst="rect">
            <a:avLst/>
          </a:prstGeom>
        </p:spPr>
        <p:txBody>
          <a:bodyPr/>
          <a:lstStyle/>
          <a:p>
            <a:fld id="{1FB65ED9-3696-4035-B237-ACF18C305C16}" type="datetime1">
              <a:rPr lang="en-US" smtClean="0">
                <a:solidFill>
                  <a:prstClr val="black">
                    <a:tint val="75000"/>
                  </a:prstClr>
                </a:solidFill>
              </a:rPr>
              <a:pPr/>
              <a:t>7/24/2023</a:t>
            </a:fld>
            <a:endParaRPr lang="en-US">
              <a:solidFill>
                <a:prstClr val="black">
                  <a:tint val="75000"/>
                </a:prstClr>
              </a:solidFill>
            </a:endParaRPr>
          </a:p>
        </p:txBody>
      </p:sp>
      <p:sp>
        <p:nvSpPr>
          <p:cNvPr id="10" name="Footer Placeholder 9"/>
          <p:cNvSpPr>
            <a:spLocks noGrp="1"/>
          </p:cNvSpPr>
          <p:nvPr>
            <p:ph type="ftr" sz="quarter" idx="11"/>
          </p:nvPr>
        </p:nvSpPr>
        <p:spPr>
          <a:xfrm>
            <a:off x="3028950" y="6469005"/>
            <a:ext cx="3086100" cy="365125"/>
          </a:xfrm>
          <a:prstGeom prst="rect">
            <a:avLst/>
          </a:prstGeom>
        </p:spPr>
        <p:txBody>
          <a:bodyPr/>
          <a:lstStyle/>
          <a:p>
            <a:endParaRPr lang="en-US">
              <a:solidFill>
                <a:prstClr val="black">
                  <a:tint val="75000"/>
                </a:prstClr>
              </a:solidFill>
            </a:endParaRPr>
          </a:p>
        </p:txBody>
      </p:sp>
      <p:sp>
        <p:nvSpPr>
          <p:cNvPr id="11" name="Slide Number Placeholder 10"/>
          <p:cNvSpPr>
            <a:spLocks noGrp="1"/>
          </p:cNvSpPr>
          <p:nvPr>
            <p:ph type="sldNum" sz="quarter" idx="12"/>
          </p:nvPr>
        </p:nvSpPr>
        <p:spPr/>
        <p:txBody>
          <a:bodyPr/>
          <a:lstStyle/>
          <a:p>
            <a:fld id="{5F74B5DE-53CA-495D-B382-8EBD10E47D6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02984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0" y="609600"/>
            <a:ext cx="9144000" cy="1066800"/>
          </a:xfrm>
          <a:prstGeom prst="rect">
            <a:avLst/>
          </a:prstGeom>
        </p:spPr>
        <p:txBody>
          <a:bodyPr/>
          <a:lstStyle>
            <a:lvl1pPr>
              <a:defRPr sz="3200" b="1">
                <a:solidFill>
                  <a:schemeClr val="tx1"/>
                </a:solidFill>
                <a:latin typeface="Arial" pitchFamily="34" charset="0"/>
                <a:cs typeface="Arial" pitchFamily="34" charset="0"/>
              </a:defRPr>
            </a:lvl1pPr>
          </a:lstStyle>
          <a:p>
            <a:r>
              <a:rPr lang="en-US" dirty="0"/>
              <a:t>Click to edit Master title style</a:t>
            </a:r>
          </a:p>
        </p:txBody>
      </p:sp>
      <p:sp>
        <p:nvSpPr>
          <p:cNvPr id="4" name="Content Placeholder 2"/>
          <p:cNvSpPr>
            <a:spLocks noGrp="1"/>
          </p:cNvSpPr>
          <p:nvPr>
            <p:ph idx="1"/>
          </p:nvPr>
        </p:nvSpPr>
        <p:spPr>
          <a:xfrm>
            <a:off x="457200" y="1581400"/>
            <a:ext cx="8229600" cy="4819400"/>
          </a:xfrm>
          <a:prstGeom prst="rect">
            <a:avLst/>
          </a:prstGeom>
        </p:spPr>
        <p:txBody>
          <a:bodyPr/>
          <a:lstStyle>
            <a:lvl1pPr>
              <a:spcBef>
                <a:spcPts val="1200"/>
              </a:spcBef>
              <a:buFont typeface="Wingdings" pitchFamily="2" charset="2"/>
              <a:buChar char="q"/>
              <a:defRPr sz="1800" b="1">
                <a:solidFill>
                  <a:schemeClr val="tx1"/>
                </a:solidFill>
                <a:latin typeface="Arial" pitchFamily="34" charset="0"/>
                <a:cs typeface="Arial" pitchFamily="34" charset="0"/>
              </a:defRPr>
            </a:lvl1pPr>
            <a:lvl2pPr>
              <a:spcBef>
                <a:spcPts val="0"/>
              </a:spcBef>
              <a:buFont typeface="Wingdings" pitchFamily="2" charset="2"/>
              <a:buChar char="§"/>
              <a:defRPr sz="1600" b="1">
                <a:solidFill>
                  <a:schemeClr val="tx1"/>
                </a:solidFill>
                <a:latin typeface="Arial" pitchFamily="34" charset="0"/>
                <a:cs typeface="Arial" pitchFamily="34" charset="0"/>
              </a:defRPr>
            </a:lvl2pPr>
            <a:lvl3pPr>
              <a:spcBef>
                <a:spcPts val="0"/>
              </a:spcBef>
              <a:buFont typeface="Wingdings" pitchFamily="2" charset="2"/>
              <a:buChar char="Ø"/>
              <a:defRPr sz="1400" b="1">
                <a:solidFill>
                  <a:schemeClr val="tx1"/>
                </a:solidFill>
                <a:latin typeface="Arial" pitchFamily="34" charset="0"/>
                <a:cs typeface="Arial" pitchFamily="34" charset="0"/>
              </a:defRPr>
            </a:lvl3pPr>
            <a:lvl4pPr>
              <a:spcBef>
                <a:spcPts val="0"/>
              </a:spcBef>
              <a:buFont typeface="Arial" pitchFamily="34" charset="0"/>
              <a:buChar char="•"/>
              <a:defRPr sz="1200" b="1">
                <a:solidFill>
                  <a:schemeClr val="tx1"/>
                </a:solidFill>
                <a:latin typeface="Arial" pitchFamily="34" charset="0"/>
                <a:cs typeface="Arial" pitchFamily="34" charset="0"/>
              </a:defRPr>
            </a:lvl4pPr>
            <a:lvl5pPr>
              <a:spcBef>
                <a:spcPts val="0"/>
              </a:spcBef>
              <a:defRPr sz="1100" b="1">
                <a:solidFill>
                  <a:schemeClr val="tx1"/>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p:cNvSpPr>
            <a:spLocks noGrp="1"/>
          </p:cNvSpPr>
          <p:nvPr>
            <p:ph type="dt" sz="half" idx="10"/>
          </p:nvPr>
        </p:nvSpPr>
        <p:spPr>
          <a:xfrm>
            <a:off x="17252" y="6461925"/>
            <a:ext cx="2057400" cy="365125"/>
          </a:xfrm>
          <a:prstGeom prst="rect">
            <a:avLst/>
          </a:prstGeom>
        </p:spPr>
        <p:txBody>
          <a:bodyPr/>
          <a:lstStyle/>
          <a:p>
            <a:fld id="{1FB65ED9-3696-4035-B237-ACF18C305C16}" type="datetime1">
              <a:rPr lang="en-US" smtClean="0">
                <a:solidFill>
                  <a:prstClr val="black">
                    <a:tint val="75000"/>
                  </a:prstClr>
                </a:solidFill>
              </a:rPr>
              <a:pPr/>
              <a:t>7/24/2023</a:t>
            </a:fld>
            <a:endParaRPr lang="en-US">
              <a:solidFill>
                <a:prstClr val="black">
                  <a:tint val="75000"/>
                </a:prstClr>
              </a:solidFill>
            </a:endParaRPr>
          </a:p>
        </p:txBody>
      </p:sp>
      <p:sp>
        <p:nvSpPr>
          <p:cNvPr id="9" name="Footer Placeholder 8"/>
          <p:cNvSpPr>
            <a:spLocks noGrp="1"/>
          </p:cNvSpPr>
          <p:nvPr>
            <p:ph type="ftr" sz="quarter" idx="11"/>
          </p:nvPr>
        </p:nvSpPr>
        <p:spPr>
          <a:xfrm>
            <a:off x="3028950" y="6469005"/>
            <a:ext cx="3086100" cy="365125"/>
          </a:xfrm>
          <a:prstGeom prst="rect">
            <a:avLst/>
          </a:prstGeom>
        </p:spPr>
        <p:txBody>
          <a:bodyPr/>
          <a:lstStyle/>
          <a:p>
            <a:endParaRPr lang="en-US">
              <a:solidFill>
                <a:prstClr val="black">
                  <a:tint val="75000"/>
                </a:prstClr>
              </a:solidFill>
            </a:endParaRPr>
          </a:p>
        </p:txBody>
      </p:sp>
      <p:sp>
        <p:nvSpPr>
          <p:cNvPr id="10" name="Slide Number Placeholder 9"/>
          <p:cNvSpPr>
            <a:spLocks noGrp="1"/>
          </p:cNvSpPr>
          <p:nvPr>
            <p:ph type="sldNum" sz="quarter" idx="12"/>
          </p:nvPr>
        </p:nvSpPr>
        <p:spPr/>
        <p:txBody>
          <a:bodyPr/>
          <a:lstStyle/>
          <a:p>
            <a:fld id="{5F74B5DE-53CA-495D-B382-8EBD10E47D6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76207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6" name="Date Placeholder 5"/>
          <p:cNvSpPr>
            <a:spLocks noGrp="1"/>
          </p:cNvSpPr>
          <p:nvPr>
            <p:ph type="dt" sz="half" idx="10"/>
          </p:nvPr>
        </p:nvSpPr>
        <p:spPr>
          <a:xfrm>
            <a:off x="17252" y="6461925"/>
            <a:ext cx="2057400" cy="365125"/>
          </a:xfrm>
          <a:prstGeom prst="rect">
            <a:avLst/>
          </a:prstGeom>
        </p:spPr>
        <p:txBody>
          <a:bodyPr/>
          <a:lstStyle/>
          <a:p>
            <a:fld id="{1FB65ED9-3696-4035-B237-ACF18C305C16}" type="datetime1">
              <a:rPr lang="en-US" smtClean="0">
                <a:solidFill>
                  <a:prstClr val="black">
                    <a:tint val="75000"/>
                  </a:prstClr>
                </a:solidFill>
              </a:rPr>
              <a:pPr/>
              <a:t>7/24/2023</a:t>
            </a:fld>
            <a:endParaRPr lang="en-US">
              <a:solidFill>
                <a:prstClr val="black">
                  <a:tint val="75000"/>
                </a:prstClr>
              </a:solidFill>
            </a:endParaRPr>
          </a:p>
        </p:txBody>
      </p:sp>
      <p:sp>
        <p:nvSpPr>
          <p:cNvPr id="7" name="Footer Placeholder 6"/>
          <p:cNvSpPr>
            <a:spLocks noGrp="1"/>
          </p:cNvSpPr>
          <p:nvPr>
            <p:ph type="ftr" sz="quarter" idx="11"/>
          </p:nvPr>
        </p:nvSpPr>
        <p:spPr>
          <a:xfrm>
            <a:off x="3028950" y="6469005"/>
            <a:ext cx="3086100" cy="365125"/>
          </a:xfrm>
          <a:prstGeom prst="rect">
            <a:avLst/>
          </a:prstGeom>
        </p:spPr>
        <p:txBody>
          <a:bodyPr/>
          <a:lstStyle/>
          <a:p>
            <a:endParaRPr lang="en-US">
              <a:solidFill>
                <a:prstClr val="black">
                  <a:tint val="75000"/>
                </a:prstClr>
              </a:solidFill>
            </a:endParaRPr>
          </a:p>
        </p:txBody>
      </p:sp>
      <p:sp>
        <p:nvSpPr>
          <p:cNvPr id="8" name="Slide Number Placeholder 7"/>
          <p:cNvSpPr>
            <a:spLocks noGrp="1"/>
          </p:cNvSpPr>
          <p:nvPr>
            <p:ph type="sldNum" sz="quarter" idx="12"/>
          </p:nvPr>
        </p:nvSpPr>
        <p:spPr/>
        <p:txBody>
          <a:bodyPr/>
          <a:lstStyle/>
          <a:p>
            <a:fld id="{5F74B5DE-53CA-495D-B382-8EBD10E47D6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14756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buFont typeface="Wingdings" pitchFamily="2" charset="2"/>
              <a:buChar char="§"/>
              <a:defRPr sz="2800"/>
            </a:lvl1pPr>
            <a:lvl2pPr>
              <a:buFont typeface="Wingdings" pitchFamily="2" charset="2"/>
              <a:buChar char="§"/>
              <a:defRPr sz="2400"/>
            </a:lvl2pPr>
            <a:lvl3pPr>
              <a:buFont typeface="Wingdings" pitchFamily="2" charset="2"/>
              <a:buChar char="§"/>
              <a:defRPr sz="2000"/>
            </a:lvl3pPr>
            <a:lvl4pPr>
              <a:buFont typeface="Wingdings" pitchFamily="2" charset="2"/>
              <a:buChar char="§"/>
              <a:defRPr sz="1800"/>
            </a:lvl4pPr>
            <a:lvl5pPr>
              <a:buFont typeface="Wingdings"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17252" y="6461925"/>
            <a:ext cx="2057400" cy="365125"/>
          </a:xfrm>
          <a:prstGeom prst="rect">
            <a:avLst/>
          </a:prstGeom>
        </p:spPr>
        <p:txBody>
          <a:bodyPr/>
          <a:lstStyle/>
          <a:p>
            <a:fld id="{1FB65ED9-3696-4035-B237-ACF18C305C16}" type="datetime1">
              <a:rPr lang="en-US" smtClean="0">
                <a:solidFill>
                  <a:prstClr val="black">
                    <a:tint val="75000"/>
                  </a:prstClr>
                </a:solidFill>
              </a:rPr>
              <a:pPr/>
              <a:t>7/24/2023</a:t>
            </a:fld>
            <a:endParaRPr lang="en-US">
              <a:solidFill>
                <a:prstClr val="black">
                  <a:tint val="75000"/>
                </a:prstClr>
              </a:solidFill>
            </a:endParaRPr>
          </a:p>
        </p:txBody>
      </p:sp>
      <p:sp>
        <p:nvSpPr>
          <p:cNvPr id="8" name="Footer Placeholder 7"/>
          <p:cNvSpPr>
            <a:spLocks noGrp="1"/>
          </p:cNvSpPr>
          <p:nvPr>
            <p:ph type="ftr" sz="quarter" idx="11"/>
          </p:nvPr>
        </p:nvSpPr>
        <p:spPr>
          <a:xfrm>
            <a:off x="3028950" y="6469005"/>
            <a:ext cx="3086100" cy="365125"/>
          </a:xfrm>
          <a:prstGeom prst="rect">
            <a:avLst/>
          </a:prstGeom>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74B5DE-53CA-495D-B382-8EBD10E47D6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11114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buFont typeface="Wingdings" pitchFamily="2" charset="2"/>
              <a:buChar char="§"/>
              <a:defRPr sz="2800"/>
            </a:lvl1pPr>
            <a:lvl2pPr>
              <a:buFont typeface="Wingdings" pitchFamily="2" charset="2"/>
              <a:buChar char="§"/>
              <a:defRPr sz="2400"/>
            </a:lvl2pPr>
            <a:lvl3pPr>
              <a:buFont typeface="Wingdings" pitchFamily="2" charset="2"/>
              <a:buChar char="§"/>
              <a:defRPr sz="2000"/>
            </a:lvl3pPr>
            <a:lvl4pPr>
              <a:buFont typeface="Wingdings" pitchFamily="2" charset="2"/>
              <a:buChar char="§"/>
              <a:defRPr sz="1800"/>
            </a:lvl4pPr>
            <a:lvl5pPr>
              <a:buFont typeface="Wingdings"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17252" y="6461925"/>
            <a:ext cx="2057400" cy="365125"/>
          </a:xfrm>
          <a:prstGeom prst="rect">
            <a:avLst/>
          </a:prstGeom>
        </p:spPr>
        <p:txBody>
          <a:bodyPr/>
          <a:lstStyle/>
          <a:p>
            <a:fld id="{1FB65ED9-3696-4035-B237-ACF18C305C16}" type="datetime1">
              <a:rPr lang="en-US" smtClean="0">
                <a:solidFill>
                  <a:prstClr val="black">
                    <a:tint val="75000"/>
                  </a:prstClr>
                </a:solidFill>
              </a:rPr>
              <a:pPr/>
              <a:t>7/24/2023</a:t>
            </a:fld>
            <a:endParaRPr lang="en-US">
              <a:solidFill>
                <a:prstClr val="black">
                  <a:tint val="75000"/>
                </a:prstClr>
              </a:solidFill>
            </a:endParaRPr>
          </a:p>
        </p:txBody>
      </p:sp>
      <p:sp>
        <p:nvSpPr>
          <p:cNvPr id="8" name="Footer Placeholder 7"/>
          <p:cNvSpPr>
            <a:spLocks noGrp="1"/>
          </p:cNvSpPr>
          <p:nvPr>
            <p:ph type="ftr" sz="quarter" idx="11"/>
          </p:nvPr>
        </p:nvSpPr>
        <p:spPr>
          <a:xfrm>
            <a:off x="3028950" y="6469005"/>
            <a:ext cx="3086100" cy="365125"/>
          </a:xfrm>
          <a:prstGeom prst="rect">
            <a:avLst/>
          </a:prstGeom>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74B5DE-53CA-495D-B382-8EBD10E47D6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54461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a:t>Click to edit Master title style</a:t>
            </a:r>
          </a:p>
        </p:txBody>
      </p:sp>
      <p:sp>
        <p:nvSpPr>
          <p:cNvPr id="10" name="Date Placeholder 9"/>
          <p:cNvSpPr>
            <a:spLocks noGrp="1"/>
          </p:cNvSpPr>
          <p:nvPr>
            <p:ph type="dt" sz="half" idx="10"/>
          </p:nvPr>
        </p:nvSpPr>
        <p:spPr>
          <a:xfrm>
            <a:off x="17252" y="6461925"/>
            <a:ext cx="2057400" cy="365125"/>
          </a:xfrm>
          <a:prstGeom prst="rect">
            <a:avLst/>
          </a:prstGeom>
        </p:spPr>
        <p:txBody>
          <a:bodyPr/>
          <a:lstStyle/>
          <a:p>
            <a:fld id="{1FB65ED9-3696-4035-B237-ACF18C305C16}" type="datetime1">
              <a:rPr lang="en-US" smtClean="0">
                <a:solidFill>
                  <a:prstClr val="black">
                    <a:tint val="75000"/>
                  </a:prstClr>
                </a:solidFill>
              </a:rPr>
              <a:pPr/>
              <a:t>7/24/2023</a:t>
            </a:fld>
            <a:endParaRPr lang="en-US">
              <a:solidFill>
                <a:prstClr val="black">
                  <a:tint val="75000"/>
                </a:prstClr>
              </a:solidFill>
            </a:endParaRPr>
          </a:p>
        </p:txBody>
      </p:sp>
      <p:sp>
        <p:nvSpPr>
          <p:cNvPr id="11" name="Footer Placeholder 10"/>
          <p:cNvSpPr>
            <a:spLocks noGrp="1"/>
          </p:cNvSpPr>
          <p:nvPr>
            <p:ph type="ftr" sz="quarter" idx="11"/>
          </p:nvPr>
        </p:nvSpPr>
        <p:spPr>
          <a:xfrm>
            <a:off x="3028950" y="6469005"/>
            <a:ext cx="3086100" cy="365125"/>
          </a:xfrm>
          <a:prstGeom prst="rect">
            <a:avLst/>
          </a:prstGeom>
        </p:spPr>
        <p:txBody>
          <a:bodyPr/>
          <a:lstStyle/>
          <a:p>
            <a:endParaRPr lang="en-US">
              <a:solidFill>
                <a:prstClr val="black">
                  <a:tint val="75000"/>
                </a:prstClr>
              </a:solidFill>
            </a:endParaRPr>
          </a:p>
        </p:txBody>
      </p:sp>
      <p:sp>
        <p:nvSpPr>
          <p:cNvPr id="12" name="Slide Number Placeholder 11"/>
          <p:cNvSpPr>
            <a:spLocks noGrp="1"/>
          </p:cNvSpPr>
          <p:nvPr>
            <p:ph type="sldNum" sz="quarter" idx="12"/>
          </p:nvPr>
        </p:nvSpPr>
        <p:spPr/>
        <p:txBody>
          <a:bodyPr/>
          <a:lstStyle/>
          <a:p>
            <a:fld id="{5F74B5DE-53CA-495D-B382-8EBD10E47D6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42284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4" name="Slide Number Placeholder 5"/>
          <p:cNvSpPr txBox="1">
            <a:spLocks/>
          </p:cNvSpPr>
          <p:nvPr userDrawn="1"/>
        </p:nvSpPr>
        <p:spPr>
          <a:xfrm>
            <a:off x="8785556" y="6629400"/>
            <a:ext cx="358445" cy="228600"/>
          </a:xfrm>
          <a:prstGeom prst="rect">
            <a:avLst/>
          </a:prstGeom>
        </p:spPr>
        <p:txBody>
          <a:bodyPr anchor="b"/>
          <a:lstStyle>
            <a:defPPr>
              <a:defRPr lang="en-US"/>
            </a:defPPr>
            <a:lvl1pPr marL="0" algn="r"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7B230CD-B1BE-428B-A6FF-E527CFDD2A28}" type="slidenum">
              <a:rPr lang="en-US" sz="900" smtClean="0">
                <a:solidFill>
                  <a:prstClr val="black"/>
                </a:solidFill>
              </a:rPr>
              <a:pPr/>
              <a:t>‹#›</a:t>
            </a:fld>
            <a:endParaRPr lang="en-US" sz="900" dirty="0">
              <a:solidFill>
                <a:prstClr val="black"/>
              </a:solidFill>
            </a:endParaRPr>
          </a:p>
        </p:txBody>
      </p:sp>
    </p:spTree>
    <p:extLst>
      <p:ext uri="{BB962C8B-B14F-4D97-AF65-F5344CB8AC3E}">
        <p14:creationId xmlns:p14="http://schemas.microsoft.com/office/powerpoint/2010/main" val="2603034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Date Placeholder 3"/>
          <p:cNvSpPr>
            <a:spLocks noGrp="1"/>
          </p:cNvSpPr>
          <p:nvPr>
            <p:ph type="dt" sz="half" idx="10"/>
          </p:nvPr>
        </p:nvSpPr>
        <p:spPr>
          <a:xfrm>
            <a:off x="457200" y="5562602"/>
            <a:ext cx="21336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3124200" y="5562602"/>
            <a:ext cx="2895600" cy="365125"/>
          </a:xfrm>
          <a:prstGeom prst="rect">
            <a:avLst/>
          </a:prstGeom>
        </p:spPr>
        <p:txBody>
          <a:bodyPr/>
          <a:lstStyle/>
          <a:p>
            <a:endParaRPr lang="en-US">
              <a:solidFill>
                <a:prstClr val="black"/>
              </a:solidFill>
            </a:endParaRPr>
          </a:p>
        </p:txBody>
      </p:sp>
    </p:spTree>
    <p:extLst>
      <p:ext uri="{BB962C8B-B14F-4D97-AF65-F5344CB8AC3E}">
        <p14:creationId xmlns:p14="http://schemas.microsoft.com/office/powerpoint/2010/main" val="3331419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4C373DC0-F413-4098-8AFC-675FCCBD90A8}" type="slidenum">
              <a:rPr lang="en-US" smtClean="0"/>
              <a:pPr/>
              <a:t>‹#›</a:t>
            </a:fld>
            <a:endParaRPr lang="en-US" dirty="0"/>
          </a:p>
        </p:txBody>
      </p:sp>
    </p:spTree>
    <p:extLst>
      <p:ext uri="{BB962C8B-B14F-4D97-AF65-F5344CB8AC3E}">
        <p14:creationId xmlns:p14="http://schemas.microsoft.com/office/powerpoint/2010/main" val="187725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8458200" y="6526651"/>
            <a:ext cx="533400" cy="288925"/>
          </a:xfrm>
          <a:prstGeom prst="rect">
            <a:avLst/>
          </a:prstGeom>
        </p:spPr>
        <p:txBody>
          <a:bodyPr/>
          <a:lstStyle>
            <a:lvl1pPr algn="ctr">
              <a:defRPr sz="1600">
                <a:solidFill>
                  <a:schemeClr val="bg1"/>
                </a:solidFill>
                <a:latin typeface="Arial" pitchFamily="34" charset="0"/>
                <a:cs typeface="Arial" pitchFamily="34" charset="0"/>
              </a:defRPr>
            </a:lvl1pPr>
          </a:lstStyle>
          <a:p>
            <a:fld id="{4C373DC0-F413-4098-8AFC-675FCCBD90A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23326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Slide Number Placeholder 3"/>
          <p:cNvSpPr>
            <a:spLocks noGrp="1"/>
          </p:cNvSpPr>
          <p:nvPr>
            <p:ph type="sldNum" sz="quarter" idx="4"/>
          </p:nvPr>
        </p:nvSpPr>
        <p:spPr>
          <a:xfrm>
            <a:off x="7086600" y="6492890"/>
            <a:ext cx="2057400" cy="365125"/>
          </a:xfrm>
          <a:prstGeom prst="rect">
            <a:avLst/>
          </a:prstGeom>
        </p:spPr>
        <p:txBody>
          <a:bodyPr vert="horz" lIns="91440" tIns="45720" rIns="91440" bIns="45720" rtlCol="0" anchor="ctr"/>
          <a:lstStyle>
            <a:lvl1pPr algn="r">
              <a:defRPr sz="1200" b="1">
                <a:solidFill>
                  <a:schemeClr val="bg1"/>
                </a:solidFill>
              </a:defRPr>
            </a:lvl1pPr>
          </a:lstStyle>
          <a:p>
            <a:fld id="{3980EC96-6E23-410B-B928-89EEFA0108D4}" type="slidenum">
              <a:rPr lang="en-US" smtClean="0"/>
              <a:pPr/>
              <a:t>‹#›</a:t>
            </a:fld>
            <a:endParaRPr lang="en-US"/>
          </a:p>
        </p:txBody>
      </p:sp>
    </p:spTree>
    <p:extLst>
      <p:ext uri="{BB962C8B-B14F-4D97-AF65-F5344CB8AC3E}">
        <p14:creationId xmlns:p14="http://schemas.microsoft.com/office/powerpoint/2010/main" val="6995081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Slide Number Placeholder 3"/>
          <p:cNvSpPr>
            <a:spLocks noGrp="1"/>
          </p:cNvSpPr>
          <p:nvPr>
            <p:ph type="sldNum" sz="quarter" idx="4"/>
          </p:nvPr>
        </p:nvSpPr>
        <p:spPr>
          <a:xfrm>
            <a:off x="7086600" y="6492890"/>
            <a:ext cx="2057400" cy="365125"/>
          </a:xfrm>
          <a:prstGeom prst="rect">
            <a:avLst/>
          </a:prstGeom>
        </p:spPr>
        <p:txBody>
          <a:bodyPr vert="horz" lIns="91440" tIns="45720" rIns="91440" bIns="45720" rtlCol="0" anchor="ctr"/>
          <a:lstStyle>
            <a:lvl1pPr algn="r">
              <a:defRPr sz="1200" b="1">
                <a:solidFill>
                  <a:schemeClr val="bg1"/>
                </a:solidFill>
              </a:defRPr>
            </a:lvl1pPr>
          </a:lstStyle>
          <a:p>
            <a:fld id="{3980EC96-6E23-410B-B928-89EEFA0108D4}" type="slidenum">
              <a:rPr lang="en-US" smtClean="0"/>
              <a:pPr/>
              <a:t>‹#›</a:t>
            </a:fld>
            <a:endParaRPr lang="en-US"/>
          </a:p>
        </p:txBody>
      </p:sp>
    </p:spTree>
    <p:extLst>
      <p:ext uri="{BB962C8B-B14F-4D97-AF65-F5344CB8AC3E}">
        <p14:creationId xmlns:p14="http://schemas.microsoft.com/office/powerpoint/2010/main" val="10507632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3"/>
          <p:cNvSpPr>
            <a:spLocks noGrp="1"/>
          </p:cNvSpPr>
          <p:nvPr>
            <p:ph type="sldNum" sz="quarter" idx="4"/>
          </p:nvPr>
        </p:nvSpPr>
        <p:spPr>
          <a:xfrm>
            <a:off x="7086600" y="6492890"/>
            <a:ext cx="2057400" cy="365125"/>
          </a:xfrm>
          <a:prstGeom prst="rect">
            <a:avLst/>
          </a:prstGeom>
        </p:spPr>
        <p:txBody>
          <a:bodyPr vert="horz" lIns="91440" tIns="45720" rIns="91440" bIns="45720" rtlCol="0" anchor="ctr"/>
          <a:lstStyle>
            <a:lvl1pPr algn="r">
              <a:defRPr sz="1200" b="1">
                <a:solidFill>
                  <a:schemeClr val="bg1"/>
                </a:solidFill>
              </a:defRPr>
            </a:lvl1pPr>
          </a:lstStyle>
          <a:p>
            <a:fld id="{3980EC96-6E23-410B-B928-89EEFA0108D4}" type="slidenum">
              <a:rPr lang="en-US" smtClean="0"/>
              <a:pPr/>
              <a:t>‹#›</a:t>
            </a:fld>
            <a:endParaRPr lang="en-US"/>
          </a:p>
        </p:txBody>
      </p:sp>
    </p:spTree>
    <p:extLst>
      <p:ext uri="{BB962C8B-B14F-4D97-AF65-F5344CB8AC3E}">
        <p14:creationId xmlns:p14="http://schemas.microsoft.com/office/powerpoint/2010/main" val="19013922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7086600" y="6492890"/>
            <a:ext cx="2057400" cy="365125"/>
          </a:xfrm>
          <a:prstGeom prst="rect">
            <a:avLst/>
          </a:prstGeom>
        </p:spPr>
        <p:txBody>
          <a:bodyPr vert="horz" lIns="91440" tIns="45720" rIns="91440" bIns="45720" rtlCol="0" anchor="ctr"/>
          <a:lstStyle>
            <a:lvl1pPr algn="r">
              <a:defRPr sz="1200" b="1">
                <a:solidFill>
                  <a:schemeClr val="bg1"/>
                </a:solidFill>
              </a:defRPr>
            </a:lvl1pPr>
          </a:lstStyle>
          <a:p>
            <a:fld id="{3980EC96-6E23-410B-B928-89EEFA0108D4}" type="slidenum">
              <a:rPr lang="en-US" smtClean="0"/>
              <a:pPr/>
              <a:t>‹#›</a:t>
            </a:fld>
            <a:endParaRPr lang="en-US"/>
          </a:p>
        </p:txBody>
      </p:sp>
    </p:spTree>
    <p:extLst>
      <p:ext uri="{BB962C8B-B14F-4D97-AF65-F5344CB8AC3E}">
        <p14:creationId xmlns:p14="http://schemas.microsoft.com/office/powerpoint/2010/main" val="27996943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7086600" y="6492890"/>
            <a:ext cx="2057400" cy="365125"/>
          </a:xfrm>
          <a:prstGeom prst="rect">
            <a:avLst/>
          </a:prstGeom>
        </p:spPr>
        <p:txBody>
          <a:bodyPr vert="horz" lIns="91440" tIns="45720" rIns="91440" bIns="45720" rtlCol="0" anchor="ctr"/>
          <a:lstStyle>
            <a:lvl1pPr algn="r">
              <a:defRPr sz="1200" b="1">
                <a:solidFill>
                  <a:schemeClr val="bg1"/>
                </a:solidFill>
              </a:defRPr>
            </a:lvl1pPr>
          </a:lstStyle>
          <a:p>
            <a:fld id="{3980EC96-6E23-410B-B928-89EEFA0108D4}" type="slidenum">
              <a:rPr lang="en-US" smtClean="0"/>
              <a:pPr/>
              <a:t>‹#›</a:t>
            </a:fld>
            <a:endParaRPr lang="en-US"/>
          </a:p>
        </p:txBody>
      </p:sp>
    </p:spTree>
    <p:extLst>
      <p:ext uri="{BB962C8B-B14F-4D97-AF65-F5344CB8AC3E}">
        <p14:creationId xmlns:p14="http://schemas.microsoft.com/office/powerpoint/2010/main" val="11297155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lgn="ctr">
              <a:defRPr sz="4400" i="0">
                <a:solidFill>
                  <a:srgbClr val="000076"/>
                </a:solidFill>
              </a:defRPr>
            </a:lvl1pPr>
          </a:lstStyle>
          <a:p>
            <a:r>
              <a:rPr lang="en-US" dirty="0"/>
              <a:t>Click to edit Master title style</a:t>
            </a:r>
          </a:p>
        </p:txBody>
      </p:sp>
      <p:sp>
        <p:nvSpPr>
          <p:cNvPr id="3" name="Subtitle 2"/>
          <p:cNvSpPr>
            <a:spLocks noGrp="1"/>
          </p:cNvSpPr>
          <p:nvPr>
            <p:ph type="subTitle" idx="1"/>
          </p:nvPr>
        </p:nvSpPr>
        <p:spPr>
          <a:xfrm>
            <a:off x="1371600" y="3962400"/>
            <a:ext cx="6400800" cy="1752600"/>
          </a:xfrm>
        </p:spPr>
        <p:txBody>
          <a:bodyPr>
            <a:normAutofit/>
          </a:bodyPr>
          <a:lstStyle>
            <a:lvl1pPr marL="0" indent="0" algn="ctr">
              <a:spcBef>
                <a:spcPts val="0"/>
              </a:spcBef>
              <a:spcAft>
                <a:spcPts val="600"/>
              </a:spcAft>
              <a:buNone/>
              <a:defRPr sz="2800" b="1" i="1">
                <a:solidFill>
                  <a:srgbClr val="00007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Rectangle 5"/>
          <p:cNvSpPr/>
          <p:nvPr userDrawn="1"/>
        </p:nvSpPr>
        <p:spPr>
          <a:xfrm>
            <a:off x="0" y="6484951"/>
            <a:ext cx="9144000" cy="381000"/>
          </a:xfrm>
          <a:prstGeom prst="rect">
            <a:avLst/>
          </a:prstGeom>
          <a:solidFill>
            <a:srgbClr val="000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TextBox 6"/>
          <p:cNvSpPr txBox="1"/>
          <p:nvPr userDrawn="1"/>
        </p:nvSpPr>
        <p:spPr>
          <a:xfrm>
            <a:off x="17252" y="6488494"/>
            <a:ext cx="1604927" cy="338554"/>
          </a:xfrm>
          <a:prstGeom prst="rect">
            <a:avLst/>
          </a:prstGeom>
          <a:noFill/>
        </p:spPr>
        <p:txBody>
          <a:bodyPr wrap="none" rtlCol="0">
            <a:spAutoFit/>
          </a:bodyPr>
          <a:lstStyle/>
          <a:p>
            <a:r>
              <a:rPr lang="en-US" sz="1600" b="1" i="0" dirty="0">
                <a:solidFill>
                  <a:schemeClr val="bg1"/>
                </a:solidFill>
                <a:latin typeface="Agency FB" pitchFamily="34" charset="0"/>
                <a:cs typeface="Arial" pitchFamily="34" charset="0"/>
              </a:rPr>
              <a:t>Victory Starts Here!</a:t>
            </a:r>
          </a:p>
        </p:txBody>
      </p:sp>
      <p:cxnSp>
        <p:nvCxnSpPr>
          <p:cNvPr id="11" name="Straight Connector 10"/>
          <p:cNvCxnSpPr/>
          <p:nvPr userDrawn="1"/>
        </p:nvCxnSpPr>
        <p:spPr>
          <a:xfrm>
            <a:off x="0" y="6471473"/>
            <a:ext cx="9144000" cy="0"/>
          </a:xfrm>
          <a:prstGeom prst="line">
            <a:avLst/>
          </a:prstGeom>
          <a:ln w="28575">
            <a:solidFill>
              <a:srgbClr val="FFFF00"/>
            </a:solidFill>
          </a:ln>
          <a:effectLst/>
        </p:spPr>
        <p:style>
          <a:lnRef idx="3">
            <a:schemeClr val="accent4"/>
          </a:lnRef>
          <a:fillRef idx="0">
            <a:schemeClr val="accent4"/>
          </a:fillRef>
          <a:effectRef idx="2">
            <a:schemeClr val="accent4"/>
          </a:effectRef>
          <a:fontRef idx="minor">
            <a:schemeClr val="tx1"/>
          </a:fontRef>
        </p:style>
      </p:cxnSp>
      <p:cxnSp>
        <p:nvCxnSpPr>
          <p:cNvPr id="12" name="Straight Connector 11"/>
          <p:cNvCxnSpPr/>
          <p:nvPr userDrawn="1"/>
        </p:nvCxnSpPr>
        <p:spPr>
          <a:xfrm>
            <a:off x="0" y="6446549"/>
            <a:ext cx="9144000" cy="0"/>
          </a:xfrm>
          <a:prstGeom prst="line">
            <a:avLst/>
          </a:prstGeom>
          <a:ln w="28575">
            <a:solidFill>
              <a:srgbClr val="C00000"/>
            </a:solidFill>
          </a:ln>
          <a:effectLst/>
        </p:spPr>
        <p:style>
          <a:lnRef idx="3">
            <a:schemeClr val="accent4"/>
          </a:lnRef>
          <a:fillRef idx="0">
            <a:schemeClr val="accent4"/>
          </a:fillRef>
          <a:effectRef idx="2">
            <a:schemeClr val="accent4"/>
          </a:effectRef>
          <a:fontRef idx="minor">
            <a:schemeClr val="tx1"/>
          </a:fontRef>
        </p:style>
      </p:cxnSp>
      <p:pic>
        <p:nvPicPr>
          <p:cNvPr id="10" name="Picture 9"/>
          <p:cNvPicPr>
            <a:picLocks noChangeAspect="1"/>
          </p:cNvPicPr>
          <p:nvPr userDrawn="1"/>
        </p:nvPicPr>
        <p:blipFill>
          <a:blip r:embed="rId2"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8229600" y="112272"/>
            <a:ext cx="745731" cy="745731"/>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9075" y="112272"/>
            <a:ext cx="542925" cy="723900"/>
          </a:xfrm>
          <a:prstGeom prst="rect">
            <a:avLst/>
          </a:prstGeom>
        </p:spPr>
      </p:pic>
    </p:spTree>
    <p:extLst>
      <p:ext uri="{BB962C8B-B14F-4D97-AF65-F5344CB8AC3E}">
        <p14:creationId xmlns:p14="http://schemas.microsoft.com/office/powerpoint/2010/main" val="3585362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F10190-8552-4C98-8234-182824FD2807}" type="datetime1">
              <a:rPr lang="en-US" smtClean="0"/>
              <a:t>7/24/2023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FF6C23-43DD-49E7-9767-F6198264D19A}" type="slidenum">
              <a:rPr lang="en-US" smtClean="0"/>
              <a:t>‹#›</a:t>
            </a:fld>
            <a:endParaRPr lang="en-US"/>
          </a:p>
        </p:txBody>
      </p:sp>
    </p:spTree>
    <p:extLst>
      <p:ext uri="{BB962C8B-B14F-4D97-AF65-F5344CB8AC3E}">
        <p14:creationId xmlns:p14="http://schemas.microsoft.com/office/powerpoint/2010/main" val="1948000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467600" cy="792162"/>
          </a:xfrm>
        </p:spPr>
        <p:txBody>
          <a:bodyPr/>
          <a:lstStyle>
            <a:lvl1pPr algn="ctr">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a:buFont typeface="Wingdings" pitchFamily="2" charset="2"/>
              <a:buChar char="§"/>
              <a:defRPr sz="2400"/>
            </a:lvl1pPr>
            <a:lvl2pPr>
              <a:buFont typeface="Wingdings" pitchFamily="2" charset="2"/>
              <a:buChar char="§"/>
              <a:defRPr sz="2400"/>
            </a:lvl2pPr>
            <a:lvl3pPr>
              <a:buFont typeface="Wingdings" pitchFamily="2" charset="2"/>
              <a:buChar char="§"/>
              <a:defRPr sz="2400"/>
            </a:lvl3pPr>
            <a:lvl4pPr>
              <a:buFont typeface="Wingdings" pitchFamily="2" charset="2"/>
              <a:buChar char="§"/>
              <a:defRPr sz="2400"/>
            </a:lvl4pPr>
            <a:lvl5pPr>
              <a:buFont typeface="Wingdings" pitchFamily="2" charset="2"/>
              <a:buChar cha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p:cNvSpPr>
            <a:spLocks noGrp="1"/>
          </p:cNvSpPr>
          <p:nvPr>
            <p:ph type="sldNum" sz="quarter" idx="4"/>
          </p:nvPr>
        </p:nvSpPr>
        <p:spPr>
          <a:xfrm>
            <a:off x="8610600" y="6526649"/>
            <a:ext cx="533400" cy="288925"/>
          </a:xfrm>
          <a:prstGeom prst="rect">
            <a:avLst/>
          </a:prstGeom>
        </p:spPr>
        <p:txBody>
          <a:bodyPr/>
          <a:lstStyle>
            <a:lvl1pPr algn="ctr">
              <a:defRPr sz="1600">
                <a:solidFill>
                  <a:schemeClr val="bg1"/>
                </a:solidFill>
                <a:latin typeface="Arial" pitchFamily="34" charset="0"/>
                <a:cs typeface="Arial" pitchFamily="34" charset="0"/>
              </a:defRPr>
            </a:lvl1pPr>
          </a:lstStyle>
          <a:p>
            <a:fld id="{4C373DC0-F413-4098-8AFC-675FCCBD90A8}"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Slide Number Placeholder 5"/>
          <p:cNvSpPr>
            <a:spLocks noGrp="1"/>
          </p:cNvSpPr>
          <p:nvPr>
            <p:ph type="sldNum" sz="quarter" idx="4"/>
          </p:nvPr>
        </p:nvSpPr>
        <p:spPr>
          <a:xfrm>
            <a:off x="8610600" y="6526649"/>
            <a:ext cx="533400" cy="288925"/>
          </a:xfrm>
          <a:prstGeom prst="rect">
            <a:avLst/>
          </a:prstGeom>
        </p:spPr>
        <p:txBody>
          <a:bodyPr/>
          <a:lstStyle>
            <a:lvl1pPr algn="ctr">
              <a:defRPr sz="1600">
                <a:solidFill>
                  <a:schemeClr val="bg1"/>
                </a:solidFill>
                <a:latin typeface="Arial" pitchFamily="34" charset="0"/>
                <a:cs typeface="Arial" pitchFamily="34" charset="0"/>
              </a:defRPr>
            </a:lvl1pPr>
          </a:lstStyle>
          <a:p>
            <a:fld id="{4C373DC0-F413-4098-8AFC-675FCCBD90A8}"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Content Placeholder 2"/>
          <p:cNvSpPr>
            <a:spLocks noGrp="1"/>
          </p:cNvSpPr>
          <p:nvPr>
            <p:ph sz="half" idx="1"/>
          </p:nvPr>
        </p:nvSpPr>
        <p:spPr>
          <a:xfrm>
            <a:off x="457200" y="1066800"/>
            <a:ext cx="4038600" cy="5105400"/>
          </a:xfrm>
        </p:spPr>
        <p:txBody>
          <a:bodyPr/>
          <a:lstStyle>
            <a:lvl1pPr>
              <a:buFont typeface="Wingdings" pitchFamily="2" charset="2"/>
              <a:buChar char="§"/>
              <a:defRPr sz="2800"/>
            </a:lvl1pPr>
            <a:lvl2pPr>
              <a:buFont typeface="Wingdings" pitchFamily="2" charset="2"/>
              <a:buChar char="§"/>
              <a:defRPr sz="2400"/>
            </a:lvl2pPr>
            <a:lvl3pPr>
              <a:buFont typeface="Wingdings" pitchFamily="2" charset="2"/>
              <a:buChar char="§"/>
              <a:defRPr sz="2000"/>
            </a:lvl3pPr>
            <a:lvl4pPr>
              <a:buFont typeface="Wingdings" pitchFamily="2" charset="2"/>
              <a:buChar char="§"/>
              <a:defRPr sz="1800"/>
            </a:lvl4pPr>
            <a:lvl5pPr>
              <a:buFont typeface="Wingdings" pitchFamily="2" charset="2"/>
              <a:buChar cha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066800"/>
            <a:ext cx="4038600" cy="5105400"/>
          </a:xfrm>
        </p:spPr>
        <p:txBody>
          <a:bodyPr/>
          <a:lstStyle>
            <a:lvl1pPr>
              <a:buFont typeface="Wingdings" pitchFamily="2" charset="2"/>
              <a:buChar char="§"/>
              <a:defRPr sz="2800"/>
            </a:lvl1pPr>
            <a:lvl2pPr>
              <a:buFont typeface="Wingdings" pitchFamily="2" charset="2"/>
              <a:buChar char="§"/>
              <a:defRPr sz="2400"/>
            </a:lvl2pPr>
            <a:lvl3pPr>
              <a:buFont typeface="Wingdings" pitchFamily="2" charset="2"/>
              <a:buChar char="§"/>
              <a:defRPr sz="2000"/>
            </a:lvl3pPr>
            <a:lvl4pPr>
              <a:buFont typeface="Wingdings" pitchFamily="2" charset="2"/>
              <a:buChar char="§"/>
              <a:defRPr sz="1800"/>
            </a:lvl4pPr>
            <a:lvl5pPr>
              <a:buFont typeface="Wingdings" pitchFamily="2" charset="2"/>
              <a:buChar cha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p:cNvSpPr>
            <a:spLocks noGrp="1"/>
          </p:cNvSpPr>
          <p:nvPr>
            <p:ph type="sldNum" sz="quarter" idx="4"/>
          </p:nvPr>
        </p:nvSpPr>
        <p:spPr>
          <a:xfrm>
            <a:off x="8610600" y="6526649"/>
            <a:ext cx="533400" cy="288925"/>
          </a:xfrm>
          <a:prstGeom prst="rect">
            <a:avLst/>
          </a:prstGeom>
        </p:spPr>
        <p:txBody>
          <a:bodyPr/>
          <a:lstStyle>
            <a:lvl1pPr algn="ctr">
              <a:defRPr sz="1600">
                <a:solidFill>
                  <a:schemeClr val="bg1"/>
                </a:solidFill>
                <a:latin typeface="Arial" pitchFamily="34" charset="0"/>
                <a:cs typeface="Arial" pitchFamily="34" charset="0"/>
              </a:defRPr>
            </a:lvl1pPr>
          </a:lstStyle>
          <a:p>
            <a:fld id="{4C373DC0-F413-4098-8AFC-675FCCBD90A8}"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Text Placeholder 2"/>
          <p:cNvSpPr>
            <a:spLocks noGrp="1"/>
          </p:cNvSpPr>
          <p:nvPr>
            <p:ph type="body" idx="1"/>
          </p:nvPr>
        </p:nvSpPr>
        <p:spPr>
          <a:xfrm>
            <a:off x="457200" y="112395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763712"/>
            <a:ext cx="4040188" cy="3951288"/>
          </a:xfrm>
        </p:spPr>
        <p:txBody>
          <a:bodyPr/>
          <a:lstStyle>
            <a:lvl1pPr>
              <a:buFont typeface="Wingdings" pitchFamily="2" charset="2"/>
              <a:buChar char="§"/>
              <a:defRPr sz="2400"/>
            </a:lvl1pPr>
            <a:lvl2pPr>
              <a:buFont typeface="Wingdings" pitchFamily="2" charset="2"/>
              <a:buChar char="§"/>
              <a:defRPr sz="2000"/>
            </a:lvl2pPr>
            <a:lvl3pPr>
              <a:buFont typeface="Wingdings" pitchFamily="2" charset="2"/>
              <a:buChar char="§"/>
              <a:defRPr sz="1800"/>
            </a:lvl3pPr>
            <a:lvl4pPr>
              <a:buFont typeface="Wingdings" pitchFamily="2" charset="2"/>
              <a:buChar char="§"/>
              <a:defRPr sz="1600"/>
            </a:lvl4pPr>
            <a:lvl5pPr>
              <a:buFont typeface="Wingdings" pitchFamily="2" charset="2"/>
              <a:buChar cha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2395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763712"/>
            <a:ext cx="4041775" cy="3951288"/>
          </a:xfrm>
        </p:spPr>
        <p:txBody>
          <a:bodyPr/>
          <a:lstStyle>
            <a:lvl1pPr>
              <a:buFont typeface="Wingdings" pitchFamily="2" charset="2"/>
              <a:buChar char="§"/>
              <a:defRPr sz="2400"/>
            </a:lvl1pPr>
            <a:lvl2pPr>
              <a:buFont typeface="Wingdings" pitchFamily="2" charset="2"/>
              <a:buChar char="§"/>
              <a:defRPr sz="2000"/>
            </a:lvl2pPr>
            <a:lvl3pPr>
              <a:buFont typeface="Wingdings" pitchFamily="2" charset="2"/>
              <a:buChar char="§"/>
              <a:defRPr sz="1800"/>
            </a:lvl3pPr>
            <a:lvl4pPr>
              <a:buFont typeface="Wingdings" pitchFamily="2" charset="2"/>
              <a:buChar char="§"/>
              <a:defRPr sz="1600"/>
            </a:lvl4pPr>
            <a:lvl5pPr>
              <a:buFont typeface="Wingdings" pitchFamily="2" charset="2"/>
              <a:buChar cha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p:cNvSpPr>
            <a:spLocks noGrp="1"/>
          </p:cNvSpPr>
          <p:nvPr>
            <p:ph type="sldNum" sz="quarter" idx="10"/>
          </p:nvPr>
        </p:nvSpPr>
        <p:spPr>
          <a:xfrm>
            <a:off x="8610600" y="6526649"/>
            <a:ext cx="533400" cy="288925"/>
          </a:xfrm>
          <a:prstGeom prst="rect">
            <a:avLst/>
          </a:prstGeom>
        </p:spPr>
        <p:txBody>
          <a:bodyPr/>
          <a:lstStyle>
            <a:lvl1pPr algn="ctr">
              <a:defRPr sz="1600">
                <a:solidFill>
                  <a:schemeClr val="bg1"/>
                </a:solidFill>
                <a:latin typeface="Arial" pitchFamily="34" charset="0"/>
                <a:cs typeface="Arial" pitchFamily="34" charset="0"/>
              </a:defRPr>
            </a:lvl1pPr>
          </a:lstStyle>
          <a:p>
            <a:fld id="{4C373DC0-F413-4098-8AFC-675FCCBD90A8}"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13" name="Slide Number Placeholder 5"/>
          <p:cNvSpPr>
            <a:spLocks noGrp="1"/>
          </p:cNvSpPr>
          <p:nvPr>
            <p:ph type="sldNum" sz="quarter" idx="4"/>
          </p:nvPr>
        </p:nvSpPr>
        <p:spPr>
          <a:xfrm>
            <a:off x="8610600" y="6526649"/>
            <a:ext cx="533400" cy="288925"/>
          </a:xfrm>
          <a:prstGeom prst="rect">
            <a:avLst/>
          </a:prstGeom>
        </p:spPr>
        <p:txBody>
          <a:bodyPr/>
          <a:lstStyle>
            <a:lvl1pPr algn="ctr">
              <a:defRPr sz="1600">
                <a:solidFill>
                  <a:schemeClr val="bg1"/>
                </a:solidFill>
                <a:latin typeface="Arial" pitchFamily="34" charset="0"/>
                <a:cs typeface="Arial" pitchFamily="34" charset="0"/>
              </a:defRPr>
            </a:lvl1pPr>
          </a:lstStyle>
          <a:p>
            <a:fld id="{4C373DC0-F413-4098-8AFC-675FCCBD90A8}"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610600" y="6526649"/>
            <a:ext cx="533400" cy="288925"/>
          </a:xfrm>
          <a:prstGeom prst="rect">
            <a:avLst/>
          </a:prstGeom>
        </p:spPr>
        <p:txBody>
          <a:bodyPr/>
          <a:lstStyle>
            <a:lvl1pPr algn="ctr">
              <a:defRPr sz="1600">
                <a:solidFill>
                  <a:schemeClr val="bg1"/>
                </a:solidFill>
                <a:latin typeface="Arial" pitchFamily="34" charset="0"/>
                <a:cs typeface="Arial" pitchFamily="34" charset="0"/>
              </a:defRPr>
            </a:lvl1pPr>
          </a:lstStyle>
          <a:p>
            <a:fld id="{4C373DC0-F413-4098-8AFC-675FCCBD90A8}"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5"/>
          <p:cNvSpPr>
            <a:spLocks noGrp="1"/>
          </p:cNvSpPr>
          <p:nvPr>
            <p:ph type="sldNum" sz="quarter" idx="4"/>
          </p:nvPr>
        </p:nvSpPr>
        <p:spPr>
          <a:xfrm>
            <a:off x="8610600" y="6526649"/>
            <a:ext cx="533400" cy="288925"/>
          </a:xfrm>
          <a:prstGeom prst="rect">
            <a:avLst/>
          </a:prstGeom>
        </p:spPr>
        <p:txBody>
          <a:bodyPr/>
          <a:lstStyle>
            <a:lvl1pPr algn="ctr">
              <a:defRPr sz="1600">
                <a:solidFill>
                  <a:schemeClr val="bg1"/>
                </a:solidFill>
                <a:latin typeface="Arial" pitchFamily="34" charset="0"/>
                <a:cs typeface="Arial" pitchFamily="34" charset="0"/>
              </a:defRPr>
            </a:lvl1pPr>
          </a:lstStyle>
          <a:p>
            <a:fld id="{4C373DC0-F413-4098-8AFC-675FCCBD90A8}"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10" Type="http://schemas.openxmlformats.org/officeDocument/2006/relationships/image" Target="../media/image4.png"/><Relationship Id="rId4" Type="http://schemas.openxmlformats.org/officeDocument/2006/relationships/slideLayout" Target="../slideLayouts/slideLayout2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4" name="Rectangle 33"/>
          <p:cNvSpPr/>
          <p:nvPr userDrawn="1"/>
        </p:nvSpPr>
        <p:spPr>
          <a:xfrm>
            <a:off x="0" y="6484951"/>
            <a:ext cx="9144000" cy="381000"/>
          </a:xfrm>
          <a:prstGeom prst="rect">
            <a:avLst/>
          </a:prstGeom>
          <a:solidFill>
            <a:srgbClr val="000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p:txBody>
      </p:sp>
      <p:cxnSp>
        <p:nvCxnSpPr>
          <p:cNvPr id="35" name="Straight Connector 34"/>
          <p:cNvCxnSpPr/>
          <p:nvPr userDrawn="1"/>
        </p:nvCxnSpPr>
        <p:spPr>
          <a:xfrm>
            <a:off x="0" y="6471473"/>
            <a:ext cx="9144000" cy="0"/>
          </a:xfrm>
          <a:prstGeom prst="line">
            <a:avLst/>
          </a:prstGeom>
          <a:ln w="28575">
            <a:solidFill>
              <a:srgbClr val="FFFF00"/>
            </a:solidFill>
          </a:ln>
          <a:effectLst/>
        </p:spPr>
        <p:style>
          <a:lnRef idx="3">
            <a:schemeClr val="accent4"/>
          </a:lnRef>
          <a:fillRef idx="0">
            <a:schemeClr val="accent4"/>
          </a:fillRef>
          <a:effectRef idx="2">
            <a:schemeClr val="accent4"/>
          </a:effectRef>
          <a:fontRef idx="minor">
            <a:schemeClr val="tx1"/>
          </a:fontRef>
        </p:style>
      </p:cxnSp>
      <p:sp>
        <p:nvSpPr>
          <p:cNvPr id="3" name="Text Placeholder 2"/>
          <p:cNvSpPr>
            <a:spLocks noGrp="1"/>
          </p:cNvSpPr>
          <p:nvPr>
            <p:ph type="body" idx="1"/>
          </p:nvPr>
        </p:nvSpPr>
        <p:spPr>
          <a:xfrm>
            <a:off x="457200" y="1066800"/>
            <a:ext cx="8229600" cy="5181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Box 23"/>
          <p:cNvSpPr txBox="1"/>
          <p:nvPr userDrawn="1"/>
        </p:nvSpPr>
        <p:spPr>
          <a:xfrm>
            <a:off x="17253" y="6488494"/>
            <a:ext cx="1604927" cy="338554"/>
          </a:xfrm>
          <a:prstGeom prst="rect">
            <a:avLst/>
          </a:prstGeom>
          <a:noFill/>
        </p:spPr>
        <p:txBody>
          <a:bodyPr wrap="none" rtlCol="0">
            <a:spAutoFit/>
          </a:bodyPr>
          <a:lstStyle/>
          <a:p>
            <a:r>
              <a:rPr lang="en-US" sz="1600" b="1" i="0" dirty="0">
                <a:solidFill>
                  <a:schemeClr val="bg1"/>
                </a:solidFill>
                <a:latin typeface="Agency FB" pitchFamily="34" charset="0"/>
                <a:cs typeface="Arial" pitchFamily="34" charset="0"/>
              </a:rPr>
              <a:t>Victory Starts Here!</a:t>
            </a:r>
          </a:p>
        </p:txBody>
      </p:sp>
      <p:sp>
        <p:nvSpPr>
          <p:cNvPr id="14" name="Slide Number Placeholder 5"/>
          <p:cNvSpPr>
            <a:spLocks noGrp="1"/>
          </p:cNvSpPr>
          <p:nvPr>
            <p:ph type="sldNum" sz="quarter" idx="4"/>
          </p:nvPr>
        </p:nvSpPr>
        <p:spPr>
          <a:xfrm>
            <a:off x="8610600" y="6526649"/>
            <a:ext cx="533400" cy="288925"/>
          </a:xfrm>
          <a:prstGeom prst="rect">
            <a:avLst/>
          </a:prstGeom>
        </p:spPr>
        <p:txBody>
          <a:bodyPr/>
          <a:lstStyle>
            <a:lvl1pPr algn="ctr">
              <a:defRPr sz="1600">
                <a:solidFill>
                  <a:schemeClr val="bg1"/>
                </a:solidFill>
                <a:latin typeface="Arial" pitchFamily="34" charset="0"/>
                <a:cs typeface="Arial" pitchFamily="34" charset="0"/>
              </a:defRPr>
            </a:lvl1pPr>
          </a:lstStyle>
          <a:p>
            <a:fld id="{4C373DC0-F413-4098-8AFC-675FCCBD90A8}" type="slidenum">
              <a:rPr lang="en-US" smtClean="0"/>
              <a:pPr/>
              <a:t>‹#›</a:t>
            </a:fld>
            <a:endParaRPr lang="en-US" dirty="0"/>
          </a:p>
        </p:txBody>
      </p:sp>
      <p:sp>
        <p:nvSpPr>
          <p:cNvPr id="2" name="Title Placeholder 1"/>
          <p:cNvSpPr>
            <a:spLocks noGrp="1"/>
          </p:cNvSpPr>
          <p:nvPr>
            <p:ph type="title"/>
          </p:nvPr>
        </p:nvSpPr>
        <p:spPr>
          <a:xfrm>
            <a:off x="990600" y="100644"/>
            <a:ext cx="7162800" cy="661356"/>
          </a:xfrm>
          <a:prstGeom prst="rect">
            <a:avLst/>
          </a:prstGeom>
        </p:spPr>
        <p:txBody>
          <a:bodyPr vert="horz" lIns="91440" tIns="45720" rIns="91440" bIns="45720" rtlCol="0" anchor="ctr">
            <a:normAutofit/>
          </a:bodyPr>
          <a:lstStyle/>
          <a:p>
            <a:r>
              <a:rPr lang="en-US" dirty="0"/>
              <a:t>Click to edit Master title style</a:t>
            </a:r>
          </a:p>
        </p:txBody>
      </p:sp>
      <p:pic>
        <p:nvPicPr>
          <p:cNvPr id="33" name="Picture 32" descr="imagesCAIMVJYX.jpg"/>
          <p:cNvPicPr>
            <a:picLocks noChangeAspect="1"/>
          </p:cNvPicPr>
          <p:nvPr userDrawn="1"/>
        </p:nvPicPr>
        <p:blipFill>
          <a:blip r:embed="rId22" cstate="print"/>
          <a:stretch>
            <a:fillRect/>
          </a:stretch>
        </p:blipFill>
        <p:spPr>
          <a:xfrm>
            <a:off x="34504" y="39673"/>
            <a:ext cx="346496" cy="417529"/>
          </a:xfrm>
          <a:prstGeom prst="rect">
            <a:avLst/>
          </a:prstGeom>
        </p:spPr>
      </p:pic>
      <p:cxnSp>
        <p:nvCxnSpPr>
          <p:cNvPr id="37" name="Straight Connector 36"/>
          <p:cNvCxnSpPr/>
          <p:nvPr userDrawn="1"/>
        </p:nvCxnSpPr>
        <p:spPr>
          <a:xfrm>
            <a:off x="990600" y="762000"/>
            <a:ext cx="7162800"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38" name="Straight Connector 37"/>
          <p:cNvCxnSpPr/>
          <p:nvPr userDrawn="1"/>
        </p:nvCxnSpPr>
        <p:spPr>
          <a:xfrm>
            <a:off x="0" y="6446549"/>
            <a:ext cx="9144000" cy="0"/>
          </a:xfrm>
          <a:prstGeom prst="line">
            <a:avLst/>
          </a:prstGeom>
          <a:ln w="28575">
            <a:solidFill>
              <a:srgbClr val="C00000"/>
            </a:solidFill>
          </a:ln>
          <a:effectLst/>
        </p:spPr>
        <p:style>
          <a:lnRef idx="3">
            <a:schemeClr val="accent4"/>
          </a:lnRef>
          <a:fillRef idx="0">
            <a:schemeClr val="accent4"/>
          </a:fillRef>
          <a:effectRef idx="2">
            <a:schemeClr val="accent4"/>
          </a:effectRef>
          <a:fontRef idx="minor">
            <a:schemeClr val="tx1"/>
          </a:fontRef>
        </p:style>
      </p:cxnSp>
      <p:pic>
        <p:nvPicPr>
          <p:cNvPr id="12" name="Picture 11"/>
          <p:cNvPicPr>
            <a:picLocks noChangeAspect="1"/>
          </p:cNvPicPr>
          <p:nvPr userDrawn="1"/>
        </p:nvPicPr>
        <p:blipFill>
          <a:blip r:embed="rId23"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8686800" y="24444"/>
            <a:ext cx="432756" cy="432756"/>
          </a:xfrm>
          <a:prstGeom prst="rect">
            <a:avLst/>
          </a:prstGeom>
        </p:spPr>
      </p:pic>
      <p:sp>
        <p:nvSpPr>
          <p:cNvPr id="13" name="Rectangle 12"/>
          <p:cNvSpPr/>
          <p:nvPr userDrawn="1"/>
        </p:nvSpPr>
        <p:spPr>
          <a:xfrm>
            <a:off x="1" y="2"/>
            <a:ext cx="9143999" cy="200055"/>
          </a:xfrm>
          <a:prstGeom prst="rect">
            <a:avLst/>
          </a:prstGeom>
        </p:spPr>
        <p:txBody>
          <a:bodyPr wrap="square">
            <a:spAutoFit/>
          </a:bodyPr>
          <a:lstStyle/>
          <a:p>
            <a:pPr algn="ctr"/>
            <a:r>
              <a:rPr lang="en-US" sz="700" b="1" dirty="0">
                <a:solidFill>
                  <a:srgbClr val="009900"/>
                </a:solidFill>
                <a:latin typeface="Arial" pitchFamily="34" charset="0"/>
                <a:cs typeface="Arial" pitchFamily="34" charset="0"/>
              </a:rPr>
              <a:t>UNCLASSIFIED</a:t>
            </a:r>
          </a:p>
        </p:txBody>
      </p:sp>
    </p:spTree>
  </p:cSld>
  <p:clrMap bg1="lt1" tx1="dk1" bg2="lt2" tx2="dk2" accent1="accent1" accent2="accent2" accent3="accent3" accent4="accent4" accent5="accent5" accent6="accent6" hlink="hlink" folHlink="folHlink"/>
  <p:sldLayoutIdLst>
    <p:sldLayoutId id="2147483649" r:id="rId1"/>
    <p:sldLayoutId id="2147483664"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63"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 id="2147483697"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ctr" defTabSz="914400" rtl="0" eaLnBrk="1" latinLnBrk="0" hangingPunct="1">
        <a:spcBef>
          <a:spcPct val="0"/>
        </a:spcBef>
        <a:buNone/>
        <a:defRPr sz="3200" b="1" i="1" kern="1200">
          <a:solidFill>
            <a:schemeClr val="tx1"/>
          </a:solidFill>
          <a:effectLst/>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Wingdings" pitchFamily="2" charset="2"/>
        <a:buChar char="§"/>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Wingdings" pitchFamily="2" charset="2"/>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Wingdings" pitchFamily="2" charset="2"/>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Wingdings" pitchFamily="2" charset="2"/>
        <a:buChar char="§"/>
        <a:defRPr sz="2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Wingdings" pitchFamily="2" charset="2"/>
        <a:buChar char="§"/>
        <a:defRPr sz="2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p:cNvSpPr/>
          <p:nvPr userDrawn="1"/>
        </p:nvSpPr>
        <p:spPr>
          <a:xfrm>
            <a:off x="0" y="6484951"/>
            <a:ext cx="9144000" cy="381000"/>
          </a:xfrm>
          <a:prstGeom prst="rect">
            <a:avLst/>
          </a:prstGeom>
          <a:solidFill>
            <a:srgbClr val="000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p:txBody>
      </p:sp>
      <p:sp>
        <p:nvSpPr>
          <p:cNvPr id="14" name="TextBox 13"/>
          <p:cNvSpPr txBox="1"/>
          <p:nvPr userDrawn="1"/>
        </p:nvSpPr>
        <p:spPr>
          <a:xfrm>
            <a:off x="17253" y="6488494"/>
            <a:ext cx="1604927" cy="338554"/>
          </a:xfrm>
          <a:prstGeom prst="rect">
            <a:avLst/>
          </a:prstGeom>
          <a:noFill/>
        </p:spPr>
        <p:txBody>
          <a:bodyPr wrap="none" rtlCol="0">
            <a:spAutoFit/>
          </a:bodyPr>
          <a:lstStyle/>
          <a:p>
            <a:r>
              <a:rPr lang="en-US" sz="1600" b="1" i="0" dirty="0">
                <a:solidFill>
                  <a:schemeClr val="bg1"/>
                </a:solidFill>
                <a:latin typeface="Agency FB" pitchFamily="34" charset="0"/>
                <a:cs typeface="Arial" pitchFamily="34" charset="0"/>
              </a:rPr>
              <a:t>Victory Starts Here!</a:t>
            </a:r>
          </a:p>
        </p:txBody>
      </p:sp>
      <p:cxnSp>
        <p:nvCxnSpPr>
          <p:cNvPr id="15" name="Straight Connector 14"/>
          <p:cNvCxnSpPr/>
          <p:nvPr userDrawn="1"/>
        </p:nvCxnSpPr>
        <p:spPr>
          <a:xfrm>
            <a:off x="0" y="6471473"/>
            <a:ext cx="9144000" cy="0"/>
          </a:xfrm>
          <a:prstGeom prst="line">
            <a:avLst/>
          </a:prstGeom>
          <a:ln w="28575">
            <a:solidFill>
              <a:srgbClr val="FFFF00"/>
            </a:solidFill>
          </a:ln>
          <a:effectLst/>
        </p:spPr>
        <p:style>
          <a:lnRef idx="3">
            <a:schemeClr val="accent4"/>
          </a:lnRef>
          <a:fillRef idx="0">
            <a:schemeClr val="accent4"/>
          </a:fillRef>
          <a:effectRef idx="2">
            <a:schemeClr val="accent4"/>
          </a:effectRef>
          <a:fontRef idx="minor">
            <a:schemeClr val="tx1"/>
          </a:fontRef>
        </p:style>
      </p:cxnSp>
      <p:cxnSp>
        <p:nvCxnSpPr>
          <p:cNvPr id="16" name="Straight Connector 15"/>
          <p:cNvCxnSpPr/>
          <p:nvPr userDrawn="1"/>
        </p:nvCxnSpPr>
        <p:spPr>
          <a:xfrm>
            <a:off x="0" y="6446549"/>
            <a:ext cx="9144000" cy="0"/>
          </a:xfrm>
          <a:prstGeom prst="line">
            <a:avLst/>
          </a:prstGeom>
          <a:ln w="28575">
            <a:solidFill>
              <a:srgbClr val="C00000"/>
            </a:solidFill>
          </a:ln>
          <a:effectLst/>
        </p:spPr>
        <p:style>
          <a:lnRef idx="3">
            <a:schemeClr val="accent4"/>
          </a:lnRef>
          <a:fillRef idx="0">
            <a:schemeClr val="accent4"/>
          </a:fillRef>
          <a:effectRef idx="2">
            <a:schemeClr val="accent4"/>
          </a:effectRef>
          <a:fontRef idx="minor">
            <a:schemeClr val="tx1"/>
          </a:fontRef>
        </p:style>
      </p:cxnSp>
      <p:pic>
        <p:nvPicPr>
          <p:cNvPr id="10" name="Picture 9"/>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8359608" y="112287"/>
            <a:ext cx="577227" cy="577227"/>
          </a:xfrm>
          <a:prstGeom prst="rect">
            <a:avLst/>
          </a:prstGeom>
        </p:spPr>
      </p:pic>
      <p:sp>
        <p:nvSpPr>
          <p:cNvPr id="4" name="Slide Number Placeholder 3"/>
          <p:cNvSpPr>
            <a:spLocks noGrp="1"/>
          </p:cNvSpPr>
          <p:nvPr>
            <p:ph type="sldNum" sz="quarter" idx="4"/>
          </p:nvPr>
        </p:nvSpPr>
        <p:spPr>
          <a:xfrm>
            <a:off x="7086600" y="6492890"/>
            <a:ext cx="2057400" cy="365125"/>
          </a:xfrm>
          <a:prstGeom prst="rect">
            <a:avLst/>
          </a:prstGeom>
        </p:spPr>
        <p:txBody>
          <a:bodyPr vert="horz" lIns="91440" tIns="45720" rIns="91440" bIns="45720" rtlCol="0" anchor="ctr"/>
          <a:lstStyle>
            <a:lvl1pPr algn="r">
              <a:defRPr sz="1200" b="1">
                <a:solidFill>
                  <a:schemeClr val="bg1"/>
                </a:solidFill>
              </a:defRPr>
            </a:lvl1pPr>
          </a:lstStyle>
          <a:p>
            <a:fld id="{3980EC96-6E23-410B-B928-89EEFA0108D4}" type="slidenum">
              <a:rPr lang="en-US" smtClean="0"/>
              <a:pPr/>
              <a:t>‹#›</a:t>
            </a:fld>
            <a:endParaRPr lang="en-US"/>
          </a:p>
        </p:txBody>
      </p:sp>
      <p:sp>
        <p:nvSpPr>
          <p:cNvPr id="11" name="Rectangle 10"/>
          <p:cNvSpPr/>
          <p:nvPr userDrawn="1"/>
        </p:nvSpPr>
        <p:spPr>
          <a:xfrm>
            <a:off x="1" y="2"/>
            <a:ext cx="9143999" cy="200055"/>
          </a:xfrm>
          <a:prstGeom prst="rect">
            <a:avLst/>
          </a:prstGeom>
        </p:spPr>
        <p:txBody>
          <a:bodyPr wrap="square">
            <a:spAutoFit/>
          </a:bodyPr>
          <a:lstStyle/>
          <a:p>
            <a:pPr algn="ctr"/>
            <a:r>
              <a:rPr lang="en-US" sz="700" b="1" dirty="0">
                <a:solidFill>
                  <a:srgbClr val="009900"/>
                </a:solidFill>
                <a:latin typeface="Arial" pitchFamily="34" charset="0"/>
                <a:cs typeface="Arial" pitchFamily="34" charset="0"/>
              </a:rPr>
              <a:t>UNCLASSIFIED</a:t>
            </a:r>
          </a:p>
        </p:txBody>
      </p:sp>
      <p:sp>
        <p:nvSpPr>
          <p:cNvPr id="18" name="Rectangle 17"/>
          <p:cNvSpPr/>
          <p:nvPr userDrawn="1"/>
        </p:nvSpPr>
        <p:spPr>
          <a:xfrm>
            <a:off x="1" y="6657947"/>
            <a:ext cx="9143999" cy="200055"/>
          </a:xfrm>
          <a:prstGeom prst="rect">
            <a:avLst/>
          </a:prstGeom>
        </p:spPr>
        <p:txBody>
          <a:bodyPr wrap="square">
            <a:spAutoFit/>
          </a:bodyPr>
          <a:lstStyle/>
          <a:p>
            <a:pPr algn="ctr"/>
            <a:r>
              <a:rPr lang="en-US" sz="700" b="1" dirty="0">
                <a:solidFill>
                  <a:srgbClr val="009900"/>
                </a:solidFill>
                <a:latin typeface="Arial" pitchFamily="34" charset="0"/>
                <a:cs typeface="Arial" pitchFamily="34" charset="0"/>
              </a:rPr>
              <a:t>UNCLASSIFIED</a:t>
            </a:r>
          </a:p>
        </p:txBody>
      </p:sp>
      <p:pic>
        <p:nvPicPr>
          <p:cNvPr id="19" name="Picture 18"/>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07165" y="112287"/>
            <a:ext cx="432920" cy="577227"/>
          </a:xfrm>
          <a:prstGeom prst="rect">
            <a:avLst/>
          </a:prstGeom>
        </p:spPr>
      </p:pic>
    </p:spTree>
    <p:extLst>
      <p:ext uri="{BB962C8B-B14F-4D97-AF65-F5344CB8AC3E}">
        <p14:creationId xmlns:p14="http://schemas.microsoft.com/office/powerpoint/2010/main" val="2790859030"/>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17" r:id="rId6"/>
    <p:sldLayoutId id="2147483718" r:id="rId7"/>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8" Type="http://schemas.openxmlformats.org/officeDocument/2006/relationships/hyperlink" Target="https://digital-commons.usnwc.edu/cgi/viewcontent.cgi?article=1019&amp;context=cmsi-maritime-reports" TargetMode="External"/><Relationship Id="rId3" Type="http://schemas.openxmlformats.org/officeDocument/2006/relationships/hyperlink" Target="https://www.ustaiwandefense.com/tdnswp/wp-content/uploads/2021/11/Taiwan-National-Defense-Report-2021.pdf" TargetMode="External"/><Relationship Id="rId7" Type="http://schemas.openxmlformats.org/officeDocument/2006/relationships/hyperlink" Target="https://digital-commons.usnwc.edu/cgi/viewcontent.cgi?article=1021&amp;context=cmsi-maritime-reports" TargetMode="External"/><Relationship Id="rId2" Type="http://schemas.openxmlformats.org/officeDocument/2006/relationships/hyperlink" Target="https://www.ustaiwandefense.com/tdnswp/wp-content/uploads/2021/03/2021-Taiwan-Quadrennial-Defense-Review-QDR.pdf" TargetMode="External"/><Relationship Id="rId1" Type="http://schemas.openxmlformats.org/officeDocument/2006/relationships/slideLayout" Target="../slideLayouts/slideLayout23.xml"/><Relationship Id="rId6" Type="http://schemas.openxmlformats.org/officeDocument/2006/relationships/hyperlink" Target="https://digital-commons.usnwc.edu/cgi/viewcontent.cgi?article=1016&amp;context=cmsi-maritime-reports" TargetMode="External"/><Relationship Id="rId11" Type="http://schemas.openxmlformats.org/officeDocument/2006/relationships/hyperlink" Target="https://digital-commons.usnwc.edu/cgi/viewcontent.cgi?article=1014&amp;context=cmsi-maritime-reports" TargetMode="External"/><Relationship Id="rId5" Type="http://schemas.openxmlformats.org/officeDocument/2006/relationships/hyperlink" Target="https://digital-commons.usnwc.edu/cgi/viewcontent.cgi?article=1025&amp;context=cmsi-maritime-reports" TargetMode="External"/><Relationship Id="rId10" Type="http://schemas.openxmlformats.org/officeDocument/2006/relationships/hyperlink" Target="https://digital-commons.usnwc.edu/cgi/viewcontent.cgi?article=1017&amp;context=cmsi-maritime-reports" TargetMode="External"/><Relationship Id="rId4" Type="http://schemas.openxmlformats.org/officeDocument/2006/relationships/hyperlink" Target="https://ndupress.ndu.edu/Portals/68/Documents/Books/crossing-the-strait/crossing-the-strait.pdf" TargetMode="External"/><Relationship Id="rId9" Type="http://schemas.openxmlformats.org/officeDocument/2006/relationships/hyperlink" Target="https://digital-commons.usnwc.edu/cgi/viewcontent.cgi?article=1018&amp;context=cmsi-maritime-reports"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www.ltn.com.tw/" TargetMode="External"/><Relationship Id="rId3" Type="http://schemas.openxmlformats.org/officeDocument/2006/relationships/image" Target="../media/image39.png"/><Relationship Id="rId7"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41.png"/><Relationship Id="rId11" Type="http://schemas.openxmlformats.org/officeDocument/2006/relationships/hyperlink" Target="https://udn.com/" TargetMode="External"/><Relationship Id="rId5" Type="http://schemas.openxmlformats.org/officeDocument/2006/relationships/hyperlink" Target="http://www.chinatimes.com/" TargetMode="External"/><Relationship Id="rId10" Type="http://schemas.openxmlformats.org/officeDocument/2006/relationships/image" Target="../media/image43.png"/><Relationship Id="rId4" Type="http://schemas.openxmlformats.org/officeDocument/2006/relationships/image" Target="../media/image40.emf"/><Relationship Id="rId9" Type="http://schemas.openxmlformats.org/officeDocument/2006/relationships/hyperlink" Target="http://taipeitimes.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oe.tradoc.army.mil/how-china-fights/" TargetMode="External"/><Relationship Id="rId2" Type="http://schemas.openxmlformats.org/officeDocument/2006/relationships/image" Target="../media/image8.pn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hyperlink" Target="https://community.apan.org/wg/tradoc-g2/fmso/" TargetMode="External"/><Relationship Id="rId2" Type="http://schemas.openxmlformats.org/officeDocument/2006/relationships/image" Target="../media/image9.pn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26" Type="http://schemas.openxmlformats.org/officeDocument/2006/relationships/image" Target="../media/image33.png"/><Relationship Id="rId3" Type="http://schemas.openxmlformats.org/officeDocument/2006/relationships/image" Target="../media/image10.png"/><Relationship Id="rId21" Type="http://schemas.openxmlformats.org/officeDocument/2006/relationships/image" Target="../media/image28.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5" Type="http://schemas.openxmlformats.org/officeDocument/2006/relationships/image" Target="../media/image32.png"/><Relationship Id="rId2" Type="http://schemas.openxmlformats.org/officeDocument/2006/relationships/notesSlide" Target="../notesSlides/notesSlide2.xml"/><Relationship Id="rId16" Type="http://schemas.openxmlformats.org/officeDocument/2006/relationships/image" Target="../media/image23.png"/><Relationship Id="rId20" Type="http://schemas.openxmlformats.org/officeDocument/2006/relationships/image" Target="../media/image27.png"/><Relationship Id="rId29" Type="http://schemas.openxmlformats.org/officeDocument/2006/relationships/image" Target="../media/image36.png"/><Relationship Id="rId1" Type="http://schemas.openxmlformats.org/officeDocument/2006/relationships/slideLayout" Target="../slideLayouts/slideLayout26.xml"/><Relationship Id="rId6" Type="http://schemas.openxmlformats.org/officeDocument/2006/relationships/image" Target="../media/image13.png"/><Relationship Id="rId11" Type="http://schemas.openxmlformats.org/officeDocument/2006/relationships/image" Target="../media/image18.png"/><Relationship Id="rId24" Type="http://schemas.openxmlformats.org/officeDocument/2006/relationships/image" Target="../media/image31.png"/><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image" Target="../media/image30.png"/><Relationship Id="rId28" Type="http://schemas.openxmlformats.org/officeDocument/2006/relationships/image" Target="../media/image35.png"/><Relationship Id="rId10" Type="http://schemas.openxmlformats.org/officeDocument/2006/relationships/image" Target="../media/image17.png"/><Relationship Id="rId19" Type="http://schemas.openxmlformats.org/officeDocument/2006/relationships/image" Target="../media/image26.png"/><Relationship Id="rId31" Type="http://schemas.openxmlformats.org/officeDocument/2006/relationships/image" Target="../media/image38.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png"/><Relationship Id="rId27" Type="http://schemas.openxmlformats.org/officeDocument/2006/relationships/image" Target="../media/image34.png"/><Relationship Id="rId30" Type="http://schemas.openxmlformats.org/officeDocument/2006/relationships/image" Target="../media/image37.png"/></Relationships>
</file>

<file path=ppt/slides/_rels/slide5.xml.rels><?xml version="1.0" encoding="UTF-8" standalone="yes"?>
<Relationships xmlns="http://schemas.openxmlformats.org/package/2006/relationships"><Relationship Id="rId8" Type="http://schemas.openxmlformats.org/officeDocument/2006/relationships/hyperlink" Target="https://inss.ndu.edu/" TargetMode="External"/><Relationship Id="rId13" Type="http://schemas.openxmlformats.org/officeDocument/2006/relationships/hyperlink" Target="https://www.chinamed.it/" TargetMode="External"/><Relationship Id="rId18" Type="http://schemas.openxmlformats.org/officeDocument/2006/relationships/hyperlink" Target="https://chinapower.csis.org/" TargetMode="External"/><Relationship Id="rId26" Type="http://schemas.openxmlformats.org/officeDocument/2006/relationships/hyperlink" Target="https://escholarship.org/uc/igcc_sitc" TargetMode="External"/><Relationship Id="rId3" Type="http://schemas.openxmlformats.org/officeDocument/2006/relationships/hyperlink" Target="https://community.apan.org/wg/tradoc-g2/fmso/" TargetMode="External"/><Relationship Id="rId21" Type="http://schemas.openxmlformats.org/officeDocument/2006/relationships/hyperlink" Target="https://www.chinafile.com/" TargetMode="External"/><Relationship Id="rId7" Type="http://schemas.openxmlformats.org/officeDocument/2006/relationships/hyperlink" Target="https://www.airuniversity.af.edu/CASI/" TargetMode="External"/><Relationship Id="rId12" Type="http://schemas.openxmlformats.org/officeDocument/2006/relationships/hyperlink" Target="https://jamestown.org/programs/cb/" TargetMode="External"/><Relationship Id="rId17" Type="http://schemas.openxmlformats.org/officeDocument/2006/relationships/hyperlink" Target="https://chinamediaproject.org/" TargetMode="External"/><Relationship Id="rId25" Type="http://schemas.openxmlformats.org/officeDocument/2006/relationships/hyperlink" Target="https://c4ads.org/reports" TargetMode="External"/><Relationship Id="rId2" Type="http://schemas.openxmlformats.org/officeDocument/2006/relationships/notesSlide" Target="../notesSlides/notesSlide3.xml"/><Relationship Id="rId16" Type="http://schemas.openxmlformats.org/officeDocument/2006/relationships/hyperlink" Target="https://www.gmfus.org/asia-program" TargetMode="External"/><Relationship Id="rId20" Type="http://schemas.openxmlformats.org/officeDocument/2006/relationships/hyperlink" Target="https://www.chinavitae.com/" TargetMode="External"/><Relationship Id="rId29" Type="http://schemas.openxmlformats.org/officeDocument/2006/relationships/hyperlink" Target="https://www.piie.com/research/china" TargetMode="External"/><Relationship Id="rId1" Type="http://schemas.openxmlformats.org/officeDocument/2006/relationships/slideLayout" Target="../slideLayouts/slideLayout26.xml"/><Relationship Id="rId6" Type="http://schemas.openxmlformats.org/officeDocument/2006/relationships/hyperlink" Target="https://usnwc.edu/Research-and-Wargaming/Research-Centers/China-Maritime-Studies-Institute" TargetMode="External"/><Relationship Id="rId11" Type="http://schemas.openxmlformats.org/officeDocument/2006/relationships/hyperlink" Target="https://carnegieendowment.org/regions/251" TargetMode="External"/><Relationship Id="rId24" Type="http://schemas.openxmlformats.org/officeDocument/2006/relationships/hyperlink" Target="https://cset.georgetown.edu/" TargetMode="External"/><Relationship Id="rId5" Type="http://schemas.openxmlformats.org/officeDocument/2006/relationships/hyperlink" Target="https://amti.csis.org/" TargetMode="External"/><Relationship Id="rId15" Type="http://schemas.openxmlformats.org/officeDocument/2006/relationships/hyperlink" Target="https://www.prcleader.org/" TargetMode="External"/><Relationship Id="rId23" Type="http://schemas.openxmlformats.org/officeDocument/2006/relationships/hyperlink" Target="https://www.aspi.org.au/" TargetMode="External"/><Relationship Id="rId28" Type="http://schemas.openxmlformats.org/officeDocument/2006/relationships/hyperlink" Target="https://macropolo.org/" TargetMode="External"/><Relationship Id="rId10" Type="http://schemas.openxmlformats.org/officeDocument/2006/relationships/hyperlink" Target="https://www.rand.org/topics/china.html" TargetMode="External"/><Relationship Id="rId19" Type="http://schemas.openxmlformats.org/officeDocument/2006/relationships/hyperlink" Target="https://interpret.csis.org/translations" TargetMode="External"/><Relationship Id="rId31" Type="http://schemas.openxmlformats.org/officeDocument/2006/relationships/hyperlink" Target="https://sccei.fsi.stanford.edu/" TargetMode="External"/><Relationship Id="rId4" Type="http://schemas.openxmlformats.org/officeDocument/2006/relationships/hyperlink" Target="https://oe.tradoc.army.mil/how-china-fights/" TargetMode="External"/><Relationship Id="rId9" Type="http://schemas.openxmlformats.org/officeDocument/2006/relationships/hyperlink" Target="#_ftnref1"/><Relationship Id="rId14" Type="http://schemas.openxmlformats.org/officeDocument/2006/relationships/hyperlink" Target="https://chinaglobalsouth.com/" TargetMode="External"/><Relationship Id="rId22" Type="http://schemas.openxmlformats.org/officeDocument/2006/relationships/hyperlink" Target="https://www.nbr.org/" TargetMode="External"/><Relationship Id="rId27" Type="http://schemas.openxmlformats.org/officeDocument/2006/relationships/hyperlink" Target="https://ucigcc.org/category/publication/" TargetMode="External"/><Relationship Id="rId30" Type="http://schemas.openxmlformats.org/officeDocument/2006/relationships/hyperlink" Target="https://www.uscc.gov/research"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ndupress.ndu.edu/Portals/68/Documents/Books/crossing-the-strait/crossing-the-strait.pdf" TargetMode="External"/><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hyperlink" Target="https://press.armywarcollege.edu/monographs/944" TargetMode="External"/><Relationship Id="rId5" Type="http://schemas.openxmlformats.org/officeDocument/2006/relationships/hyperlink" Target="https://press.armywarcollege.edu/monographs/951" TargetMode="External"/><Relationship Id="rId4" Type="http://schemas.openxmlformats.org/officeDocument/2006/relationships/hyperlink" Target="https://ndupress.ndu.edu/Portals/68/Documents/Books/beyond-borders/990-059-NDU-PLA_Beyond_Borders_sp_jm14.pdf"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podcasts.apple.com/us/podcast/the-china-history-podcast/id489369498" TargetMode="External"/><Relationship Id="rId2" Type="http://schemas.openxmlformats.org/officeDocument/2006/relationships/hyperlink" Target="https://podcasts.apple.com/us/podcast/drum-tower/id1651657142" TargetMode="External"/><Relationship Id="rId1" Type="http://schemas.openxmlformats.org/officeDocument/2006/relationships/slideLayout" Target="../slideLayouts/slideLayout27.xml"/><Relationship Id="rId6" Type="http://schemas.openxmlformats.org/officeDocument/2006/relationships/hyperlink" Target="https://www.cna.org/our-media/newsletters/pla-update" TargetMode="External"/><Relationship Id="rId5" Type="http://schemas.openxmlformats.org/officeDocument/2006/relationships/hyperlink" Target="https://discoursepower.substack.com/" TargetMode="External"/><Relationship Id="rId4" Type="http://schemas.openxmlformats.org/officeDocument/2006/relationships/hyperlink" Target="https://trackingpeoplesdaily.substack.com/"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sinopsis.cz/wp-content/uploads/2022/01/mps0.pdf" TargetMode="External"/><Relationship Id="rId3" Type="http://schemas.openxmlformats.org/officeDocument/2006/relationships/hyperlink" Target="https://warontherocks.com/2015/12/chinas-military-intelligence-system-is-changing/" TargetMode="External"/><Relationship Id="rId7" Type="http://schemas.openxmlformats.org/officeDocument/2006/relationships/hyperlink" Target="http://www.wilsoncenter.org/article/magic-weapons-chinas-political-influence-activities-under-xi-jinping" TargetMode="External"/><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hyperlink" Target="https://www.jamestown.org/program/the-rise-and-rise-of-the-united-front-work-department-under-xi/" TargetMode="External"/><Relationship Id="rId5" Type="http://schemas.openxmlformats.org/officeDocument/2006/relationships/hyperlink" Target="https://www.jamestown.org/program/reorganizing-the-united-front-work-department-new-structures-for-a-new-era-of-diaspora-and-religious-affairs-work/" TargetMode="External"/><Relationship Id="rId4" Type="http://schemas.openxmlformats.org/officeDocument/2006/relationships/hyperlink" Target="https://www.jamestown.org/program/a-preliminary-survey-of-ccp-influence-operations-in-japan/" TargetMode="External"/><Relationship Id="rId9" Type="http://schemas.openxmlformats.org/officeDocument/2006/relationships/hyperlink" Target="https://project2049.net/2013/10/14/the-peoples-liberation-army-general-political-department-political-warfare-with-chinese-characteristic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s.dgbas.gov.tw/public/data/dgbas03/bs2/yearbook_eng/yearbook2021.pdf" TargetMode="External"/><Relationship Id="rId7" Type="http://schemas.openxmlformats.org/officeDocument/2006/relationships/hyperlink" Target="https://frozengarlic.wordpress.com/" TargetMode="External"/><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hyperlink" Target="https://globaltaiwan.org/" TargetMode="External"/><Relationship Id="rId5" Type="http://schemas.openxmlformats.org/officeDocument/2006/relationships/hyperlink" Target="https://taiwaninsight.org/" TargetMode="External"/><Relationship Id="rId4" Type="http://schemas.openxmlformats.org/officeDocument/2006/relationships/hyperlink" Target="https://www.kharistempleman.com/taiwan-studies-resources.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221811"/>
            <a:ext cx="8229600" cy="2657138"/>
          </a:xfrm>
          <a:prstGeom prst="rect">
            <a:avLst/>
          </a:prstGeom>
          <a:noFill/>
          <a:effectLst/>
        </p:spPr>
        <p:txBody>
          <a:bodyPr wrap="square" rtlCol="0">
            <a:spAutoFit/>
          </a:bodyPr>
          <a:lstStyle/>
          <a:p>
            <a:pPr algn="ctr">
              <a:lnSpc>
                <a:spcPts val="5000"/>
              </a:lnSpc>
            </a:pPr>
            <a:r>
              <a:rPr lang="en-US" sz="6600" b="1" spc="-300" dirty="0">
                <a:solidFill>
                  <a:srgbClr val="DE2910"/>
                </a:solidFill>
                <a:latin typeface="Bahnschrift" panose="020B0502040204020203" pitchFamily="34" charset="0"/>
                <a:cs typeface="Calibri" panose="020F0502020204030204" pitchFamily="34" charset="0"/>
              </a:rPr>
              <a:t>Resources for </a:t>
            </a:r>
          </a:p>
          <a:p>
            <a:pPr algn="ctr">
              <a:lnSpc>
                <a:spcPts val="5000"/>
              </a:lnSpc>
            </a:pPr>
            <a:r>
              <a:rPr lang="en-US" sz="6600" b="1" spc="-300" dirty="0">
                <a:solidFill>
                  <a:srgbClr val="DE2910"/>
                </a:solidFill>
                <a:latin typeface="Bahnschrift" panose="020B0502040204020203" pitchFamily="34" charset="0"/>
                <a:cs typeface="Calibri" panose="020F0502020204030204" pitchFamily="34" charset="0"/>
              </a:rPr>
              <a:t>Studying China </a:t>
            </a:r>
          </a:p>
          <a:p>
            <a:pPr algn="ctr">
              <a:lnSpc>
                <a:spcPts val="5000"/>
              </a:lnSpc>
            </a:pPr>
            <a:endParaRPr lang="en-US" sz="3600" b="1" spc="-300" dirty="0">
              <a:solidFill>
                <a:srgbClr val="DE2910"/>
              </a:solidFill>
              <a:latin typeface="Bahnschrift" panose="020B0502040204020203" pitchFamily="34" charset="0"/>
              <a:cs typeface="Calibri" panose="020F0502020204030204" pitchFamily="34" charset="0"/>
            </a:endParaRPr>
          </a:p>
          <a:p>
            <a:pPr>
              <a:lnSpc>
                <a:spcPts val="5000"/>
              </a:lnSpc>
            </a:pPr>
            <a:endParaRPr lang="en-US" sz="6000" b="1" spc="-300" dirty="0">
              <a:solidFill>
                <a:srgbClr val="DE2910"/>
              </a:solidFill>
              <a:latin typeface="Bahnschrift" panose="020B0502040204020203" pitchFamily="34" charset="0"/>
              <a:cs typeface="Calibri" panose="020F0502020204030204" pitchFamily="34" charset="0"/>
            </a:endParaRPr>
          </a:p>
        </p:txBody>
      </p:sp>
      <p:sp>
        <p:nvSpPr>
          <p:cNvPr id="7" name="TextBox 6">
            <a:extLst>
              <a:ext uri="{FF2B5EF4-FFF2-40B4-BE49-F238E27FC236}">
                <a16:creationId xmlns:a16="http://schemas.microsoft.com/office/drawing/2014/main" id="{B0E39E39-3CA9-79D5-8775-3E6DD2F4AA6E}"/>
              </a:ext>
            </a:extLst>
          </p:cNvPr>
          <p:cNvSpPr txBox="1"/>
          <p:nvPr/>
        </p:nvSpPr>
        <p:spPr>
          <a:xfrm>
            <a:off x="274320" y="4989858"/>
            <a:ext cx="5135880" cy="646331"/>
          </a:xfrm>
          <a:prstGeom prst="rect">
            <a:avLst/>
          </a:prstGeom>
          <a:noFill/>
        </p:spPr>
        <p:txBody>
          <a:bodyPr wrap="square">
            <a:spAutoFit/>
          </a:bodyPr>
          <a:lstStyle/>
          <a:p>
            <a:pPr marL="0" indent="0">
              <a:buNone/>
            </a:pPr>
            <a:r>
              <a:rPr lang="en-US" b="1" dirty="0">
                <a:latin typeface="Arial" panose="020B0604020202020204" pitchFamily="34" charset="0"/>
                <a:cs typeface="Arial" panose="020B0604020202020204" pitchFamily="34" charset="0"/>
              </a:rPr>
              <a:t>Peter Wood</a:t>
            </a:r>
          </a:p>
          <a:p>
            <a:pPr marL="0" indent="0">
              <a:buNone/>
            </a:pPr>
            <a:r>
              <a:rPr lang="en-US" sz="1800" dirty="0">
                <a:latin typeface="Arial" panose="020B0604020202020204" pitchFamily="34" charset="0"/>
                <a:cs typeface="Arial" panose="020B0604020202020204" pitchFamily="34" charset="0"/>
              </a:rPr>
              <a:t>TRADOC G-2 – Foreign Military Studies Office</a:t>
            </a:r>
          </a:p>
        </p:txBody>
      </p:sp>
      <p:pic>
        <p:nvPicPr>
          <p:cNvPr id="10" name="Picture 2">
            <a:extLst>
              <a:ext uri="{FF2B5EF4-FFF2-40B4-BE49-F238E27FC236}">
                <a16:creationId xmlns:a16="http://schemas.microsoft.com/office/drawing/2014/main" id="{135B7517-DAF5-358F-2BC1-C75307AC1F8C}"/>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675295" y="3262932"/>
            <a:ext cx="1793409" cy="170537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013FDD20-0578-8190-40BE-EE05DADEEAA2}"/>
              </a:ext>
            </a:extLst>
          </p:cNvPr>
          <p:cNvSpPr txBox="1"/>
          <p:nvPr/>
        </p:nvSpPr>
        <p:spPr>
          <a:xfrm>
            <a:off x="7534656" y="5266857"/>
            <a:ext cx="1304544" cy="369332"/>
          </a:xfrm>
          <a:prstGeom prst="rect">
            <a:avLst/>
          </a:prstGeom>
          <a:noFill/>
        </p:spPr>
        <p:txBody>
          <a:bodyPr wrap="square">
            <a:spAutoFit/>
          </a:bodyPr>
          <a:lstStyle/>
          <a:p>
            <a:pPr marL="0" indent="0" algn="r">
              <a:buNone/>
            </a:pPr>
            <a:r>
              <a:rPr lang="en-US" sz="1800" dirty="0">
                <a:latin typeface="Arial" panose="020B0604020202020204" pitchFamily="34" charset="0"/>
                <a:cs typeface="Arial" panose="020B0604020202020204" pitchFamily="34" charset="0"/>
              </a:rPr>
              <a:t>July 2022</a:t>
            </a:r>
          </a:p>
        </p:txBody>
      </p:sp>
      <p:sp>
        <p:nvSpPr>
          <p:cNvPr id="3" name="TextBox 2">
            <a:extLst>
              <a:ext uri="{FF2B5EF4-FFF2-40B4-BE49-F238E27FC236}">
                <a16:creationId xmlns:a16="http://schemas.microsoft.com/office/drawing/2014/main" id="{007D264D-4713-A4A6-DE3D-14E9A34D4B74}"/>
              </a:ext>
            </a:extLst>
          </p:cNvPr>
          <p:cNvSpPr txBox="1"/>
          <p:nvPr/>
        </p:nvSpPr>
        <p:spPr>
          <a:xfrm>
            <a:off x="265528" y="5577584"/>
            <a:ext cx="4038863" cy="523220"/>
          </a:xfrm>
          <a:prstGeom prst="rect">
            <a:avLst/>
          </a:prstGeom>
          <a:noFill/>
        </p:spPr>
        <p:txBody>
          <a:bodyPr wrap="none" rtlCol="0">
            <a:spAutoFit/>
          </a:bodyPr>
          <a:lstStyle/>
          <a:p>
            <a:r>
              <a:rPr lang="en-US" sz="1400" dirty="0"/>
              <a:t>This briefing is UNCLASSIFIED</a:t>
            </a:r>
          </a:p>
          <a:p>
            <a:r>
              <a:rPr lang="en-US" sz="1400" dirty="0"/>
              <a:t>Approved for public release. Distribution is unlimited</a:t>
            </a:r>
          </a:p>
        </p:txBody>
      </p:sp>
    </p:spTree>
    <p:extLst>
      <p:ext uri="{BB962C8B-B14F-4D97-AF65-F5344CB8AC3E}">
        <p14:creationId xmlns:p14="http://schemas.microsoft.com/office/powerpoint/2010/main" val="12685140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4787D1B-F27C-8C9A-479E-EAA8708D58C2}"/>
              </a:ext>
            </a:extLst>
          </p:cNvPr>
          <p:cNvSpPr txBox="1"/>
          <p:nvPr/>
        </p:nvSpPr>
        <p:spPr>
          <a:xfrm>
            <a:off x="182926" y="1552811"/>
            <a:ext cx="8713659" cy="4839786"/>
          </a:xfrm>
          <a:prstGeom prst="rect">
            <a:avLst/>
          </a:prstGeom>
          <a:noFill/>
        </p:spPr>
        <p:txBody>
          <a:bodyPr wrap="square">
            <a:spAutoFit/>
          </a:bodyPr>
          <a:lstStyle/>
          <a:p>
            <a:pPr algn="just"/>
            <a:r>
              <a:rPr lang="en-US" sz="1200" b="1" dirty="0">
                <a:effectLst/>
                <a:latin typeface="Segoe UI" panose="020B0502040204020203" pitchFamily="34" charset="0"/>
                <a:ea typeface="DengXian" panose="02010600030101010101" pitchFamily="2" charset="-122"/>
                <a:cs typeface="Times New Roman" panose="02020603050405020304" pitchFamily="18" charset="0"/>
              </a:rPr>
              <a:t>Primary Sources:</a:t>
            </a:r>
          </a:p>
          <a:p>
            <a:pPr algn="just"/>
            <a:r>
              <a:rPr lang="en-US" sz="1050" dirty="0">
                <a:effectLst/>
                <a:latin typeface="Segoe UI" panose="020B0502040204020203" pitchFamily="34" charset="0"/>
                <a:ea typeface="DengXian" panose="02010600030101010101" pitchFamily="2" charset="-122"/>
                <a:cs typeface="Times New Roman" panose="02020603050405020304" pitchFamily="18" charset="0"/>
              </a:rPr>
              <a:t>“Taiwan Quadrennial Defense Review: The Republic of China (2021)," ROCMND, March 2021. </a:t>
            </a:r>
            <a:r>
              <a:rPr lang="en-US" sz="1050" dirty="0">
                <a:effectLst/>
                <a:latin typeface="Segoe UI" panose="020B0502040204020203" pitchFamily="34" charset="0"/>
                <a:ea typeface="DengXian" panose="02010600030101010101" pitchFamily="2" charset="-122"/>
                <a:cs typeface="Times New Roman" panose="02020603050405020304" pitchFamily="18" charset="0"/>
                <a:hlinkClick r:id="rId2"/>
              </a:rPr>
              <a:t>https://www.ustaiwandefense.com/tdnswp/wp-content/uploads/2021/03/2021-Taiwan-Quadrennial-Defense-Review-QDR.pdf</a:t>
            </a:r>
            <a:r>
              <a:rPr lang="en-US" sz="1050" dirty="0">
                <a:effectLst/>
                <a:latin typeface="Segoe UI" panose="020B0502040204020203" pitchFamily="34" charset="0"/>
                <a:ea typeface="DengXian" panose="02010600030101010101" pitchFamily="2" charset="-122"/>
                <a:cs typeface="Times New Roman" panose="02020603050405020304" pitchFamily="18" charset="0"/>
              </a:rPr>
              <a:t> </a:t>
            </a:r>
          </a:p>
          <a:p>
            <a:pPr algn="just"/>
            <a:endParaRPr lang="en-US" sz="1050" dirty="0">
              <a:effectLst/>
              <a:latin typeface="Segoe UI" panose="020B0502040204020203" pitchFamily="34" charset="0"/>
              <a:ea typeface="DengXian" panose="02010600030101010101" pitchFamily="2" charset="-122"/>
              <a:cs typeface="Times New Roman" panose="02020603050405020304" pitchFamily="18" charset="0"/>
            </a:endParaRPr>
          </a:p>
          <a:p>
            <a:pPr algn="just"/>
            <a:r>
              <a:rPr lang="en-US" sz="1050" dirty="0">
                <a:latin typeface="Segoe UI" panose="020B0502040204020203" pitchFamily="34" charset="0"/>
                <a:ea typeface="DengXian" panose="02010600030101010101" pitchFamily="2" charset="-122"/>
                <a:cs typeface="Times New Roman" panose="02020603050405020304" pitchFamily="18" charset="0"/>
              </a:rPr>
              <a:t>ROC National Defense Report 2021, ROC MND, 2021. </a:t>
            </a:r>
            <a:r>
              <a:rPr lang="en-US" sz="1050" dirty="0">
                <a:latin typeface="Segoe UI" panose="020B0502040204020203" pitchFamily="34" charset="0"/>
                <a:ea typeface="DengXian" panose="02010600030101010101" pitchFamily="2" charset="-122"/>
                <a:cs typeface="Times New Roman" panose="02020603050405020304" pitchFamily="18" charset="0"/>
                <a:hlinkClick r:id="rId3"/>
              </a:rPr>
              <a:t>https://www.ustaiwandefense.com/tdnswp/wp-content/uploads/2021/11/Taiwan-National-Defense-Report-2021.pdf</a:t>
            </a:r>
            <a:r>
              <a:rPr lang="en-US" sz="1050" dirty="0">
                <a:latin typeface="Segoe UI" panose="020B0502040204020203" pitchFamily="34" charset="0"/>
                <a:ea typeface="DengXian" panose="02010600030101010101" pitchFamily="2" charset="-122"/>
                <a:cs typeface="Times New Roman" panose="02020603050405020304" pitchFamily="18" charset="0"/>
              </a:rPr>
              <a:t>   </a:t>
            </a:r>
          </a:p>
          <a:p>
            <a:pPr algn="just"/>
            <a:endParaRPr lang="en-US" sz="1200" dirty="0">
              <a:effectLst/>
              <a:latin typeface="Segoe UI" panose="020B0502040204020203" pitchFamily="34" charset="0"/>
              <a:ea typeface="DengXian" panose="02010600030101010101" pitchFamily="2" charset="-122"/>
              <a:cs typeface="Times New Roman" panose="02020603050405020304" pitchFamily="18" charset="0"/>
            </a:endParaRPr>
          </a:p>
          <a:p>
            <a:pPr algn="just"/>
            <a:r>
              <a:rPr lang="en-US" sz="1200" b="1" dirty="0">
                <a:effectLst/>
                <a:latin typeface="Segoe UI" panose="020B0502040204020203" pitchFamily="34" charset="0"/>
                <a:ea typeface="DengXian" panose="02010600030101010101" pitchFamily="2" charset="-122"/>
                <a:cs typeface="Times New Roman" panose="02020603050405020304" pitchFamily="18" charset="0"/>
              </a:rPr>
              <a:t>Book: </a:t>
            </a:r>
          </a:p>
          <a:p>
            <a:pPr algn="just"/>
            <a:r>
              <a:rPr lang="en-US" sz="1100" dirty="0">
                <a:effectLst/>
                <a:latin typeface="Segoe UI" panose="020B0502040204020203" pitchFamily="34" charset="0"/>
                <a:ea typeface="DengXian" panose="02010600030101010101" pitchFamily="2" charset="-122"/>
                <a:cs typeface="Times New Roman" panose="02020603050405020304" pitchFamily="18" charset="0"/>
              </a:rPr>
              <a:t>Easton, Ian. </a:t>
            </a:r>
            <a:r>
              <a:rPr lang="en-US" sz="1100" i="1" dirty="0">
                <a:effectLst/>
                <a:latin typeface="Segoe UI" panose="020B0502040204020203" pitchFamily="34" charset="0"/>
                <a:ea typeface="DengXian" panose="02010600030101010101" pitchFamily="2" charset="-122"/>
                <a:cs typeface="Times New Roman" panose="02020603050405020304" pitchFamily="18" charset="0"/>
              </a:rPr>
              <a:t>The Chinese Invasion Threat: Taiwan’s Defense and American Strategy in Asia</a:t>
            </a:r>
            <a:r>
              <a:rPr lang="en-US" sz="1100" dirty="0">
                <a:effectLst/>
                <a:latin typeface="Segoe UI" panose="020B0502040204020203" pitchFamily="34" charset="0"/>
                <a:ea typeface="DengXian" panose="02010600030101010101" pitchFamily="2" charset="-122"/>
                <a:cs typeface="Times New Roman" panose="02020603050405020304" pitchFamily="18" charset="0"/>
              </a:rPr>
              <a:t>. </a:t>
            </a:r>
            <a:r>
              <a:rPr lang="en-US" sz="1100" dirty="0" err="1">
                <a:effectLst/>
                <a:latin typeface="Segoe UI" panose="020B0502040204020203" pitchFamily="34" charset="0"/>
                <a:ea typeface="DengXian" panose="02010600030101010101" pitchFamily="2" charset="-122"/>
                <a:cs typeface="Times New Roman" panose="02020603050405020304" pitchFamily="18" charset="0"/>
              </a:rPr>
              <a:t>Eastbridge</a:t>
            </a:r>
            <a:r>
              <a:rPr lang="en-US" sz="1100" dirty="0">
                <a:effectLst/>
                <a:latin typeface="Segoe UI" panose="020B0502040204020203" pitchFamily="34" charset="0"/>
                <a:ea typeface="DengXian" panose="02010600030101010101" pitchFamily="2" charset="-122"/>
                <a:cs typeface="Times New Roman" panose="02020603050405020304" pitchFamily="18" charset="0"/>
              </a:rPr>
              <a:t> Books, 2017. </a:t>
            </a:r>
          </a:p>
          <a:p>
            <a:pPr algn="just"/>
            <a:endParaRPr lang="en-US" sz="1200" b="1" dirty="0">
              <a:effectLst/>
              <a:latin typeface="Segoe UI" panose="020B0502040204020203" pitchFamily="34" charset="0"/>
              <a:ea typeface="DengXian" panose="02010600030101010101" pitchFamily="2" charset="-122"/>
              <a:cs typeface="Times New Roman" panose="02020603050405020304" pitchFamily="18" charset="0"/>
            </a:endParaRPr>
          </a:p>
          <a:p>
            <a:pPr algn="just"/>
            <a:r>
              <a:rPr lang="en-US" sz="1200" b="1" dirty="0">
                <a:effectLst/>
                <a:latin typeface="Segoe UI" panose="020B0502040204020203" pitchFamily="34" charset="0"/>
                <a:ea typeface="DengXian" panose="02010600030101010101" pitchFamily="2" charset="-122"/>
                <a:cs typeface="Times New Roman" panose="02020603050405020304" pitchFamily="18" charset="0"/>
              </a:rPr>
              <a:t>NDU Conference series on Taiwan invasion scenarios:</a:t>
            </a:r>
          </a:p>
          <a:p>
            <a:pPr algn="just"/>
            <a:r>
              <a:rPr lang="en-US" sz="1050" dirty="0">
                <a:effectLst/>
                <a:latin typeface="Segoe UI" panose="020B0502040204020203" pitchFamily="34" charset="0"/>
                <a:ea typeface="DengXian" panose="02010600030101010101" pitchFamily="2" charset="-122"/>
                <a:cs typeface="Times New Roman" panose="02020603050405020304" pitchFamily="18" charset="0"/>
              </a:rPr>
              <a:t>Joel </a:t>
            </a:r>
            <a:r>
              <a:rPr lang="en-US" sz="1050" dirty="0" err="1">
                <a:effectLst/>
                <a:latin typeface="Segoe UI" panose="020B0502040204020203" pitchFamily="34" charset="0"/>
                <a:ea typeface="DengXian" panose="02010600030101010101" pitchFamily="2" charset="-122"/>
                <a:cs typeface="Times New Roman" panose="02020603050405020304" pitchFamily="18" charset="0"/>
              </a:rPr>
              <a:t>Wuthnow</a:t>
            </a:r>
            <a:r>
              <a:rPr lang="en-US" sz="1050" dirty="0">
                <a:effectLst/>
                <a:latin typeface="Segoe UI" panose="020B0502040204020203" pitchFamily="34" charset="0"/>
                <a:ea typeface="DengXian" panose="02010600030101010101" pitchFamily="2" charset="-122"/>
                <a:cs typeface="Times New Roman" panose="02020603050405020304" pitchFamily="18" charset="0"/>
              </a:rPr>
              <a:t> et. al, Eds. Crossing the Strait China’s Military Prepares for War with Taiwan, National Defense University 2022. </a:t>
            </a:r>
            <a:r>
              <a:rPr lang="en-US" sz="1050" u="sng" dirty="0">
                <a:solidFill>
                  <a:srgbClr val="0563C1"/>
                </a:solidFill>
                <a:effectLst/>
                <a:latin typeface="Segoe UI" panose="020B0502040204020203" pitchFamily="34" charset="0"/>
                <a:ea typeface="DengXian" panose="02010600030101010101" pitchFamily="2" charset="-122"/>
                <a:cs typeface="Times New Roman" panose="02020603050405020304" pitchFamily="18" charset="0"/>
                <a:hlinkClick r:id="rId4"/>
              </a:rPr>
              <a:t>https://ndupress.ndu.edu/Portals/68/Documents/Books/crossing-the-strait/crossing-the-strait.pdf</a:t>
            </a:r>
            <a:r>
              <a:rPr lang="en-US" sz="1050" dirty="0">
                <a:effectLst/>
                <a:latin typeface="Segoe UI" panose="020B0502040204020203" pitchFamily="34" charset="0"/>
                <a:ea typeface="DengXian" panose="02010600030101010101" pitchFamily="2" charset="-122"/>
                <a:cs typeface="Times New Roman" panose="02020603050405020304" pitchFamily="18" charset="0"/>
              </a:rPr>
              <a:t> </a:t>
            </a:r>
          </a:p>
          <a:p>
            <a:pPr algn="just"/>
            <a:endParaRPr lang="en-US" sz="1200" b="1" dirty="0">
              <a:latin typeface="Segoe UI" panose="020B0502040204020203" pitchFamily="34" charset="0"/>
              <a:cs typeface="Segoe UI" panose="020B0502040204020203" pitchFamily="34" charset="0"/>
            </a:endParaRPr>
          </a:p>
          <a:p>
            <a:pPr algn="just"/>
            <a:r>
              <a:rPr lang="en-US" sz="1200" b="1" dirty="0">
                <a:latin typeface="Segoe UI" panose="020B0502040204020203" pitchFamily="34" charset="0"/>
                <a:cs typeface="Segoe UI" panose="020B0502040204020203" pitchFamily="34" charset="0"/>
              </a:rPr>
              <a:t>Excellent conference papers by the China Maritime Studies Institute</a:t>
            </a:r>
          </a:p>
          <a:p>
            <a:pPr algn="just"/>
            <a:r>
              <a:rPr lang="en-US" sz="1000" dirty="0">
                <a:latin typeface="Segoe UI" panose="020B0502040204020203" pitchFamily="34" charset="0"/>
                <a:cs typeface="Segoe UI" panose="020B0502040204020203" pitchFamily="34" charset="0"/>
              </a:rPr>
              <a:t>Lonnie D. Henley, Beyond the First Battle: Overcoming a Protracted Blockade of Taiwan, US Naval War College - China Maritime Studies Institute, 8 March 2023, </a:t>
            </a:r>
            <a:r>
              <a:rPr lang="en-US" sz="1000" dirty="0">
                <a:latin typeface="Segoe UI" panose="020B0502040204020203" pitchFamily="34" charset="0"/>
                <a:cs typeface="Segoe UI" panose="020B0502040204020203" pitchFamily="34" charset="0"/>
                <a:hlinkClick r:id="rId5"/>
              </a:rPr>
              <a:t>https://digital-commons.usnwc.edu/cgi/viewcontent.cgi?article=1025&amp;context=cmsi-maritime-reports</a:t>
            </a:r>
            <a:r>
              <a:rPr lang="en-US" sz="1000" dirty="0">
                <a:latin typeface="Segoe UI" panose="020B0502040204020203" pitchFamily="34" charset="0"/>
                <a:cs typeface="Segoe UI" panose="020B0502040204020203" pitchFamily="34" charset="0"/>
              </a:rPr>
              <a:t> </a:t>
            </a:r>
          </a:p>
          <a:p>
            <a:pPr algn="just"/>
            <a:r>
              <a:rPr lang="en-US" sz="1000" dirty="0">
                <a:latin typeface="Segoe UI" panose="020B0502040204020203" pitchFamily="34" charset="0"/>
                <a:cs typeface="Segoe UI" panose="020B0502040204020203" pitchFamily="34" charset="0"/>
              </a:rPr>
              <a:t>Tom Fox, "The PLA Army's New Helicopters: An "Easy Button" for Crossing the Taiwan Strait?," US Naval War College - China Maritime Studies Institute, 20 December 2021, </a:t>
            </a:r>
            <a:r>
              <a:rPr lang="en-US" sz="1000" dirty="0">
                <a:latin typeface="Segoe UI" panose="020B0502040204020203" pitchFamily="34" charset="0"/>
                <a:cs typeface="Segoe UI" panose="020B0502040204020203" pitchFamily="34" charset="0"/>
                <a:hlinkClick r:id="rId6"/>
              </a:rPr>
              <a:t>https://digital-commons.usnwc.edu/cgi/viewcontent.cgi?article=1016&amp;context=cmsi-maritime-reports</a:t>
            </a:r>
            <a:r>
              <a:rPr lang="en-US" sz="1000" dirty="0">
                <a:latin typeface="Segoe UI" panose="020B0502040204020203" pitchFamily="34" charset="0"/>
                <a:cs typeface="Segoe UI" panose="020B0502040204020203" pitchFamily="34" charset="0"/>
              </a:rPr>
              <a:t> </a:t>
            </a:r>
          </a:p>
          <a:p>
            <a:pPr algn="just"/>
            <a:r>
              <a:rPr lang="en-US" sz="1000" dirty="0">
                <a:latin typeface="Segoe UI" panose="020B0502040204020203" pitchFamily="34" charset="0"/>
                <a:cs typeface="Segoe UI" panose="020B0502040204020203" pitchFamily="34" charset="0"/>
              </a:rPr>
              <a:t>Kevin McCauley, Logistics Support for a Cross-Strait Invasion: The View from Beijing, US Naval War College - China Maritime Studies Institute, </a:t>
            </a:r>
            <a:r>
              <a:rPr lang="en-US" sz="1000" dirty="0">
                <a:latin typeface="Segoe UI" panose="020B0502040204020203" pitchFamily="34" charset="0"/>
                <a:cs typeface="Segoe UI" panose="020B0502040204020203" pitchFamily="34" charset="0"/>
                <a:hlinkClick r:id="rId7"/>
              </a:rPr>
              <a:t>https://digital-commons.usnwc.edu/cgi/viewcontent.cgi?article=1021&amp;context=cmsi-maritime-reports</a:t>
            </a:r>
            <a:r>
              <a:rPr lang="en-US" sz="1000" dirty="0">
                <a:latin typeface="Segoe UI" panose="020B0502040204020203" pitchFamily="34" charset="0"/>
                <a:cs typeface="Segoe UI" panose="020B0502040204020203" pitchFamily="34" charset="0"/>
              </a:rPr>
              <a:t> </a:t>
            </a:r>
          </a:p>
          <a:p>
            <a:pPr algn="just"/>
            <a:r>
              <a:rPr lang="en-US" sz="1000" dirty="0">
                <a:latin typeface="Segoe UI" panose="020B0502040204020203" pitchFamily="34" charset="0"/>
                <a:cs typeface="Segoe UI" panose="020B0502040204020203" pitchFamily="34" charset="0"/>
              </a:rPr>
              <a:t>Dennis J. </a:t>
            </a:r>
            <a:r>
              <a:rPr lang="en-US" sz="1000" dirty="0" err="1">
                <a:latin typeface="Segoe UI" panose="020B0502040204020203" pitchFamily="34" charset="0"/>
                <a:cs typeface="Segoe UI" panose="020B0502040204020203" pitchFamily="34" charset="0"/>
              </a:rPr>
              <a:t>Blasko</a:t>
            </a:r>
            <a:r>
              <a:rPr lang="en-US" sz="1000" dirty="0">
                <a:latin typeface="Segoe UI" panose="020B0502040204020203" pitchFamily="34" charset="0"/>
                <a:cs typeface="Segoe UI" panose="020B0502040204020203" pitchFamily="34" charset="0"/>
              </a:rPr>
              <a:t>, The PLA Army Amphibious Force, US Naval War College - China Maritime Studies Institute, 27 April 2022. </a:t>
            </a:r>
            <a:r>
              <a:rPr lang="en-US" sz="1000" dirty="0">
                <a:latin typeface="Segoe UI" panose="020B0502040204020203" pitchFamily="34" charset="0"/>
                <a:cs typeface="Segoe UI" panose="020B0502040204020203" pitchFamily="34" charset="0"/>
                <a:hlinkClick r:id="rId8"/>
              </a:rPr>
              <a:t>https://digital-commons.usnwc.edu/cgi/viewcontent.cgi?article=1019&amp;context=cmsi-maritime-reports</a:t>
            </a:r>
            <a:r>
              <a:rPr lang="en-US" sz="1000" dirty="0">
                <a:latin typeface="Segoe UI" panose="020B0502040204020203" pitchFamily="34" charset="0"/>
                <a:cs typeface="Segoe UI" panose="020B0502040204020203" pitchFamily="34" charset="0"/>
              </a:rPr>
              <a:t> </a:t>
            </a:r>
          </a:p>
          <a:p>
            <a:pPr algn="just"/>
            <a:r>
              <a:rPr lang="en-US" sz="1000" dirty="0">
                <a:latin typeface="Segoe UI" panose="020B0502040204020203" pitchFamily="34" charset="0"/>
                <a:cs typeface="Segoe UI" panose="020B0502040204020203" pitchFamily="34" charset="0"/>
              </a:rPr>
              <a:t>Cristina </a:t>
            </a:r>
            <a:r>
              <a:rPr lang="en-US" sz="1000" dirty="0" err="1">
                <a:latin typeface="Segoe UI" panose="020B0502040204020203" pitchFamily="34" charset="0"/>
                <a:cs typeface="Segoe UI" panose="020B0502040204020203" pitchFamily="34" charset="0"/>
              </a:rPr>
              <a:t>Garafola</a:t>
            </a:r>
            <a:r>
              <a:rPr lang="en-US" sz="1000" dirty="0">
                <a:latin typeface="Segoe UI" panose="020B0502040204020203" pitchFamily="34" charset="0"/>
                <a:cs typeface="Segoe UI" panose="020B0502040204020203" pitchFamily="34" charset="0"/>
              </a:rPr>
              <a:t>, "The PLA Airborne Corps in a Joint Island Landing Campaign,"  US Naval War College - China Maritime Studies Institute, 10 March 2022, </a:t>
            </a:r>
            <a:r>
              <a:rPr lang="en-US" sz="1000" dirty="0">
                <a:latin typeface="Segoe UI" panose="020B0502040204020203" pitchFamily="34" charset="0"/>
                <a:cs typeface="Segoe UI" panose="020B0502040204020203" pitchFamily="34" charset="0"/>
                <a:hlinkClick r:id="rId9"/>
              </a:rPr>
              <a:t>https://digital-commons.usnwc.edu/cgi/viewcontent.cgi?article=1018&amp;context=cmsi-maritime-reports</a:t>
            </a:r>
            <a:r>
              <a:rPr lang="en-US" sz="1000" dirty="0">
                <a:latin typeface="Segoe UI" panose="020B0502040204020203" pitchFamily="34" charset="0"/>
                <a:cs typeface="Segoe UI" panose="020B0502040204020203" pitchFamily="34" charset="0"/>
              </a:rPr>
              <a:t> </a:t>
            </a:r>
          </a:p>
          <a:p>
            <a:pPr algn="just"/>
            <a:r>
              <a:rPr lang="en-US" sz="1000" dirty="0">
                <a:latin typeface="Segoe UI" panose="020B0502040204020203" pitchFamily="34" charset="0"/>
                <a:cs typeface="Segoe UI" panose="020B0502040204020203" pitchFamily="34" charset="0"/>
              </a:rPr>
              <a:t>John Chen, Joel </a:t>
            </a:r>
            <a:r>
              <a:rPr lang="en-US" sz="1000" dirty="0" err="1">
                <a:latin typeface="Segoe UI" panose="020B0502040204020203" pitchFamily="34" charset="0"/>
                <a:cs typeface="Segoe UI" panose="020B0502040204020203" pitchFamily="34" charset="0"/>
              </a:rPr>
              <a:t>Wuthnow</a:t>
            </a:r>
            <a:r>
              <a:rPr lang="en-US" sz="1000" dirty="0">
                <a:latin typeface="Segoe UI" panose="020B0502040204020203" pitchFamily="34" charset="0"/>
                <a:cs typeface="Segoe UI" panose="020B0502040204020203" pitchFamily="34" charset="0"/>
              </a:rPr>
              <a:t>, "Chinese Special Operations in a Large-Scale Island Landing," US Naval War College - China Maritime Studies Institute, 21 January 2022, </a:t>
            </a:r>
            <a:r>
              <a:rPr lang="en-US" sz="1000" dirty="0">
                <a:latin typeface="Segoe UI" panose="020B0502040204020203" pitchFamily="34" charset="0"/>
                <a:cs typeface="Segoe UI" panose="020B0502040204020203" pitchFamily="34" charset="0"/>
                <a:hlinkClick r:id="rId10"/>
              </a:rPr>
              <a:t>https://digital-commons.usnwc.edu/cgi/viewcontent.cgi?article=1017&amp;context=cmsi-maritime-reports</a:t>
            </a:r>
            <a:r>
              <a:rPr lang="en-US" sz="1000" dirty="0">
                <a:latin typeface="Segoe UI" panose="020B0502040204020203" pitchFamily="34" charset="0"/>
                <a:cs typeface="Segoe UI" panose="020B0502040204020203" pitchFamily="34" charset="0"/>
              </a:rPr>
              <a:t> </a:t>
            </a:r>
          </a:p>
          <a:p>
            <a:pPr algn="just"/>
            <a:r>
              <a:rPr lang="en-US" sz="1000" dirty="0">
                <a:latin typeface="Segoe UI" panose="020B0502040204020203" pitchFamily="34" charset="0"/>
                <a:cs typeface="Segoe UI" panose="020B0502040204020203" pitchFamily="34" charset="0"/>
              </a:rPr>
              <a:t>Conor Kennedy, The New Chinese Marine Corps: A "Strategic Dagger" in a Cross-Strait Invasion, US Naval War College - China Maritime Studies Institute, 13 October 2021, </a:t>
            </a:r>
            <a:r>
              <a:rPr lang="en-US" sz="1000" dirty="0">
                <a:latin typeface="Segoe UI" panose="020B0502040204020203" pitchFamily="34" charset="0"/>
                <a:cs typeface="Segoe UI" panose="020B0502040204020203" pitchFamily="34" charset="0"/>
                <a:hlinkClick r:id="rId11"/>
              </a:rPr>
              <a:t>https://digital-commons.usnwc.edu/cgi/viewcontent.cgi?article=1014&amp;context=cmsi-maritime-reports</a:t>
            </a:r>
            <a:r>
              <a:rPr lang="en-US" sz="1000" dirty="0">
                <a:latin typeface="Segoe UI" panose="020B0502040204020203" pitchFamily="34" charset="0"/>
                <a:cs typeface="Segoe UI" panose="020B0502040204020203" pitchFamily="34" charset="0"/>
              </a:rPr>
              <a:t> </a:t>
            </a:r>
          </a:p>
        </p:txBody>
      </p:sp>
      <p:sp>
        <p:nvSpPr>
          <p:cNvPr id="11" name="TextBox 10">
            <a:extLst>
              <a:ext uri="{FF2B5EF4-FFF2-40B4-BE49-F238E27FC236}">
                <a16:creationId xmlns:a16="http://schemas.microsoft.com/office/drawing/2014/main" id="{90BA2337-0EAC-AFA0-AA66-9401A003C81B}"/>
              </a:ext>
            </a:extLst>
          </p:cNvPr>
          <p:cNvSpPr txBox="1"/>
          <p:nvPr/>
        </p:nvSpPr>
        <p:spPr>
          <a:xfrm>
            <a:off x="369698" y="891952"/>
            <a:ext cx="8340113" cy="461665"/>
          </a:xfrm>
          <a:prstGeom prst="rect">
            <a:avLst/>
          </a:prstGeom>
          <a:solidFill>
            <a:srgbClr val="FFFF00"/>
          </a:solidFill>
          <a:ln>
            <a:solidFill>
              <a:schemeClr val="tx1"/>
            </a:solidFill>
          </a:ln>
        </p:spPr>
        <p:txBody>
          <a:bodyPr wrap="square" rtlCol="0">
            <a:spAutoFit/>
          </a:bodyPr>
          <a:lstStyle/>
          <a:p>
            <a:r>
              <a:rPr lang="en-US" sz="1200" b="1" dirty="0">
                <a:latin typeface="Segoe UI" panose="020B0502040204020203" pitchFamily="34" charset="0"/>
                <a:cs typeface="Segoe UI" panose="020B0502040204020203" pitchFamily="34" charset="0"/>
              </a:rPr>
              <a:t>Please exercise caution when accessing foreign websites (esp. Taiwan MND) with NIPR computers. When possible, use Google Cached versions </a:t>
            </a:r>
            <a:r>
              <a:rPr lang="en-US" sz="1200" b="1" dirty="0" err="1">
                <a:latin typeface="Segoe UI" panose="020B0502040204020203" pitchFamily="34" charset="0"/>
                <a:cs typeface="Segoe UI" panose="020B0502040204020203" pitchFamily="34" charset="0"/>
              </a:rPr>
              <a:t>etc</a:t>
            </a:r>
            <a:r>
              <a:rPr lang="en-US" sz="1200" b="1" dirty="0">
                <a:latin typeface="Segoe UI" panose="020B0502040204020203" pitchFamily="34" charset="0"/>
                <a:cs typeface="Segoe UI" panose="020B0502040204020203" pitchFamily="34" charset="0"/>
              </a:rPr>
              <a:t> and a VPN</a:t>
            </a:r>
            <a:endParaRPr lang="en-US" sz="1400" b="1" dirty="0"/>
          </a:p>
        </p:txBody>
      </p:sp>
      <p:sp>
        <p:nvSpPr>
          <p:cNvPr id="14" name="Rectangle 13">
            <a:extLst>
              <a:ext uri="{FF2B5EF4-FFF2-40B4-BE49-F238E27FC236}">
                <a16:creationId xmlns:a16="http://schemas.microsoft.com/office/drawing/2014/main" id="{286B80F8-2C17-79C9-EE8E-35DCC1E12294}"/>
              </a:ext>
            </a:extLst>
          </p:cNvPr>
          <p:cNvSpPr/>
          <p:nvPr/>
        </p:nvSpPr>
        <p:spPr>
          <a:xfrm>
            <a:off x="0" y="0"/>
            <a:ext cx="9144000" cy="69294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Rectangle 14">
            <a:extLst>
              <a:ext uri="{FF2B5EF4-FFF2-40B4-BE49-F238E27FC236}">
                <a16:creationId xmlns:a16="http://schemas.microsoft.com/office/drawing/2014/main" id="{602A0F9D-4629-C926-E142-53EAD4DC4FF4}"/>
              </a:ext>
            </a:extLst>
          </p:cNvPr>
          <p:cNvSpPr/>
          <p:nvPr/>
        </p:nvSpPr>
        <p:spPr>
          <a:xfrm>
            <a:off x="0" y="692944"/>
            <a:ext cx="9144000" cy="69056"/>
          </a:xfrm>
          <a:prstGeom prst="rect">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Rectangle 15">
            <a:extLst>
              <a:ext uri="{FF2B5EF4-FFF2-40B4-BE49-F238E27FC236}">
                <a16:creationId xmlns:a16="http://schemas.microsoft.com/office/drawing/2014/main" id="{0A6FD35A-4442-6769-F41E-87FA8A55EFCA}"/>
              </a:ext>
            </a:extLst>
          </p:cNvPr>
          <p:cNvSpPr/>
          <p:nvPr/>
        </p:nvSpPr>
        <p:spPr>
          <a:xfrm>
            <a:off x="0" y="6492875"/>
            <a:ext cx="9144000" cy="36512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 name="Footer Placeholder 4">
            <a:extLst>
              <a:ext uri="{FF2B5EF4-FFF2-40B4-BE49-F238E27FC236}">
                <a16:creationId xmlns:a16="http://schemas.microsoft.com/office/drawing/2014/main" id="{549D37B9-8A7F-3A96-54A0-3C07D85F93F5}"/>
              </a:ext>
            </a:extLst>
          </p:cNvPr>
          <p:cNvSpPr txBox="1">
            <a:spLocks/>
          </p:cNvSpPr>
          <p:nvPr/>
        </p:nvSpPr>
        <p:spPr>
          <a:xfrm>
            <a:off x="3038377" y="22320"/>
            <a:ext cx="30861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UNCLASSIFIED</a:t>
            </a:r>
          </a:p>
        </p:txBody>
      </p:sp>
      <p:sp>
        <p:nvSpPr>
          <p:cNvPr id="18" name="Footer Placeholder 4">
            <a:extLst>
              <a:ext uri="{FF2B5EF4-FFF2-40B4-BE49-F238E27FC236}">
                <a16:creationId xmlns:a16="http://schemas.microsoft.com/office/drawing/2014/main" id="{409E6DF9-6BBA-FE98-F5E9-7D0155570FBA}"/>
              </a:ext>
            </a:extLst>
          </p:cNvPr>
          <p:cNvSpPr txBox="1">
            <a:spLocks/>
          </p:cNvSpPr>
          <p:nvPr/>
        </p:nvSpPr>
        <p:spPr>
          <a:xfrm>
            <a:off x="2996704" y="6470555"/>
            <a:ext cx="30861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UNCLASSIFIED</a:t>
            </a:r>
          </a:p>
        </p:txBody>
      </p:sp>
    </p:spTree>
    <p:extLst>
      <p:ext uri="{BB962C8B-B14F-4D97-AF65-F5344CB8AC3E}">
        <p14:creationId xmlns:p14="http://schemas.microsoft.com/office/powerpoint/2010/main" val="2020754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B8044-9D9F-A036-5AF8-205A630FE7D5}"/>
              </a:ext>
            </a:extLst>
          </p:cNvPr>
          <p:cNvSpPr txBox="1">
            <a:spLocks/>
          </p:cNvSpPr>
          <p:nvPr/>
        </p:nvSpPr>
        <p:spPr>
          <a:xfrm>
            <a:off x="319003" y="846019"/>
            <a:ext cx="8524841" cy="5012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3600" b="1" dirty="0">
                <a:latin typeface="Bahnschrift" panose="020B0502040204020203" pitchFamily="34" charset="0"/>
              </a:rPr>
              <a:t>Taiwanese Media Landscape</a:t>
            </a:r>
            <a:endParaRPr lang="en-US" sz="3600" b="1" dirty="0">
              <a:latin typeface="Bahnschrift" panose="020B0502040204020203" pitchFamily="34" charset="0"/>
            </a:endParaRPr>
          </a:p>
        </p:txBody>
      </p:sp>
      <p:sp>
        <p:nvSpPr>
          <p:cNvPr id="13" name="TextBox 12">
            <a:extLst>
              <a:ext uri="{FF2B5EF4-FFF2-40B4-BE49-F238E27FC236}">
                <a16:creationId xmlns:a16="http://schemas.microsoft.com/office/drawing/2014/main" id="{0224EFC4-AB2C-2B79-FF13-115D4F18A244}"/>
              </a:ext>
            </a:extLst>
          </p:cNvPr>
          <p:cNvSpPr txBox="1"/>
          <p:nvPr/>
        </p:nvSpPr>
        <p:spPr>
          <a:xfrm>
            <a:off x="3038377" y="6110141"/>
            <a:ext cx="3251724" cy="369332"/>
          </a:xfrm>
          <a:prstGeom prst="rect">
            <a:avLst/>
          </a:prstGeom>
          <a:noFill/>
        </p:spPr>
        <p:txBody>
          <a:bodyPr wrap="none" rtlCol="0">
            <a:spAutoFit/>
          </a:bodyPr>
          <a:lstStyle/>
          <a:p>
            <a:r>
              <a:rPr lang="en-US" b="1" dirty="0"/>
              <a:t>Pro-Mainland/Mainland-backed</a:t>
            </a:r>
          </a:p>
        </p:txBody>
      </p:sp>
      <p:sp>
        <p:nvSpPr>
          <p:cNvPr id="14" name="TextBox 13">
            <a:extLst>
              <a:ext uri="{FF2B5EF4-FFF2-40B4-BE49-F238E27FC236}">
                <a16:creationId xmlns:a16="http://schemas.microsoft.com/office/drawing/2014/main" id="{2136BF0A-95E2-B46E-9EA7-BE873F1EFDC2}"/>
              </a:ext>
            </a:extLst>
          </p:cNvPr>
          <p:cNvSpPr txBox="1"/>
          <p:nvPr/>
        </p:nvSpPr>
        <p:spPr>
          <a:xfrm>
            <a:off x="7882428" y="3059668"/>
            <a:ext cx="973728" cy="369332"/>
          </a:xfrm>
          <a:prstGeom prst="rect">
            <a:avLst/>
          </a:prstGeom>
          <a:noFill/>
        </p:spPr>
        <p:txBody>
          <a:bodyPr wrap="none" rtlCol="0">
            <a:spAutoFit/>
          </a:bodyPr>
          <a:lstStyle/>
          <a:p>
            <a:r>
              <a:rPr lang="en-US" b="1" dirty="0"/>
              <a:t>Pro-DPP</a:t>
            </a:r>
          </a:p>
        </p:txBody>
      </p:sp>
      <p:sp>
        <p:nvSpPr>
          <p:cNvPr id="15" name="TextBox 14">
            <a:extLst>
              <a:ext uri="{FF2B5EF4-FFF2-40B4-BE49-F238E27FC236}">
                <a16:creationId xmlns:a16="http://schemas.microsoft.com/office/drawing/2014/main" id="{3AD442BD-91BC-A66D-5605-430C523D20AD}"/>
              </a:ext>
            </a:extLst>
          </p:cNvPr>
          <p:cNvSpPr txBox="1"/>
          <p:nvPr/>
        </p:nvSpPr>
        <p:spPr>
          <a:xfrm>
            <a:off x="309579" y="3117246"/>
            <a:ext cx="1023422" cy="369332"/>
          </a:xfrm>
          <a:prstGeom prst="rect">
            <a:avLst/>
          </a:prstGeom>
          <a:noFill/>
        </p:spPr>
        <p:txBody>
          <a:bodyPr wrap="none" rtlCol="0">
            <a:spAutoFit/>
          </a:bodyPr>
          <a:lstStyle/>
          <a:p>
            <a:r>
              <a:rPr lang="en-US" b="1" dirty="0"/>
              <a:t>Pro-KMT</a:t>
            </a:r>
          </a:p>
        </p:txBody>
      </p:sp>
      <p:sp>
        <p:nvSpPr>
          <p:cNvPr id="16" name="Arrow: Right 15">
            <a:extLst>
              <a:ext uri="{FF2B5EF4-FFF2-40B4-BE49-F238E27FC236}">
                <a16:creationId xmlns:a16="http://schemas.microsoft.com/office/drawing/2014/main" id="{66B424BF-BE84-6229-D56F-7E46DC55BB5D}"/>
              </a:ext>
            </a:extLst>
          </p:cNvPr>
          <p:cNvSpPr/>
          <p:nvPr/>
        </p:nvSpPr>
        <p:spPr>
          <a:xfrm>
            <a:off x="4571999" y="2971800"/>
            <a:ext cx="1911927" cy="265484"/>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89AA5B31-D012-08C6-BC70-C0313D8425C2}"/>
              </a:ext>
            </a:extLst>
          </p:cNvPr>
          <p:cNvSpPr/>
          <p:nvPr/>
        </p:nvSpPr>
        <p:spPr>
          <a:xfrm flipH="1">
            <a:off x="2660073" y="2971800"/>
            <a:ext cx="1911926" cy="265484"/>
          </a:xfrm>
          <a:prstGeom prst="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5936CA7F-02F3-07B5-94A8-EC6D52BD9531}"/>
              </a:ext>
            </a:extLst>
          </p:cNvPr>
          <p:cNvSpPr/>
          <p:nvPr/>
        </p:nvSpPr>
        <p:spPr>
          <a:xfrm rot="5400000">
            <a:off x="3625463" y="3981408"/>
            <a:ext cx="1911927" cy="26548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B4599BE5-9C83-E7BB-9090-D1F06819945D}"/>
              </a:ext>
            </a:extLst>
          </p:cNvPr>
          <p:cNvPicPr>
            <a:picLocks noChangeAspect="1"/>
          </p:cNvPicPr>
          <p:nvPr/>
        </p:nvPicPr>
        <p:blipFill>
          <a:blip r:embed="rId3"/>
          <a:stretch>
            <a:fillRect/>
          </a:stretch>
        </p:blipFill>
        <p:spPr>
          <a:xfrm>
            <a:off x="3744618" y="2452803"/>
            <a:ext cx="1673614" cy="465528"/>
          </a:xfrm>
          <a:prstGeom prst="rect">
            <a:avLst/>
          </a:prstGeom>
        </p:spPr>
      </p:pic>
      <p:sp>
        <p:nvSpPr>
          <p:cNvPr id="23" name="TextBox 22">
            <a:extLst>
              <a:ext uri="{FF2B5EF4-FFF2-40B4-BE49-F238E27FC236}">
                <a16:creationId xmlns:a16="http://schemas.microsoft.com/office/drawing/2014/main" id="{2AFC7952-414F-606F-21CF-3FED3B04663C}"/>
              </a:ext>
            </a:extLst>
          </p:cNvPr>
          <p:cNvSpPr txBox="1"/>
          <p:nvPr/>
        </p:nvSpPr>
        <p:spPr>
          <a:xfrm>
            <a:off x="5313750" y="2400025"/>
            <a:ext cx="1772266" cy="553998"/>
          </a:xfrm>
          <a:prstGeom prst="rect">
            <a:avLst/>
          </a:prstGeom>
          <a:noFill/>
        </p:spPr>
        <p:txBody>
          <a:bodyPr wrap="square">
            <a:spAutoFit/>
          </a:bodyPr>
          <a:lstStyle/>
          <a:p>
            <a:pPr algn="ctr"/>
            <a:r>
              <a:rPr lang="en-US" sz="1000" dirty="0">
                <a:latin typeface="Segoe UI" panose="020B0502040204020203" pitchFamily="34" charset="0"/>
                <a:cs typeface="Segoe UI" panose="020B0502040204020203" pitchFamily="34" charset="0"/>
              </a:rPr>
              <a:t>Government-produced </a:t>
            </a:r>
          </a:p>
          <a:p>
            <a:pPr algn="ctr"/>
            <a:r>
              <a:rPr lang="en-US" sz="1000" dirty="0">
                <a:latin typeface="Segoe UI" panose="020B0502040204020203" pitchFamily="34" charset="0"/>
                <a:cs typeface="Segoe UI" panose="020B0502040204020203" pitchFamily="34" charset="0"/>
              </a:rPr>
              <a:t>military-focused news </a:t>
            </a:r>
          </a:p>
          <a:p>
            <a:pPr algn="ctr"/>
            <a:r>
              <a:rPr lang="en-US" sz="1000" dirty="0">
                <a:latin typeface="Segoe UI" panose="020B0502040204020203" pitchFamily="34" charset="0"/>
                <a:cs typeface="Segoe UI" panose="020B0502040204020203" pitchFamily="34" charset="0"/>
              </a:rPr>
              <a:t>https://www.ydn.com.tw/</a:t>
            </a:r>
          </a:p>
        </p:txBody>
      </p:sp>
      <p:pic>
        <p:nvPicPr>
          <p:cNvPr id="24" name="Picture 23">
            <a:extLst>
              <a:ext uri="{FF2B5EF4-FFF2-40B4-BE49-F238E27FC236}">
                <a16:creationId xmlns:a16="http://schemas.microsoft.com/office/drawing/2014/main" id="{6C70EF46-A669-F0EC-E8EC-0CEF44699375}"/>
              </a:ext>
            </a:extLst>
          </p:cNvPr>
          <p:cNvPicPr>
            <a:picLocks noChangeAspect="1"/>
          </p:cNvPicPr>
          <p:nvPr/>
        </p:nvPicPr>
        <p:blipFill>
          <a:blip r:embed="rId4"/>
          <a:stretch>
            <a:fillRect/>
          </a:stretch>
        </p:blipFill>
        <p:spPr>
          <a:xfrm>
            <a:off x="3819167" y="5175481"/>
            <a:ext cx="1524515" cy="359009"/>
          </a:xfrm>
          <a:prstGeom prst="rect">
            <a:avLst/>
          </a:prstGeom>
        </p:spPr>
      </p:pic>
      <p:sp>
        <p:nvSpPr>
          <p:cNvPr id="25" name="TextBox 24">
            <a:extLst>
              <a:ext uri="{FF2B5EF4-FFF2-40B4-BE49-F238E27FC236}">
                <a16:creationId xmlns:a16="http://schemas.microsoft.com/office/drawing/2014/main" id="{3C1FB3AB-6734-9B10-92F5-7E973596CDA3}"/>
              </a:ext>
            </a:extLst>
          </p:cNvPr>
          <p:cNvSpPr txBox="1"/>
          <p:nvPr/>
        </p:nvSpPr>
        <p:spPr>
          <a:xfrm>
            <a:off x="3022337" y="5529328"/>
            <a:ext cx="3118174" cy="553998"/>
          </a:xfrm>
          <a:prstGeom prst="rect">
            <a:avLst/>
          </a:prstGeom>
          <a:noFill/>
        </p:spPr>
        <p:txBody>
          <a:bodyPr wrap="square" rtlCol="0">
            <a:spAutoFit/>
          </a:bodyPr>
          <a:lstStyle/>
          <a:p>
            <a:pPr algn="ctr"/>
            <a:r>
              <a:rPr lang="en-US" sz="1000" dirty="0">
                <a:latin typeface="Segoe UI" panose="020B0502040204020203" pitchFamily="34" charset="0"/>
                <a:cs typeface="Segoe UI" panose="020B0502040204020203" pitchFamily="34" charset="0"/>
              </a:rPr>
              <a:t>China Times</a:t>
            </a:r>
          </a:p>
          <a:p>
            <a:pPr algn="ctr"/>
            <a:r>
              <a:rPr lang="en-US" sz="1000" dirty="0">
                <a:latin typeface="Segoe UI" panose="020B0502040204020203" pitchFamily="34" charset="0"/>
                <a:cs typeface="Segoe UI" panose="020B0502040204020203" pitchFamily="34" charset="0"/>
                <a:hlinkClick r:id="rId5"/>
              </a:rPr>
              <a:t>www.chinatimes.com/</a:t>
            </a:r>
            <a:endParaRPr lang="en-US" sz="1000" dirty="0">
              <a:latin typeface="Segoe UI" panose="020B0502040204020203" pitchFamily="34" charset="0"/>
              <a:cs typeface="Segoe UI" panose="020B0502040204020203" pitchFamily="34" charset="0"/>
            </a:endParaRPr>
          </a:p>
          <a:p>
            <a:pPr algn="ctr"/>
            <a:r>
              <a:rPr lang="en-US" sz="1000" dirty="0">
                <a:latin typeface="Segoe UI" panose="020B0502040204020203" pitchFamily="34" charset="0"/>
                <a:cs typeface="Segoe UI" panose="020B0502040204020203" pitchFamily="34" charset="0"/>
              </a:rPr>
              <a:t>Owned by Mainland-aligned commercial group</a:t>
            </a:r>
          </a:p>
        </p:txBody>
      </p:sp>
      <p:sp>
        <p:nvSpPr>
          <p:cNvPr id="26" name="TextBox 25">
            <a:extLst>
              <a:ext uri="{FF2B5EF4-FFF2-40B4-BE49-F238E27FC236}">
                <a16:creationId xmlns:a16="http://schemas.microsoft.com/office/drawing/2014/main" id="{3F9E57D5-6ED2-05BF-E2ED-1C34C28A6596}"/>
              </a:ext>
            </a:extLst>
          </p:cNvPr>
          <p:cNvSpPr txBox="1"/>
          <p:nvPr/>
        </p:nvSpPr>
        <p:spPr>
          <a:xfrm>
            <a:off x="4625544" y="1464241"/>
            <a:ext cx="2232456" cy="861774"/>
          </a:xfrm>
          <a:prstGeom prst="rect">
            <a:avLst/>
          </a:prstGeom>
          <a:noFill/>
        </p:spPr>
        <p:txBody>
          <a:bodyPr wrap="square">
            <a:spAutoFit/>
          </a:bodyPr>
          <a:lstStyle/>
          <a:p>
            <a:pPr algn="ctr"/>
            <a:r>
              <a:rPr lang="en-US" sz="1000" dirty="0">
                <a:latin typeface="Segoe UI" panose="020B0502040204020203" pitchFamily="34" charset="0"/>
                <a:cs typeface="Segoe UI" panose="020B0502040204020203" pitchFamily="34" charset="0"/>
              </a:rPr>
              <a:t>Central News Agency (CNA)/</a:t>
            </a:r>
          </a:p>
          <a:p>
            <a:pPr algn="ctr"/>
            <a:r>
              <a:rPr lang="en-US" sz="1000" dirty="0">
                <a:latin typeface="Segoe UI" panose="020B0502040204020203" pitchFamily="34" charset="0"/>
                <a:cs typeface="Segoe UI" panose="020B0502040204020203" pitchFamily="34" charset="0"/>
              </a:rPr>
              <a:t>Focus Taiwan (</a:t>
            </a:r>
            <a:r>
              <a:rPr lang="en-US" sz="1000" dirty="0" err="1">
                <a:latin typeface="Segoe UI" panose="020B0502040204020203" pitchFamily="34" charset="0"/>
                <a:cs typeface="Segoe UI" panose="020B0502040204020203" pitchFamily="34" charset="0"/>
              </a:rPr>
              <a:t>english</a:t>
            </a:r>
            <a:r>
              <a:rPr lang="en-US" sz="1000" dirty="0">
                <a:latin typeface="Segoe UI" panose="020B0502040204020203" pitchFamily="34" charset="0"/>
                <a:cs typeface="Segoe UI" panose="020B0502040204020203" pitchFamily="34" charset="0"/>
              </a:rPr>
              <a:t> edition)</a:t>
            </a:r>
          </a:p>
          <a:p>
            <a:pPr algn="ctr"/>
            <a:r>
              <a:rPr lang="en-US" sz="1000" dirty="0">
                <a:latin typeface="Segoe UI" panose="020B0502040204020203" pitchFamily="34" charset="0"/>
                <a:cs typeface="Segoe UI" panose="020B0502040204020203" pitchFamily="34" charset="0"/>
              </a:rPr>
              <a:t>https://www.cna.com.tw/</a:t>
            </a:r>
          </a:p>
          <a:p>
            <a:pPr algn="ctr"/>
            <a:r>
              <a:rPr lang="en-US" sz="1000" dirty="0">
                <a:latin typeface="Segoe UI" panose="020B0502040204020203" pitchFamily="34" charset="0"/>
                <a:cs typeface="Segoe UI" panose="020B0502040204020203" pitchFamily="34" charset="0"/>
              </a:rPr>
              <a:t>https://focustaiwan.tw/</a:t>
            </a:r>
          </a:p>
          <a:p>
            <a:pPr algn="ctr"/>
            <a:r>
              <a:rPr lang="en-US" sz="1000" dirty="0">
                <a:latin typeface="Segoe UI" panose="020B0502040204020203" pitchFamily="34" charset="0"/>
                <a:cs typeface="Segoe UI" panose="020B0502040204020203" pitchFamily="34" charset="0"/>
              </a:rPr>
              <a:t>NGO-run News Agency</a:t>
            </a:r>
          </a:p>
        </p:txBody>
      </p:sp>
      <p:pic>
        <p:nvPicPr>
          <p:cNvPr id="27" name="Picture 26">
            <a:extLst>
              <a:ext uri="{FF2B5EF4-FFF2-40B4-BE49-F238E27FC236}">
                <a16:creationId xmlns:a16="http://schemas.microsoft.com/office/drawing/2014/main" id="{0696EC80-F344-2523-F6EC-C729149A749E}"/>
              </a:ext>
            </a:extLst>
          </p:cNvPr>
          <p:cNvPicPr>
            <a:picLocks noChangeAspect="1"/>
          </p:cNvPicPr>
          <p:nvPr/>
        </p:nvPicPr>
        <p:blipFill>
          <a:blip r:embed="rId6"/>
          <a:stretch>
            <a:fillRect/>
          </a:stretch>
        </p:blipFill>
        <p:spPr>
          <a:xfrm>
            <a:off x="4028893" y="1614178"/>
            <a:ext cx="805885" cy="577265"/>
          </a:xfrm>
          <a:prstGeom prst="rect">
            <a:avLst/>
          </a:prstGeom>
        </p:spPr>
      </p:pic>
      <p:pic>
        <p:nvPicPr>
          <p:cNvPr id="32" name="Picture 31">
            <a:extLst>
              <a:ext uri="{FF2B5EF4-FFF2-40B4-BE49-F238E27FC236}">
                <a16:creationId xmlns:a16="http://schemas.microsoft.com/office/drawing/2014/main" id="{EBD79035-5CD1-4F70-6B81-6739623E865F}"/>
              </a:ext>
            </a:extLst>
          </p:cNvPr>
          <p:cNvPicPr>
            <a:picLocks noChangeAspect="1"/>
          </p:cNvPicPr>
          <p:nvPr/>
        </p:nvPicPr>
        <p:blipFill>
          <a:blip r:embed="rId7"/>
          <a:stretch>
            <a:fillRect/>
          </a:stretch>
        </p:blipFill>
        <p:spPr>
          <a:xfrm>
            <a:off x="7312891" y="1725225"/>
            <a:ext cx="1543265" cy="638264"/>
          </a:xfrm>
          <a:prstGeom prst="rect">
            <a:avLst/>
          </a:prstGeom>
        </p:spPr>
      </p:pic>
      <p:sp>
        <p:nvSpPr>
          <p:cNvPr id="34" name="TextBox 33">
            <a:extLst>
              <a:ext uri="{FF2B5EF4-FFF2-40B4-BE49-F238E27FC236}">
                <a16:creationId xmlns:a16="http://schemas.microsoft.com/office/drawing/2014/main" id="{E768ABCF-2483-0C97-6B22-AC2B98C287D8}"/>
              </a:ext>
            </a:extLst>
          </p:cNvPr>
          <p:cNvSpPr txBox="1"/>
          <p:nvPr/>
        </p:nvSpPr>
        <p:spPr>
          <a:xfrm>
            <a:off x="7214357" y="2311702"/>
            <a:ext cx="2969749" cy="600164"/>
          </a:xfrm>
          <a:prstGeom prst="rect">
            <a:avLst/>
          </a:prstGeom>
          <a:noFill/>
        </p:spPr>
        <p:txBody>
          <a:bodyPr wrap="square">
            <a:spAutoFit/>
          </a:bodyPr>
          <a:lstStyle/>
          <a:p>
            <a:pPr marL="0" marR="0">
              <a:spcBef>
                <a:spcPts val="0"/>
              </a:spcBef>
              <a:spcAft>
                <a:spcPts val="0"/>
              </a:spcAft>
            </a:pPr>
            <a:r>
              <a:rPr lang="en-US" sz="1100" dirty="0">
                <a:effectLst/>
                <a:latin typeface="Segoe UI" panose="020B0502040204020203" pitchFamily="34" charset="0"/>
                <a:ea typeface="DengXian" panose="02010600030101010101" pitchFamily="2" charset="-122"/>
                <a:cs typeface="Times New Roman" panose="02020603050405020304" pitchFamily="18" charset="0"/>
              </a:rPr>
              <a:t>Liberty Times/ Taipei Times </a:t>
            </a:r>
            <a:r>
              <a:rPr lang="en-US" sz="1100" dirty="0">
                <a:effectLst/>
                <a:latin typeface="Segoe UI" panose="020B0502040204020203" pitchFamily="34" charset="0"/>
                <a:ea typeface="DengXian" panose="02010600030101010101" pitchFamily="2" charset="-122"/>
                <a:cs typeface="Times New Roman" panose="02020603050405020304" pitchFamily="18" charset="0"/>
                <a:hlinkClick r:id="rId8"/>
              </a:rPr>
              <a:t>https://www.ltn.com.tw/</a:t>
            </a:r>
            <a:endParaRPr lang="en-US" sz="1100" dirty="0">
              <a:effectLst/>
              <a:latin typeface="Segoe UI" panose="020B0502040204020203" pitchFamily="34" charset="0"/>
              <a:ea typeface="DengXian" panose="02010600030101010101" pitchFamily="2" charset="-122"/>
              <a:cs typeface="Times New Roman" panose="02020603050405020304" pitchFamily="18" charset="0"/>
            </a:endParaRPr>
          </a:p>
          <a:p>
            <a:pPr marL="0" marR="0">
              <a:spcBef>
                <a:spcPts val="0"/>
              </a:spcBef>
              <a:spcAft>
                <a:spcPts val="0"/>
              </a:spcAft>
            </a:pPr>
            <a:r>
              <a:rPr lang="en-US" sz="1100" dirty="0">
                <a:effectLst/>
                <a:latin typeface="Segoe UI" panose="020B0502040204020203" pitchFamily="34" charset="0"/>
                <a:ea typeface="DengXian" panose="02010600030101010101" pitchFamily="2" charset="-122"/>
                <a:cs typeface="Times New Roman" panose="02020603050405020304" pitchFamily="18" charset="0"/>
                <a:hlinkClick r:id="rId9"/>
              </a:rPr>
              <a:t>http://taipeitimes.com/</a:t>
            </a:r>
            <a:r>
              <a:rPr lang="en-US" sz="1100" dirty="0">
                <a:latin typeface="Segoe UI" panose="020B0502040204020203" pitchFamily="34" charset="0"/>
                <a:ea typeface="DengXian" panose="02010600030101010101" pitchFamily="2" charset="-122"/>
                <a:cs typeface="Times New Roman" panose="02020603050405020304" pitchFamily="18" charset="0"/>
              </a:rPr>
              <a:t> </a:t>
            </a:r>
            <a:endParaRPr lang="en-US" sz="1100" dirty="0">
              <a:effectLst/>
              <a:latin typeface="Segoe UI" panose="020B0502040204020203" pitchFamily="34" charset="0"/>
              <a:ea typeface="DengXian" panose="02010600030101010101" pitchFamily="2" charset="-122"/>
              <a:cs typeface="Times New Roman" panose="02020603050405020304" pitchFamily="18" charset="0"/>
            </a:endParaRPr>
          </a:p>
        </p:txBody>
      </p:sp>
      <p:pic>
        <p:nvPicPr>
          <p:cNvPr id="36" name="Picture 35">
            <a:extLst>
              <a:ext uri="{FF2B5EF4-FFF2-40B4-BE49-F238E27FC236}">
                <a16:creationId xmlns:a16="http://schemas.microsoft.com/office/drawing/2014/main" id="{FD089487-AF43-DEE1-03BF-DA08F9F0F7AF}"/>
              </a:ext>
            </a:extLst>
          </p:cNvPr>
          <p:cNvPicPr>
            <a:picLocks noChangeAspect="1"/>
          </p:cNvPicPr>
          <p:nvPr/>
        </p:nvPicPr>
        <p:blipFill>
          <a:blip r:embed="rId10"/>
          <a:stretch>
            <a:fillRect/>
          </a:stretch>
        </p:blipFill>
        <p:spPr>
          <a:xfrm>
            <a:off x="277466" y="2268239"/>
            <a:ext cx="1465480" cy="367903"/>
          </a:xfrm>
          <a:prstGeom prst="rect">
            <a:avLst/>
          </a:prstGeom>
        </p:spPr>
      </p:pic>
      <p:sp>
        <p:nvSpPr>
          <p:cNvPr id="38" name="TextBox 37">
            <a:extLst>
              <a:ext uri="{FF2B5EF4-FFF2-40B4-BE49-F238E27FC236}">
                <a16:creationId xmlns:a16="http://schemas.microsoft.com/office/drawing/2014/main" id="{7A423AED-6352-6891-8EC1-2C0D72B46DB1}"/>
              </a:ext>
            </a:extLst>
          </p:cNvPr>
          <p:cNvSpPr txBox="1"/>
          <p:nvPr/>
        </p:nvSpPr>
        <p:spPr>
          <a:xfrm>
            <a:off x="-72418" y="2567838"/>
            <a:ext cx="2165249" cy="461665"/>
          </a:xfrm>
          <a:prstGeom prst="rect">
            <a:avLst/>
          </a:prstGeom>
          <a:noFill/>
        </p:spPr>
        <p:txBody>
          <a:bodyPr wrap="square">
            <a:spAutoFit/>
          </a:bodyPr>
          <a:lstStyle/>
          <a:p>
            <a:pPr marL="0" marR="0" algn="ctr">
              <a:spcBef>
                <a:spcPts val="0"/>
              </a:spcBef>
              <a:spcAft>
                <a:spcPts val="0"/>
              </a:spcAft>
            </a:pPr>
            <a:r>
              <a:rPr lang="en-US" sz="1200" dirty="0">
                <a:effectLst/>
                <a:latin typeface="Segoe UI" panose="020B0502040204020203" pitchFamily="34" charset="0"/>
                <a:ea typeface="DengXian" panose="02010600030101010101" pitchFamily="2" charset="-122"/>
                <a:cs typeface="Times New Roman" panose="02020603050405020304" pitchFamily="18" charset="0"/>
              </a:rPr>
              <a:t>United Daily News</a:t>
            </a:r>
          </a:p>
          <a:p>
            <a:pPr marL="0" marR="0" algn="ctr">
              <a:spcBef>
                <a:spcPts val="0"/>
              </a:spcBef>
              <a:spcAft>
                <a:spcPts val="0"/>
              </a:spcAft>
            </a:pPr>
            <a:r>
              <a:rPr lang="en-US" sz="1200" dirty="0">
                <a:effectLst/>
                <a:latin typeface="Segoe UI" panose="020B0502040204020203" pitchFamily="34" charset="0"/>
                <a:ea typeface="DengXian" panose="02010600030101010101" pitchFamily="2" charset="-122"/>
                <a:cs typeface="Times New Roman" panose="02020603050405020304" pitchFamily="18" charset="0"/>
                <a:hlinkClick r:id="rId11"/>
              </a:rPr>
              <a:t>https://udn.com/</a:t>
            </a:r>
            <a:r>
              <a:rPr lang="en-US" sz="1200" dirty="0">
                <a:effectLst/>
                <a:latin typeface="Segoe UI" panose="020B0502040204020203" pitchFamily="34" charset="0"/>
                <a:ea typeface="DengXian" panose="02010600030101010101" pitchFamily="2" charset="-122"/>
                <a:cs typeface="Times New Roman" panose="02020603050405020304" pitchFamily="18" charset="0"/>
              </a:rPr>
              <a:t> </a:t>
            </a:r>
          </a:p>
        </p:txBody>
      </p:sp>
      <p:sp>
        <p:nvSpPr>
          <p:cNvPr id="3" name="Rectangle 2">
            <a:extLst>
              <a:ext uri="{FF2B5EF4-FFF2-40B4-BE49-F238E27FC236}">
                <a16:creationId xmlns:a16="http://schemas.microsoft.com/office/drawing/2014/main" id="{1D11505E-42D0-D102-8497-EE345B6B0979}"/>
              </a:ext>
            </a:extLst>
          </p:cNvPr>
          <p:cNvSpPr/>
          <p:nvPr/>
        </p:nvSpPr>
        <p:spPr>
          <a:xfrm>
            <a:off x="0" y="0"/>
            <a:ext cx="9144000" cy="69294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Rectangle 3">
            <a:extLst>
              <a:ext uri="{FF2B5EF4-FFF2-40B4-BE49-F238E27FC236}">
                <a16:creationId xmlns:a16="http://schemas.microsoft.com/office/drawing/2014/main" id="{D8C86E3A-5E40-AF43-93BB-BBD44BA04C17}"/>
              </a:ext>
            </a:extLst>
          </p:cNvPr>
          <p:cNvSpPr/>
          <p:nvPr/>
        </p:nvSpPr>
        <p:spPr>
          <a:xfrm>
            <a:off x="0" y="692944"/>
            <a:ext cx="9144000" cy="69056"/>
          </a:xfrm>
          <a:prstGeom prst="rect">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Rectangle 9">
            <a:extLst>
              <a:ext uri="{FF2B5EF4-FFF2-40B4-BE49-F238E27FC236}">
                <a16:creationId xmlns:a16="http://schemas.microsoft.com/office/drawing/2014/main" id="{AD46E2F2-2368-5985-8033-8BCF16F8C0A1}"/>
              </a:ext>
            </a:extLst>
          </p:cNvPr>
          <p:cNvSpPr/>
          <p:nvPr/>
        </p:nvSpPr>
        <p:spPr>
          <a:xfrm>
            <a:off x="0" y="6492875"/>
            <a:ext cx="9144000" cy="36512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Footer Placeholder 4">
            <a:extLst>
              <a:ext uri="{FF2B5EF4-FFF2-40B4-BE49-F238E27FC236}">
                <a16:creationId xmlns:a16="http://schemas.microsoft.com/office/drawing/2014/main" id="{1297CEED-DE92-0044-EBED-B54773847017}"/>
              </a:ext>
            </a:extLst>
          </p:cNvPr>
          <p:cNvSpPr txBox="1">
            <a:spLocks/>
          </p:cNvSpPr>
          <p:nvPr/>
        </p:nvSpPr>
        <p:spPr>
          <a:xfrm>
            <a:off x="3038377" y="22320"/>
            <a:ext cx="30861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UNCLASSIFIED</a:t>
            </a:r>
          </a:p>
        </p:txBody>
      </p:sp>
      <p:sp>
        <p:nvSpPr>
          <p:cNvPr id="19" name="Footer Placeholder 4">
            <a:extLst>
              <a:ext uri="{FF2B5EF4-FFF2-40B4-BE49-F238E27FC236}">
                <a16:creationId xmlns:a16="http://schemas.microsoft.com/office/drawing/2014/main" id="{5C570004-CAEB-BD6B-A40A-7B9E50452C7C}"/>
              </a:ext>
            </a:extLst>
          </p:cNvPr>
          <p:cNvSpPr txBox="1">
            <a:spLocks/>
          </p:cNvSpPr>
          <p:nvPr/>
        </p:nvSpPr>
        <p:spPr>
          <a:xfrm>
            <a:off x="2905634" y="6472754"/>
            <a:ext cx="30861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UNCLASSIFIED</a:t>
            </a:r>
          </a:p>
        </p:txBody>
      </p:sp>
    </p:spTree>
    <p:extLst>
      <p:ext uri="{BB962C8B-B14F-4D97-AF65-F5344CB8AC3E}">
        <p14:creationId xmlns:p14="http://schemas.microsoft.com/office/powerpoint/2010/main" val="3979649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0611FAB-DCD3-44E7-884C-1A02FB3F7683}"/>
              </a:ext>
            </a:extLst>
          </p:cNvPr>
          <p:cNvSpPr txBox="1"/>
          <p:nvPr/>
        </p:nvSpPr>
        <p:spPr>
          <a:xfrm>
            <a:off x="1447800" y="5601367"/>
            <a:ext cx="2315057" cy="307777"/>
          </a:xfrm>
          <a:prstGeom prst="rect">
            <a:avLst/>
          </a:prstGeom>
          <a:noFill/>
        </p:spPr>
        <p:txBody>
          <a:bodyPr wrap="none" rtlCol="0">
            <a:spAutoFit/>
          </a:bodyPr>
          <a:lstStyle/>
          <a:p>
            <a:r>
              <a:rPr lang="en-US" sz="1400" dirty="0">
                <a:solidFill>
                  <a:schemeClr val="bg1"/>
                </a:solidFill>
              </a:rPr>
              <a:t>This briefing is UNCLASSIFIED</a:t>
            </a:r>
          </a:p>
        </p:txBody>
      </p:sp>
      <p:pic>
        <p:nvPicPr>
          <p:cNvPr id="6" name="Picture 5">
            <a:extLst>
              <a:ext uri="{FF2B5EF4-FFF2-40B4-BE49-F238E27FC236}">
                <a16:creationId xmlns:a16="http://schemas.microsoft.com/office/drawing/2014/main" id="{7860CA6A-B253-D6D3-19DF-BC73DCA70D01}"/>
              </a:ext>
            </a:extLst>
          </p:cNvPr>
          <p:cNvPicPr>
            <a:picLocks noChangeAspect="1"/>
          </p:cNvPicPr>
          <p:nvPr/>
        </p:nvPicPr>
        <p:blipFill>
          <a:blip r:embed="rId2"/>
          <a:stretch>
            <a:fillRect/>
          </a:stretch>
        </p:blipFill>
        <p:spPr>
          <a:xfrm>
            <a:off x="1108815" y="571327"/>
            <a:ext cx="6772275" cy="4676775"/>
          </a:xfrm>
          <a:prstGeom prst="rect">
            <a:avLst/>
          </a:prstGeom>
        </p:spPr>
      </p:pic>
      <p:sp>
        <p:nvSpPr>
          <p:cNvPr id="7" name="TextBox 6">
            <a:extLst>
              <a:ext uri="{FF2B5EF4-FFF2-40B4-BE49-F238E27FC236}">
                <a16:creationId xmlns:a16="http://schemas.microsoft.com/office/drawing/2014/main" id="{173B392A-3051-F570-DE56-C74DF1D4DD45}"/>
              </a:ext>
            </a:extLst>
          </p:cNvPr>
          <p:cNvSpPr txBox="1"/>
          <p:nvPr/>
        </p:nvSpPr>
        <p:spPr>
          <a:xfrm>
            <a:off x="467000" y="5217578"/>
            <a:ext cx="8145517" cy="1138773"/>
          </a:xfrm>
          <a:prstGeom prst="rect">
            <a:avLst/>
          </a:prstGeom>
          <a:noFill/>
        </p:spPr>
        <p:txBody>
          <a:bodyPr wrap="square">
            <a:spAutoFit/>
          </a:bodyPr>
          <a:lstStyle/>
          <a:p>
            <a:pPr algn="ctr"/>
            <a:r>
              <a:rPr lang="en-US" sz="2000" dirty="0"/>
              <a:t>Central repository of TRADOC G-2 and Army resources on China</a:t>
            </a:r>
          </a:p>
          <a:p>
            <a:pPr algn="ctr"/>
            <a:endParaRPr lang="en-US" sz="2000" dirty="0">
              <a:hlinkClick r:id="rId3"/>
            </a:endParaRPr>
          </a:p>
          <a:p>
            <a:pPr algn="ctr"/>
            <a:r>
              <a:rPr lang="en-US" sz="2800" dirty="0">
                <a:hlinkClick r:id="rId3"/>
              </a:rPr>
              <a:t>https://oe.tradoc.army.mil/how-china-fights/</a:t>
            </a:r>
            <a:endParaRPr lang="en-US" sz="2800" dirty="0"/>
          </a:p>
        </p:txBody>
      </p:sp>
    </p:spTree>
    <p:extLst>
      <p:ext uri="{BB962C8B-B14F-4D97-AF65-F5344CB8AC3E}">
        <p14:creationId xmlns:p14="http://schemas.microsoft.com/office/powerpoint/2010/main" val="2826042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a:cxnSpLocks/>
          </p:cNvCxnSpPr>
          <p:nvPr/>
        </p:nvCxnSpPr>
        <p:spPr>
          <a:xfrm>
            <a:off x="457199" y="1066800"/>
            <a:ext cx="8229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0611FAB-DCD3-44E7-884C-1A02FB3F7683}"/>
              </a:ext>
            </a:extLst>
          </p:cNvPr>
          <p:cNvSpPr txBox="1"/>
          <p:nvPr/>
        </p:nvSpPr>
        <p:spPr>
          <a:xfrm>
            <a:off x="1447800" y="5601367"/>
            <a:ext cx="2315057" cy="307777"/>
          </a:xfrm>
          <a:prstGeom prst="rect">
            <a:avLst/>
          </a:prstGeom>
          <a:noFill/>
        </p:spPr>
        <p:txBody>
          <a:bodyPr wrap="none" rtlCol="0">
            <a:spAutoFit/>
          </a:bodyPr>
          <a:lstStyle/>
          <a:p>
            <a:r>
              <a:rPr lang="en-US" sz="1400" dirty="0">
                <a:solidFill>
                  <a:schemeClr val="bg1"/>
                </a:solidFill>
              </a:rPr>
              <a:t>This briefing is UNCLASSIFIED</a:t>
            </a:r>
          </a:p>
        </p:txBody>
      </p:sp>
      <p:pic>
        <p:nvPicPr>
          <p:cNvPr id="6" name="Picture 5">
            <a:extLst>
              <a:ext uri="{FF2B5EF4-FFF2-40B4-BE49-F238E27FC236}">
                <a16:creationId xmlns:a16="http://schemas.microsoft.com/office/drawing/2014/main" id="{12B3487C-A5B2-97E7-8887-4AF36FF36A9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34815" y="1328727"/>
            <a:ext cx="6474370" cy="1436098"/>
          </a:xfrm>
          <a:prstGeom prst="rect">
            <a:avLst/>
          </a:prstGeom>
        </p:spPr>
      </p:pic>
      <p:sp>
        <p:nvSpPr>
          <p:cNvPr id="7" name="Title 1">
            <a:extLst>
              <a:ext uri="{FF2B5EF4-FFF2-40B4-BE49-F238E27FC236}">
                <a16:creationId xmlns:a16="http://schemas.microsoft.com/office/drawing/2014/main" id="{73ADEF41-62E7-B519-25F7-16ABFEB566D5}"/>
              </a:ext>
            </a:extLst>
          </p:cNvPr>
          <p:cNvSpPr txBox="1">
            <a:spLocks/>
          </p:cNvSpPr>
          <p:nvPr/>
        </p:nvSpPr>
        <p:spPr>
          <a:xfrm>
            <a:off x="326619" y="285869"/>
            <a:ext cx="8360180" cy="5012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4000" b="1" dirty="0">
                <a:latin typeface="Bahnschrift" panose="020B0502040204020203" pitchFamily="34" charset="0"/>
              </a:rPr>
              <a:t>Foreign Military Studies Office</a:t>
            </a:r>
            <a:endParaRPr lang="en-US" sz="4000" b="1" dirty="0">
              <a:latin typeface="Bahnschrift" panose="020B0502040204020203" pitchFamily="34" charset="0"/>
            </a:endParaRPr>
          </a:p>
        </p:txBody>
      </p:sp>
      <p:sp>
        <p:nvSpPr>
          <p:cNvPr id="8" name="TextBox 7">
            <a:extLst>
              <a:ext uri="{FF2B5EF4-FFF2-40B4-BE49-F238E27FC236}">
                <a16:creationId xmlns:a16="http://schemas.microsoft.com/office/drawing/2014/main" id="{94F9CEEE-717E-C53B-00BA-3FD7036EA8D1}"/>
              </a:ext>
            </a:extLst>
          </p:cNvPr>
          <p:cNvSpPr txBox="1"/>
          <p:nvPr/>
        </p:nvSpPr>
        <p:spPr>
          <a:xfrm>
            <a:off x="830316" y="3026751"/>
            <a:ext cx="7483365" cy="2339102"/>
          </a:xfrm>
          <a:prstGeom prst="rect">
            <a:avLst/>
          </a:prstGeom>
          <a:noFill/>
        </p:spPr>
        <p:txBody>
          <a:bodyPr wrap="square">
            <a:spAutoFit/>
          </a:bodyPr>
          <a:lstStyle/>
          <a:p>
            <a:pPr algn="just"/>
            <a:r>
              <a:rPr lang="en-US" sz="2000" dirty="0"/>
              <a:t>FMSO's Operational Environment Watch provides translated selections and analysis from a diverse range of foreign articles and other media that our analysts believe will give military and security experts an added dimension to their critical thinking about the Operational Environment</a:t>
            </a:r>
            <a:endParaRPr lang="en-US" sz="2000" dirty="0">
              <a:hlinkClick r:id="rId3"/>
            </a:endParaRPr>
          </a:p>
          <a:p>
            <a:pPr algn="ctr"/>
            <a:endParaRPr lang="en-US" dirty="0">
              <a:hlinkClick r:id="rId3"/>
            </a:endParaRPr>
          </a:p>
          <a:p>
            <a:pPr algn="ctr"/>
            <a:r>
              <a:rPr lang="en-US" sz="2800" dirty="0">
                <a:hlinkClick r:id="rId3"/>
              </a:rPr>
              <a:t>https://community.apan.org/wg/tradoc-g2/fmso/</a:t>
            </a:r>
            <a:endParaRPr lang="en-US" sz="2800" dirty="0"/>
          </a:p>
        </p:txBody>
      </p:sp>
    </p:spTree>
    <p:extLst>
      <p:ext uri="{BB962C8B-B14F-4D97-AF65-F5344CB8AC3E}">
        <p14:creationId xmlns:p14="http://schemas.microsoft.com/office/powerpoint/2010/main" val="2539951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0611FAB-DCD3-44E7-884C-1A02FB3F7683}"/>
              </a:ext>
            </a:extLst>
          </p:cNvPr>
          <p:cNvSpPr txBox="1"/>
          <p:nvPr/>
        </p:nvSpPr>
        <p:spPr>
          <a:xfrm>
            <a:off x="1447800" y="5601367"/>
            <a:ext cx="2315057" cy="307777"/>
          </a:xfrm>
          <a:prstGeom prst="rect">
            <a:avLst/>
          </a:prstGeom>
          <a:noFill/>
        </p:spPr>
        <p:txBody>
          <a:bodyPr wrap="none" rtlCol="0">
            <a:spAutoFit/>
          </a:bodyPr>
          <a:lstStyle/>
          <a:p>
            <a:r>
              <a:rPr lang="en-US" sz="1400" dirty="0">
                <a:solidFill>
                  <a:schemeClr val="bg1"/>
                </a:solidFill>
              </a:rPr>
              <a:t>This briefing is UNCLASSIFIED</a:t>
            </a:r>
          </a:p>
        </p:txBody>
      </p:sp>
      <p:pic>
        <p:nvPicPr>
          <p:cNvPr id="6" name="Picture 5">
            <a:extLst>
              <a:ext uri="{FF2B5EF4-FFF2-40B4-BE49-F238E27FC236}">
                <a16:creationId xmlns:a16="http://schemas.microsoft.com/office/drawing/2014/main" id="{1EC81B2F-6810-6641-2FCC-057CDDA6DD4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572082" y="2843992"/>
            <a:ext cx="661407" cy="661407"/>
          </a:xfrm>
          <a:prstGeom prst="rect">
            <a:avLst/>
          </a:prstGeom>
        </p:spPr>
      </p:pic>
      <p:sp>
        <p:nvSpPr>
          <p:cNvPr id="7" name="TextBox 6">
            <a:extLst>
              <a:ext uri="{FF2B5EF4-FFF2-40B4-BE49-F238E27FC236}">
                <a16:creationId xmlns:a16="http://schemas.microsoft.com/office/drawing/2014/main" id="{81EC9293-0D83-58EC-B310-08C2AF246509}"/>
              </a:ext>
            </a:extLst>
          </p:cNvPr>
          <p:cNvSpPr txBox="1"/>
          <p:nvPr/>
        </p:nvSpPr>
        <p:spPr>
          <a:xfrm>
            <a:off x="7780483" y="3440690"/>
            <a:ext cx="967739" cy="338554"/>
          </a:xfrm>
          <a:prstGeom prst="rect">
            <a:avLst/>
          </a:prstGeom>
          <a:noFill/>
        </p:spPr>
        <p:txBody>
          <a:bodyPr wrap="square" rtlCol="0">
            <a:spAutoFit/>
          </a:bodyPr>
          <a:lstStyle/>
          <a:p>
            <a:pPr algn="ctr"/>
            <a:r>
              <a:rPr lang="en-US" altLang="zh-CN" sz="1600" b="1" dirty="0">
                <a:latin typeface="Segoe UI" panose="020B0502040204020203" pitchFamily="34" charset="0"/>
                <a:cs typeface="Segoe UI" panose="020B0502040204020203" pitchFamily="34" charset="0"/>
              </a:rPr>
              <a:t>Military</a:t>
            </a:r>
            <a:endParaRPr lang="en-US" altLang="zh-CN" sz="2000" dirty="0">
              <a:latin typeface="Segoe UI" panose="020B0502040204020203" pitchFamily="34" charset="0"/>
              <a:cs typeface="Segoe UI" panose="020B0502040204020203" pitchFamily="34" charset="0"/>
            </a:endParaRPr>
          </a:p>
        </p:txBody>
      </p:sp>
      <p:sp>
        <p:nvSpPr>
          <p:cNvPr id="8" name="TextBox 7">
            <a:extLst>
              <a:ext uri="{FF2B5EF4-FFF2-40B4-BE49-F238E27FC236}">
                <a16:creationId xmlns:a16="http://schemas.microsoft.com/office/drawing/2014/main" id="{7FA6BA4E-6EA5-7B2B-4F65-480872D63898}"/>
              </a:ext>
            </a:extLst>
          </p:cNvPr>
          <p:cNvSpPr txBox="1"/>
          <p:nvPr/>
        </p:nvSpPr>
        <p:spPr>
          <a:xfrm>
            <a:off x="3195662" y="951759"/>
            <a:ext cx="2555292" cy="338554"/>
          </a:xfrm>
          <a:prstGeom prst="rect">
            <a:avLst/>
          </a:prstGeom>
          <a:noFill/>
        </p:spPr>
        <p:txBody>
          <a:bodyPr wrap="square" rtlCol="0">
            <a:spAutoFit/>
          </a:bodyPr>
          <a:lstStyle/>
          <a:p>
            <a:pPr algn="ctr"/>
            <a:r>
              <a:rPr lang="en-US" altLang="zh-CN" sz="1600" b="1" dirty="0">
                <a:latin typeface="Segoe UI" panose="020B0502040204020203" pitchFamily="34" charset="0"/>
                <a:cs typeface="Segoe UI" panose="020B0502040204020203" pitchFamily="34" charset="0"/>
              </a:rPr>
              <a:t>Politics &amp; Foreign Policy</a:t>
            </a:r>
            <a:endParaRPr lang="en-US" altLang="zh-CN" sz="2000" dirty="0">
              <a:latin typeface="Segoe UI" panose="020B0502040204020203" pitchFamily="34" charset="0"/>
              <a:cs typeface="Segoe UI" panose="020B0502040204020203" pitchFamily="34" charset="0"/>
            </a:endParaRPr>
          </a:p>
        </p:txBody>
      </p:sp>
      <p:sp>
        <p:nvSpPr>
          <p:cNvPr id="9" name="TextBox 8">
            <a:extLst>
              <a:ext uri="{FF2B5EF4-FFF2-40B4-BE49-F238E27FC236}">
                <a16:creationId xmlns:a16="http://schemas.microsoft.com/office/drawing/2014/main" id="{6993C4B7-A5A3-4A4A-E32C-42EAE2CAEC4B}"/>
              </a:ext>
            </a:extLst>
          </p:cNvPr>
          <p:cNvSpPr txBox="1"/>
          <p:nvPr/>
        </p:nvSpPr>
        <p:spPr>
          <a:xfrm>
            <a:off x="259381" y="3308294"/>
            <a:ext cx="1869089" cy="584775"/>
          </a:xfrm>
          <a:prstGeom prst="rect">
            <a:avLst/>
          </a:prstGeom>
          <a:noFill/>
        </p:spPr>
        <p:txBody>
          <a:bodyPr wrap="square" rtlCol="0">
            <a:spAutoFit/>
          </a:bodyPr>
          <a:lstStyle/>
          <a:p>
            <a:pPr algn="ctr"/>
            <a:r>
              <a:rPr lang="en-US" altLang="zh-CN" sz="1600" b="1" dirty="0">
                <a:latin typeface="Segoe UI" panose="020B0502040204020203" pitchFamily="34" charset="0"/>
                <a:cs typeface="Segoe UI" panose="020B0502040204020203" pitchFamily="34" charset="0"/>
              </a:rPr>
              <a:t>Economics &amp; Development</a:t>
            </a:r>
            <a:endParaRPr lang="en-US" altLang="zh-CN" sz="2000" dirty="0">
              <a:latin typeface="Segoe UI" panose="020B0502040204020203" pitchFamily="34" charset="0"/>
              <a:cs typeface="Segoe UI" panose="020B0502040204020203" pitchFamily="34" charset="0"/>
            </a:endParaRPr>
          </a:p>
        </p:txBody>
      </p:sp>
      <p:sp>
        <p:nvSpPr>
          <p:cNvPr id="10" name="TextBox 9">
            <a:extLst>
              <a:ext uri="{FF2B5EF4-FFF2-40B4-BE49-F238E27FC236}">
                <a16:creationId xmlns:a16="http://schemas.microsoft.com/office/drawing/2014/main" id="{D902E13D-D046-D216-FEFC-B51BA7BEF00A}"/>
              </a:ext>
            </a:extLst>
          </p:cNvPr>
          <p:cNvSpPr txBox="1"/>
          <p:nvPr/>
        </p:nvSpPr>
        <p:spPr>
          <a:xfrm>
            <a:off x="3105300" y="6070487"/>
            <a:ext cx="2834980" cy="338554"/>
          </a:xfrm>
          <a:prstGeom prst="rect">
            <a:avLst/>
          </a:prstGeom>
          <a:noFill/>
        </p:spPr>
        <p:txBody>
          <a:bodyPr wrap="square" rtlCol="0">
            <a:spAutoFit/>
          </a:bodyPr>
          <a:lstStyle/>
          <a:p>
            <a:pPr algn="ctr"/>
            <a:r>
              <a:rPr lang="en-US" altLang="zh-CN" sz="1600" b="1" dirty="0">
                <a:latin typeface="Segoe UI" panose="020B0502040204020203" pitchFamily="34" charset="0"/>
                <a:cs typeface="Segoe UI" panose="020B0502040204020203" pitchFamily="34" charset="0"/>
              </a:rPr>
              <a:t>Technology &amp; Innovation</a:t>
            </a:r>
            <a:endParaRPr lang="en-US" altLang="zh-CN" sz="1600" dirty="0">
              <a:latin typeface="Segoe UI" panose="020B0502040204020203" pitchFamily="34" charset="0"/>
              <a:cs typeface="Segoe UI" panose="020B0502040204020203" pitchFamily="34" charset="0"/>
            </a:endParaRPr>
          </a:p>
        </p:txBody>
      </p:sp>
      <p:pic>
        <p:nvPicPr>
          <p:cNvPr id="11" name="Picture 2">
            <a:extLst>
              <a:ext uri="{FF2B5EF4-FFF2-40B4-BE49-F238E27FC236}">
                <a16:creationId xmlns:a16="http://schemas.microsoft.com/office/drawing/2014/main" id="{A35FAD57-16EC-50CE-B231-7F13CB0571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9414" y="2851058"/>
            <a:ext cx="1553963" cy="46706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E279A063-B789-7B2D-9EC7-4EDCC60C6D40}"/>
              </a:ext>
            </a:extLst>
          </p:cNvPr>
          <p:cNvPicPr>
            <a:picLocks noChangeAspect="1"/>
          </p:cNvPicPr>
          <p:nvPr/>
        </p:nvPicPr>
        <p:blipFill>
          <a:blip r:embed="rId5"/>
          <a:stretch>
            <a:fillRect/>
          </a:stretch>
        </p:blipFill>
        <p:spPr>
          <a:xfrm>
            <a:off x="2452498" y="4404864"/>
            <a:ext cx="1211903" cy="382360"/>
          </a:xfrm>
          <a:prstGeom prst="rect">
            <a:avLst/>
          </a:prstGeom>
          <a:ln>
            <a:solidFill>
              <a:schemeClr val="tx1"/>
            </a:solidFill>
          </a:ln>
        </p:spPr>
      </p:pic>
      <p:pic>
        <p:nvPicPr>
          <p:cNvPr id="13" name="Picture 12">
            <a:extLst>
              <a:ext uri="{FF2B5EF4-FFF2-40B4-BE49-F238E27FC236}">
                <a16:creationId xmlns:a16="http://schemas.microsoft.com/office/drawing/2014/main" id="{1CC5CF23-6D5B-A5B6-BF30-8CE29B3B53CB}"/>
              </a:ext>
            </a:extLst>
          </p:cNvPr>
          <p:cNvPicPr>
            <a:picLocks noChangeAspect="1"/>
          </p:cNvPicPr>
          <p:nvPr/>
        </p:nvPicPr>
        <p:blipFill rotWithShape="1">
          <a:blip r:embed="rId6"/>
          <a:srcRect l="46173" t="29009" b="12669"/>
          <a:stretch/>
        </p:blipFill>
        <p:spPr>
          <a:xfrm>
            <a:off x="3263125" y="1804054"/>
            <a:ext cx="1126786" cy="231740"/>
          </a:xfrm>
          <a:prstGeom prst="rect">
            <a:avLst/>
          </a:prstGeom>
          <a:ln>
            <a:solidFill>
              <a:schemeClr val="tx1"/>
            </a:solidFill>
          </a:ln>
        </p:spPr>
      </p:pic>
      <p:pic>
        <p:nvPicPr>
          <p:cNvPr id="14" name="Picture 13">
            <a:extLst>
              <a:ext uri="{FF2B5EF4-FFF2-40B4-BE49-F238E27FC236}">
                <a16:creationId xmlns:a16="http://schemas.microsoft.com/office/drawing/2014/main" id="{96193C26-E970-541A-9273-D92536D46074}"/>
              </a:ext>
            </a:extLst>
          </p:cNvPr>
          <p:cNvPicPr>
            <a:picLocks noChangeAspect="1"/>
          </p:cNvPicPr>
          <p:nvPr/>
        </p:nvPicPr>
        <p:blipFill>
          <a:blip r:embed="rId7"/>
          <a:stretch>
            <a:fillRect/>
          </a:stretch>
        </p:blipFill>
        <p:spPr>
          <a:xfrm>
            <a:off x="880666" y="1406811"/>
            <a:ext cx="789408" cy="794485"/>
          </a:xfrm>
          <a:prstGeom prst="rect">
            <a:avLst/>
          </a:prstGeom>
          <a:ln>
            <a:solidFill>
              <a:schemeClr val="tx1"/>
            </a:solidFill>
          </a:ln>
        </p:spPr>
      </p:pic>
      <p:pic>
        <p:nvPicPr>
          <p:cNvPr id="15" name="Picture 14">
            <a:extLst>
              <a:ext uri="{FF2B5EF4-FFF2-40B4-BE49-F238E27FC236}">
                <a16:creationId xmlns:a16="http://schemas.microsoft.com/office/drawing/2014/main" id="{62B45B1B-DC49-E304-C597-0E4DA5FB0A2F}"/>
              </a:ext>
            </a:extLst>
          </p:cNvPr>
          <p:cNvPicPr>
            <a:picLocks noChangeAspect="1"/>
          </p:cNvPicPr>
          <p:nvPr/>
        </p:nvPicPr>
        <p:blipFill>
          <a:blip r:embed="rId8"/>
          <a:stretch>
            <a:fillRect/>
          </a:stretch>
        </p:blipFill>
        <p:spPr>
          <a:xfrm>
            <a:off x="681063" y="2785728"/>
            <a:ext cx="1529623" cy="448491"/>
          </a:xfrm>
          <a:prstGeom prst="rect">
            <a:avLst/>
          </a:prstGeom>
          <a:ln>
            <a:solidFill>
              <a:schemeClr val="tx1"/>
            </a:solidFill>
          </a:ln>
        </p:spPr>
      </p:pic>
      <p:pic>
        <p:nvPicPr>
          <p:cNvPr id="16" name="Picture 15">
            <a:extLst>
              <a:ext uri="{FF2B5EF4-FFF2-40B4-BE49-F238E27FC236}">
                <a16:creationId xmlns:a16="http://schemas.microsoft.com/office/drawing/2014/main" id="{38FDE508-55AC-203A-4CC7-D4FED9A0502A}"/>
              </a:ext>
            </a:extLst>
          </p:cNvPr>
          <p:cNvPicPr>
            <a:picLocks noChangeAspect="1"/>
          </p:cNvPicPr>
          <p:nvPr/>
        </p:nvPicPr>
        <p:blipFill>
          <a:blip r:embed="rId9"/>
          <a:stretch>
            <a:fillRect/>
          </a:stretch>
        </p:blipFill>
        <p:spPr>
          <a:xfrm>
            <a:off x="2488316" y="2518444"/>
            <a:ext cx="1003105" cy="268873"/>
          </a:xfrm>
          <a:prstGeom prst="rect">
            <a:avLst/>
          </a:prstGeom>
          <a:ln>
            <a:solidFill>
              <a:schemeClr val="tx1"/>
            </a:solidFill>
          </a:ln>
        </p:spPr>
      </p:pic>
      <p:pic>
        <p:nvPicPr>
          <p:cNvPr id="17" name="Picture 16">
            <a:extLst>
              <a:ext uri="{FF2B5EF4-FFF2-40B4-BE49-F238E27FC236}">
                <a16:creationId xmlns:a16="http://schemas.microsoft.com/office/drawing/2014/main" id="{F338542E-F6AE-33A2-047E-995D9F996038}"/>
              </a:ext>
            </a:extLst>
          </p:cNvPr>
          <p:cNvPicPr>
            <a:picLocks noChangeAspect="1"/>
          </p:cNvPicPr>
          <p:nvPr/>
        </p:nvPicPr>
        <p:blipFill>
          <a:blip r:embed="rId10"/>
          <a:stretch>
            <a:fillRect/>
          </a:stretch>
        </p:blipFill>
        <p:spPr>
          <a:xfrm>
            <a:off x="6222939" y="4023418"/>
            <a:ext cx="1613690" cy="553728"/>
          </a:xfrm>
          <a:prstGeom prst="rect">
            <a:avLst/>
          </a:prstGeom>
          <a:ln w="9525">
            <a:solidFill>
              <a:schemeClr val="tx1"/>
            </a:solidFill>
          </a:ln>
        </p:spPr>
      </p:pic>
      <p:pic>
        <p:nvPicPr>
          <p:cNvPr id="18" name="Picture 17">
            <a:extLst>
              <a:ext uri="{FF2B5EF4-FFF2-40B4-BE49-F238E27FC236}">
                <a16:creationId xmlns:a16="http://schemas.microsoft.com/office/drawing/2014/main" id="{A7E98397-63D2-B57B-9ABB-F2DFD847B6AF}"/>
              </a:ext>
            </a:extLst>
          </p:cNvPr>
          <p:cNvPicPr>
            <a:picLocks noChangeAspect="1"/>
          </p:cNvPicPr>
          <p:nvPr/>
        </p:nvPicPr>
        <p:blipFill>
          <a:blip r:embed="rId11"/>
          <a:stretch>
            <a:fillRect/>
          </a:stretch>
        </p:blipFill>
        <p:spPr>
          <a:xfrm>
            <a:off x="7138419" y="2694092"/>
            <a:ext cx="1577955" cy="507594"/>
          </a:xfrm>
          <a:prstGeom prst="rect">
            <a:avLst/>
          </a:prstGeom>
          <a:ln>
            <a:solidFill>
              <a:schemeClr val="tx1"/>
            </a:solidFill>
          </a:ln>
        </p:spPr>
      </p:pic>
      <p:pic>
        <p:nvPicPr>
          <p:cNvPr id="19" name="Picture 18">
            <a:extLst>
              <a:ext uri="{FF2B5EF4-FFF2-40B4-BE49-F238E27FC236}">
                <a16:creationId xmlns:a16="http://schemas.microsoft.com/office/drawing/2014/main" id="{412AC9E4-480D-6F93-15D5-456D01CC6240}"/>
              </a:ext>
            </a:extLst>
          </p:cNvPr>
          <p:cNvPicPr>
            <a:picLocks noChangeAspect="1"/>
          </p:cNvPicPr>
          <p:nvPr/>
        </p:nvPicPr>
        <p:blipFill>
          <a:blip r:embed="rId12"/>
          <a:stretch>
            <a:fillRect/>
          </a:stretch>
        </p:blipFill>
        <p:spPr>
          <a:xfrm>
            <a:off x="4865429" y="5641707"/>
            <a:ext cx="2073178" cy="350178"/>
          </a:xfrm>
          <a:prstGeom prst="rect">
            <a:avLst/>
          </a:prstGeom>
        </p:spPr>
      </p:pic>
      <p:pic>
        <p:nvPicPr>
          <p:cNvPr id="20" name="Picture 19">
            <a:extLst>
              <a:ext uri="{FF2B5EF4-FFF2-40B4-BE49-F238E27FC236}">
                <a16:creationId xmlns:a16="http://schemas.microsoft.com/office/drawing/2014/main" id="{781FD1ED-6711-FE06-4F01-F916F8FCEB6A}"/>
              </a:ext>
            </a:extLst>
          </p:cNvPr>
          <p:cNvPicPr>
            <a:picLocks noChangeAspect="1"/>
          </p:cNvPicPr>
          <p:nvPr/>
        </p:nvPicPr>
        <p:blipFill>
          <a:blip r:embed="rId13"/>
          <a:stretch>
            <a:fillRect/>
          </a:stretch>
        </p:blipFill>
        <p:spPr>
          <a:xfrm>
            <a:off x="5428085" y="4366365"/>
            <a:ext cx="593957" cy="595937"/>
          </a:xfrm>
          <a:prstGeom prst="rect">
            <a:avLst/>
          </a:prstGeom>
        </p:spPr>
      </p:pic>
      <p:pic>
        <p:nvPicPr>
          <p:cNvPr id="21" name="Picture 20">
            <a:extLst>
              <a:ext uri="{FF2B5EF4-FFF2-40B4-BE49-F238E27FC236}">
                <a16:creationId xmlns:a16="http://schemas.microsoft.com/office/drawing/2014/main" id="{34A2E536-4265-DE23-8D65-219B94474C13}"/>
              </a:ext>
            </a:extLst>
          </p:cNvPr>
          <p:cNvPicPr>
            <a:picLocks noChangeAspect="1"/>
          </p:cNvPicPr>
          <p:nvPr/>
        </p:nvPicPr>
        <p:blipFill>
          <a:blip r:embed="rId14"/>
          <a:stretch>
            <a:fillRect/>
          </a:stretch>
        </p:blipFill>
        <p:spPr>
          <a:xfrm>
            <a:off x="5445963" y="5043175"/>
            <a:ext cx="955644" cy="482681"/>
          </a:xfrm>
          <a:prstGeom prst="rect">
            <a:avLst/>
          </a:prstGeom>
          <a:ln>
            <a:solidFill>
              <a:schemeClr val="tx1"/>
            </a:solidFill>
          </a:ln>
        </p:spPr>
      </p:pic>
      <p:sp>
        <p:nvSpPr>
          <p:cNvPr id="22" name="TextBox 21">
            <a:extLst>
              <a:ext uri="{FF2B5EF4-FFF2-40B4-BE49-F238E27FC236}">
                <a16:creationId xmlns:a16="http://schemas.microsoft.com/office/drawing/2014/main" id="{DF20618C-EFFF-DC97-1ACE-DBB076773293}"/>
              </a:ext>
            </a:extLst>
          </p:cNvPr>
          <p:cNvSpPr txBox="1"/>
          <p:nvPr/>
        </p:nvSpPr>
        <p:spPr>
          <a:xfrm>
            <a:off x="6401607" y="4945484"/>
            <a:ext cx="1593907" cy="577081"/>
          </a:xfrm>
          <a:prstGeom prst="rect">
            <a:avLst/>
          </a:prstGeom>
          <a:noFill/>
        </p:spPr>
        <p:txBody>
          <a:bodyPr wrap="square">
            <a:spAutoFit/>
          </a:bodyPr>
          <a:lstStyle/>
          <a:p>
            <a:pPr algn="ctr"/>
            <a:r>
              <a:rPr lang="en-US" sz="1050" b="1" dirty="0">
                <a:latin typeface="Segoe UI" panose="020B0502040204020203" pitchFamily="34" charset="0"/>
                <a:cs typeface="Segoe UI" panose="020B0502040204020203" pitchFamily="34" charset="0"/>
              </a:rPr>
              <a:t>UC San Diego/Study of Innovation and Technology in China</a:t>
            </a:r>
          </a:p>
        </p:txBody>
      </p:sp>
      <p:sp>
        <p:nvSpPr>
          <p:cNvPr id="23" name="Rectangle 22">
            <a:extLst>
              <a:ext uri="{FF2B5EF4-FFF2-40B4-BE49-F238E27FC236}">
                <a16:creationId xmlns:a16="http://schemas.microsoft.com/office/drawing/2014/main" id="{953A24F1-1085-170D-1FD0-5B9604BD9172}"/>
              </a:ext>
            </a:extLst>
          </p:cNvPr>
          <p:cNvSpPr/>
          <p:nvPr/>
        </p:nvSpPr>
        <p:spPr>
          <a:xfrm>
            <a:off x="7780483" y="3401260"/>
            <a:ext cx="967739" cy="38236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5C80065-1261-2330-90D5-BA8C112FB6D9}"/>
              </a:ext>
            </a:extLst>
          </p:cNvPr>
          <p:cNvSpPr/>
          <p:nvPr/>
        </p:nvSpPr>
        <p:spPr>
          <a:xfrm>
            <a:off x="3253523" y="941285"/>
            <a:ext cx="2439571" cy="38236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45F4304-C396-3DA6-2D06-FFBC6735BF3F}"/>
              </a:ext>
            </a:extLst>
          </p:cNvPr>
          <p:cNvSpPr/>
          <p:nvPr/>
        </p:nvSpPr>
        <p:spPr>
          <a:xfrm>
            <a:off x="382915" y="3286390"/>
            <a:ext cx="1686420" cy="62056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DFB619BD-3885-D207-5938-1D585242B404}"/>
              </a:ext>
            </a:extLst>
          </p:cNvPr>
          <p:cNvSpPr/>
          <p:nvPr/>
        </p:nvSpPr>
        <p:spPr>
          <a:xfrm>
            <a:off x="3237057" y="6057441"/>
            <a:ext cx="2571466" cy="38236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5E0FE514-CD8D-1343-E978-66622F50AF2C}"/>
              </a:ext>
            </a:extLst>
          </p:cNvPr>
          <p:cNvPicPr>
            <a:picLocks noChangeAspect="1"/>
          </p:cNvPicPr>
          <p:nvPr/>
        </p:nvPicPr>
        <p:blipFill>
          <a:blip r:embed="rId15"/>
          <a:stretch>
            <a:fillRect/>
          </a:stretch>
        </p:blipFill>
        <p:spPr>
          <a:xfrm>
            <a:off x="7138419" y="1872350"/>
            <a:ext cx="660298" cy="714627"/>
          </a:xfrm>
          <a:prstGeom prst="rect">
            <a:avLst/>
          </a:prstGeom>
          <a:noFill/>
          <a:ln>
            <a:solidFill>
              <a:schemeClr val="tx1"/>
            </a:solidFill>
          </a:ln>
        </p:spPr>
      </p:pic>
      <p:sp>
        <p:nvSpPr>
          <p:cNvPr id="28" name="TextBox 27">
            <a:extLst>
              <a:ext uri="{FF2B5EF4-FFF2-40B4-BE49-F238E27FC236}">
                <a16:creationId xmlns:a16="http://schemas.microsoft.com/office/drawing/2014/main" id="{9BE3D51B-804C-F18F-6190-8D2B321BEDC7}"/>
              </a:ext>
            </a:extLst>
          </p:cNvPr>
          <p:cNvSpPr txBox="1"/>
          <p:nvPr/>
        </p:nvSpPr>
        <p:spPr>
          <a:xfrm>
            <a:off x="6042113" y="1878767"/>
            <a:ext cx="1145113" cy="738664"/>
          </a:xfrm>
          <a:prstGeom prst="rect">
            <a:avLst/>
          </a:prstGeom>
          <a:noFill/>
        </p:spPr>
        <p:txBody>
          <a:bodyPr wrap="square">
            <a:spAutoFit/>
          </a:bodyPr>
          <a:lstStyle/>
          <a:p>
            <a:pPr algn="ctr"/>
            <a:r>
              <a:rPr lang="en-US" sz="1050" b="1" dirty="0">
                <a:latin typeface="Segoe UI" panose="020B0502040204020203" pitchFamily="34" charset="0"/>
                <a:cs typeface="Segoe UI" panose="020B0502040204020203" pitchFamily="34" charset="0"/>
              </a:rPr>
              <a:t>Center for the Study of Chinese Military Affairs</a:t>
            </a:r>
          </a:p>
        </p:txBody>
      </p:sp>
      <p:sp>
        <p:nvSpPr>
          <p:cNvPr id="29" name="Title 1">
            <a:extLst>
              <a:ext uri="{FF2B5EF4-FFF2-40B4-BE49-F238E27FC236}">
                <a16:creationId xmlns:a16="http://schemas.microsoft.com/office/drawing/2014/main" id="{C5B64BA0-E374-EBE9-CFF6-2A11D6F5E660}"/>
              </a:ext>
            </a:extLst>
          </p:cNvPr>
          <p:cNvSpPr txBox="1">
            <a:spLocks/>
          </p:cNvSpPr>
          <p:nvPr/>
        </p:nvSpPr>
        <p:spPr>
          <a:xfrm>
            <a:off x="344824" y="346654"/>
            <a:ext cx="8360180" cy="5012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4000" b="1" dirty="0">
                <a:latin typeface="Bahnschrift" panose="020B0502040204020203" pitchFamily="34" charset="0"/>
              </a:rPr>
              <a:t>Reliable Sources of Analysis</a:t>
            </a:r>
            <a:endParaRPr lang="en-US" sz="4000" b="1" dirty="0">
              <a:latin typeface="Bahnschrift" panose="020B0502040204020203" pitchFamily="34" charset="0"/>
            </a:endParaRPr>
          </a:p>
        </p:txBody>
      </p:sp>
      <p:pic>
        <p:nvPicPr>
          <p:cNvPr id="30" name="Picture 29">
            <a:extLst>
              <a:ext uri="{FF2B5EF4-FFF2-40B4-BE49-F238E27FC236}">
                <a16:creationId xmlns:a16="http://schemas.microsoft.com/office/drawing/2014/main" id="{1723E393-CC73-C6A7-1A62-C9D07D81030F}"/>
              </a:ext>
            </a:extLst>
          </p:cNvPr>
          <p:cNvPicPr>
            <a:picLocks noChangeAspect="1"/>
          </p:cNvPicPr>
          <p:nvPr/>
        </p:nvPicPr>
        <p:blipFill>
          <a:blip r:embed="rId16"/>
          <a:stretch>
            <a:fillRect/>
          </a:stretch>
        </p:blipFill>
        <p:spPr>
          <a:xfrm>
            <a:off x="5433653" y="3760549"/>
            <a:ext cx="588389" cy="552100"/>
          </a:xfrm>
          <a:prstGeom prst="rect">
            <a:avLst/>
          </a:prstGeom>
          <a:ln>
            <a:solidFill>
              <a:schemeClr val="tx1"/>
            </a:solidFill>
          </a:ln>
        </p:spPr>
      </p:pic>
      <p:pic>
        <p:nvPicPr>
          <p:cNvPr id="31" name="Picture 30">
            <a:extLst>
              <a:ext uri="{FF2B5EF4-FFF2-40B4-BE49-F238E27FC236}">
                <a16:creationId xmlns:a16="http://schemas.microsoft.com/office/drawing/2014/main" id="{B83161D6-0C4D-6F50-EA1D-38009BE258BE}"/>
              </a:ext>
            </a:extLst>
          </p:cNvPr>
          <p:cNvPicPr>
            <a:picLocks noChangeAspect="1"/>
          </p:cNvPicPr>
          <p:nvPr/>
        </p:nvPicPr>
        <p:blipFill>
          <a:blip r:embed="rId17"/>
          <a:stretch>
            <a:fillRect/>
          </a:stretch>
        </p:blipFill>
        <p:spPr>
          <a:xfrm>
            <a:off x="7856903" y="2105423"/>
            <a:ext cx="859471" cy="484209"/>
          </a:xfrm>
          <a:prstGeom prst="rect">
            <a:avLst/>
          </a:prstGeom>
          <a:ln>
            <a:solidFill>
              <a:schemeClr val="tx1"/>
            </a:solidFill>
          </a:ln>
        </p:spPr>
      </p:pic>
      <p:pic>
        <p:nvPicPr>
          <p:cNvPr id="32" name="Picture 31">
            <a:extLst>
              <a:ext uri="{FF2B5EF4-FFF2-40B4-BE49-F238E27FC236}">
                <a16:creationId xmlns:a16="http://schemas.microsoft.com/office/drawing/2014/main" id="{9293C0F1-1D4E-1E45-C1D6-A9186A66F45A}"/>
              </a:ext>
            </a:extLst>
          </p:cNvPr>
          <p:cNvPicPr>
            <a:picLocks noChangeAspect="1"/>
          </p:cNvPicPr>
          <p:nvPr/>
        </p:nvPicPr>
        <p:blipFill>
          <a:blip r:embed="rId18"/>
          <a:stretch>
            <a:fillRect/>
          </a:stretch>
        </p:blipFill>
        <p:spPr>
          <a:xfrm>
            <a:off x="6323183" y="2836571"/>
            <a:ext cx="718127" cy="383657"/>
          </a:xfrm>
          <a:prstGeom prst="rect">
            <a:avLst/>
          </a:prstGeom>
          <a:ln>
            <a:solidFill>
              <a:schemeClr val="tx1"/>
            </a:solidFill>
          </a:ln>
        </p:spPr>
      </p:pic>
      <p:sp>
        <p:nvSpPr>
          <p:cNvPr id="33" name="Arrow: Up-Down 32">
            <a:extLst>
              <a:ext uri="{FF2B5EF4-FFF2-40B4-BE49-F238E27FC236}">
                <a16:creationId xmlns:a16="http://schemas.microsoft.com/office/drawing/2014/main" id="{B190B170-6B08-5765-7592-C66DFE64882A}"/>
              </a:ext>
            </a:extLst>
          </p:cNvPr>
          <p:cNvSpPr/>
          <p:nvPr/>
        </p:nvSpPr>
        <p:spPr>
          <a:xfrm>
            <a:off x="4417617" y="1352602"/>
            <a:ext cx="152512" cy="4687126"/>
          </a:xfrm>
          <a:prstGeom prst="upDownArrow">
            <a:avLst>
              <a:gd name="adj1" fmla="val 50000"/>
              <a:gd name="adj2" fmla="val 186426"/>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Arrow: Up-Down 33">
            <a:extLst>
              <a:ext uri="{FF2B5EF4-FFF2-40B4-BE49-F238E27FC236}">
                <a16:creationId xmlns:a16="http://schemas.microsoft.com/office/drawing/2014/main" id="{BFEE8A9F-1E10-3C5E-8FC1-B11B28F03745}"/>
              </a:ext>
            </a:extLst>
          </p:cNvPr>
          <p:cNvSpPr/>
          <p:nvPr/>
        </p:nvSpPr>
        <p:spPr>
          <a:xfrm rot="5400000">
            <a:off x="4427054" y="1246949"/>
            <a:ext cx="152512" cy="4687126"/>
          </a:xfrm>
          <a:prstGeom prst="upDownArrow">
            <a:avLst>
              <a:gd name="adj1" fmla="val 50000"/>
              <a:gd name="adj2" fmla="val 186426"/>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a:extLst>
              <a:ext uri="{FF2B5EF4-FFF2-40B4-BE49-F238E27FC236}">
                <a16:creationId xmlns:a16="http://schemas.microsoft.com/office/drawing/2014/main" id="{F9AB0676-0EDF-5987-AF62-46670AC7309C}"/>
              </a:ext>
            </a:extLst>
          </p:cNvPr>
          <p:cNvPicPr>
            <a:picLocks noChangeAspect="1"/>
          </p:cNvPicPr>
          <p:nvPr/>
        </p:nvPicPr>
        <p:blipFill>
          <a:blip r:embed="rId19"/>
          <a:stretch>
            <a:fillRect/>
          </a:stretch>
        </p:blipFill>
        <p:spPr>
          <a:xfrm>
            <a:off x="3570000" y="2500363"/>
            <a:ext cx="1875963" cy="295866"/>
          </a:xfrm>
          <a:prstGeom prst="rect">
            <a:avLst/>
          </a:prstGeom>
          <a:ln>
            <a:solidFill>
              <a:schemeClr val="tx1"/>
            </a:solidFill>
          </a:ln>
        </p:spPr>
      </p:pic>
      <p:pic>
        <p:nvPicPr>
          <p:cNvPr id="36" name="Picture 35">
            <a:extLst>
              <a:ext uri="{FF2B5EF4-FFF2-40B4-BE49-F238E27FC236}">
                <a16:creationId xmlns:a16="http://schemas.microsoft.com/office/drawing/2014/main" id="{D798842A-CA1D-8549-9435-F1F657DEE591}"/>
              </a:ext>
            </a:extLst>
          </p:cNvPr>
          <p:cNvPicPr>
            <a:picLocks noChangeAspect="1"/>
          </p:cNvPicPr>
          <p:nvPr/>
        </p:nvPicPr>
        <p:blipFill>
          <a:blip r:embed="rId20"/>
          <a:stretch>
            <a:fillRect/>
          </a:stretch>
        </p:blipFill>
        <p:spPr>
          <a:xfrm>
            <a:off x="3878215" y="3381861"/>
            <a:ext cx="850879" cy="488004"/>
          </a:xfrm>
          <a:prstGeom prst="rect">
            <a:avLst/>
          </a:prstGeom>
          <a:ln>
            <a:solidFill>
              <a:schemeClr val="tx1"/>
            </a:solidFill>
          </a:ln>
        </p:spPr>
      </p:pic>
      <p:pic>
        <p:nvPicPr>
          <p:cNvPr id="37" name="Picture 36">
            <a:extLst>
              <a:ext uri="{FF2B5EF4-FFF2-40B4-BE49-F238E27FC236}">
                <a16:creationId xmlns:a16="http://schemas.microsoft.com/office/drawing/2014/main" id="{005B635F-955F-22FA-A731-F56A8F555B53}"/>
              </a:ext>
            </a:extLst>
          </p:cNvPr>
          <p:cNvPicPr>
            <a:picLocks noChangeAspect="1"/>
          </p:cNvPicPr>
          <p:nvPr/>
        </p:nvPicPr>
        <p:blipFill>
          <a:blip r:embed="rId21"/>
          <a:stretch>
            <a:fillRect/>
          </a:stretch>
        </p:blipFill>
        <p:spPr>
          <a:xfrm>
            <a:off x="2009068" y="1976682"/>
            <a:ext cx="789408" cy="482696"/>
          </a:xfrm>
          <a:prstGeom prst="rect">
            <a:avLst/>
          </a:prstGeom>
        </p:spPr>
      </p:pic>
      <p:pic>
        <p:nvPicPr>
          <p:cNvPr id="38" name="Picture 37">
            <a:extLst>
              <a:ext uri="{FF2B5EF4-FFF2-40B4-BE49-F238E27FC236}">
                <a16:creationId xmlns:a16="http://schemas.microsoft.com/office/drawing/2014/main" id="{B7A609B3-8B58-AA65-73BA-D0CA3483BD6A}"/>
              </a:ext>
            </a:extLst>
          </p:cNvPr>
          <p:cNvPicPr>
            <a:picLocks noChangeAspect="1"/>
          </p:cNvPicPr>
          <p:nvPr/>
        </p:nvPicPr>
        <p:blipFill>
          <a:blip r:embed="rId22"/>
          <a:stretch>
            <a:fillRect/>
          </a:stretch>
        </p:blipFill>
        <p:spPr>
          <a:xfrm>
            <a:off x="6498937" y="1518291"/>
            <a:ext cx="1939262" cy="219627"/>
          </a:xfrm>
          <a:prstGeom prst="rect">
            <a:avLst/>
          </a:prstGeom>
        </p:spPr>
      </p:pic>
      <p:pic>
        <p:nvPicPr>
          <p:cNvPr id="39" name="Picture 38">
            <a:extLst>
              <a:ext uri="{FF2B5EF4-FFF2-40B4-BE49-F238E27FC236}">
                <a16:creationId xmlns:a16="http://schemas.microsoft.com/office/drawing/2014/main" id="{7027631C-04BD-67AC-78E0-5C99629FCC79}"/>
              </a:ext>
            </a:extLst>
          </p:cNvPr>
          <p:cNvPicPr>
            <a:picLocks noChangeAspect="1"/>
          </p:cNvPicPr>
          <p:nvPr/>
        </p:nvPicPr>
        <p:blipFill>
          <a:blip r:embed="rId23"/>
          <a:stretch>
            <a:fillRect/>
          </a:stretch>
        </p:blipFill>
        <p:spPr>
          <a:xfrm>
            <a:off x="1861891" y="1401464"/>
            <a:ext cx="1238602" cy="467062"/>
          </a:xfrm>
          <a:prstGeom prst="rect">
            <a:avLst/>
          </a:prstGeom>
          <a:ln>
            <a:solidFill>
              <a:schemeClr val="tx1"/>
            </a:solidFill>
          </a:ln>
        </p:spPr>
      </p:pic>
      <p:pic>
        <p:nvPicPr>
          <p:cNvPr id="40" name="Picture 39">
            <a:extLst>
              <a:ext uri="{FF2B5EF4-FFF2-40B4-BE49-F238E27FC236}">
                <a16:creationId xmlns:a16="http://schemas.microsoft.com/office/drawing/2014/main" id="{3589BDC6-BA08-BDB7-7670-0BFA928C75F8}"/>
              </a:ext>
            </a:extLst>
          </p:cNvPr>
          <p:cNvPicPr>
            <a:picLocks noChangeAspect="1"/>
          </p:cNvPicPr>
          <p:nvPr/>
        </p:nvPicPr>
        <p:blipFill>
          <a:blip r:embed="rId24"/>
          <a:stretch>
            <a:fillRect/>
          </a:stretch>
        </p:blipFill>
        <p:spPr>
          <a:xfrm>
            <a:off x="3862357" y="4329930"/>
            <a:ext cx="1457528" cy="628738"/>
          </a:xfrm>
          <a:prstGeom prst="rect">
            <a:avLst/>
          </a:prstGeom>
          <a:ln>
            <a:solidFill>
              <a:schemeClr val="tx1"/>
            </a:solidFill>
          </a:ln>
        </p:spPr>
      </p:pic>
      <p:pic>
        <p:nvPicPr>
          <p:cNvPr id="41" name="Picture 40">
            <a:extLst>
              <a:ext uri="{FF2B5EF4-FFF2-40B4-BE49-F238E27FC236}">
                <a16:creationId xmlns:a16="http://schemas.microsoft.com/office/drawing/2014/main" id="{474A1364-95B9-D181-778B-43941733AFDE}"/>
              </a:ext>
            </a:extLst>
          </p:cNvPr>
          <p:cNvPicPr>
            <a:picLocks noChangeAspect="1"/>
          </p:cNvPicPr>
          <p:nvPr/>
        </p:nvPicPr>
        <p:blipFill>
          <a:blip r:embed="rId25"/>
          <a:stretch>
            <a:fillRect/>
          </a:stretch>
        </p:blipFill>
        <p:spPr>
          <a:xfrm>
            <a:off x="3834803" y="2122991"/>
            <a:ext cx="1312774" cy="308646"/>
          </a:xfrm>
          <a:prstGeom prst="rect">
            <a:avLst/>
          </a:prstGeom>
          <a:ln>
            <a:solidFill>
              <a:schemeClr val="tx1"/>
            </a:solidFill>
          </a:ln>
        </p:spPr>
      </p:pic>
      <p:pic>
        <p:nvPicPr>
          <p:cNvPr id="42" name="Picture 41">
            <a:extLst>
              <a:ext uri="{FF2B5EF4-FFF2-40B4-BE49-F238E27FC236}">
                <a16:creationId xmlns:a16="http://schemas.microsoft.com/office/drawing/2014/main" id="{525736B4-DFD7-BCA4-FCE9-CC939DCCBEE4}"/>
              </a:ext>
            </a:extLst>
          </p:cNvPr>
          <p:cNvPicPr>
            <a:picLocks noChangeAspect="1"/>
          </p:cNvPicPr>
          <p:nvPr/>
        </p:nvPicPr>
        <p:blipFill>
          <a:blip r:embed="rId26"/>
          <a:stretch>
            <a:fillRect/>
          </a:stretch>
        </p:blipFill>
        <p:spPr>
          <a:xfrm>
            <a:off x="4591121" y="1772772"/>
            <a:ext cx="1392806" cy="283918"/>
          </a:xfrm>
          <a:prstGeom prst="rect">
            <a:avLst/>
          </a:prstGeom>
        </p:spPr>
      </p:pic>
      <p:pic>
        <p:nvPicPr>
          <p:cNvPr id="43" name="Picture 42">
            <a:extLst>
              <a:ext uri="{FF2B5EF4-FFF2-40B4-BE49-F238E27FC236}">
                <a16:creationId xmlns:a16="http://schemas.microsoft.com/office/drawing/2014/main" id="{9965C991-C1A4-6FC6-546D-BCADC8B1D964}"/>
              </a:ext>
            </a:extLst>
          </p:cNvPr>
          <p:cNvPicPr>
            <a:picLocks noChangeAspect="1"/>
          </p:cNvPicPr>
          <p:nvPr/>
        </p:nvPicPr>
        <p:blipFill>
          <a:blip r:embed="rId27"/>
          <a:stretch>
            <a:fillRect/>
          </a:stretch>
        </p:blipFill>
        <p:spPr>
          <a:xfrm>
            <a:off x="3501552" y="1445987"/>
            <a:ext cx="888359" cy="313887"/>
          </a:xfrm>
          <a:prstGeom prst="rect">
            <a:avLst/>
          </a:prstGeom>
          <a:ln>
            <a:solidFill>
              <a:schemeClr val="tx1"/>
            </a:solidFill>
          </a:ln>
        </p:spPr>
      </p:pic>
      <p:pic>
        <p:nvPicPr>
          <p:cNvPr id="44" name="Picture 43">
            <a:extLst>
              <a:ext uri="{FF2B5EF4-FFF2-40B4-BE49-F238E27FC236}">
                <a16:creationId xmlns:a16="http://schemas.microsoft.com/office/drawing/2014/main" id="{4EFB84AC-E37E-50AA-D5C1-17E18904F909}"/>
              </a:ext>
            </a:extLst>
          </p:cNvPr>
          <p:cNvPicPr>
            <a:picLocks noChangeAspect="1"/>
          </p:cNvPicPr>
          <p:nvPr/>
        </p:nvPicPr>
        <p:blipFill>
          <a:blip r:embed="rId28"/>
          <a:stretch>
            <a:fillRect/>
          </a:stretch>
        </p:blipFill>
        <p:spPr>
          <a:xfrm>
            <a:off x="369475" y="4261325"/>
            <a:ext cx="1974376" cy="359480"/>
          </a:xfrm>
          <a:prstGeom prst="rect">
            <a:avLst/>
          </a:prstGeom>
        </p:spPr>
      </p:pic>
      <p:pic>
        <p:nvPicPr>
          <p:cNvPr id="45" name="Picture 44">
            <a:extLst>
              <a:ext uri="{FF2B5EF4-FFF2-40B4-BE49-F238E27FC236}">
                <a16:creationId xmlns:a16="http://schemas.microsoft.com/office/drawing/2014/main" id="{8EBB054A-30C3-565C-9968-6A900731601C}"/>
              </a:ext>
            </a:extLst>
          </p:cNvPr>
          <p:cNvPicPr>
            <a:picLocks noChangeAspect="1"/>
          </p:cNvPicPr>
          <p:nvPr/>
        </p:nvPicPr>
        <p:blipFill>
          <a:blip r:embed="rId29"/>
          <a:stretch>
            <a:fillRect/>
          </a:stretch>
        </p:blipFill>
        <p:spPr>
          <a:xfrm>
            <a:off x="420883" y="3968753"/>
            <a:ext cx="2240739" cy="254761"/>
          </a:xfrm>
          <a:prstGeom prst="rect">
            <a:avLst/>
          </a:prstGeom>
        </p:spPr>
      </p:pic>
      <p:sp>
        <p:nvSpPr>
          <p:cNvPr id="46" name="Star: 5 Points 45">
            <a:extLst>
              <a:ext uri="{FF2B5EF4-FFF2-40B4-BE49-F238E27FC236}">
                <a16:creationId xmlns:a16="http://schemas.microsoft.com/office/drawing/2014/main" id="{214D02CC-4426-2E6E-E86A-47187659B547}"/>
              </a:ext>
            </a:extLst>
          </p:cNvPr>
          <p:cNvSpPr/>
          <p:nvPr/>
        </p:nvSpPr>
        <p:spPr>
          <a:xfrm>
            <a:off x="4589100" y="3067959"/>
            <a:ext cx="967739" cy="967739"/>
          </a:xfrm>
          <a:prstGeom prst="star5">
            <a:avLst>
              <a:gd name="adj" fmla="val 22066"/>
              <a:gd name="hf" fmla="val 105146"/>
              <a:gd name="vf" fmla="val 110557"/>
            </a:avLst>
          </a:prstGeom>
          <a:solidFill>
            <a:schemeClr val="bg1"/>
          </a:solidFill>
          <a:ln>
            <a:solidFill>
              <a:schemeClr val="accent4"/>
            </a:solid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n>
                <a:solidFill>
                  <a:srgbClr val="FFC000"/>
                </a:solidFill>
              </a:ln>
              <a:effectLst>
                <a:outerShdw blurRad="50800" dist="38100" dir="5400000" algn="t" rotWithShape="0">
                  <a:prstClr val="black">
                    <a:alpha val="40000"/>
                  </a:prstClr>
                </a:outerShdw>
              </a:effectLst>
            </a:endParaRPr>
          </a:p>
        </p:txBody>
      </p:sp>
      <p:sp>
        <p:nvSpPr>
          <p:cNvPr id="47" name="TextBox 46">
            <a:extLst>
              <a:ext uri="{FF2B5EF4-FFF2-40B4-BE49-F238E27FC236}">
                <a16:creationId xmlns:a16="http://schemas.microsoft.com/office/drawing/2014/main" id="{2345C1F3-71B1-5D09-ED64-DD0D9EDFAC96}"/>
              </a:ext>
            </a:extLst>
          </p:cNvPr>
          <p:cNvSpPr txBox="1"/>
          <p:nvPr/>
        </p:nvSpPr>
        <p:spPr>
          <a:xfrm>
            <a:off x="4665628" y="3333606"/>
            <a:ext cx="838111" cy="523220"/>
          </a:xfrm>
          <a:prstGeom prst="rect">
            <a:avLst/>
          </a:prstGeom>
          <a:noFill/>
        </p:spPr>
        <p:txBody>
          <a:bodyPr wrap="square" rtlCol="0">
            <a:spAutoFit/>
          </a:bodyPr>
          <a:lstStyle/>
          <a:p>
            <a:pPr algn="ctr"/>
            <a:r>
              <a:rPr lang="en-US" altLang="zh-CN" sz="1400" b="1" dirty="0">
                <a:latin typeface="Bahnschrift" panose="020B0502040204020203" pitchFamily="34" charset="0"/>
                <a:cs typeface="Segoe UI" panose="020B0502040204020203" pitchFamily="34" charset="0"/>
              </a:rPr>
              <a:t>OE</a:t>
            </a:r>
          </a:p>
          <a:p>
            <a:pPr algn="ctr"/>
            <a:r>
              <a:rPr lang="en-US" altLang="zh-CN" sz="1400" b="1" dirty="0">
                <a:latin typeface="Bahnschrift" panose="020B0502040204020203" pitchFamily="34" charset="0"/>
                <a:cs typeface="Segoe UI" panose="020B0502040204020203" pitchFamily="34" charset="0"/>
              </a:rPr>
              <a:t>Watch</a:t>
            </a:r>
            <a:endParaRPr lang="en-US" altLang="zh-CN" sz="1400" dirty="0">
              <a:latin typeface="Bahnschrift" panose="020B0502040204020203" pitchFamily="34" charset="0"/>
              <a:cs typeface="Segoe UI" panose="020B0502040204020203" pitchFamily="34" charset="0"/>
            </a:endParaRPr>
          </a:p>
        </p:txBody>
      </p:sp>
      <p:pic>
        <p:nvPicPr>
          <p:cNvPr id="48" name="Picture 47">
            <a:extLst>
              <a:ext uri="{FF2B5EF4-FFF2-40B4-BE49-F238E27FC236}">
                <a16:creationId xmlns:a16="http://schemas.microsoft.com/office/drawing/2014/main" id="{1EC98236-3CFD-F547-B9DF-39D3EE912C5D}"/>
              </a:ext>
            </a:extLst>
          </p:cNvPr>
          <p:cNvPicPr>
            <a:picLocks noChangeAspect="1"/>
          </p:cNvPicPr>
          <p:nvPr/>
        </p:nvPicPr>
        <p:blipFill>
          <a:blip r:embed="rId30"/>
          <a:stretch>
            <a:fillRect/>
          </a:stretch>
        </p:blipFill>
        <p:spPr>
          <a:xfrm>
            <a:off x="2659176" y="3968753"/>
            <a:ext cx="1642360" cy="254761"/>
          </a:xfrm>
          <a:prstGeom prst="rect">
            <a:avLst/>
          </a:prstGeom>
        </p:spPr>
      </p:pic>
      <p:pic>
        <p:nvPicPr>
          <p:cNvPr id="49" name="Picture 48">
            <a:extLst>
              <a:ext uri="{FF2B5EF4-FFF2-40B4-BE49-F238E27FC236}">
                <a16:creationId xmlns:a16="http://schemas.microsoft.com/office/drawing/2014/main" id="{D7FBF488-FEB1-E766-D2AA-8CB5620E4C06}"/>
              </a:ext>
            </a:extLst>
          </p:cNvPr>
          <p:cNvPicPr>
            <a:picLocks noChangeAspect="1"/>
          </p:cNvPicPr>
          <p:nvPr/>
        </p:nvPicPr>
        <p:blipFill>
          <a:blip r:embed="rId31"/>
          <a:stretch>
            <a:fillRect/>
          </a:stretch>
        </p:blipFill>
        <p:spPr>
          <a:xfrm>
            <a:off x="2848289" y="2124254"/>
            <a:ext cx="922173" cy="220937"/>
          </a:xfrm>
          <a:prstGeom prst="rect">
            <a:avLst/>
          </a:prstGeom>
        </p:spPr>
      </p:pic>
    </p:spTree>
    <p:extLst>
      <p:ext uri="{BB962C8B-B14F-4D97-AF65-F5344CB8AC3E}">
        <p14:creationId xmlns:p14="http://schemas.microsoft.com/office/powerpoint/2010/main" val="2119836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0611FAB-DCD3-44E7-884C-1A02FB3F7683}"/>
              </a:ext>
            </a:extLst>
          </p:cNvPr>
          <p:cNvSpPr txBox="1"/>
          <p:nvPr/>
        </p:nvSpPr>
        <p:spPr>
          <a:xfrm>
            <a:off x="1447800" y="5601367"/>
            <a:ext cx="2315057" cy="307777"/>
          </a:xfrm>
          <a:prstGeom prst="rect">
            <a:avLst/>
          </a:prstGeom>
          <a:noFill/>
        </p:spPr>
        <p:txBody>
          <a:bodyPr wrap="none" rtlCol="0">
            <a:spAutoFit/>
          </a:bodyPr>
          <a:lstStyle/>
          <a:p>
            <a:r>
              <a:rPr lang="en-US" sz="1400" dirty="0">
                <a:solidFill>
                  <a:schemeClr val="bg1"/>
                </a:solidFill>
              </a:rPr>
              <a:t>This briefing is UNCLASSIFIED</a:t>
            </a:r>
          </a:p>
        </p:txBody>
      </p:sp>
      <p:sp>
        <p:nvSpPr>
          <p:cNvPr id="6" name="Title 1">
            <a:extLst>
              <a:ext uri="{FF2B5EF4-FFF2-40B4-BE49-F238E27FC236}">
                <a16:creationId xmlns:a16="http://schemas.microsoft.com/office/drawing/2014/main" id="{758DE914-5D3E-B19A-CEAA-1DAF5B1FF1CF}"/>
              </a:ext>
            </a:extLst>
          </p:cNvPr>
          <p:cNvSpPr txBox="1">
            <a:spLocks/>
          </p:cNvSpPr>
          <p:nvPr/>
        </p:nvSpPr>
        <p:spPr>
          <a:xfrm>
            <a:off x="1571826" y="278804"/>
            <a:ext cx="5935865" cy="5012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3200" b="1" dirty="0">
                <a:latin typeface="Bahnschrift" panose="020B0502040204020203" pitchFamily="34" charset="0"/>
              </a:rPr>
              <a:t>Resources</a:t>
            </a:r>
            <a:endParaRPr lang="en-US" sz="3200" b="1" dirty="0">
              <a:latin typeface="Bahnschrift" panose="020B0502040204020203" pitchFamily="34" charset="0"/>
            </a:endParaRPr>
          </a:p>
        </p:txBody>
      </p:sp>
      <p:graphicFrame>
        <p:nvGraphicFramePr>
          <p:cNvPr id="7" name="Table 6">
            <a:extLst>
              <a:ext uri="{FF2B5EF4-FFF2-40B4-BE49-F238E27FC236}">
                <a16:creationId xmlns:a16="http://schemas.microsoft.com/office/drawing/2014/main" id="{B3FC767A-D0BB-89E7-8E83-9ADC98E85142}"/>
              </a:ext>
            </a:extLst>
          </p:cNvPr>
          <p:cNvGraphicFramePr>
            <a:graphicFrameLocks noGrp="1"/>
          </p:cNvGraphicFramePr>
          <p:nvPr>
            <p:extLst>
              <p:ext uri="{D42A27DB-BD31-4B8C-83A1-F6EECF244321}">
                <p14:modId xmlns:p14="http://schemas.microsoft.com/office/powerpoint/2010/main" val="1846458574"/>
              </p:ext>
            </p:extLst>
          </p:nvPr>
        </p:nvGraphicFramePr>
        <p:xfrm>
          <a:off x="391507" y="1014468"/>
          <a:ext cx="8296502" cy="5173980"/>
        </p:xfrm>
        <a:graphic>
          <a:graphicData uri="http://schemas.openxmlformats.org/drawingml/2006/table">
            <a:tbl>
              <a:tblPr firstRow="1" firstCol="1" bandRow="1">
                <a:tableStyleId>{2D5ABB26-0587-4C30-8999-92F81FD0307C}</a:tableStyleId>
              </a:tblPr>
              <a:tblGrid>
                <a:gridCol w="3130938">
                  <a:extLst>
                    <a:ext uri="{9D8B030D-6E8A-4147-A177-3AD203B41FA5}">
                      <a16:colId xmlns:a16="http://schemas.microsoft.com/office/drawing/2014/main" val="3643682440"/>
                    </a:ext>
                  </a:extLst>
                </a:gridCol>
                <a:gridCol w="5165564">
                  <a:extLst>
                    <a:ext uri="{9D8B030D-6E8A-4147-A177-3AD203B41FA5}">
                      <a16:colId xmlns:a16="http://schemas.microsoft.com/office/drawing/2014/main" val="735035630"/>
                    </a:ext>
                  </a:extLst>
                </a:gridCol>
              </a:tblGrid>
              <a:tr h="137816">
                <a:tc>
                  <a:txBody>
                    <a:bodyPr/>
                    <a:lstStyle/>
                    <a:p>
                      <a:pPr marL="0" marR="0">
                        <a:spcBef>
                          <a:spcPts val="300"/>
                        </a:spcBef>
                        <a:spcAft>
                          <a:spcPts val="300"/>
                        </a:spcAft>
                      </a:pPr>
                      <a:r>
                        <a:rPr lang="en-US" sz="1200" b="1" dirty="0">
                          <a:effectLst/>
                        </a:rPr>
                        <a:t>Operational Environment Watch</a:t>
                      </a:r>
                      <a:endParaRPr lang="en-US" sz="1200" b="1"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57088" marR="57088" marT="0" marB="0"/>
                </a:tc>
                <a:tc>
                  <a:txBody>
                    <a:bodyPr/>
                    <a:lstStyle/>
                    <a:p>
                      <a:pPr marL="0" marR="0">
                        <a:spcBef>
                          <a:spcPts val="300"/>
                        </a:spcBef>
                        <a:spcAft>
                          <a:spcPts val="300"/>
                        </a:spcAft>
                      </a:pPr>
                      <a:r>
                        <a:rPr lang="en-US" sz="1200" b="0" u="sng" dirty="0">
                          <a:effectLst/>
                          <a:hlinkClick r:id="rId3"/>
                        </a:rPr>
                        <a:t>https://community.apan.org/wg/tradoc-g2/fmso/</a:t>
                      </a:r>
                      <a:r>
                        <a:rPr lang="en-US" sz="1200" b="0" dirty="0">
                          <a:effectLst/>
                        </a:rPr>
                        <a:t> </a:t>
                      </a:r>
                      <a:endParaRPr lang="en-US" sz="1200" b="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57088" marR="57088" marT="0" marB="0"/>
                </a:tc>
                <a:extLst>
                  <a:ext uri="{0D108BD9-81ED-4DB2-BD59-A6C34878D82A}">
                    <a16:rowId xmlns:a16="http://schemas.microsoft.com/office/drawing/2014/main" val="518529678"/>
                  </a:ext>
                </a:extLst>
              </a:tr>
              <a:tr h="137816">
                <a:tc>
                  <a:txBody>
                    <a:bodyPr/>
                    <a:lstStyle/>
                    <a:p>
                      <a:pPr marL="0" marR="0">
                        <a:spcBef>
                          <a:spcPts val="300"/>
                        </a:spcBef>
                        <a:spcAft>
                          <a:spcPts val="300"/>
                        </a:spcAft>
                      </a:pPr>
                      <a:r>
                        <a:rPr lang="en-US" sz="1200" b="1" dirty="0">
                          <a:effectLst/>
                        </a:rPr>
                        <a:t>China Landing Zone (TRADOC G-2 Portal)</a:t>
                      </a:r>
                      <a:endParaRPr lang="en-US" sz="1600" b="1"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57088" marR="57088" marT="0" marB="0"/>
                </a:tc>
                <a:tc>
                  <a:txBody>
                    <a:bodyPr/>
                    <a:lstStyle/>
                    <a:p>
                      <a:pPr marL="0" marR="0">
                        <a:spcBef>
                          <a:spcPts val="300"/>
                        </a:spcBef>
                        <a:spcAft>
                          <a:spcPts val="300"/>
                        </a:spcAft>
                      </a:pPr>
                      <a:r>
                        <a:rPr lang="en-US" sz="1200" u="sng" dirty="0">
                          <a:effectLst/>
                          <a:hlinkClick r:id="rId4"/>
                        </a:rPr>
                        <a:t>https://oe.tradoc.army.mil/how-china-fights/</a:t>
                      </a:r>
                      <a:r>
                        <a:rPr lang="en-US" sz="1200" dirty="0">
                          <a:effectLst/>
                        </a:rPr>
                        <a:t> </a:t>
                      </a:r>
                      <a:endParaRPr lang="en-US" sz="16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57088" marR="57088" marT="0" marB="0"/>
                </a:tc>
                <a:extLst>
                  <a:ext uri="{0D108BD9-81ED-4DB2-BD59-A6C34878D82A}">
                    <a16:rowId xmlns:a16="http://schemas.microsoft.com/office/drawing/2014/main" val="750207762"/>
                  </a:ext>
                </a:extLst>
              </a:tr>
              <a:tr h="137816">
                <a:tc>
                  <a:txBody>
                    <a:bodyPr/>
                    <a:lstStyle/>
                    <a:p>
                      <a:pPr marL="0" marR="0">
                        <a:spcBef>
                          <a:spcPts val="300"/>
                        </a:spcBef>
                        <a:spcAft>
                          <a:spcPts val="300"/>
                        </a:spcAft>
                      </a:pPr>
                      <a:r>
                        <a:rPr lang="en-US" sz="1050" dirty="0">
                          <a:effectLst/>
                        </a:rPr>
                        <a:t>Asian Studies Detachment (US Army)</a:t>
                      </a:r>
                      <a:endParaRPr lang="en-US" sz="12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57088" marR="57088" marT="0" marB="0"/>
                </a:tc>
                <a:tc>
                  <a:txBody>
                    <a:bodyPr/>
                    <a:lstStyle/>
                    <a:p>
                      <a:pPr marL="0" marR="0">
                        <a:spcBef>
                          <a:spcPts val="300"/>
                        </a:spcBef>
                        <a:spcAft>
                          <a:spcPts val="300"/>
                        </a:spcAft>
                      </a:pPr>
                      <a:r>
                        <a:rPr lang="en-US" sz="1000">
                          <a:effectLst/>
                        </a:rPr>
                        <a:t>Available via CAC-enabled portals </a:t>
                      </a:r>
                      <a:endParaRPr lang="en-US" sz="1100">
                        <a:effectLst/>
                        <a:latin typeface="Times New Roman" panose="02020603050405020304" pitchFamily="18" charset="0"/>
                        <a:ea typeface="DengXian" panose="02010600030101010101" pitchFamily="2" charset="-122"/>
                        <a:cs typeface="Times New Roman" panose="02020603050405020304" pitchFamily="18" charset="0"/>
                      </a:endParaRPr>
                    </a:p>
                  </a:txBody>
                  <a:tcPr marL="57088" marR="57088" marT="0" marB="0"/>
                </a:tc>
                <a:extLst>
                  <a:ext uri="{0D108BD9-81ED-4DB2-BD59-A6C34878D82A}">
                    <a16:rowId xmlns:a16="http://schemas.microsoft.com/office/drawing/2014/main" val="1161307890"/>
                  </a:ext>
                </a:extLst>
              </a:tr>
              <a:tr h="165560">
                <a:tc gridSpan="2">
                  <a:txBody>
                    <a:bodyPr/>
                    <a:lstStyle/>
                    <a:p>
                      <a:pPr marL="0" marR="0" algn="ctr">
                        <a:spcBef>
                          <a:spcPts val="300"/>
                        </a:spcBef>
                        <a:spcAft>
                          <a:spcPts val="300"/>
                        </a:spcAft>
                      </a:pPr>
                      <a:r>
                        <a:rPr lang="en-US" sz="1100" b="1" dirty="0">
                          <a:effectLst/>
                        </a:rPr>
                        <a:t>Military</a:t>
                      </a:r>
                      <a:endParaRPr lang="en-US" sz="1100" b="1"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57088" marR="57088" marT="0" marB="0"/>
                </a:tc>
                <a:tc hMerge="1">
                  <a:txBody>
                    <a:bodyPr/>
                    <a:lstStyle/>
                    <a:p>
                      <a:endParaRPr lang="en-US"/>
                    </a:p>
                  </a:txBody>
                  <a:tcPr/>
                </a:tc>
                <a:extLst>
                  <a:ext uri="{0D108BD9-81ED-4DB2-BD59-A6C34878D82A}">
                    <a16:rowId xmlns:a16="http://schemas.microsoft.com/office/drawing/2014/main" val="3766527098"/>
                  </a:ext>
                </a:extLst>
              </a:tr>
              <a:tr h="137816">
                <a:tc>
                  <a:txBody>
                    <a:bodyPr/>
                    <a:lstStyle/>
                    <a:p>
                      <a:pPr marL="0" marR="0">
                        <a:spcBef>
                          <a:spcPts val="300"/>
                        </a:spcBef>
                        <a:spcAft>
                          <a:spcPts val="300"/>
                        </a:spcAft>
                      </a:pPr>
                      <a:r>
                        <a:rPr lang="en-US" sz="1000">
                          <a:effectLst/>
                        </a:rPr>
                        <a:t>Asia Maritime Transparency Initiative (CSIS)</a:t>
                      </a:r>
                      <a:endParaRPr lang="en-US" sz="1100">
                        <a:effectLst/>
                        <a:latin typeface="Times New Roman" panose="02020603050405020304" pitchFamily="18" charset="0"/>
                        <a:ea typeface="DengXian" panose="02010600030101010101" pitchFamily="2" charset="-122"/>
                        <a:cs typeface="Times New Roman" panose="02020603050405020304" pitchFamily="18" charset="0"/>
                      </a:endParaRPr>
                    </a:p>
                  </a:txBody>
                  <a:tcPr marL="57088" marR="57088" marT="0" marB="0"/>
                </a:tc>
                <a:tc>
                  <a:txBody>
                    <a:bodyPr/>
                    <a:lstStyle/>
                    <a:p>
                      <a:pPr marL="0" marR="0">
                        <a:spcBef>
                          <a:spcPts val="300"/>
                        </a:spcBef>
                        <a:spcAft>
                          <a:spcPts val="300"/>
                        </a:spcAft>
                      </a:pPr>
                      <a:r>
                        <a:rPr lang="en-US" sz="1000" u="sng" dirty="0">
                          <a:effectLst/>
                          <a:hlinkClick r:id="rId5"/>
                        </a:rPr>
                        <a:t>https://amti.csis.org/</a:t>
                      </a:r>
                      <a:r>
                        <a:rPr lang="en-US" sz="1000" dirty="0">
                          <a:effectLst/>
                        </a:rPr>
                        <a:t> </a:t>
                      </a:r>
                      <a:endParaRPr lang="en-US" sz="11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57088" marR="57088" marT="0" marB="0"/>
                </a:tc>
                <a:extLst>
                  <a:ext uri="{0D108BD9-81ED-4DB2-BD59-A6C34878D82A}">
                    <a16:rowId xmlns:a16="http://schemas.microsoft.com/office/drawing/2014/main" val="4184171842"/>
                  </a:ext>
                </a:extLst>
              </a:tr>
              <a:tr h="137816">
                <a:tc>
                  <a:txBody>
                    <a:bodyPr/>
                    <a:lstStyle/>
                    <a:p>
                      <a:pPr marL="0" marR="0">
                        <a:spcBef>
                          <a:spcPts val="300"/>
                        </a:spcBef>
                        <a:spcAft>
                          <a:spcPts val="300"/>
                        </a:spcAft>
                      </a:pPr>
                      <a:r>
                        <a:rPr lang="en-US" sz="1000">
                          <a:effectLst/>
                        </a:rPr>
                        <a:t>China Maritime Studies Institute (USN)</a:t>
                      </a:r>
                      <a:endParaRPr lang="en-US" sz="1100">
                        <a:effectLst/>
                        <a:latin typeface="Times New Roman" panose="02020603050405020304" pitchFamily="18" charset="0"/>
                        <a:ea typeface="DengXian" panose="02010600030101010101" pitchFamily="2" charset="-122"/>
                        <a:cs typeface="Times New Roman" panose="02020603050405020304" pitchFamily="18" charset="0"/>
                      </a:endParaRPr>
                    </a:p>
                  </a:txBody>
                  <a:tcPr marL="57088" marR="57088" marT="0" marB="0"/>
                </a:tc>
                <a:tc>
                  <a:txBody>
                    <a:bodyPr/>
                    <a:lstStyle/>
                    <a:p>
                      <a:pPr marL="0" marR="0">
                        <a:spcBef>
                          <a:spcPts val="300"/>
                        </a:spcBef>
                        <a:spcAft>
                          <a:spcPts val="300"/>
                        </a:spcAft>
                      </a:pPr>
                      <a:r>
                        <a:rPr lang="en-US" sz="1000" u="sng">
                          <a:effectLst/>
                          <a:hlinkClick r:id="rId6"/>
                        </a:rPr>
                        <a:t>https://usnwc.edu/Research-and-Wargaming/Research-Centers/China-Maritime-Studies-Institute</a:t>
                      </a:r>
                      <a:r>
                        <a:rPr lang="en-US" sz="1000">
                          <a:effectLst/>
                        </a:rPr>
                        <a:t> </a:t>
                      </a:r>
                      <a:endParaRPr lang="en-US" sz="1100">
                        <a:effectLst/>
                        <a:latin typeface="Times New Roman" panose="02020603050405020304" pitchFamily="18" charset="0"/>
                        <a:ea typeface="DengXian" panose="02010600030101010101" pitchFamily="2" charset="-122"/>
                        <a:cs typeface="Times New Roman" panose="02020603050405020304" pitchFamily="18" charset="0"/>
                      </a:endParaRPr>
                    </a:p>
                  </a:txBody>
                  <a:tcPr marL="57088" marR="57088" marT="0" marB="0"/>
                </a:tc>
                <a:extLst>
                  <a:ext uri="{0D108BD9-81ED-4DB2-BD59-A6C34878D82A}">
                    <a16:rowId xmlns:a16="http://schemas.microsoft.com/office/drawing/2014/main" val="2424910331"/>
                  </a:ext>
                </a:extLst>
              </a:tr>
              <a:tr h="137816">
                <a:tc>
                  <a:txBody>
                    <a:bodyPr/>
                    <a:lstStyle/>
                    <a:p>
                      <a:pPr marL="0" marR="0">
                        <a:spcBef>
                          <a:spcPts val="300"/>
                        </a:spcBef>
                        <a:spcAft>
                          <a:spcPts val="300"/>
                        </a:spcAft>
                      </a:pPr>
                      <a:r>
                        <a:rPr lang="en-US" sz="1000">
                          <a:effectLst/>
                        </a:rPr>
                        <a:t>China Aerospace Studies Institute (USAF)</a:t>
                      </a:r>
                      <a:endParaRPr lang="en-US" sz="1100">
                        <a:effectLst/>
                        <a:latin typeface="Times New Roman" panose="02020603050405020304" pitchFamily="18" charset="0"/>
                        <a:ea typeface="DengXian" panose="02010600030101010101" pitchFamily="2" charset="-122"/>
                        <a:cs typeface="Times New Roman" panose="02020603050405020304" pitchFamily="18" charset="0"/>
                      </a:endParaRPr>
                    </a:p>
                  </a:txBody>
                  <a:tcPr marL="57088" marR="57088" marT="0" marB="0"/>
                </a:tc>
                <a:tc>
                  <a:txBody>
                    <a:bodyPr/>
                    <a:lstStyle/>
                    <a:p>
                      <a:pPr marL="0" marR="0">
                        <a:spcBef>
                          <a:spcPts val="300"/>
                        </a:spcBef>
                        <a:spcAft>
                          <a:spcPts val="300"/>
                        </a:spcAft>
                      </a:pPr>
                      <a:r>
                        <a:rPr lang="en-US" sz="1000" u="sng" dirty="0">
                          <a:effectLst/>
                          <a:hlinkClick r:id="rId7"/>
                        </a:rPr>
                        <a:t>https://www.airuniversity.af.edu/CASI/</a:t>
                      </a:r>
                      <a:r>
                        <a:rPr lang="en-US" sz="1000" dirty="0">
                          <a:effectLst/>
                        </a:rPr>
                        <a:t> </a:t>
                      </a:r>
                      <a:endParaRPr lang="en-US" sz="11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57088" marR="57088" marT="0" marB="0"/>
                </a:tc>
                <a:extLst>
                  <a:ext uri="{0D108BD9-81ED-4DB2-BD59-A6C34878D82A}">
                    <a16:rowId xmlns:a16="http://schemas.microsoft.com/office/drawing/2014/main" val="807223966"/>
                  </a:ext>
                </a:extLst>
              </a:tr>
              <a:tr h="137816">
                <a:tc>
                  <a:txBody>
                    <a:bodyPr/>
                    <a:lstStyle/>
                    <a:p>
                      <a:pPr marL="0" marR="0">
                        <a:spcBef>
                          <a:spcPts val="300"/>
                        </a:spcBef>
                        <a:spcAft>
                          <a:spcPts val="300"/>
                        </a:spcAft>
                      </a:pPr>
                      <a:r>
                        <a:rPr lang="en-US" sz="1000">
                          <a:effectLst/>
                        </a:rPr>
                        <a:t>Center for the Study of Chinese Military Affairs (NDU)</a:t>
                      </a:r>
                      <a:endParaRPr lang="en-US" sz="1100">
                        <a:effectLst/>
                        <a:latin typeface="Times New Roman" panose="02020603050405020304" pitchFamily="18" charset="0"/>
                        <a:ea typeface="DengXian" panose="02010600030101010101" pitchFamily="2" charset="-122"/>
                        <a:cs typeface="Times New Roman" panose="02020603050405020304" pitchFamily="18" charset="0"/>
                      </a:endParaRPr>
                    </a:p>
                  </a:txBody>
                  <a:tcPr marL="57088" marR="57088" marT="0" marB="0"/>
                </a:tc>
                <a:tc>
                  <a:txBody>
                    <a:bodyPr/>
                    <a:lstStyle/>
                    <a:p>
                      <a:pPr marL="0" marR="0">
                        <a:spcBef>
                          <a:spcPts val="300"/>
                        </a:spcBef>
                        <a:spcAft>
                          <a:spcPts val="300"/>
                        </a:spcAft>
                      </a:pPr>
                      <a:r>
                        <a:rPr lang="en-US" sz="1000" u="sng" dirty="0">
                          <a:effectLst/>
                          <a:hlinkClick r:id="rId8"/>
                        </a:rPr>
                        <a:t>https://inss.ndu.edu/</a:t>
                      </a:r>
                      <a:r>
                        <a:rPr lang="en-US" sz="1000" dirty="0">
                          <a:effectLst/>
                        </a:rPr>
                        <a:t> </a:t>
                      </a:r>
                      <a:endParaRPr lang="en-US" sz="11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57088" marR="57088" marT="0" marB="0"/>
                </a:tc>
                <a:extLst>
                  <a:ext uri="{0D108BD9-81ED-4DB2-BD59-A6C34878D82A}">
                    <a16:rowId xmlns:a16="http://schemas.microsoft.com/office/drawing/2014/main" val="354547984"/>
                  </a:ext>
                </a:extLst>
              </a:tr>
              <a:tr h="137816">
                <a:tc>
                  <a:txBody>
                    <a:bodyPr/>
                    <a:lstStyle/>
                    <a:p>
                      <a:pPr marL="0" marR="0">
                        <a:spcBef>
                          <a:spcPts val="300"/>
                        </a:spcBef>
                        <a:spcAft>
                          <a:spcPts val="300"/>
                        </a:spcAft>
                      </a:pPr>
                      <a:r>
                        <a:rPr lang="en-US" sz="1000" dirty="0">
                          <a:effectLst/>
                        </a:rPr>
                        <a:t>RAND (FFRDC)</a:t>
                      </a:r>
                      <a:r>
                        <a:rPr kumimoji="0" lang="en-US" altLang="zh-CN" sz="1100" b="0" i="0" u="sng" strike="noStrike" cap="none" normalizeH="0" baseline="30000" dirty="0">
                          <a:ln>
                            <a:noFill/>
                          </a:ln>
                          <a:solidFill>
                            <a:srgbClr val="954F72"/>
                          </a:solidFill>
                          <a:effectLst/>
                          <a:latin typeface="Arial" panose="020B0604020202020204" pitchFamily="34" charset="0"/>
                          <a:ea typeface="DengXian" panose="02010600030101010101" pitchFamily="2" charset="-122"/>
                          <a:cs typeface="Times New Roman" panose="02020603050405020304" pitchFamily="18" charset="0"/>
                          <a:hlinkClick r:id="rId9"/>
                        </a:rPr>
                        <a:t> [</a:t>
                      </a:r>
                      <a:r>
                        <a:rPr kumimoji="0" lang="en-US" altLang="zh-CN" sz="1100" b="0" i="0" u="sng" strike="noStrike" cap="none" normalizeH="0" baseline="30000" dirty="0" bmk="">
                          <a:ln>
                            <a:noFill/>
                          </a:ln>
                          <a:solidFill>
                            <a:srgbClr val="954F72"/>
                          </a:solidFill>
                          <a:effectLst/>
                          <a:latin typeface="Arial" panose="020B0604020202020204" pitchFamily="34" charset="0"/>
                          <a:ea typeface="DengXian" panose="02010600030101010101" pitchFamily="2" charset="-122"/>
                          <a:cs typeface="Times New Roman" panose="02020603050405020304" pitchFamily="18" charset="0"/>
                          <a:hlinkClick r:id="rId9"/>
                        </a:rPr>
                        <a:t>1]</a:t>
                      </a:r>
                      <a:r>
                        <a:rPr kumimoji="0" lang="en-US" altLang="zh-CN" sz="1100" b="0" i="0" u="none" strike="noStrike" cap="none" normalizeH="0" baseline="0" dirty="0">
                          <a:ln>
                            <a:noFill/>
                          </a:ln>
                          <a:solidFill>
                            <a:schemeClr val="tx1"/>
                          </a:solidFill>
                          <a:effectLst/>
                          <a:latin typeface="Arial" panose="020B0604020202020204" pitchFamily="34" charset="0"/>
                          <a:ea typeface="DengXian" panose="02010600030101010101" pitchFamily="2" charset="-122"/>
                          <a:cs typeface="Times New Roman" panose="02020603050405020304" pitchFamily="18" charset="0"/>
                        </a:rPr>
                        <a:t> </a:t>
                      </a:r>
                      <a:endParaRPr lang="en-US" sz="11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57088" marR="57088" marT="0" marB="0"/>
                </a:tc>
                <a:tc>
                  <a:txBody>
                    <a:bodyPr/>
                    <a:lstStyle/>
                    <a:p>
                      <a:pPr marL="0" marR="0">
                        <a:spcBef>
                          <a:spcPts val="300"/>
                        </a:spcBef>
                        <a:spcAft>
                          <a:spcPts val="300"/>
                        </a:spcAft>
                      </a:pPr>
                      <a:r>
                        <a:rPr lang="en-US" sz="1000" u="sng">
                          <a:effectLst/>
                          <a:hlinkClick r:id="rId10"/>
                        </a:rPr>
                        <a:t>https://www.rand.org/topics/china.html</a:t>
                      </a:r>
                      <a:r>
                        <a:rPr lang="en-US" sz="1000">
                          <a:effectLst/>
                        </a:rPr>
                        <a:t> </a:t>
                      </a:r>
                      <a:endParaRPr lang="en-US" sz="1100">
                        <a:effectLst/>
                        <a:latin typeface="Times New Roman" panose="02020603050405020304" pitchFamily="18" charset="0"/>
                        <a:ea typeface="DengXian" panose="02010600030101010101" pitchFamily="2" charset="-122"/>
                        <a:cs typeface="Times New Roman" panose="02020603050405020304" pitchFamily="18" charset="0"/>
                      </a:endParaRPr>
                    </a:p>
                  </a:txBody>
                  <a:tcPr marL="57088" marR="57088" marT="0" marB="0"/>
                </a:tc>
                <a:extLst>
                  <a:ext uri="{0D108BD9-81ED-4DB2-BD59-A6C34878D82A}">
                    <a16:rowId xmlns:a16="http://schemas.microsoft.com/office/drawing/2014/main" val="376068042"/>
                  </a:ext>
                </a:extLst>
              </a:tr>
              <a:tr h="137816">
                <a:tc>
                  <a:txBody>
                    <a:bodyPr/>
                    <a:lstStyle/>
                    <a:p>
                      <a:pPr marL="0" marR="0">
                        <a:spcBef>
                          <a:spcPts val="300"/>
                        </a:spcBef>
                        <a:spcAft>
                          <a:spcPts val="300"/>
                        </a:spcAft>
                      </a:pPr>
                      <a:r>
                        <a:rPr lang="en-US" sz="1000">
                          <a:effectLst/>
                        </a:rPr>
                        <a:t>Carnegie Endowment for International Peace</a:t>
                      </a:r>
                      <a:endParaRPr lang="en-US" sz="1100">
                        <a:effectLst/>
                        <a:latin typeface="Times New Roman" panose="02020603050405020304" pitchFamily="18" charset="0"/>
                        <a:ea typeface="DengXian" panose="02010600030101010101" pitchFamily="2" charset="-122"/>
                        <a:cs typeface="Times New Roman" panose="02020603050405020304" pitchFamily="18" charset="0"/>
                      </a:endParaRPr>
                    </a:p>
                  </a:txBody>
                  <a:tcPr marL="57088" marR="57088" marT="0" marB="0"/>
                </a:tc>
                <a:tc>
                  <a:txBody>
                    <a:bodyPr/>
                    <a:lstStyle/>
                    <a:p>
                      <a:pPr marL="0" marR="0">
                        <a:spcBef>
                          <a:spcPts val="300"/>
                        </a:spcBef>
                        <a:spcAft>
                          <a:spcPts val="300"/>
                        </a:spcAft>
                      </a:pPr>
                      <a:r>
                        <a:rPr lang="en-US" sz="1000" u="sng" dirty="0">
                          <a:effectLst/>
                          <a:hlinkClick r:id="rId11"/>
                        </a:rPr>
                        <a:t>https://carnegieendowment.org/regions/251</a:t>
                      </a:r>
                      <a:r>
                        <a:rPr lang="en-US" sz="1000" dirty="0">
                          <a:effectLst/>
                        </a:rPr>
                        <a:t> </a:t>
                      </a:r>
                      <a:endParaRPr lang="en-US" sz="11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57088" marR="57088" marT="0" marB="0"/>
                </a:tc>
                <a:extLst>
                  <a:ext uri="{0D108BD9-81ED-4DB2-BD59-A6C34878D82A}">
                    <a16:rowId xmlns:a16="http://schemas.microsoft.com/office/drawing/2014/main" val="2199535300"/>
                  </a:ext>
                </a:extLst>
              </a:tr>
              <a:tr h="165560">
                <a:tc gridSpan="2">
                  <a:txBody>
                    <a:bodyPr/>
                    <a:lstStyle/>
                    <a:p>
                      <a:pPr marL="0" marR="0" algn="ctr">
                        <a:spcBef>
                          <a:spcPts val="300"/>
                        </a:spcBef>
                        <a:spcAft>
                          <a:spcPts val="300"/>
                        </a:spcAft>
                      </a:pPr>
                      <a:r>
                        <a:rPr lang="en-US" sz="1100" b="1" dirty="0">
                          <a:effectLst/>
                        </a:rPr>
                        <a:t>Politics &amp; Foreign Policy</a:t>
                      </a:r>
                      <a:endParaRPr lang="en-US" sz="1100" b="1"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57088" marR="57088" marT="0" marB="0"/>
                </a:tc>
                <a:tc hMerge="1">
                  <a:txBody>
                    <a:bodyPr/>
                    <a:lstStyle/>
                    <a:p>
                      <a:endParaRPr lang="en-US"/>
                    </a:p>
                  </a:txBody>
                  <a:tcPr/>
                </a:tc>
                <a:extLst>
                  <a:ext uri="{0D108BD9-81ED-4DB2-BD59-A6C34878D82A}">
                    <a16:rowId xmlns:a16="http://schemas.microsoft.com/office/drawing/2014/main" val="1777069333"/>
                  </a:ext>
                </a:extLst>
              </a:tr>
              <a:tr h="137816">
                <a:tc>
                  <a:txBody>
                    <a:bodyPr/>
                    <a:lstStyle/>
                    <a:p>
                      <a:pPr marL="0" marR="0">
                        <a:spcBef>
                          <a:spcPts val="300"/>
                        </a:spcBef>
                        <a:spcAft>
                          <a:spcPts val="300"/>
                        </a:spcAft>
                      </a:pPr>
                      <a:r>
                        <a:rPr lang="en-US" sz="1000">
                          <a:effectLst/>
                        </a:rPr>
                        <a:t>China Brief (Jamestown Foundation)</a:t>
                      </a:r>
                      <a:endParaRPr lang="en-US" sz="1100">
                        <a:effectLst/>
                        <a:latin typeface="Times New Roman" panose="02020603050405020304" pitchFamily="18" charset="0"/>
                        <a:ea typeface="DengXian" panose="02010600030101010101" pitchFamily="2" charset="-122"/>
                        <a:cs typeface="Times New Roman" panose="02020603050405020304" pitchFamily="18" charset="0"/>
                      </a:endParaRPr>
                    </a:p>
                  </a:txBody>
                  <a:tcPr marL="57088" marR="57088" marT="0" marB="0"/>
                </a:tc>
                <a:tc>
                  <a:txBody>
                    <a:bodyPr/>
                    <a:lstStyle/>
                    <a:p>
                      <a:pPr marL="0" marR="0">
                        <a:spcBef>
                          <a:spcPts val="300"/>
                        </a:spcBef>
                        <a:spcAft>
                          <a:spcPts val="300"/>
                        </a:spcAft>
                      </a:pPr>
                      <a:r>
                        <a:rPr lang="en-US" sz="1000" u="sng">
                          <a:effectLst/>
                          <a:hlinkClick r:id="rId12"/>
                        </a:rPr>
                        <a:t>https://jamestown.org/programs/cb/</a:t>
                      </a:r>
                      <a:r>
                        <a:rPr lang="en-US" sz="1000">
                          <a:effectLst/>
                        </a:rPr>
                        <a:t> </a:t>
                      </a:r>
                      <a:endParaRPr lang="en-US" sz="1100">
                        <a:effectLst/>
                        <a:latin typeface="Times New Roman" panose="02020603050405020304" pitchFamily="18" charset="0"/>
                        <a:ea typeface="DengXian" panose="02010600030101010101" pitchFamily="2" charset="-122"/>
                        <a:cs typeface="Times New Roman" panose="02020603050405020304" pitchFamily="18" charset="0"/>
                      </a:endParaRPr>
                    </a:p>
                  </a:txBody>
                  <a:tcPr marL="57088" marR="57088" marT="0" marB="0"/>
                </a:tc>
                <a:extLst>
                  <a:ext uri="{0D108BD9-81ED-4DB2-BD59-A6C34878D82A}">
                    <a16:rowId xmlns:a16="http://schemas.microsoft.com/office/drawing/2014/main" val="1749283043"/>
                  </a:ext>
                </a:extLst>
              </a:tr>
              <a:tr h="137816">
                <a:tc>
                  <a:txBody>
                    <a:bodyPr/>
                    <a:lstStyle/>
                    <a:p>
                      <a:pPr marL="0" marR="0">
                        <a:spcBef>
                          <a:spcPts val="300"/>
                        </a:spcBef>
                        <a:spcAft>
                          <a:spcPts val="300"/>
                        </a:spcAft>
                      </a:pPr>
                      <a:r>
                        <a:rPr lang="en-US" sz="1000" dirty="0" err="1">
                          <a:effectLst/>
                        </a:rPr>
                        <a:t>ChinaMed</a:t>
                      </a:r>
                      <a:r>
                        <a:rPr lang="en-US" sz="1000" dirty="0">
                          <a:effectLst/>
                        </a:rPr>
                        <a:t> </a:t>
                      </a:r>
                      <a:endParaRPr lang="en-US" sz="11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57088" marR="57088" marT="0" marB="0"/>
                </a:tc>
                <a:tc>
                  <a:txBody>
                    <a:bodyPr/>
                    <a:lstStyle/>
                    <a:p>
                      <a:pPr marL="0" marR="0">
                        <a:spcBef>
                          <a:spcPts val="300"/>
                        </a:spcBef>
                        <a:spcAft>
                          <a:spcPts val="300"/>
                        </a:spcAft>
                      </a:pPr>
                      <a:r>
                        <a:rPr lang="en-US" sz="1000" u="sng">
                          <a:effectLst/>
                          <a:hlinkClick r:id="rId13"/>
                        </a:rPr>
                        <a:t>https://www.chinamed.it/</a:t>
                      </a:r>
                      <a:r>
                        <a:rPr lang="en-US" sz="1000">
                          <a:effectLst/>
                        </a:rPr>
                        <a:t> </a:t>
                      </a:r>
                      <a:endParaRPr lang="en-US" sz="1100">
                        <a:effectLst/>
                        <a:latin typeface="Times New Roman" panose="02020603050405020304" pitchFamily="18" charset="0"/>
                        <a:ea typeface="DengXian" panose="02010600030101010101" pitchFamily="2" charset="-122"/>
                        <a:cs typeface="Times New Roman" panose="02020603050405020304" pitchFamily="18" charset="0"/>
                      </a:endParaRPr>
                    </a:p>
                  </a:txBody>
                  <a:tcPr marL="57088" marR="57088" marT="0" marB="0"/>
                </a:tc>
                <a:extLst>
                  <a:ext uri="{0D108BD9-81ED-4DB2-BD59-A6C34878D82A}">
                    <a16:rowId xmlns:a16="http://schemas.microsoft.com/office/drawing/2014/main" val="3469927470"/>
                  </a:ext>
                </a:extLst>
              </a:tr>
              <a:tr h="137816">
                <a:tc>
                  <a:txBody>
                    <a:bodyPr/>
                    <a:lstStyle/>
                    <a:p>
                      <a:pPr marL="0" marR="0">
                        <a:spcBef>
                          <a:spcPts val="300"/>
                        </a:spcBef>
                        <a:spcAft>
                          <a:spcPts val="300"/>
                        </a:spcAft>
                      </a:pPr>
                      <a:r>
                        <a:rPr lang="en-US" sz="1000">
                          <a:effectLst/>
                        </a:rPr>
                        <a:t>China-Global South Project</a:t>
                      </a:r>
                      <a:endParaRPr lang="en-US" sz="1100">
                        <a:effectLst/>
                        <a:latin typeface="Times New Roman" panose="02020603050405020304" pitchFamily="18" charset="0"/>
                        <a:ea typeface="DengXian" panose="02010600030101010101" pitchFamily="2" charset="-122"/>
                        <a:cs typeface="Times New Roman" panose="02020603050405020304" pitchFamily="18" charset="0"/>
                      </a:endParaRPr>
                    </a:p>
                  </a:txBody>
                  <a:tcPr marL="57088" marR="57088" marT="0" marB="0"/>
                </a:tc>
                <a:tc>
                  <a:txBody>
                    <a:bodyPr/>
                    <a:lstStyle/>
                    <a:p>
                      <a:pPr marL="0" marR="0">
                        <a:spcBef>
                          <a:spcPts val="300"/>
                        </a:spcBef>
                        <a:spcAft>
                          <a:spcPts val="300"/>
                        </a:spcAft>
                      </a:pPr>
                      <a:r>
                        <a:rPr lang="en-US" sz="1000" u="sng">
                          <a:effectLst/>
                          <a:hlinkClick r:id="rId14"/>
                        </a:rPr>
                        <a:t>https://chinaglobalsouth.com/</a:t>
                      </a:r>
                      <a:r>
                        <a:rPr lang="en-US" sz="1000">
                          <a:effectLst/>
                        </a:rPr>
                        <a:t> </a:t>
                      </a:r>
                      <a:endParaRPr lang="en-US" sz="1100">
                        <a:effectLst/>
                        <a:latin typeface="Times New Roman" panose="02020603050405020304" pitchFamily="18" charset="0"/>
                        <a:ea typeface="DengXian" panose="02010600030101010101" pitchFamily="2" charset="-122"/>
                        <a:cs typeface="Times New Roman" panose="02020603050405020304" pitchFamily="18" charset="0"/>
                      </a:endParaRPr>
                    </a:p>
                  </a:txBody>
                  <a:tcPr marL="57088" marR="57088" marT="0" marB="0"/>
                </a:tc>
                <a:extLst>
                  <a:ext uri="{0D108BD9-81ED-4DB2-BD59-A6C34878D82A}">
                    <a16:rowId xmlns:a16="http://schemas.microsoft.com/office/drawing/2014/main" val="257528563"/>
                  </a:ext>
                </a:extLst>
              </a:tr>
              <a:tr h="137816">
                <a:tc>
                  <a:txBody>
                    <a:bodyPr/>
                    <a:lstStyle/>
                    <a:p>
                      <a:pPr marL="0" marR="0">
                        <a:spcBef>
                          <a:spcPts val="300"/>
                        </a:spcBef>
                        <a:spcAft>
                          <a:spcPts val="300"/>
                        </a:spcAft>
                      </a:pPr>
                      <a:r>
                        <a:rPr lang="en-US" sz="1000">
                          <a:effectLst/>
                        </a:rPr>
                        <a:t>China Leadership Monitor</a:t>
                      </a:r>
                      <a:endParaRPr lang="en-US" sz="1100">
                        <a:effectLst/>
                        <a:latin typeface="Times New Roman" panose="02020603050405020304" pitchFamily="18" charset="0"/>
                        <a:ea typeface="DengXian" panose="02010600030101010101" pitchFamily="2" charset="-122"/>
                        <a:cs typeface="Times New Roman" panose="02020603050405020304" pitchFamily="18" charset="0"/>
                      </a:endParaRPr>
                    </a:p>
                  </a:txBody>
                  <a:tcPr marL="57088" marR="57088" marT="0" marB="0"/>
                </a:tc>
                <a:tc>
                  <a:txBody>
                    <a:bodyPr/>
                    <a:lstStyle/>
                    <a:p>
                      <a:pPr marL="0" marR="0">
                        <a:spcBef>
                          <a:spcPts val="300"/>
                        </a:spcBef>
                        <a:spcAft>
                          <a:spcPts val="300"/>
                        </a:spcAft>
                      </a:pPr>
                      <a:r>
                        <a:rPr lang="en-US" sz="1000" u="sng" dirty="0">
                          <a:effectLst/>
                          <a:hlinkClick r:id="rId15"/>
                        </a:rPr>
                        <a:t>https://www.prcleader.org/</a:t>
                      </a:r>
                      <a:r>
                        <a:rPr lang="en-US" sz="1000" dirty="0">
                          <a:effectLst/>
                        </a:rPr>
                        <a:t> </a:t>
                      </a:r>
                      <a:endParaRPr lang="en-US" sz="11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57088" marR="57088" marT="0" marB="0"/>
                </a:tc>
                <a:extLst>
                  <a:ext uri="{0D108BD9-81ED-4DB2-BD59-A6C34878D82A}">
                    <a16:rowId xmlns:a16="http://schemas.microsoft.com/office/drawing/2014/main" val="2094395756"/>
                  </a:ext>
                </a:extLst>
              </a:tr>
              <a:tr h="137816">
                <a:tc>
                  <a:txBody>
                    <a:bodyPr/>
                    <a:lstStyle/>
                    <a:p>
                      <a:pPr marL="0" marR="0">
                        <a:spcBef>
                          <a:spcPts val="300"/>
                        </a:spcBef>
                        <a:spcAft>
                          <a:spcPts val="300"/>
                        </a:spcAft>
                      </a:pPr>
                      <a:r>
                        <a:rPr lang="en-US" sz="1000">
                          <a:effectLst/>
                        </a:rPr>
                        <a:t>German Marshall Fund (GMF)</a:t>
                      </a:r>
                      <a:endParaRPr lang="en-US" sz="1100">
                        <a:effectLst/>
                        <a:latin typeface="Times New Roman" panose="02020603050405020304" pitchFamily="18" charset="0"/>
                        <a:ea typeface="DengXian" panose="02010600030101010101" pitchFamily="2" charset="-122"/>
                        <a:cs typeface="Times New Roman" panose="02020603050405020304" pitchFamily="18" charset="0"/>
                      </a:endParaRPr>
                    </a:p>
                  </a:txBody>
                  <a:tcPr marL="57088" marR="57088" marT="0" marB="0"/>
                </a:tc>
                <a:tc>
                  <a:txBody>
                    <a:bodyPr/>
                    <a:lstStyle/>
                    <a:p>
                      <a:pPr marL="0" marR="0">
                        <a:spcBef>
                          <a:spcPts val="300"/>
                        </a:spcBef>
                        <a:spcAft>
                          <a:spcPts val="300"/>
                        </a:spcAft>
                      </a:pPr>
                      <a:r>
                        <a:rPr lang="en-US" sz="1000" u="sng">
                          <a:effectLst/>
                          <a:hlinkClick r:id="rId16"/>
                        </a:rPr>
                        <a:t>https://www.gmfus.org/asia-program</a:t>
                      </a:r>
                      <a:r>
                        <a:rPr lang="en-US" sz="1000">
                          <a:effectLst/>
                        </a:rPr>
                        <a:t> </a:t>
                      </a:r>
                      <a:endParaRPr lang="en-US" sz="1100">
                        <a:effectLst/>
                        <a:latin typeface="Times New Roman" panose="02020603050405020304" pitchFamily="18" charset="0"/>
                        <a:ea typeface="DengXian" panose="02010600030101010101" pitchFamily="2" charset="-122"/>
                        <a:cs typeface="Times New Roman" panose="02020603050405020304" pitchFamily="18" charset="0"/>
                      </a:endParaRPr>
                    </a:p>
                  </a:txBody>
                  <a:tcPr marL="57088" marR="57088" marT="0" marB="0"/>
                </a:tc>
                <a:extLst>
                  <a:ext uri="{0D108BD9-81ED-4DB2-BD59-A6C34878D82A}">
                    <a16:rowId xmlns:a16="http://schemas.microsoft.com/office/drawing/2014/main" val="4097491417"/>
                  </a:ext>
                </a:extLst>
              </a:tr>
              <a:tr h="137816">
                <a:tc>
                  <a:txBody>
                    <a:bodyPr/>
                    <a:lstStyle/>
                    <a:p>
                      <a:pPr marL="0" marR="0">
                        <a:spcBef>
                          <a:spcPts val="300"/>
                        </a:spcBef>
                        <a:spcAft>
                          <a:spcPts val="300"/>
                        </a:spcAft>
                      </a:pPr>
                      <a:r>
                        <a:rPr lang="en-US" sz="1000">
                          <a:effectLst/>
                        </a:rPr>
                        <a:t>China Media Project</a:t>
                      </a:r>
                      <a:endParaRPr lang="en-US" sz="1100">
                        <a:effectLst/>
                        <a:latin typeface="Times New Roman" panose="02020603050405020304" pitchFamily="18" charset="0"/>
                        <a:ea typeface="DengXian" panose="02010600030101010101" pitchFamily="2" charset="-122"/>
                        <a:cs typeface="Times New Roman" panose="02020603050405020304" pitchFamily="18" charset="0"/>
                      </a:endParaRPr>
                    </a:p>
                  </a:txBody>
                  <a:tcPr marL="57088" marR="57088" marT="0" marB="0"/>
                </a:tc>
                <a:tc>
                  <a:txBody>
                    <a:bodyPr/>
                    <a:lstStyle/>
                    <a:p>
                      <a:pPr marL="0" marR="0">
                        <a:spcBef>
                          <a:spcPts val="300"/>
                        </a:spcBef>
                        <a:spcAft>
                          <a:spcPts val="300"/>
                        </a:spcAft>
                      </a:pPr>
                      <a:r>
                        <a:rPr lang="en-US" sz="1000" u="sng" dirty="0">
                          <a:effectLst/>
                          <a:hlinkClick r:id="rId17"/>
                        </a:rPr>
                        <a:t>https://chinamediaproject.org/</a:t>
                      </a:r>
                      <a:r>
                        <a:rPr lang="en-US" sz="1000" dirty="0">
                          <a:effectLst/>
                        </a:rPr>
                        <a:t> </a:t>
                      </a:r>
                      <a:endParaRPr lang="en-US" sz="11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57088" marR="57088" marT="0" marB="0"/>
                </a:tc>
                <a:extLst>
                  <a:ext uri="{0D108BD9-81ED-4DB2-BD59-A6C34878D82A}">
                    <a16:rowId xmlns:a16="http://schemas.microsoft.com/office/drawing/2014/main" val="873704514"/>
                  </a:ext>
                </a:extLst>
              </a:tr>
              <a:tr h="137816">
                <a:tc>
                  <a:txBody>
                    <a:bodyPr/>
                    <a:lstStyle/>
                    <a:p>
                      <a:pPr marL="0" marR="0">
                        <a:spcBef>
                          <a:spcPts val="300"/>
                        </a:spcBef>
                        <a:spcAft>
                          <a:spcPts val="300"/>
                        </a:spcAft>
                      </a:pPr>
                      <a:r>
                        <a:rPr lang="en-US" sz="1000" dirty="0" err="1">
                          <a:effectLst/>
                        </a:rPr>
                        <a:t>ChinaPower</a:t>
                      </a:r>
                      <a:r>
                        <a:rPr lang="en-US" sz="1000" dirty="0">
                          <a:effectLst/>
                        </a:rPr>
                        <a:t> (CSIS)/ CSIS: Interpret China</a:t>
                      </a:r>
                      <a:endParaRPr lang="en-US" sz="11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57088" marR="57088" marT="0" marB="0"/>
                </a:tc>
                <a:tc>
                  <a:txBody>
                    <a:bodyPr/>
                    <a:lstStyle/>
                    <a:p>
                      <a:pPr marL="0" marR="0">
                        <a:spcBef>
                          <a:spcPts val="300"/>
                        </a:spcBef>
                        <a:spcAft>
                          <a:spcPts val="300"/>
                        </a:spcAft>
                      </a:pPr>
                      <a:r>
                        <a:rPr lang="en-US" sz="1000" u="sng" dirty="0">
                          <a:effectLst/>
                          <a:hlinkClick r:id="rId18"/>
                        </a:rPr>
                        <a:t>https://chinapower.csis.org/</a:t>
                      </a:r>
                      <a:r>
                        <a:rPr lang="en-US" sz="1000" dirty="0">
                          <a:effectLst/>
                        </a:rPr>
                        <a:t> ; </a:t>
                      </a:r>
                      <a:r>
                        <a:rPr lang="en-US" sz="1000" dirty="0">
                          <a:effectLst/>
                          <a:hlinkClick r:id="rId19"/>
                        </a:rPr>
                        <a:t>https://interpret.csis.org/translations</a:t>
                      </a:r>
                      <a:r>
                        <a:rPr lang="en-US" sz="1000" dirty="0">
                          <a:effectLst/>
                        </a:rPr>
                        <a:t> </a:t>
                      </a:r>
                      <a:endParaRPr lang="en-US" sz="11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57088" marR="57088" marT="0" marB="0"/>
                </a:tc>
                <a:extLst>
                  <a:ext uri="{0D108BD9-81ED-4DB2-BD59-A6C34878D82A}">
                    <a16:rowId xmlns:a16="http://schemas.microsoft.com/office/drawing/2014/main" val="2359799311"/>
                  </a:ext>
                </a:extLst>
              </a:tr>
              <a:tr h="137816">
                <a:tc>
                  <a:txBody>
                    <a:bodyPr/>
                    <a:lstStyle/>
                    <a:p>
                      <a:pPr marL="0" marR="0">
                        <a:spcBef>
                          <a:spcPts val="300"/>
                        </a:spcBef>
                        <a:spcAft>
                          <a:spcPts val="300"/>
                        </a:spcAft>
                      </a:pPr>
                      <a:r>
                        <a:rPr lang="en-US" sz="1000">
                          <a:effectLst/>
                        </a:rPr>
                        <a:t>ChinaVitae</a:t>
                      </a:r>
                      <a:endParaRPr lang="en-US" sz="1100">
                        <a:effectLst/>
                        <a:latin typeface="Times New Roman" panose="02020603050405020304" pitchFamily="18" charset="0"/>
                        <a:ea typeface="DengXian" panose="02010600030101010101" pitchFamily="2" charset="-122"/>
                        <a:cs typeface="Times New Roman" panose="02020603050405020304" pitchFamily="18" charset="0"/>
                      </a:endParaRPr>
                    </a:p>
                  </a:txBody>
                  <a:tcPr marL="57088" marR="57088" marT="0" marB="0"/>
                </a:tc>
                <a:tc>
                  <a:txBody>
                    <a:bodyPr/>
                    <a:lstStyle/>
                    <a:p>
                      <a:pPr marL="0" marR="0">
                        <a:spcBef>
                          <a:spcPts val="300"/>
                        </a:spcBef>
                        <a:spcAft>
                          <a:spcPts val="300"/>
                        </a:spcAft>
                      </a:pPr>
                      <a:r>
                        <a:rPr lang="en-US" sz="1000" u="sng" dirty="0">
                          <a:effectLst/>
                          <a:hlinkClick r:id="rId20"/>
                        </a:rPr>
                        <a:t>https://www.chinavitae.com/</a:t>
                      </a:r>
                      <a:r>
                        <a:rPr lang="en-US" sz="1000" dirty="0">
                          <a:effectLst/>
                        </a:rPr>
                        <a:t> </a:t>
                      </a:r>
                      <a:endParaRPr lang="en-US" sz="11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57088" marR="57088" marT="0" marB="0"/>
                </a:tc>
                <a:extLst>
                  <a:ext uri="{0D108BD9-81ED-4DB2-BD59-A6C34878D82A}">
                    <a16:rowId xmlns:a16="http://schemas.microsoft.com/office/drawing/2014/main" val="3452429597"/>
                  </a:ext>
                </a:extLst>
              </a:tr>
              <a:tr h="137816">
                <a:tc>
                  <a:txBody>
                    <a:bodyPr/>
                    <a:lstStyle/>
                    <a:p>
                      <a:pPr marL="0" marR="0">
                        <a:spcBef>
                          <a:spcPts val="300"/>
                        </a:spcBef>
                        <a:spcAft>
                          <a:spcPts val="300"/>
                        </a:spcAft>
                      </a:pPr>
                      <a:r>
                        <a:rPr lang="en-US" sz="1000">
                          <a:effectLst/>
                        </a:rPr>
                        <a:t>ChinaFile (Asia Society Blog)</a:t>
                      </a:r>
                      <a:endParaRPr lang="en-US" sz="1100">
                        <a:effectLst/>
                        <a:latin typeface="Times New Roman" panose="02020603050405020304" pitchFamily="18" charset="0"/>
                        <a:ea typeface="DengXian" panose="02010600030101010101" pitchFamily="2" charset="-122"/>
                        <a:cs typeface="Times New Roman" panose="02020603050405020304" pitchFamily="18" charset="0"/>
                      </a:endParaRPr>
                    </a:p>
                  </a:txBody>
                  <a:tcPr marL="57088" marR="57088" marT="0" marB="0"/>
                </a:tc>
                <a:tc>
                  <a:txBody>
                    <a:bodyPr/>
                    <a:lstStyle/>
                    <a:p>
                      <a:pPr marL="0" marR="0">
                        <a:spcBef>
                          <a:spcPts val="300"/>
                        </a:spcBef>
                        <a:spcAft>
                          <a:spcPts val="300"/>
                        </a:spcAft>
                      </a:pPr>
                      <a:r>
                        <a:rPr lang="en-US" sz="1000" u="sng" dirty="0">
                          <a:effectLst/>
                          <a:hlinkClick r:id="rId21"/>
                        </a:rPr>
                        <a:t>https://www.chinafile.com/</a:t>
                      </a:r>
                      <a:r>
                        <a:rPr lang="en-US" sz="1000" dirty="0">
                          <a:effectLst/>
                        </a:rPr>
                        <a:t> </a:t>
                      </a:r>
                      <a:endParaRPr lang="en-US" sz="11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57088" marR="57088" marT="0" marB="0"/>
                </a:tc>
                <a:extLst>
                  <a:ext uri="{0D108BD9-81ED-4DB2-BD59-A6C34878D82A}">
                    <a16:rowId xmlns:a16="http://schemas.microsoft.com/office/drawing/2014/main" val="2699224007"/>
                  </a:ext>
                </a:extLst>
              </a:tr>
              <a:tr h="137816">
                <a:tc>
                  <a:txBody>
                    <a:bodyPr/>
                    <a:lstStyle/>
                    <a:p>
                      <a:pPr marL="0" marR="0">
                        <a:spcBef>
                          <a:spcPts val="300"/>
                        </a:spcBef>
                        <a:spcAft>
                          <a:spcPts val="300"/>
                        </a:spcAft>
                      </a:pPr>
                      <a:r>
                        <a:rPr lang="en-US" sz="1000">
                          <a:effectLst/>
                        </a:rPr>
                        <a:t>National Bureau of Asian Research</a:t>
                      </a:r>
                      <a:endParaRPr lang="en-US" sz="1100">
                        <a:effectLst/>
                        <a:latin typeface="Times New Roman" panose="02020603050405020304" pitchFamily="18" charset="0"/>
                        <a:ea typeface="DengXian" panose="02010600030101010101" pitchFamily="2" charset="-122"/>
                        <a:cs typeface="Times New Roman" panose="02020603050405020304" pitchFamily="18" charset="0"/>
                      </a:endParaRPr>
                    </a:p>
                  </a:txBody>
                  <a:tcPr marL="57088" marR="57088" marT="0" marB="0"/>
                </a:tc>
                <a:tc>
                  <a:txBody>
                    <a:bodyPr/>
                    <a:lstStyle/>
                    <a:p>
                      <a:pPr marL="0" marR="0">
                        <a:spcBef>
                          <a:spcPts val="300"/>
                        </a:spcBef>
                        <a:spcAft>
                          <a:spcPts val="300"/>
                        </a:spcAft>
                      </a:pPr>
                      <a:r>
                        <a:rPr lang="en-US" sz="1000" u="sng" dirty="0">
                          <a:effectLst/>
                          <a:hlinkClick r:id="rId22"/>
                        </a:rPr>
                        <a:t>https://www.nbr.org/</a:t>
                      </a:r>
                      <a:r>
                        <a:rPr lang="en-US" sz="1000" dirty="0">
                          <a:effectLst/>
                        </a:rPr>
                        <a:t> </a:t>
                      </a:r>
                      <a:endParaRPr lang="en-US" sz="11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57088" marR="57088" marT="0" marB="0"/>
                </a:tc>
                <a:extLst>
                  <a:ext uri="{0D108BD9-81ED-4DB2-BD59-A6C34878D82A}">
                    <a16:rowId xmlns:a16="http://schemas.microsoft.com/office/drawing/2014/main" val="2316140086"/>
                  </a:ext>
                </a:extLst>
              </a:tr>
              <a:tr h="165560">
                <a:tc gridSpan="2">
                  <a:txBody>
                    <a:bodyPr/>
                    <a:lstStyle/>
                    <a:p>
                      <a:pPr marL="0" marR="0" algn="ctr">
                        <a:spcBef>
                          <a:spcPts val="300"/>
                        </a:spcBef>
                        <a:spcAft>
                          <a:spcPts val="300"/>
                        </a:spcAft>
                      </a:pPr>
                      <a:r>
                        <a:rPr lang="en-US" sz="1100" b="1" dirty="0">
                          <a:effectLst/>
                        </a:rPr>
                        <a:t>Technology &amp; Innovation</a:t>
                      </a:r>
                      <a:endParaRPr lang="en-US" sz="1100" b="1"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57088" marR="57088" marT="0" marB="0"/>
                </a:tc>
                <a:tc hMerge="1">
                  <a:txBody>
                    <a:bodyPr/>
                    <a:lstStyle/>
                    <a:p>
                      <a:endParaRPr lang="en-US"/>
                    </a:p>
                  </a:txBody>
                  <a:tcPr/>
                </a:tc>
                <a:extLst>
                  <a:ext uri="{0D108BD9-81ED-4DB2-BD59-A6C34878D82A}">
                    <a16:rowId xmlns:a16="http://schemas.microsoft.com/office/drawing/2014/main" val="2530532674"/>
                  </a:ext>
                </a:extLst>
              </a:tr>
              <a:tr h="137816">
                <a:tc>
                  <a:txBody>
                    <a:bodyPr/>
                    <a:lstStyle/>
                    <a:p>
                      <a:pPr marL="0" marR="0">
                        <a:spcBef>
                          <a:spcPts val="300"/>
                        </a:spcBef>
                        <a:spcAft>
                          <a:spcPts val="300"/>
                        </a:spcAft>
                      </a:pPr>
                      <a:r>
                        <a:rPr lang="en-US" sz="1000">
                          <a:effectLst/>
                        </a:rPr>
                        <a:t>Australian Strategic Policy Institute</a:t>
                      </a:r>
                      <a:endParaRPr lang="en-US" sz="1100">
                        <a:effectLst/>
                        <a:latin typeface="Times New Roman" panose="02020603050405020304" pitchFamily="18" charset="0"/>
                        <a:ea typeface="DengXian" panose="02010600030101010101" pitchFamily="2" charset="-122"/>
                        <a:cs typeface="Times New Roman" panose="02020603050405020304" pitchFamily="18" charset="0"/>
                      </a:endParaRPr>
                    </a:p>
                  </a:txBody>
                  <a:tcPr marL="57088" marR="57088" marT="0" marB="0"/>
                </a:tc>
                <a:tc>
                  <a:txBody>
                    <a:bodyPr/>
                    <a:lstStyle/>
                    <a:p>
                      <a:pPr marL="0" marR="0">
                        <a:spcBef>
                          <a:spcPts val="300"/>
                        </a:spcBef>
                        <a:spcAft>
                          <a:spcPts val="300"/>
                        </a:spcAft>
                      </a:pPr>
                      <a:r>
                        <a:rPr lang="en-US" sz="1000" u="sng">
                          <a:effectLst/>
                          <a:hlinkClick r:id="rId23"/>
                        </a:rPr>
                        <a:t>https://www.aspi.org.au/</a:t>
                      </a:r>
                      <a:r>
                        <a:rPr lang="en-US" sz="1000">
                          <a:effectLst/>
                        </a:rPr>
                        <a:t> </a:t>
                      </a:r>
                      <a:endParaRPr lang="en-US" sz="1100">
                        <a:effectLst/>
                        <a:latin typeface="Times New Roman" panose="02020603050405020304" pitchFamily="18" charset="0"/>
                        <a:ea typeface="DengXian" panose="02010600030101010101" pitchFamily="2" charset="-122"/>
                        <a:cs typeface="Times New Roman" panose="02020603050405020304" pitchFamily="18" charset="0"/>
                      </a:endParaRPr>
                    </a:p>
                  </a:txBody>
                  <a:tcPr marL="57088" marR="57088" marT="0" marB="0"/>
                </a:tc>
                <a:extLst>
                  <a:ext uri="{0D108BD9-81ED-4DB2-BD59-A6C34878D82A}">
                    <a16:rowId xmlns:a16="http://schemas.microsoft.com/office/drawing/2014/main" val="1303720151"/>
                  </a:ext>
                </a:extLst>
              </a:tr>
              <a:tr h="137816">
                <a:tc>
                  <a:txBody>
                    <a:bodyPr/>
                    <a:lstStyle/>
                    <a:p>
                      <a:pPr marL="0" marR="0">
                        <a:spcBef>
                          <a:spcPts val="300"/>
                        </a:spcBef>
                        <a:spcAft>
                          <a:spcPts val="300"/>
                        </a:spcAft>
                      </a:pPr>
                      <a:r>
                        <a:rPr lang="en-US" sz="1000">
                          <a:effectLst/>
                        </a:rPr>
                        <a:t>Center for Security &amp; Emerging Technology (CSET)</a:t>
                      </a:r>
                      <a:endParaRPr lang="en-US" sz="1100">
                        <a:effectLst/>
                        <a:latin typeface="Times New Roman" panose="02020603050405020304" pitchFamily="18" charset="0"/>
                        <a:ea typeface="DengXian" panose="02010600030101010101" pitchFamily="2" charset="-122"/>
                        <a:cs typeface="Times New Roman" panose="02020603050405020304" pitchFamily="18" charset="0"/>
                      </a:endParaRPr>
                    </a:p>
                  </a:txBody>
                  <a:tcPr marL="57088" marR="57088" marT="0" marB="0"/>
                </a:tc>
                <a:tc>
                  <a:txBody>
                    <a:bodyPr/>
                    <a:lstStyle/>
                    <a:p>
                      <a:pPr marL="0" marR="0">
                        <a:spcBef>
                          <a:spcPts val="300"/>
                        </a:spcBef>
                        <a:spcAft>
                          <a:spcPts val="300"/>
                        </a:spcAft>
                      </a:pPr>
                      <a:r>
                        <a:rPr lang="en-US" sz="1000" u="sng" dirty="0">
                          <a:effectLst/>
                          <a:hlinkClick r:id="rId24"/>
                        </a:rPr>
                        <a:t>https://cset.georgetown.edu/</a:t>
                      </a:r>
                      <a:r>
                        <a:rPr lang="en-US" sz="1000" dirty="0">
                          <a:effectLst/>
                        </a:rPr>
                        <a:t> </a:t>
                      </a:r>
                      <a:endParaRPr lang="en-US" sz="11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57088" marR="57088" marT="0" marB="0"/>
                </a:tc>
                <a:extLst>
                  <a:ext uri="{0D108BD9-81ED-4DB2-BD59-A6C34878D82A}">
                    <a16:rowId xmlns:a16="http://schemas.microsoft.com/office/drawing/2014/main" val="3455369468"/>
                  </a:ext>
                </a:extLst>
              </a:tr>
              <a:tr h="137816">
                <a:tc>
                  <a:txBody>
                    <a:bodyPr/>
                    <a:lstStyle/>
                    <a:p>
                      <a:pPr marL="0" marR="0">
                        <a:spcBef>
                          <a:spcPts val="300"/>
                        </a:spcBef>
                        <a:spcAft>
                          <a:spcPts val="300"/>
                        </a:spcAft>
                      </a:pPr>
                      <a:r>
                        <a:rPr lang="en-US" sz="1000">
                          <a:effectLst/>
                        </a:rPr>
                        <a:t>C4ADS</a:t>
                      </a:r>
                      <a:endParaRPr lang="en-US" sz="1100">
                        <a:effectLst/>
                        <a:latin typeface="Times New Roman" panose="02020603050405020304" pitchFamily="18" charset="0"/>
                        <a:ea typeface="DengXian" panose="02010600030101010101" pitchFamily="2" charset="-122"/>
                        <a:cs typeface="Times New Roman" panose="02020603050405020304" pitchFamily="18" charset="0"/>
                      </a:endParaRPr>
                    </a:p>
                  </a:txBody>
                  <a:tcPr marL="57088" marR="57088" marT="0" marB="0"/>
                </a:tc>
                <a:tc>
                  <a:txBody>
                    <a:bodyPr/>
                    <a:lstStyle/>
                    <a:p>
                      <a:pPr marL="0" marR="0">
                        <a:spcBef>
                          <a:spcPts val="300"/>
                        </a:spcBef>
                        <a:spcAft>
                          <a:spcPts val="300"/>
                        </a:spcAft>
                      </a:pPr>
                      <a:r>
                        <a:rPr lang="en-US" sz="1000" u="sng">
                          <a:effectLst/>
                          <a:hlinkClick r:id="rId25"/>
                        </a:rPr>
                        <a:t>https://c4ads.org/reports</a:t>
                      </a:r>
                      <a:r>
                        <a:rPr lang="en-US" sz="1000">
                          <a:effectLst/>
                        </a:rPr>
                        <a:t> </a:t>
                      </a:r>
                      <a:endParaRPr lang="en-US" sz="1100">
                        <a:effectLst/>
                        <a:latin typeface="Times New Roman" panose="02020603050405020304" pitchFamily="18" charset="0"/>
                        <a:ea typeface="DengXian" panose="02010600030101010101" pitchFamily="2" charset="-122"/>
                        <a:cs typeface="Times New Roman" panose="02020603050405020304" pitchFamily="18" charset="0"/>
                      </a:endParaRPr>
                    </a:p>
                  </a:txBody>
                  <a:tcPr marL="57088" marR="57088" marT="0" marB="0"/>
                </a:tc>
                <a:extLst>
                  <a:ext uri="{0D108BD9-81ED-4DB2-BD59-A6C34878D82A}">
                    <a16:rowId xmlns:a16="http://schemas.microsoft.com/office/drawing/2014/main" val="1003017241"/>
                  </a:ext>
                </a:extLst>
              </a:tr>
              <a:tr h="297043">
                <a:tc>
                  <a:txBody>
                    <a:bodyPr/>
                    <a:lstStyle/>
                    <a:p>
                      <a:pPr marL="0" marR="0">
                        <a:spcBef>
                          <a:spcPts val="300"/>
                        </a:spcBef>
                        <a:spcAft>
                          <a:spcPts val="300"/>
                        </a:spcAft>
                      </a:pPr>
                      <a:r>
                        <a:rPr lang="en-US" sz="1000">
                          <a:effectLst/>
                        </a:rPr>
                        <a:t>UC San Diego – Institute for Study of Innovation and Technology in China</a:t>
                      </a:r>
                      <a:endParaRPr lang="en-US" sz="1100">
                        <a:effectLst/>
                        <a:latin typeface="Times New Roman" panose="02020603050405020304" pitchFamily="18" charset="0"/>
                        <a:ea typeface="DengXian" panose="02010600030101010101" pitchFamily="2" charset="-122"/>
                        <a:cs typeface="Times New Roman" panose="02020603050405020304" pitchFamily="18" charset="0"/>
                      </a:endParaRPr>
                    </a:p>
                  </a:txBody>
                  <a:tcPr marL="57088" marR="57088" marT="0" marB="0"/>
                </a:tc>
                <a:tc>
                  <a:txBody>
                    <a:bodyPr/>
                    <a:lstStyle/>
                    <a:p>
                      <a:pPr marL="0" marR="0">
                        <a:spcBef>
                          <a:spcPts val="300"/>
                        </a:spcBef>
                        <a:spcAft>
                          <a:spcPts val="300"/>
                        </a:spcAft>
                      </a:pPr>
                      <a:r>
                        <a:rPr lang="en-US" sz="1000" u="sng" dirty="0">
                          <a:effectLst/>
                          <a:hlinkClick r:id="rId26"/>
                        </a:rPr>
                        <a:t>https://escholarship.org/uc/igcc_sitc</a:t>
                      </a:r>
                      <a:r>
                        <a:rPr lang="en-US" sz="1000" dirty="0">
                          <a:effectLst/>
                        </a:rPr>
                        <a:t> (old); </a:t>
                      </a:r>
                      <a:r>
                        <a:rPr lang="en-US" sz="1000" u="sng" dirty="0">
                          <a:effectLst/>
                          <a:hlinkClick r:id="rId27"/>
                        </a:rPr>
                        <a:t>https://ucigcc.org/category/publication/</a:t>
                      </a:r>
                      <a:endParaRPr lang="en-US" sz="11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57088" marR="57088" marT="0" marB="0"/>
                </a:tc>
                <a:extLst>
                  <a:ext uri="{0D108BD9-81ED-4DB2-BD59-A6C34878D82A}">
                    <a16:rowId xmlns:a16="http://schemas.microsoft.com/office/drawing/2014/main" val="1435524260"/>
                  </a:ext>
                </a:extLst>
              </a:tr>
              <a:tr h="165560">
                <a:tc gridSpan="2">
                  <a:txBody>
                    <a:bodyPr/>
                    <a:lstStyle/>
                    <a:p>
                      <a:pPr marL="0" marR="0" algn="ctr">
                        <a:spcBef>
                          <a:spcPts val="300"/>
                        </a:spcBef>
                        <a:spcAft>
                          <a:spcPts val="300"/>
                        </a:spcAft>
                      </a:pPr>
                      <a:r>
                        <a:rPr lang="en-US" sz="1100" b="1" dirty="0">
                          <a:effectLst/>
                        </a:rPr>
                        <a:t>Economics &amp; Development</a:t>
                      </a:r>
                      <a:endParaRPr lang="en-US" sz="1100" b="1"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57088" marR="57088" marT="0" marB="0"/>
                </a:tc>
                <a:tc hMerge="1">
                  <a:txBody>
                    <a:bodyPr/>
                    <a:lstStyle/>
                    <a:p>
                      <a:endParaRPr lang="en-US"/>
                    </a:p>
                  </a:txBody>
                  <a:tcPr/>
                </a:tc>
                <a:extLst>
                  <a:ext uri="{0D108BD9-81ED-4DB2-BD59-A6C34878D82A}">
                    <a16:rowId xmlns:a16="http://schemas.microsoft.com/office/drawing/2014/main" val="3292478331"/>
                  </a:ext>
                </a:extLst>
              </a:tr>
              <a:tr h="137816">
                <a:tc>
                  <a:txBody>
                    <a:bodyPr/>
                    <a:lstStyle/>
                    <a:p>
                      <a:pPr marL="0" marR="0">
                        <a:spcBef>
                          <a:spcPts val="300"/>
                        </a:spcBef>
                        <a:spcAft>
                          <a:spcPts val="300"/>
                        </a:spcAft>
                      </a:pPr>
                      <a:r>
                        <a:rPr lang="en-US" sz="1000">
                          <a:effectLst/>
                        </a:rPr>
                        <a:t>MacroPolo</a:t>
                      </a:r>
                      <a:endParaRPr lang="en-US" sz="1100">
                        <a:effectLst/>
                        <a:latin typeface="Times New Roman" panose="02020603050405020304" pitchFamily="18" charset="0"/>
                        <a:ea typeface="DengXian" panose="02010600030101010101" pitchFamily="2" charset="-122"/>
                        <a:cs typeface="Times New Roman" panose="02020603050405020304" pitchFamily="18" charset="0"/>
                      </a:endParaRPr>
                    </a:p>
                  </a:txBody>
                  <a:tcPr marL="57088" marR="57088" marT="0" marB="0"/>
                </a:tc>
                <a:tc>
                  <a:txBody>
                    <a:bodyPr/>
                    <a:lstStyle/>
                    <a:p>
                      <a:pPr marL="0" marR="0">
                        <a:spcBef>
                          <a:spcPts val="300"/>
                        </a:spcBef>
                        <a:spcAft>
                          <a:spcPts val="300"/>
                        </a:spcAft>
                      </a:pPr>
                      <a:r>
                        <a:rPr lang="en-US" sz="1000" u="sng" dirty="0">
                          <a:effectLst/>
                          <a:hlinkClick r:id="rId28"/>
                        </a:rPr>
                        <a:t>https://macropolo.org/</a:t>
                      </a:r>
                      <a:r>
                        <a:rPr lang="en-US" sz="1000" dirty="0">
                          <a:effectLst/>
                        </a:rPr>
                        <a:t> </a:t>
                      </a:r>
                      <a:endParaRPr lang="en-US" sz="11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57088" marR="57088" marT="0" marB="0"/>
                </a:tc>
                <a:extLst>
                  <a:ext uri="{0D108BD9-81ED-4DB2-BD59-A6C34878D82A}">
                    <a16:rowId xmlns:a16="http://schemas.microsoft.com/office/drawing/2014/main" val="29434734"/>
                  </a:ext>
                </a:extLst>
              </a:tr>
              <a:tr h="137816">
                <a:tc>
                  <a:txBody>
                    <a:bodyPr/>
                    <a:lstStyle/>
                    <a:p>
                      <a:pPr marL="0" marR="0">
                        <a:spcBef>
                          <a:spcPts val="300"/>
                        </a:spcBef>
                        <a:spcAft>
                          <a:spcPts val="300"/>
                        </a:spcAft>
                      </a:pPr>
                      <a:r>
                        <a:rPr lang="en-US" sz="1000">
                          <a:effectLst/>
                        </a:rPr>
                        <a:t>Peterson Institute for International Economics</a:t>
                      </a:r>
                      <a:endParaRPr lang="en-US" sz="1100">
                        <a:effectLst/>
                        <a:latin typeface="Times New Roman" panose="02020603050405020304" pitchFamily="18" charset="0"/>
                        <a:ea typeface="DengXian" panose="02010600030101010101" pitchFamily="2" charset="-122"/>
                        <a:cs typeface="Times New Roman" panose="02020603050405020304" pitchFamily="18" charset="0"/>
                      </a:endParaRPr>
                    </a:p>
                  </a:txBody>
                  <a:tcPr marL="57088" marR="57088" marT="0" marB="0"/>
                </a:tc>
                <a:tc>
                  <a:txBody>
                    <a:bodyPr/>
                    <a:lstStyle/>
                    <a:p>
                      <a:pPr marL="0" marR="0">
                        <a:spcBef>
                          <a:spcPts val="300"/>
                        </a:spcBef>
                        <a:spcAft>
                          <a:spcPts val="300"/>
                        </a:spcAft>
                      </a:pPr>
                      <a:r>
                        <a:rPr lang="en-US" sz="1000" u="sng">
                          <a:effectLst/>
                          <a:hlinkClick r:id="rId29"/>
                        </a:rPr>
                        <a:t>https://www.piie.com/research/china</a:t>
                      </a:r>
                      <a:r>
                        <a:rPr lang="en-US" sz="1000">
                          <a:effectLst/>
                        </a:rPr>
                        <a:t> </a:t>
                      </a:r>
                      <a:endParaRPr lang="en-US" sz="1100">
                        <a:effectLst/>
                        <a:latin typeface="Times New Roman" panose="02020603050405020304" pitchFamily="18" charset="0"/>
                        <a:ea typeface="DengXian" panose="02010600030101010101" pitchFamily="2" charset="-122"/>
                        <a:cs typeface="Times New Roman" panose="02020603050405020304" pitchFamily="18" charset="0"/>
                      </a:endParaRPr>
                    </a:p>
                  </a:txBody>
                  <a:tcPr marL="57088" marR="57088" marT="0" marB="0"/>
                </a:tc>
                <a:extLst>
                  <a:ext uri="{0D108BD9-81ED-4DB2-BD59-A6C34878D82A}">
                    <a16:rowId xmlns:a16="http://schemas.microsoft.com/office/drawing/2014/main" val="4213457184"/>
                  </a:ext>
                </a:extLst>
              </a:tr>
              <a:tr h="275631">
                <a:tc>
                  <a:txBody>
                    <a:bodyPr/>
                    <a:lstStyle/>
                    <a:p>
                      <a:pPr marL="0" marR="0">
                        <a:spcBef>
                          <a:spcPts val="300"/>
                        </a:spcBef>
                        <a:spcAft>
                          <a:spcPts val="300"/>
                        </a:spcAft>
                      </a:pPr>
                      <a:r>
                        <a:rPr lang="en-US" sz="1000" dirty="0">
                          <a:effectLst/>
                        </a:rPr>
                        <a:t>U.S-China Economic &amp; Security Review Commission (Congress)</a:t>
                      </a:r>
                      <a:endParaRPr lang="en-US" sz="11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57088" marR="57088" marT="0" marB="0"/>
                </a:tc>
                <a:tc>
                  <a:txBody>
                    <a:bodyPr/>
                    <a:lstStyle/>
                    <a:p>
                      <a:pPr marL="0" marR="0">
                        <a:spcBef>
                          <a:spcPts val="300"/>
                        </a:spcBef>
                        <a:spcAft>
                          <a:spcPts val="300"/>
                        </a:spcAft>
                      </a:pPr>
                      <a:r>
                        <a:rPr lang="en-US" sz="1000" dirty="0">
                          <a:effectLst/>
                        </a:rPr>
                        <a:t> </a:t>
                      </a:r>
                      <a:r>
                        <a:rPr lang="en-US" sz="1000" u="sng" dirty="0">
                          <a:effectLst/>
                          <a:hlinkClick r:id="rId30"/>
                        </a:rPr>
                        <a:t>https://www.uscc.gov/research</a:t>
                      </a:r>
                      <a:r>
                        <a:rPr lang="en-US" sz="1000" dirty="0">
                          <a:effectLst/>
                        </a:rPr>
                        <a:t> </a:t>
                      </a:r>
                      <a:endParaRPr lang="en-US" sz="11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57088" marR="57088" marT="0" marB="0"/>
                </a:tc>
                <a:extLst>
                  <a:ext uri="{0D108BD9-81ED-4DB2-BD59-A6C34878D82A}">
                    <a16:rowId xmlns:a16="http://schemas.microsoft.com/office/drawing/2014/main" val="3114080837"/>
                  </a:ext>
                </a:extLst>
              </a:tr>
              <a:tr h="137816">
                <a:tc>
                  <a:txBody>
                    <a:bodyPr/>
                    <a:lstStyle/>
                    <a:p>
                      <a:pPr marL="0" marR="0">
                        <a:spcBef>
                          <a:spcPts val="300"/>
                        </a:spcBef>
                        <a:spcAft>
                          <a:spcPts val="300"/>
                        </a:spcAft>
                      </a:pPr>
                      <a:r>
                        <a:rPr lang="en-US" sz="1000" dirty="0">
                          <a:effectLst/>
                        </a:rPr>
                        <a:t>Stanford Center on China’s Economy and Institutions</a:t>
                      </a:r>
                      <a:endParaRPr lang="en-US" sz="11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57088" marR="57088" marT="0" marB="0"/>
                </a:tc>
                <a:tc>
                  <a:txBody>
                    <a:bodyPr/>
                    <a:lstStyle/>
                    <a:p>
                      <a:pPr marL="0" marR="0">
                        <a:spcBef>
                          <a:spcPts val="300"/>
                        </a:spcBef>
                        <a:spcAft>
                          <a:spcPts val="300"/>
                        </a:spcAft>
                      </a:pPr>
                      <a:r>
                        <a:rPr lang="en-US" sz="1000" u="sng" dirty="0">
                          <a:effectLst/>
                          <a:hlinkClick r:id="rId31"/>
                        </a:rPr>
                        <a:t>https://sccei.fsi.stanford.edu/</a:t>
                      </a:r>
                      <a:r>
                        <a:rPr lang="en-US" sz="1000" dirty="0">
                          <a:effectLst/>
                        </a:rPr>
                        <a:t> </a:t>
                      </a:r>
                      <a:endParaRPr lang="en-US" sz="11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57088" marR="57088" marT="0" marB="0"/>
                </a:tc>
                <a:extLst>
                  <a:ext uri="{0D108BD9-81ED-4DB2-BD59-A6C34878D82A}">
                    <a16:rowId xmlns:a16="http://schemas.microsoft.com/office/drawing/2014/main" val="3298176934"/>
                  </a:ext>
                </a:extLst>
              </a:tr>
            </a:tbl>
          </a:graphicData>
        </a:graphic>
      </p:graphicFrame>
      <p:sp>
        <p:nvSpPr>
          <p:cNvPr id="9" name="Rectangle 6">
            <a:extLst>
              <a:ext uri="{FF2B5EF4-FFF2-40B4-BE49-F238E27FC236}">
                <a16:creationId xmlns:a16="http://schemas.microsoft.com/office/drawing/2014/main" id="{CD59A0FE-3F8D-DD1D-9AFB-B7B0B2E4672C}"/>
              </a:ext>
            </a:extLst>
          </p:cNvPr>
          <p:cNvSpPr>
            <a:spLocks noChangeArrowheads="1"/>
          </p:cNvSpPr>
          <p:nvPr/>
        </p:nvSpPr>
        <p:spPr bwMode="auto">
          <a:xfrm>
            <a:off x="6187186" y="5882521"/>
            <a:ext cx="240884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0" i="0" u="sng" strike="noStrike" cap="none" normalizeH="0" baseline="30000" dirty="0">
                <a:ln>
                  <a:noFill/>
                </a:ln>
                <a:solidFill>
                  <a:srgbClr val="954F72"/>
                </a:solidFill>
                <a:effectLst/>
                <a:latin typeface="Arial" panose="020B0604020202020204" pitchFamily="34" charset="0"/>
                <a:ea typeface="DengXian" panose="02010600030101010101" pitchFamily="2" charset="-122"/>
                <a:cs typeface="Times New Roman" panose="02020603050405020304" pitchFamily="18" charset="0"/>
                <a:hlinkClick r:id="rId9"/>
              </a:rPr>
              <a:t>[</a:t>
            </a:r>
            <a:r>
              <a:rPr kumimoji="0" lang="en-US" altLang="zh-CN" sz="1000" b="0" i="0" u="sng" strike="noStrike" cap="none" normalizeH="0" baseline="30000" dirty="0" bmk="">
                <a:ln>
                  <a:noFill/>
                </a:ln>
                <a:solidFill>
                  <a:srgbClr val="954F72"/>
                </a:solidFill>
                <a:effectLst/>
                <a:latin typeface="Arial" panose="020B0604020202020204" pitchFamily="34" charset="0"/>
                <a:ea typeface="DengXian" panose="02010600030101010101" pitchFamily="2" charset="-122"/>
                <a:cs typeface="Times New Roman" panose="02020603050405020304" pitchFamily="18" charset="0"/>
                <a:hlinkClick r:id="rId9"/>
              </a:rPr>
              <a:t>1]</a:t>
            </a:r>
            <a:r>
              <a:rPr kumimoji="0" lang="en-US" altLang="zh-CN" sz="1000" b="0" i="0" u="none" strike="noStrike" cap="none" normalizeH="0" baseline="0" dirty="0">
                <a:ln>
                  <a:noFill/>
                </a:ln>
                <a:solidFill>
                  <a:schemeClr val="tx1"/>
                </a:solidFill>
                <a:effectLst/>
                <a:latin typeface="Arial" panose="020B0604020202020204" pitchFamily="34" charset="0"/>
                <a:ea typeface="DengXian" panose="02010600030101010101" pitchFamily="2" charset="-122"/>
                <a:cs typeface="Times New Roman" panose="02020603050405020304" pitchFamily="18" charset="0"/>
              </a:rPr>
              <a:t> Federally Funded Research and Development Centers</a:t>
            </a:r>
            <a:endParaRPr kumimoji="0" lang="en-US" altLang="zh-CN"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56842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B4489238-4D97-F77E-92A1-CDE7E921D7C3}"/>
              </a:ext>
            </a:extLst>
          </p:cNvPr>
          <p:cNvSpPr txBox="1">
            <a:spLocks/>
          </p:cNvSpPr>
          <p:nvPr/>
        </p:nvSpPr>
        <p:spPr>
          <a:xfrm>
            <a:off x="7086600" y="6492890"/>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9FF6C23-43DD-49E7-9767-F6198264D19A}" type="slidenum">
              <a:rPr lang="en-US" sz="1200" b="1" smtClean="0">
                <a:solidFill>
                  <a:schemeClr val="bg1"/>
                </a:solidFill>
              </a:rPr>
              <a:pPr algn="r"/>
              <a:t>6</a:t>
            </a:fld>
            <a:endParaRPr lang="en-US" sz="1200" b="1" dirty="0">
              <a:solidFill>
                <a:schemeClr val="bg1"/>
              </a:solidFill>
            </a:endParaRPr>
          </a:p>
        </p:txBody>
      </p:sp>
      <p:sp>
        <p:nvSpPr>
          <p:cNvPr id="10" name="TextBox 9">
            <a:extLst>
              <a:ext uri="{FF2B5EF4-FFF2-40B4-BE49-F238E27FC236}">
                <a16:creationId xmlns:a16="http://schemas.microsoft.com/office/drawing/2014/main" id="{A292C8C1-1175-132A-4C95-D29D450FB0F4}"/>
              </a:ext>
            </a:extLst>
          </p:cNvPr>
          <p:cNvSpPr txBox="1"/>
          <p:nvPr/>
        </p:nvSpPr>
        <p:spPr>
          <a:xfrm>
            <a:off x="381000" y="914400"/>
            <a:ext cx="8382000" cy="4801314"/>
          </a:xfrm>
          <a:prstGeom prst="rect">
            <a:avLst/>
          </a:prstGeom>
          <a:noFill/>
        </p:spPr>
        <p:txBody>
          <a:bodyPr wrap="square">
            <a:spAutoFit/>
          </a:bodyPr>
          <a:lstStyle/>
          <a:p>
            <a:pPr marL="285750" marR="0" indent="-285750">
              <a:spcBef>
                <a:spcPts val="0"/>
              </a:spcBef>
              <a:spcAft>
                <a:spcPts val="0"/>
              </a:spcAft>
              <a:buFont typeface="Arial" panose="020B0604020202020204" pitchFamily="34" charset="0"/>
              <a:buChar char="•"/>
            </a:pPr>
            <a:r>
              <a:rPr lang="en-US" sz="1800" dirty="0">
                <a:effectLst/>
                <a:latin typeface="Segoe UI" panose="020B0502040204020203" pitchFamily="34" charset="0"/>
                <a:ea typeface="DengXian" panose="02010600030101010101" pitchFamily="2" charset="-122"/>
                <a:cs typeface="Times New Roman" panose="02020603050405020304" pitchFamily="18" charset="0"/>
              </a:rPr>
              <a:t>Joel </a:t>
            </a:r>
            <a:r>
              <a:rPr lang="en-US" sz="1800" dirty="0" err="1">
                <a:effectLst/>
                <a:latin typeface="Segoe UI" panose="020B0502040204020203" pitchFamily="34" charset="0"/>
                <a:ea typeface="DengXian" panose="02010600030101010101" pitchFamily="2" charset="-122"/>
                <a:cs typeface="Times New Roman" panose="02020603050405020304" pitchFamily="18" charset="0"/>
              </a:rPr>
              <a:t>Wuthnow</a:t>
            </a:r>
            <a:r>
              <a:rPr lang="en-US" sz="1800" dirty="0">
                <a:effectLst/>
                <a:latin typeface="Segoe UI" panose="020B0502040204020203" pitchFamily="34" charset="0"/>
                <a:ea typeface="DengXian" panose="02010600030101010101" pitchFamily="2" charset="-122"/>
                <a:cs typeface="Times New Roman" panose="02020603050405020304" pitchFamily="18" charset="0"/>
              </a:rPr>
              <a:t> et. al, Eds. Crossing the Strait China’s Military Prepares for War with Taiwan, National Defense University 2022. </a:t>
            </a:r>
            <a:r>
              <a:rPr lang="en-US" sz="1800" u="sng" dirty="0">
                <a:solidFill>
                  <a:srgbClr val="0563C1"/>
                </a:solidFill>
                <a:effectLst/>
                <a:latin typeface="Segoe UI" panose="020B0502040204020203" pitchFamily="34" charset="0"/>
                <a:ea typeface="DengXian" panose="02010600030101010101" pitchFamily="2" charset="-122"/>
                <a:cs typeface="Times New Roman" panose="02020603050405020304" pitchFamily="18" charset="0"/>
                <a:hlinkClick r:id="rId3"/>
              </a:rPr>
              <a:t>https://ndupress.ndu.edu/Portals/68/Documents/Books/crossing-the-strait/crossing-the-strait.pdf</a:t>
            </a:r>
            <a:r>
              <a:rPr lang="en-US" sz="1800" dirty="0">
                <a:effectLst/>
                <a:latin typeface="Segoe UI" panose="020B0502040204020203" pitchFamily="34" charset="0"/>
                <a:ea typeface="DengXian" panose="02010600030101010101" pitchFamily="2" charset="-122"/>
                <a:cs typeface="Times New Roman" panose="02020603050405020304" pitchFamily="18" charset="0"/>
              </a:rPr>
              <a:t> </a:t>
            </a:r>
          </a:p>
          <a:p>
            <a:pPr marL="285750" marR="0" indent="-285750">
              <a:spcBef>
                <a:spcPts val="0"/>
              </a:spcBef>
              <a:spcAft>
                <a:spcPts val="0"/>
              </a:spcAft>
              <a:buFont typeface="Arial" panose="020B0604020202020204" pitchFamily="34" charset="0"/>
              <a:buChar char="•"/>
            </a:pPr>
            <a:endParaRPr lang="en-US" dirty="0">
              <a:latin typeface="Segoe UI" panose="020B0502040204020203" pitchFamily="34" charset="0"/>
              <a:ea typeface="DengXian" panose="02010600030101010101" pitchFamily="2" charset="-122"/>
              <a:cs typeface="Times New Roman" panose="02020603050405020304" pitchFamily="18" charset="0"/>
            </a:endParaRPr>
          </a:p>
          <a:p>
            <a:pPr marL="285750" indent="-285750">
              <a:buFont typeface="Arial" panose="020B0604020202020204" pitchFamily="34" charset="0"/>
              <a:buChar char="•"/>
            </a:pPr>
            <a:r>
              <a:rPr lang="en-US" sz="1800" dirty="0">
                <a:effectLst/>
                <a:latin typeface="Segoe UI" panose="020B0502040204020203" pitchFamily="34" charset="0"/>
                <a:ea typeface="DengXian" panose="02010600030101010101" pitchFamily="2" charset="-122"/>
                <a:cs typeface="Times New Roman" panose="02020603050405020304" pitchFamily="18" charset="0"/>
              </a:rPr>
              <a:t>Joel </a:t>
            </a:r>
            <a:r>
              <a:rPr lang="en-US" sz="1800" dirty="0" err="1">
                <a:effectLst/>
                <a:latin typeface="Segoe UI" panose="020B0502040204020203" pitchFamily="34" charset="0"/>
                <a:ea typeface="DengXian" panose="02010600030101010101" pitchFamily="2" charset="-122"/>
                <a:cs typeface="Times New Roman" panose="02020603050405020304" pitchFamily="18" charset="0"/>
              </a:rPr>
              <a:t>Wuthnow</a:t>
            </a:r>
            <a:r>
              <a:rPr lang="en-US" sz="1800" dirty="0">
                <a:effectLst/>
                <a:latin typeface="Segoe UI" panose="020B0502040204020203" pitchFamily="34" charset="0"/>
                <a:ea typeface="DengXian" panose="02010600030101010101" pitchFamily="2" charset="-122"/>
                <a:cs typeface="Times New Roman" panose="02020603050405020304" pitchFamily="18" charset="0"/>
              </a:rPr>
              <a:t> et. al, The PLA Beyond Borders: Chinese Military Operations in Regional and Global Context, NDU, 2019</a:t>
            </a:r>
            <a:r>
              <a:rPr lang="en-US" dirty="0">
                <a:latin typeface="Segoe UI" panose="020B0502040204020203" pitchFamily="34" charset="0"/>
                <a:ea typeface="DengXian" panose="02010600030101010101" pitchFamily="2" charset="-122"/>
                <a:cs typeface="Times New Roman" panose="02020603050405020304" pitchFamily="18" charset="0"/>
              </a:rPr>
              <a:t> </a:t>
            </a:r>
            <a:r>
              <a:rPr lang="en-US" sz="1800" u="sng" dirty="0">
                <a:solidFill>
                  <a:srgbClr val="0563C1"/>
                </a:solidFill>
                <a:effectLst/>
                <a:latin typeface="Segoe UI" panose="020B0502040204020203" pitchFamily="34" charset="0"/>
                <a:ea typeface="DengXian" panose="02010600030101010101" pitchFamily="2" charset="-122"/>
                <a:cs typeface="Times New Roman" panose="02020603050405020304" pitchFamily="18" charset="0"/>
                <a:hlinkClick r:id="rId4"/>
              </a:rPr>
              <a:t>https://ndupress.ndu.edu/Portals/68/Documents/Books/beyond-borders/990-059-NDU-PLA_Beyond_Borders_sp_jm14.pdf</a:t>
            </a:r>
            <a:endParaRPr lang="en-US" sz="1800" dirty="0">
              <a:effectLst/>
              <a:latin typeface="Segoe UI" panose="020B0502040204020203" pitchFamily="34" charset="0"/>
              <a:ea typeface="DengXian" panose="02010600030101010101" pitchFamily="2" charset="-122"/>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endParaRPr lang="en-US" dirty="0">
              <a:latin typeface="Segoe UI" panose="020B0502040204020203" pitchFamily="34" charset="0"/>
              <a:ea typeface="DengXian" panose="02010600030101010101" pitchFamily="2" charset="-122"/>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1800" dirty="0">
                <a:effectLst/>
                <a:latin typeface="Segoe UI" panose="020B0502040204020203" pitchFamily="34" charset="0"/>
                <a:ea typeface="DengXian" panose="02010600030101010101" pitchFamily="2" charset="-122"/>
                <a:cs typeface="Times New Roman" panose="02020603050405020304" pitchFamily="18" charset="0"/>
              </a:rPr>
              <a:t>Roger Cliff, Roy </a:t>
            </a:r>
            <a:r>
              <a:rPr lang="en-US" sz="1800" dirty="0" err="1">
                <a:effectLst/>
                <a:latin typeface="Segoe UI" panose="020B0502040204020203" pitchFamily="34" charset="0"/>
                <a:ea typeface="DengXian" panose="02010600030101010101" pitchFamily="2" charset="-122"/>
                <a:cs typeface="Times New Roman" panose="02020603050405020304" pitchFamily="18" charset="0"/>
              </a:rPr>
              <a:t>Kamphausen</a:t>
            </a:r>
            <a:r>
              <a:rPr lang="en-US" sz="1800" dirty="0">
                <a:effectLst/>
                <a:latin typeface="Segoe UI" panose="020B0502040204020203" pitchFamily="34" charset="0"/>
                <a:ea typeface="DengXian" panose="02010600030101010101" pitchFamily="2" charset="-122"/>
                <a:cs typeface="Times New Roman" panose="02020603050405020304" pitchFamily="18" charset="0"/>
              </a:rPr>
              <a:t> et.al., Enabling a More Externally Focused and Operational PLA – 2020 PLA Conference Papers (Carlisle Barracks, PA: US Army War College Press, 2022), </a:t>
            </a:r>
            <a:r>
              <a:rPr lang="en-US" sz="1800" u="sng" dirty="0">
                <a:solidFill>
                  <a:srgbClr val="0563C1"/>
                </a:solidFill>
                <a:effectLst/>
                <a:latin typeface="Segoe UI" panose="020B0502040204020203" pitchFamily="34" charset="0"/>
                <a:ea typeface="DengXian" panose="02010600030101010101" pitchFamily="2" charset="-122"/>
                <a:cs typeface="Times New Roman" panose="02020603050405020304" pitchFamily="18" charset="0"/>
                <a:hlinkClick r:id="rId5"/>
              </a:rPr>
              <a:t>https://press.armywarcollege.edu/monographs/951</a:t>
            </a:r>
            <a:r>
              <a:rPr lang="en-US" sz="1800" dirty="0">
                <a:effectLst/>
                <a:latin typeface="Segoe UI" panose="020B0502040204020203" pitchFamily="34" charset="0"/>
                <a:ea typeface="DengXian" panose="02010600030101010101" pitchFamily="2" charset="-122"/>
                <a:cs typeface="Times New Roman" panose="02020603050405020304" pitchFamily="18" charset="0"/>
              </a:rPr>
              <a:t> </a:t>
            </a:r>
          </a:p>
          <a:p>
            <a:pPr marL="285750" marR="0" indent="-285750">
              <a:spcBef>
                <a:spcPts val="0"/>
              </a:spcBef>
              <a:spcAft>
                <a:spcPts val="0"/>
              </a:spcAft>
              <a:buFont typeface="Arial" panose="020B0604020202020204" pitchFamily="34" charset="0"/>
              <a:buChar char="•"/>
            </a:pPr>
            <a:endParaRPr lang="en-US" sz="1800" dirty="0">
              <a:effectLst/>
              <a:latin typeface="Segoe UI" panose="020B0502040204020203" pitchFamily="34" charset="0"/>
              <a:ea typeface="DengXian" panose="02010600030101010101" pitchFamily="2" charset="-122"/>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1800" dirty="0">
                <a:effectLst/>
                <a:latin typeface="Segoe UI" panose="020B0502040204020203" pitchFamily="34" charset="0"/>
                <a:ea typeface="DengXian" panose="02010600030101010101" pitchFamily="2" charset="-122"/>
                <a:cs typeface="Times New Roman" panose="02020603050405020304" pitchFamily="18" charset="0"/>
              </a:rPr>
              <a:t>Roy </a:t>
            </a:r>
            <a:r>
              <a:rPr lang="en-US" sz="1800" dirty="0" err="1">
                <a:effectLst/>
                <a:latin typeface="Segoe UI" panose="020B0502040204020203" pitchFamily="34" charset="0"/>
                <a:ea typeface="DengXian" panose="02010600030101010101" pitchFamily="2" charset="-122"/>
                <a:cs typeface="Times New Roman" panose="02020603050405020304" pitchFamily="18" charset="0"/>
              </a:rPr>
              <a:t>Kamphausen</a:t>
            </a:r>
            <a:r>
              <a:rPr lang="en-US" sz="1800" dirty="0">
                <a:effectLst/>
                <a:latin typeface="Segoe UI" panose="020B0502040204020203" pitchFamily="34" charset="0"/>
                <a:ea typeface="DengXian" panose="02010600030101010101" pitchFamily="2" charset="-122"/>
                <a:cs typeface="Times New Roman" panose="02020603050405020304" pitchFamily="18" charset="0"/>
              </a:rPr>
              <a:t>, The People of the PLA 2.0 (US Army War College Press, 2021), </a:t>
            </a:r>
            <a:r>
              <a:rPr lang="en-US" sz="1800" u="sng" dirty="0">
                <a:solidFill>
                  <a:srgbClr val="0563C1"/>
                </a:solidFill>
                <a:effectLst/>
                <a:latin typeface="Segoe UI" panose="020B0502040204020203" pitchFamily="34" charset="0"/>
                <a:ea typeface="DengXian" panose="02010600030101010101" pitchFamily="2" charset="-122"/>
                <a:cs typeface="Times New Roman" panose="02020603050405020304" pitchFamily="18" charset="0"/>
                <a:hlinkClick r:id="rId6"/>
              </a:rPr>
              <a:t>https://press.armywarcollege.edu/monographs/944</a:t>
            </a:r>
            <a:r>
              <a:rPr lang="en-US" sz="1800" dirty="0">
                <a:effectLst/>
                <a:latin typeface="Segoe UI" panose="020B0502040204020203" pitchFamily="34" charset="0"/>
                <a:ea typeface="DengXian" panose="02010600030101010101" pitchFamily="2" charset="-122"/>
                <a:cs typeface="Times New Roman" panose="02020603050405020304" pitchFamily="18" charset="0"/>
              </a:rPr>
              <a:t> </a:t>
            </a:r>
          </a:p>
          <a:p>
            <a:pPr marL="0" marR="0">
              <a:spcBef>
                <a:spcPts val="0"/>
              </a:spcBef>
              <a:spcAft>
                <a:spcPts val="0"/>
              </a:spcAft>
            </a:pPr>
            <a:endParaRPr lang="en-US" sz="1800" dirty="0">
              <a:effectLst/>
              <a:latin typeface="Segoe UI" panose="020B0502040204020203" pitchFamily="34" charset="0"/>
              <a:ea typeface="DengXian" panose="02010600030101010101" pitchFamily="2" charset="-122"/>
              <a:cs typeface="Times New Roman" panose="02020603050405020304" pitchFamily="18" charset="0"/>
            </a:endParaRPr>
          </a:p>
        </p:txBody>
      </p:sp>
      <p:sp>
        <p:nvSpPr>
          <p:cNvPr id="11" name="Title 1">
            <a:extLst>
              <a:ext uri="{FF2B5EF4-FFF2-40B4-BE49-F238E27FC236}">
                <a16:creationId xmlns:a16="http://schemas.microsoft.com/office/drawing/2014/main" id="{FD1D6AE1-E0B2-325A-B33D-29B32BF0E4A6}"/>
              </a:ext>
            </a:extLst>
          </p:cNvPr>
          <p:cNvSpPr txBox="1">
            <a:spLocks/>
          </p:cNvSpPr>
          <p:nvPr/>
        </p:nvSpPr>
        <p:spPr>
          <a:xfrm>
            <a:off x="-190500" y="228600"/>
            <a:ext cx="9525000" cy="5012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latin typeface="Bahnschrift" panose="020B0502040204020203" pitchFamily="34" charset="0"/>
              </a:rPr>
              <a:t>Essential Reading on the PLA</a:t>
            </a:r>
          </a:p>
        </p:txBody>
      </p:sp>
    </p:spTree>
    <p:extLst>
      <p:ext uri="{BB962C8B-B14F-4D97-AF65-F5344CB8AC3E}">
        <p14:creationId xmlns:p14="http://schemas.microsoft.com/office/powerpoint/2010/main" val="239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FB79683-FEB5-2316-F0AD-9EE755E5C08C}"/>
              </a:ext>
            </a:extLst>
          </p:cNvPr>
          <p:cNvSpPr>
            <a:spLocks noGrp="1" noRot="1" noMove="1" noResize="1" noEditPoints="1" noAdjustHandles="1" noChangeArrowheads="1" noChangeShapeType="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F3577B5-5078-5CA6-F055-9A46F21B81C3}"/>
              </a:ext>
            </a:extLst>
          </p:cNvPr>
          <p:cNvSpPr>
            <a:spLocks noGrp="1"/>
          </p:cNvSpPr>
          <p:nvPr>
            <p:ph type="sldNum" sz="quarter" idx="12"/>
          </p:nvPr>
        </p:nvSpPr>
        <p:spPr/>
        <p:txBody>
          <a:bodyPr/>
          <a:lstStyle/>
          <a:p>
            <a:fld id="{B3893CB0-E61C-4C77-AAA8-CC545D25B449}" type="slidenum">
              <a:rPr lang="en-US" smtClean="0"/>
              <a:t>7</a:t>
            </a:fld>
            <a:endParaRPr lang="en-US"/>
          </a:p>
        </p:txBody>
      </p:sp>
      <p:sp>
        <p:nvSpPr>
          <p:cNvPr id="7" name="TextBox 6">
            <a:extLst>
              <a:ext uri="{FF2B5EF4-FFF2-40B4-BE49-F238E27FC236}">
                <a16:creationId xmlns:a16="http://schemas.microsoft.com/office/drawing/2014/main" id="{F11CE02C-5EE6-4F4E-3637-360D55A1AE6F}"/>
              </a:ext>
            </a:extLst>
          </p:cNvPr>
          <p:cNvSpPr txBox="1"/>
          <p:nvPr/>
        </p:nvSpPr>
        <p:spPr>
          <a:xfrm>
            <a:off x="218209" y="737468"/>
            <a:ext cx="8707581" cy="5262979"/>
          </a:xfrm>
          <a:prstGeom prst="rect">
            <a:avLst/>
          </a:prstGeom>
          <a:noFill/>
        </p:spPr>
        <p:txBody>
          <a:bodyPr wrap="square">
            <a:spAutoFit/>
          </a:bodyPr>
          <a:lstStyle/>
          <a:p>
            <a:pPr marL="0" marR="0">
              <a:spcBef>
                <a:spcPts val="0"/>
              </a:spcBef>
              <a:spcAft>
                <a:spcPts val="0"/>
              </a:spcAft>
            </a:pPr>
            <a:r>
              <a:rPr lang="en-US" sz="1600" b="1" kern="100" dirty="0">
                <a:effectLst/>
                <a:latin typeface="Calibri" panose="020F0502020204030204" pitchFamily="34" charset="0"/>
                <a:ea typeface="DengXian" panose="02010600030101010101" pitchFamily="2" charset="-122"/>
                <a:cs typeface="Times New Roman" panose="02020603050405020304" pitchFamily="18" charset="0"/>
              </a:rPr>
              <a:t>Podcasts: </a:t>
            </a:r>
            <a:endParaRPr lang="en-US" sz="1600" kern="100" dirty="0">
              <a:effectLst/>
              <a:latin typeface="Calibri" panose="020F0502020204030204" pitchFamily="34" charset="0"/>
              <a:ea typeface="DengXian" panose="02010600030101010101" pitchFamily="2" charset="-122"/>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kern="100" dirty="0" err="1">
                <a:effectLst/>
                <a:latin typeface="Calibri" panose="020F0502020204030204" pitchFamily="34" charset="0"/>
                <a:ea typeface="DengXian" panose="02010600030101010101" pitchFamily="2" charset="-122"/>
                <a:cs typeface="Times New Roman" panose="02020603050405020304" pitchFamily="18" charset="0"/>
              </a:rPr>
              <a:t>Drumtower</a:t>
            </a:r>
            <a:r>
              <a:rPr lang="en-US" sz="1600" kern="100" dirty="0">
                <a:effectLst/>
                <a:latin typeface="Calibri" panose="020F0502020204030204" pitchFamily="34" charset="0"/>
                <a:ea typeface="DengXian" panose="02010600030101010101" pitchFamily="2" charset="-122"/>
                <a:cs typeface="Times New Roman" panose="02020603050405020304" pitchFamily="18" charset="0"/>
              </a:rPr>
              <a:t> by The Economist - short, less formal and often funny takes by The Economist's China team. Always informative and goes beyond the news to cover cultural issues as well which keeps it interesting.  </a:t>
            </a:r>
            <a:r>
              <a:rPr lang="en-US" sz="1600" u="sng" kern="100" dirty="0">
                <a:solidFill>
                  <a:srgbClr val="0563C1"/>
                </a:solidFill>
                <a:effectLst/>
                <a:latin typeface="Calibri" panose="020F0502020204030204" pitchFamily="34" charset="0"/>
                <a:ea typeface="DengXian" panose="02010600030101010101" pitchFamily="2" charset="-122"/>
                <a:cs typeface="Times New Roman" panose="02020603050405020304" pitchFamily="18" charset="0"/>
                <a:hlinkClick r:id="rId2"/>
              </a:rPr>
              <a:t>https://podcasts.apple.com/us/podcast/drum-tower/id1651657142</a:t>
            </a:r>
            <a:endParaRPr lang="en-US" sz="1600" kern="1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spcBef>
                <a:spcPts val="0"/>
              </a:spcBef>
              <a:spcAft>
                <a:spcPts val="0"/>
              </a:spcAft>
            </a:pPr>
            <a:r>
              <a:rPr lang="en-US" sz="1600" kern="100" dirty="0">
                <a:effectLst/>
                <a:latin typeface="Calibri" panose="020F0502020204030204" pitchFamily="34" charset="0"/>
                <a:ea typeface="DengXian" panose="02010600030101010101" pitchFamily="2" charset="-122"/>
                <a:cs typeface="Times New Roman" panose="02020603050405020304" pitchFamily="18" charset="0"/>
              </a:rPr>
              <a:t> </a:t>
            </a:r>
          </a:p>
          <a:p>
            <a:pPr marL="342900" marR="0" lvl="0" indent="-342900">
              <a:spcBef>
                <a:spcPts val="0"/>
              </a:spcBef>
              <a:spcAft>
                <a:spcPts val="0"/>
              </a:spcAft>
              <a:buFont typeface="Symbol" panose="05050102010706020507" pitchFamily="18" charset="2"/>
              <a:buChar char=""/>
            </a:pPr>
            <a:r>
              <a:rPr lang="en-US" sz="1600" kern="100" dirty="0">
                <a:effectLst/>
                <a:latin typeface="Calibri" panose="020F0502020204030204" pitchFamily="34" charset="0"/>
                <a:ea typeface="DengXian" panose="02010600030101010101" pitchFamily="2" charset="-122"/>
                <a:cs typeface="Times New Roman" panose="02020603050405020304" pitchFamily="18" charset="0"/>
              </a:rPr>
              <a:t>The China History Podcast - long running series by a businessman who has lived and worked in China for years that covers huge amount of interesting topics. I first started listening to this when I was a grad student in China over a decade ago so plenty of content. From the history of Tea to Taiwan (which they did a 15[!] -part series on) they've got you covered - </a:t>
            </a:r>
            <a:r>
              <a:rPr lang="en-US" sz="1600" u="sng" kern="100" dirty="0">
                <a:solidFill>
                  <a:srgbClr val="0563C1"/>
                </a:solidFill>
                <a:effectLst/>
                <a:latin typeface="Calibri" panose="020F0502020204030204" pitchFamily="34" charset="0"/>
                <a:ea typeface="DengXian" panose="02010600030101010101" pitchFamily="2" charset="-122"/>
                <a:cs typeface="Times New Roman" panose="02020603050405020304" pitchFamily="18" charset="0"/>
                <a:hlinkClick r:id="rId3"/>
              </a:rPr>
              <a:t>https://podcasts.apple.com/us/podcast/the-china-history-podcast/id489369498</a:t>
            </a:r>
            <a:endParaRPr lang="en-US" sz="1600" kern="1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spcBef>
                <a:spcPts val="0"/>
              </a:spcBef>
              <a:spcAft>
                <a:spcPts val="0"/>
              </a:spcAft>
            </a:pPr>
            <a:r>
              <a:rPr lang="en-US" sz="1600" kern="100" dirty="0">
                <a:effectLst/>
                <a:latin typeface="Calibri" panose="020F0502020204030204" pitchFamily="34" charset="0"/>
                <a:ea typeface="DengXian" panose="02010600030101010101" pitchFamily="2" charset="-122"/>
                <a:cs typeface="Times New Roman" panose="02020603050405020304" pitchFamily="18" charset="0"/>
              </a:rPr>
              <a:t> </a:t>
            </a:r>
          </a:p>
          <a:p>
            <a:pPr marL="0" marR="0">
              <a:spcBef>
                <a:spcPts val="0"/>
              </a:spcBef>
              <a:spcAft>
                <a:spcPts val="0"/>
              </a:spcAft>
            </a:pPr>
            <a:r>
              <a:rPr lang="en-US" sz="1600" b="1" kern="100" dirty="0">
                <a:effectLst/>
                <a:latin typeface="Calibri" panose="020F0502020204030204" pitchFamily="34" charset="0"/>
                <a:ea typeface="DengXian" panose="02010600030101010101" pitchFamily="2" charset="-122"/>
                <a:cs typeface="Times New Roman" panose="02020603050405020304" pitchFamily="18" charset="0"/>
              </a:rPr>
              <a:t>Newsletters /Blogs</a:t>
            </a:r>
            <a:endParaRPr lang="en-US" sz="1600" kern="1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spcBef>
                <a:spcPts val="0"/>
              </a:spcBef>
              <a:spcAft>
                <a:spcPts val="0"/>
              </a:spcAft>
            </a:pPr>
            <a:r>
              <a:rPr lang="en-US" sz="1600" kern="100" dirty="0">
                <a:effectLst/>
                <a:latin typeface="Calibri" panose="020F0502020204030204" pitchFamily="34" charset="0"/>
                <a:ea typeface="DengXian" panose="02010600030101010101" pitchFamily="2" charset="-122"/>
                <a:cs typeface="Times New Roman" panose="02020603050405020304" pitchFamily="18" charset="0"/>
              </a:rPr>
              <a:t> </a:t>
            </a:r>
          </a:p>
          <a:p>
            <a:pPr marL="342900" marR="0" lvl="0" indent="-342900">
              <a:spcBef>
                <a:spcPts val="0"/>
              </a:spcBef>
              <a:spcAft>
                <a:spcPts val="0"/>
              </a:spcAft>
              <a:buFont typeface="Symbol" panose="05050102010706020507" pitchFamily="18" charset="2"/>
              <a:buChar char=""/>
            </a:pPr>
            <a:r>
              <a:rPr lang="en-US" sz="1600" kern="100" dirty="0">
                <a:effectLst/>
                <a:latin typeface="Calibri" panose="020F0502020204030204" pitchFamily="34" charset="0"/>
                <a:ea typeface="DengXian" panose="02010600030101010101" pitchFamily="2" charset="-122"/>
                <a:cs typeface="Times New Roman" panose="02020603050405020304" pitchFamily="18" charset="0"/>
              </a:rPr>
              <a:t>Tracking People's Daily which provides detailed analysis of People’s Daily (the main CCP mouthpiece newspaper) </a:t>
            </a:r>
            <a:r>
              <a:rPr lang="en-US" sz="1600" u="sng" kern="100" dirty="0">
                <a:solidFill>
                  <a:srgbClr val="0563C1"/>
                </a:solidFill>
                <a:effectLst/>
                <a:latin typeface="Calibri" panose="020F0502020204030204" pitchFamily="34" charset="0"/>
                <a:ea typeface="DengXian" panose="02010600030101010101" pitchFamily="2" charset="-122"/>
                <a:cs typeface="Times New Roman" panose="02020603050405020304" pitchFamily="18" charset="0"/>
                <a:hlinkClick r:id="rId4"/>
              </a:rPr>
              <a:t>https://trackingpeoplesdaily.substack.com/</a:t>
            </a:r>
            <a:endParaRPr lang="en-US" sz="1600" kern="1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spcBef>
                <a:spcPts val="0"/>
              </a:spcBef>
              <a:spcAft>
                <a:spcPts val="0"/>
              </a:spcAft>
            </a:pPr>
            <a:r>
              <a:rPr lang="en-US" sz="1600" kern="100" dirty="0">
                <a:effectLst/>
                <a:latin typeface="Calibri" panose="020F0502020204030204" pitchFamily="34" charset="0"/>
                <a:ea typeface="DengXian" panose="02010600030101010101" pitchFamily="2" charset="-122"/>
                <a:cs typeface="Times New Roman" panose="02020603050405020304" pitchFamily="18" charset="0"/>
              </a:rPr>
              <a:t> </a:t>
            </a:r>
          </a:p>
          <a:p>
            <a:pPr marL="342900" marR="0" lvl="0" indent="-342900">
              <a:spcBef>
                <a:spcPts val="0"/>
              </a:spcBef>
              <a:spcAft>
                <a:spcPts val="0"/>
              </a:spcAft>
              <a:buFont typeface="Symbol" panose="05050102010706020507" pitchFamily="18" charset="2"/>
              <a:buChar char=""/>
            </a:pPr>
            <a:r>
              <a:rPr lang="en-US" sz="1600" kern="100" dirty="0">
                <a:effectLst/>
                <a:latin typeface="Calibri" panose="020F0502020204030204" pitchFamily="34" charset="0"/>
                <a:ea typeface="DengXian" panose="02010600030101010101" pitchFamily="2" charset="-122"/>
                <a:cs typeface="Times New Roman" panose="02020603050405020304" pitchFamily="18" charset="0"/>
              </a:rPr>
              <a:t>Discourse Power - a great effort by Israeli scholar Tuvia Gering which does detailed analysis of CCP global Information Operations  </a:t>
            </a:r>
            <a:r>
              <a:rPr lang="en-US" sz="1600" u="sng" kern="100" dirty="0">
                <a:solidFill>
                  <a:srgbClr val="0563C1"/>
                </a:solidFill>
                <a:effectLst/>
                <a:latin typeface="Calibri" panose="020F0502020204030204" pitchFamily="34" charset="0"/>
                <a:ea typeface="DengXian" panose="02010600030101010101" pitchFamily="2" charset="-122"/>
                <a:cs typeface="Times New Roman" panose="02020603050405020304" pitchFamily="18" charset="0"/>
                <a:hlinkClick r:id="rId5"/>
              </a:rPr>
              <a:t>https://discoursepower.substack.com/</a:t>
            </a:r>
            <a:endParaRPr lang="en-US" sz="1600" kern="1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spcBef>
                <a:spcPts val="0"/>
              </a:spcBef>
              <a:spcAft>
                <a:spcPts val="0"/>
              </a:spcAft>
            </a:pPr>
            <a:r>
              <a:rPr lang="en-US" sz="1600" kern="100" dirty="0">
                <a:effectLst/>
                <a:latin typeface="Calibri" panose="020F0502020204030204" pitchFamily="34" charset="0"/>
                <a:ea typeface="DengXian" panose="02010600030101010101" pitchFamily="2" charset="-122"/>
                <a:cs typeface="Times New Roman" panose="02020603050405020304" pitchFamily="18" charset="0"/>
              </a:rPr>
              <a:t> </a:t>
            </a:r>
          </a:p>
          <a:p>
            <a:pPr marL="342900" marR="0" lvl="0" indent="-342900">
              <a:spcBef>
                <a:spcPts val="0"/>
              </a:spcBef>
              <a:spcAft>
                <a:spcPts val="0"/>
              </a:spcAft>
              <a:buFont typeface="Symbol" panose="05050102010706020507" pitchFamily="18" charset="2"/>
              <a:buChar char=""/>
            </a:pPr>
            <a:r>
              <a:rPr lang="en-US" sz="1600" kern="100" dirty="0">
                <a:effectLst/>
                <a:latin typeface="Calibri" panose="020F0502020204030204" pitchFamily="34" charset="0"/>
                <a:ea typeface="DengXian" panose="02010600030101010101" pitchFamily="2" charset="-122"/>
                <a:cs typeface="Times New Roman" panose="02020603050405020304" pitchFamily="18" charset="0"/>
              </a:rPr>
              <a:t>US thinktank Center for Naval Analyses now does a semi-regular roundup of important news on the PLA - </a:t>
            </a:r>
            <a:r>
              <a:rPr lang="en-US" sz="1600" u="sng" kern="100" dirty="0">
                <a:solidFill>
                  <a:srgbClr val="0563C1"/>
                </a:solidFill>
                <a:effectLst/>
                <a:latin typeface="Calibri" panose="020F0502020204030204" pitchFamily="34" charset="0"/>
                <a:ea typeface="DengXian" panose="02010600030101010101" pitchFamily="2" charset="-122"/>
                <a:cs typeface="Times New Roman" panose="02020603050405020304" pitchFamily="18" charset="0"/>
                <a:hlinkClick r:id="rId6"/>
              </a:rPr>
              <a:t>https://www.cna.org/our-media/newsletters/pla-update</a:t>
            </a:r>
            <a:endParaRPr lang="en-US" sz="1600" kern="100" dirty="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2" name="Title 1">
            <a:extLst>
              <a:ext uri="{FF2B5EF4-FFF2-40B4-BE49-F238E27FC236}">
                <a16:creationId xmlns:a16="http://schemas.microsoft.com/office/drawing/2014/main" id="{201B7742-F37B-9DBB-1D9B-EAC9C3A57F89}"/>
              </a:ext>
            </a:extLst>
          </p:cNvPr>
          <p:cNvSpPr txBox="1">
            <a:spLocks/>
          </p:cNvSpPr>
          <p:nvPr/>
        </p:nvSpPr>
        <p:spPr>
          <a:xfrm>
            <a:off x="-190500" y="228600"/>
            <a:ext cx="9525000" cy="5012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latin typeface="Bahnschrift" panose="020B0502040204020203" pitchFamily="34" charset="0"/>
              </a:rPr>
              <a:t>Recommended Podcasts &amp; Newsletters</a:t>
            </a:r>
          </a:p>
        </p:txBody>
      </p:sp>
      <p:sp>
        <p:nvSpPr>
          <p:cNvPr id="3" name="TextBox 2">
            <a:extLst>
              <a:ext uri="{FF2B5EF4-FFF2-40B4-BE49-F238E27FC236}">
                <a16:creationId xmlns:a16="http://schemas.microsoft.com/office/drawing/2014/main" id="{2BFFE738-6F8F-E800-1156-CF73C0C9D0CE}"/>
              </a:ext>
            </a:extLst>
          </p:cNvPr>
          <p:cNvSpPr txBox="1"/>
          <p:nvPr/>
        </p:nvSpPr>
        <p:spPr>
          <a:xfrm>
            <a:off x="119152" y="5791200"/>
            <a:ext cx="8905693" cy="1138773"/>
          </a:xfrm>
          <a:prstGeom prst="rect">
            <a:avLst/>
          </a:prstGeom>
          <a:noFill/>
        </p:spPr>
        <p:txBody>
          <a:bodyPr wrap="square" rtlCol="0">
            <a:spAutoFit/>
          </a:bodyPr>
          <a:lstStyle/>
          <a:p>
            <a:r>
              <a:rPr lang="en-US" sz="1000" kern="100" dirty="0">
                <a:effectLst/>
                <a:latin typeface="Times New Roman" panose="02020603050405020304" pitchFamily="18" charset="0"/>
                <a:ea typeface="Calibri" panose="020F0502020204030204" pitchFamily="34" charset="0"/>
                <a:cs typeface="Times New Roman" panose="02020603050405020304" pitchFamily="18" charset="0"/>
              </a:rPr>
              <a:t>Disclaimer:</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800" kern="100" dirty="0">
                <a:effectLst/>
                <a:latin typeface="Times New Roman" panose="02020603050405020304" pitchFamily="18" charset="0"/>
                <a:ea typeface="Calibri" panose="020F0502020204030204" pitchFamily="34" charset="0"/>
                <a:cs typeface="Times New Roman" panose="02020603050405020304" pitchFamily="18" charset="0"/>
              </a:rPr>
              <a:t>The views expressed in each podcast are those of the author and do not represent the official policy or position of the Department of the Army, Department of Defense, or the US Government. Release of this information does not imply any commitment or intent on the part of the US Government to provide any additional information on any topic presented herein. The appearance of hyperlinks does not constitute endorsement by the US Army of the referenced site or the information, products, or services contained therein. Users should exercise caution in accessing hyperlinks.</a:t>
            </a:r>
            <a:endParaRPr lang="en-US" sz="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87512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B4489238-4D97-F77E-92A1-CDE7E921D7C3}"/>
              </a:ext>
            </a:extLst>
          </p:cNvPr>
          <p:cNvSpPr txBox="1">
            <a:spLocks/>
          </p:cNvSpPr>
          <p:nvPr/>
        </p:nvSpPr>
        <p:spPr>
          <a:xfrm>
            <a:off x="7086600" y="6492890"/>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9FF6C23-43DD-49E7-9767-F6198264D19A}" type="slidenum">
              <a:rPr lang="en-US" sz="1200" b="1" smtClean="0">
                <a:solidFill>
                  <a:schemeClr val="bg1"/>
                </a:solidFill>
              </a:rPr>
              <a:pPr algn="r"/>
              <a:t>8</a:t>
            </a:fld>
            <a:endParaRPr lang="en-US" sz="1200" b="1" dirty="0">
              <a:solidFill>
                <a:schemeClr val="bg1"/>
              </a:solidFill>
            </a:endParaRPr>
          </a:p>
        </p:txBody>
      </p:sp>
      <p:sp>
        <p:nvSpPr>
          <p:cNvPr id="2" name="TextBox 1">
            <a:extLst>
              <a:ext uri="{FF2B5EF4-FFF2-40B4-BE49-F238E27FC236}">
                <a16:creationId xmlns:a16="http://schemas.microsoft.com/office/drawing/2014/main" id="{3F76674B-671C-4E67-B35B-602A84216862}"/>
              </a:ext>
            </a:extLst>
          </p:cNvPr>
          <p:cNvSpPr txBox="1"/>
          <p:nvPr/>
        </p:nvSpPr>
        <p:spPr>
          <a:xfrm>
            <a:off x="165100" y="990600"/>
            <a:ext cx="8813800" cy="5170646"/>
          </a:xfrm>
          <a:prstGeom prst="rect">
            <a:avLst/>
          </a:prstGeom>
          <a:noFill/>
        </p:spPr>
        <p:txBody>
          <a:bodyPr wrap="square">
            <a:spAutoFit/>
          </a:bodyPr>
          <a:lstStyle/>
          <a:p>
            <a:pPr marL="0" marR="0">
              <a:spcBef>
                <a:spcPts val="0"/>
              </a:spcBef>
              <a:spcAft>
                <a:spcPts val="0"/>
              </a:spcAft>
            </a:pPr>
            <a:r>
              <a:rPr lang="en-US" sz="1400" b="1" i="1" dirty="0">
                <a:effectLst/>
                <a:latin typeface="Bahnschrift" panose="020B0502040204020203" pitchFamily="34" charset="0"/>
              </a:rPr>
              <a:t>Books</a:t>
            </a:r>
          </a:p>
          <a:p>
            <a:pPr marL="342900" marR="0" lvl="0" indent="-342900">
              <a:spcBef>
                <a:spcPts val="0"/>
              </a:spcBef>
              <a:spcAft>
                <a:spcPts val="0"/>
              </a:spcAft>
              <a:buFont typeface="Symbol" panose="05050102010706020507" pitchFamily="18" charset="2"/>
              <a:buChar char=""/>
            </a:pPr>
            <a:r>
              <a:rPr lang="en-US" sz="1200" dirty="0" err="1">
                <a:solidFill>
                  <a:srgbClr val="333333"/>
                </a:solidFill>
                <a:effectLst/>
                <a:latin typeface="Segoe UI" panose="020B0502040204020203" pitchFamily="34" charset="0"/>
                <a:ea typeface="DengXian" panose="02010600030101010101" pitchFamily="2" charset="-122"/>
                <a:cs typeface="Segoe UI" panose="020B0502040204020203" pitchFamily="34" charset="0"/>
              </a:rPr>
              <a:t>Joske</a:t>
            </a:r>
            <a:r>
              <a:rPr lang="en-US" sz="1200" dirty="0">
                <a:solidFill>
                  <a:srgbClr val="333333"/>
                </a:solidFill>
                <a:effectLst/>
                <a:latin typeface="Segoe UI" panose="020B0502040204020203" pitchFamily="34" charset="0"/>
                <a:ea typeface="DengXian" panose="02010600030101010101" pitchFamily="2" charset="-122"/>
                <a:cs typeface="Segoe UI" panose="020B0502040204020203" pitchFamily="34" charset="0"/>
              </a:rPr>
              <a:t>, Alex. </a:t>
            </a:r>
            <a:r>
              <a:rPr lang="en-US" sz="1200" i="1" dirty="0">
                <a:effectLst/>
                <a:latin typeface="Segoe UI" panose="020B0502040204020203" pitchFamily="34" charset="0"/>
                <a:ea typeface="DengXian" panose="02010600030101010101" pitchFamily="2" charset="-122"/>
                <a:cs typeface="Times New Roman" panose="02020603050405020304" pitchFamily="18" charset="0"/>
              </a:rPr>
              <a:t>Spies and Lies: How China's Greatest Covert Operations Fooled the World</a:t>
            </a:r>
            <a:r>
              <a:rPr lang="en-US" sz="1200" dirty="0">
                <a:effectLst/>
                <a:latin typeface="Segoe UI" panose="020B0502040204020203" pitchFamily="34" charset="0"/>
                <a:ea typeface="DengXian" panose="02010600030101010101" pitchFamily="2" charset="-122"/>
                <a:cs typeface="Times New Roman" panose="02020603050405020304" pitchFamily="18" charset="0"/>
              </a:rPr>
              <a:t>. Hardie Grant Books, 2022.</a:t>
            </a:r>
          </a:p>
          <a:p>
            <a:pPr marL="342900" marR="0" lvl="0" indent="-342900">
              <a:spcBef>
                <a:spcPts val="0"/>
              </a:spcBef>
              <a:spcAft>
                <a:spcPts val="0"/>
              </a:spcAft>
              <a:buFont typeface="Symbol" panose="05050102010706020507" pitchFamily="18" charset="2"/>
              <a:buChar char=""/>
            </a:pPr>
            <a:r>
              <a:rPr lang="en-US" sz="1200" dirty="0">
                <a:effectLst/>
                <a:latin typeface="Segoe UI" panose="020B0502040204020203" pitchFamily="34" charset="0"/>
                <a:ea typeface="DengXian" panose="02010600030101010101" pitchFamily="2" charset="-122"/>
                <a:cs typeface="Segoe UI" panose="020B0502040204020203" pitchFamily="34" charset="0"/>
              </a:rPr>
              <a:t>Peter Mattis &amp; Matthew Brazil, Chinese Communist Espionage: An intelligence primer, Naval Institute Press, Annapolis, MD, 2019</a:t>
            </a:r>
            <a:endParaRPr lang="en-US" sz="1200" dirty="0">
              <a:effectLst/>
              <a:latin typeface="Segoe UI" panose="020B0502040204020203" pitchFamily="34" charset="0"/>
              <a:ea typeface="DengXian" panose="02010600030101010101" pitchFamily="2" charset="-122"/>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a:effectLst/>
                <a:latin typeface="Segoe UI" panose="020B0502040204020203" pitchFamily="34" charset="0"/>
                <a:ea typeface="DengXian" panose="02010600030101010101" pitchFamily="2" charset="-122"/>
                <a:cs typeface="Segoe UI" panose="020B0502040204020203" pitchFamily="34" charset="0"/>
              </a:rPr>
              <a:t>Roger </a:t>
            </a:r>
            <a:r>
              <a:rPr lang="en-US" sz="1200" dirty="0" err="1">
                <a:effectLst/>
                <a:latin typeface="Segoe UI" panose="020B0502040204020203" pitchFamily="34" charset="0"/>
                <a:ea typeface="DengXian" panose="02010600030101010101" pitchFamily="2" charset="-122"/>
                <a:cs typeface="Segoe UI" panose="020B0502040204020203" pitchFamily="34" charset="0"/>
              </a:rPr>
              <a:t>Faligot</a:t>
            </a:r>
            <a:r>
              <a:rPr lang="en-US" sz="1200" dirty="0">
                <a:effectLst/>
                <a:latin typeface="Segoe UI" panose="020B0502040204020203" pitchFamily="34" charset="0"/>
                <a:ea typeface="DengXian" panose="02010600030101010101" pitchFamily="2" charset="-122"/>
                <a:cs typeface="Segoe UI" panose="020B0502040204020203" pitchFamily="34" charset="0"/>
              </a:rPr>
              <a:t>, </a:t>
            </a:r>
            <a:r>
              <a:rPr lang="en-US" sz="1200" i="1" dirty="0">
                <a:effectLst/>
                <a:latin typeface="Segoe UI" panose="020B0502040204020203" pitchFamily="34" charset="0"/>
                <a:ea typeface="DengXian" panose="02010600030101010101" pitchFamily="2" charset="-122"/>
                <a:cs typeface="Segoe UI" panose="020B0502040204020203" pitchFamily="34" charset="0"/>
              </a:rPr>
              <a:t>Chinese Spies: From Chairman Mao to Xi Jinping</a:t>
            </a:r>
            <a:r>
              <a:rPr lang="en-US" sz="1200" dirty="0">
                <a:effectLst/>
                <a:latin typeface="Segoe UI" panose="020B0502040204020203" pitchFamily="34" charset="0"/>
                <a:ea typeface="DengXian" panose="02010600030101010101" pitchFamily="2" charset="-122"/>
                <a:cs typeface="Segoe UI" panose="020B0502040204020203" pitchFamily="34" charset="0"/>
              </a:rPr>
              <a:t>, Scribe, Melbourne, 2019</a:t>
            </a:r>
            <a:endParaRPr lang="en-US" sz="1200" dirty="0">
              <a:effectLst/>
              <a:latin typeface="Segoe UI" panose="020B0502040204020203" pitchFamily="34" charset="0"/>
              <a:ea typeface="DengXian" panose="02010600030101010101" pitchFamily="2" charset="-122"/>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err="1">
                <a:solidFill>
                  <a:srgbClr val="333333"/>
                </a:solidFill>
                <a:effectLst/>
                <a:latin typeface="Segoe UI" panose="020B0502040204020203" pitchFamily="34" charset="0"/>
                <a:ea typeface="DengXian" panose="02010600030101010101" pitchFamily="2" charset="-122"/>
                <a:cs typeface="Segoe UI" panose="020B0502040204020203" pitchFamily="34" charset="0"/>
              </a:rPr>
              <a:t>Eftimiades</a:t>
            </a:r>
            <a:r>
              <a:rPr lang="en-US" sz="1200" dirty="0">
                <a:solidFill>
                  <a:srgbClr val="333333"/>
                </a:solidFill>
                <a:effectLst/>
                <a:latin typeface="Segoe UI" panose="020B0502040204020203" pitchFamily="34" charset="0"/>
                <a:ea typeface="DengXian" panose="02010600030101010101" pitchFamily="2" charset="-122"/>
                <a:cs typeface="Segoe UI" panose="020B0502040204020203" pitchFamily="34" charset="0"/>
              </a:rPr>
              <a:t>, Nicholas. </a:t>
            </a:r>
            <a:r>
              <a:rPr lang="en-US" sz="1200" i="1" dirty="0">
                <a:effectLst/>
                <a:latin typeface="Segoe UI" panose="020B0502040204020203" pitchFamily="34" charset="0"/>
                <a:ea typeface="DengXian" panose="02010600030101010101" pitchFamily="2" charset="-122"/>
                <a:cs typeface="Times New Roman" panose="02020603050405020304" pitchFamily="18" charset="0"/>
              </a:rPr>
              <a:t>Chinese Espionage: Operations and Tactics</a:t>
            </a:r>
            <a:r>
              <a:rPr lang="en-US" sz="1200" dirty="0">
                <a:effectLst/>
                <a:latin typeface="Segoe UI" panose="020B0502040204020203" pitchFamily="34" charset="0"/>
                <a:ea typeface="DengXian" panose="02010600030101010101" pitchFamily="2" charset="-122"/>
                <a:cs typeface="Times New Roman" panose="02020603050405020304" pitchFamily="18" charset="0"/>
              </a:rPr>
              <a:t>. Vitruvian Press, 2020. </a:t>
            </a:r>
          </a:p>
          <a:p>
            <a:pPr marL="342900" marR="0" lvl="0" indent="-342900">
              <a:spcBef>
                <a:spcPts val="0"/>
              </a:spcBef>
              <a:spcAft>
                <a:spcPts val="0"/>
              </a:spcAft>
              <a:buFont typeface="Symbol" panose="05050102010706020507" pitchFamily="18" charset="2"/>
              <a:buChar char=""/>
            </a:pPr>
            <a:r>
              <a:rPr lang="en-US" sz="1200" dirty="0">
                <a:solidFill>
                  <a:srgbClr val="333333"/>
                </a:solidFill>
                <a:effectLst/>
                <a:latin typeface="Segoe UI" panose="020B0502040204020203" pitchFamily="34" charset="0"/>
                <a:ea typeface="DengXian" panose="02010600030101010101" pitchFamily="2" charset="-122"/>
                <a:cs typeface="Segoe UI" panose="020B0502040204020203" pitchFamily="34" charset="0"/>
              </a:rPr>
              <a:t>Cheng, </a:t>
            </a:r>
            <a:r>
              <a:rPr lang="en-US" sz="1200" dirty="0" err="1">
                <a:solidFill>
                  <a:srgbClr val="333333"/>
                </a:solidFill>
                <a:effectLst/>
                <a:latin typeface="Segoe UI" panose="020B0502040204020203" pitchFamily="34" charset="0"/>
                <a:ea typeface="DengXian" panose="02010600030101010101" pitchFamily="2" charset="-122"/>
                <a:cs typeface="Segoe UI" panose="020B0502040204020203" pitchFamily="34" charset="0"/>
              </a:rPr>
              <a:t>Ganyuan</a:t>
            </a:r>
            <a:r>
              <a:rPr lang="en-US" sz="1200" dirty="0">
                <a:solidFill>
                  <a:srgbClr val="333333"/>
                </a:solidFill>
                <a:effectLst/>
                <a:latin typeface="Segoe UI" panose="020B0502040204020203" pitchFamily="34" charset="0"/>
                <a:ea typeface="DengXian" panose="02010600030101010101" pitchFamily="2" charset="-122"/>
                <a:cs typeface="Segoe UI" panose="020B0502040204020203" pitchFamily="34" charset="0"/>
              </a:rPr>
              <a:t>. </a:t>
            </a:r>
            <a:r>
              <a:rPr lang="en-US" sz="1200" i="1" dirty="0">
                <a:effectLst/>
                <a:latin typeface="Segoe UI" panose="020B0502040204020203" pitchFamily="34" charset="0"/>
                <a:ea typeface="DengXian" panose="02010600030101010101" pitchFamily="2" charset="-122"/>
                <a:cs typeface="Times New Roman" panose="02020603050405020304" pitchFamily="18" charset="0"/>
              </a:rPr>
              <a:t>Secrets Of The CCP’s United Front Work Department: Memoir Of A United Front Cadre</a:t>
            </a:r>
            <a:r>
              <a:rPr lang="en-US" sz="1200" dirty="0">
                <a:effectLst/>
                <a:latin typeface="Segoe UI" panose="020B0502040204020203" pitchFamily="34" charset="0"/>
                <a:ea typeface="DengXian" panose="02010600030101010101" pitchFamily="2" charset="-122"/>
                <a:cs typeface="Times New Roman" panose="02020603050405020304" pitchFamily="18" charset="0"/>
              </a:rPr>
              <a:t>. Citizen Power Initiatives for China, 2019.  Note: More historical as it largely covers the 60s and 70s and the United Front mission within China, but still helpful as it is a first-hand account. </a:t>
            </a:r>
          </a:p>
          <a:p>
            <a:pPr marL="0" marR="0">
              <a:spcBef>
                <a:spcPts val="0"/>
              </a:spcBef>
              <a:spcAft>
                <a:spcPts val="0"/>
              </a:spcAft>
            </a:pPr>
            <a:r>
              <a:rPr lang="en-US" sz="1400" dirty="0">
                <a:effectLst/>
                <a:latin typeface="Segoe UI" panose="020B0502040204020203" pitchFamily="34" charset="0"/>
                <a:ea typeface="DengXian" panose="02010600030101010101" pitchFamily="2" charset="-122"/>
                <a:cs typeface="Times New Roman" panose="02020603050405020304" pitchFamily="18" charset="0"/>
              </a:rPr>
              <a:t> </a:t>
            </a:r>
          </a:p>
          <a:p>
            <a:pPr marL="0" marR="0">
              <a:spcBef>
                <a:spcPts val="0"/>
              </a:spcBef>
              <a:spcAft>
                <a:spcPts val="0"/>
              </a:spcAft>
            </a:pPr>
            <a:r>
              <a:rPr lang="en-US" sz="1400" b="1" i="1" dirty="0">
                <a:effectLst/>
                <a:latin typeface="Bahnschrift" panose="020B0502040204020203" pitchFamily="34" charset="0"/>
              </a:rPr>
              <a:t>Articles and Reports</a:t>
            </a:r>
          </a:p>
          <a:p>
            <a:pPr marL="171450" marR="0" indent="-171450">
              <a:spcBef>
                <a:spcPts val="0"/>
              </a:spcBef>
              <a:spcAft>
                <a:spcPts val="0"/>
              </a:spcAft>
              <a:buFont typeface="Arial" panose="020B0604020202020204" pitchFamily="34" charset="0"/>
              <a:buChar char="•"/>
            </a:pPr>
            <a:r>
              <a:rPr lang="en-US" sz="1200" dirty="0">
                <a:effectLst/>
                <a:latin typeface="Segoe UI" panose="020B0502040204020203" pitchFamily="34" charset="0"/>
                <a:ea typeface="DengXian" panose="02010600030101010101" pitchFamily="2" charset="-122"/>
                <a:cs typeface="Segoe UI" panose="020B0502040204020203" pitchFamily="34" charset="0"/>
              </a:rPr>
              <a:t>Peter Mattis, ”China's Military Intelligence System is Changing," War on the Rocks, 29 December 2015. </a:t>
            </a:r>
            <a:r>
              <a:rPr lang="en-US" sz="1200" u="sng" dirty="0">
                <a:solidFill>
                  <a:srgbClr val="0563C1"/>
                </a:solidFill>
                <a:effectLst/>
                <a:latin typeface="Segoe UI" panose="020B0502040204020203" pitchFamily="34" charset="0"/>
                <a:ea typeface="DengXian" panose="02010600030101010101" pitchFamily="2" charset="-122"/>
                <a:cs typeface="Segoe UI" panose="020B0502040204020203" pitchFamily="34" charset="0"/>
                <a:hlinkClick r:id="rId3"/>
              </a:rPr>
              <a:t>https://warontherocks.com/2015/12/chinas-military-intelligence-system-is-changing/</a:t>
            </a:r>
            <a:r>
              <a:rPr lang="en-US" sz="1200" dirty="0">
                <a:effectLst/>
                <a:latin typeface="Segoe UI" panose="020B0502040204020203" pitchFamily="34" charset="0"/>
                <a:ea typeface="DengXian" panose="02010600030101010101" pitchFamily="2" charset="-122"/>
                <a:cs typeface="Segoe UI" panose="020B0502040204020203" pitchFamily="34" charset="0"/>
              </a:rPr>
              <a:t> </a:t>
            </a:r>
            <a:endParaRPr lang="en-US" sz="1200" dirty="0">
              <a:effectLst/>
              <a:latin typeface="Segoe UI" panose="020B0502040204020203" pitchFamily="34" charset="0"/>
              <a:ea typeface="DengXian" panose="02010600030101010101" pitchFamily="2" charset="-122"/>
              <a:cs typeface="Times New Roman" panose="02020603050405020304" pitchFamily="18" charset="0"/>
            </a:endParaRPr>
          </a:p>
          <a:p>
            <a:pPr marL="171450" marR="0" lvl="0" indent="-171450" algn="just">
              <a:spcBef>
                <a:spcPts val="0"/>
              </a:spcBef>
              <a:spcAft>
                <a:spcPts val="0"/>
              </a:spcAft>
              <a:buFont typeface="Arial" panose="020B0604020202020204" pitchFamily="34" charset="0"/>
              <a:buChar char="•"/>
            </a:pPr>
            <a:r>
              <a:rPr lang="en-US" sz="1200" dirty="0">
                <a:solidFill>
                  <a:srgbClr val="333333"/>
                </a:solidFill>
                <a:effectLst/>
                <a:latin typeface="Segoe UI" panose="020B0502040204020203" pitchFamily="34" charset="0"/>
                <a:ea typeface="DengXian" panose="02010600030101010101" pitchFamily="2" charset="-122"/>
                <a:cs typeface="Segoe UI" panose="020B0502040204020203" pitchFamily="34" charset="0"/>
              </a:rPr>
              <a:t>Russell Hsiao, “A preliminary survey of CCP influence operations in Japan.” </a:t>
            </a:r>
            <a:r>
              <a:rPr lang="en-US" sz="1200" i="1" dirty="0">
                <a:solidFill>
                  <a:srgbClr val="333333"/>
                </a:solidFill>
                <a:effectLst/>
                <a:latin typeface="Segoe UI" panose="020B0502040204020203" pitchFamily="34" charset="0"/>
                <a:ea typeface="DengXian" panose="02010600030101010101" pitchFamily="2" charset="-122"/>
                <a:cs typeface="Segoe UI" panose="020B0502040204020203" pitchFamily="34" charset="0"/>
              </a:rPr>
              <a:t>China Brief</a:t>
            </a:r>
            <a:r>
              <a:rPr lang="en-US" sz="1200" dirty="0">
                <a:solidFill>
                  <a:srgbClr val="333333"/>
                </a:solidFill>
                <a:effectLst/>
                <a:latin typeface="Segoe UI" panose="020B0502040204020203" pitchFamily="34" charset="0"/>
                <a:ea typeface="DengXian" panose="02010600030101010101" pitchFamily="2" charset="-122"/>
                <a:cs typeface="Segoe UI" panose="020B0502040204020203" pitchFamily="34" charset="0"/>
              </a:rPr>
              <a:t>, 26 June 2019, </a:t>
            </a:r>
            <a:r>
              <a:rPr lang="en-US" sz="1200" u="sng" dirty="0">
                <a:solidFill>
                  <a:srgbClr val="333333"/>
                </a:solidFill>
                <a:effectLst/>
                <a:latin typeface="Segoe UI" panose="020B0502040204020203" pitchFamily="34" charset="0"/>
                <a:ea typeface="DengXian" panose="02010600030101010101" pitchFamily="2" charset="-122"/>
                <a:cs typeface="Segoe UI" panose="020B0502040204020203" pitchFamily="34" charset="0"/>
                <a:hlinkClick r:id="rId4"/>
              </a:rPr>
              <a:t>https://www.jamestown.org/program/a-preliminary-survey-of-ccp-influence-operations-in-japan/</a:t>
            </a:r>
            <a:r>
              <a:rPr lang="en-US" sz="1200" dirty="0">
                <a:solidFill>
                  <a:srgbClr val="333333"/>
                </a:solidFill>
                <a:effectLst/>
                <a:latin typeface="Segoe UI" panose="020B0502040204020203" pitchFamily="34" charset="0"/>
                <a:ea typeface="DengXian" panose="02010600030101010101" pitchFamily="2" charset="-122"/>
                <a:cs typeface="Segoe UI" panose="020B0502040204020203" pitchFamily="34" charset="0"/>
              </a:rPr>
              <a:t>   </a:t>
            </a:r>
            <a:endParaRPr lang="en-US" sz="1200" dirty="0">
              <a:effectLst/>
              <a:latin typeface="Segoe UI" panose="020B0502040204020203" pitchFamily="34" charset="0"/>
              <a:ea typeface="DengXian" panose="02010600030101010101" pitchFamily="2" charset="-122"/>
              <a:cs typeface="Times New Roman" panose="02020603050405020304" pitchFamily="18" charset="0"/>
            </a:endParaRPr>
          </a:p>
          <a:p>
            <a:pPr marL="171450" marR="0" lvl="0" indent="-171450" algn="just">
              <a:spcBef>
                <a:spcPts val="0"/>
              </a:spcBef>
              <a:spcAft>
                <a:spcPts val="0"/>
              </a:spcAft>
              <a:buFont typeface="Arial" panose="020B0604020202020204" pitchFamily="34" charset="0"/>
              <a:buChar char="•"/>
            </a:pPr>
            <a:r>
              <a:rPr lang="en-US" sz="1200" dirty="0">
                <a:effectLst/>
                <a:latin typeface="Segoe UI" panose="020B0502040204020203" pitchFamily="34" charset="0"/>
                <a:ea typeface="DengXian" panose="02010600030101010101" pitchFamily="2" charset="-122"/>
                <a:cs typeface="Segoe UI" panose="020B0502040204020203" pitchFamily="34" charset="0"/>
              </a:rPr>
              <a:t>Alex </a:t>
            </a:r>
            <a:r>
              <a:rPr lang="en-US" sz="1200" dirty="0" err="1">
                <a:effectLst/>
                <a:latin typeface="Segoe UI" panose="020B0502040204020203" pitchFamily="34" charset="0"/>
                <a:ea typeface="DengXian" panose="02010600030101010101" pitchFamily="2" charset="-122"/>
                <a:cs typeface="Segoe UI" panose="020B0502040204020203" pitchFamily="34" charset="0"/>
              </a:rPr>
              <a:t>Joske</a:t>
            </a:r>
            <a:r>
              <a:rPr lang="en-US" sz="1200" dirty="0">
                <a:effectLst/>
                <a:latin typeface="Segoe UI" panose="020B0502040204020203" pitchFamily="34" charset="0"/>
                <a:ea typeface="DengXian" panose="02010600030101010101" pitchFamily="2" charset="-122"/>
                <a:cs typeface="Segoe UI" panose="020B0502040204020203" pitchFamily="34" charset="0"/>
              </a:rPr>
              <a:t>, “Reorganizing the United Front Work Department: New structures for a new era of diaspora and religious affairs work’, China Brief, 9 May 2019, </a:t>
            </a:r>
            <a:r>
              <a:rPr lang="en-US" sz="1200" u="sng" dirty="0">
                <a:solidFill>
                  <a:srgbClr val="0563C1"/>
                </a:solidFill>
                <a:effectLst/>
                <a:latin typeface="Segoe UI" panose="020B0502040204020203" pitchFamily="34" charset="0"/>
                <a:ea typeface="DengXian" panose="02010600030101010101" pitchFamily="2" charset="-122"/>
                <a:cs typeface="Segoe UI" panose="020B0502040204020203" pitchFamily="34" charset="0"/>
                <a:hlinkClick r:id="rId5"/>
              </a:rPr>
              <a:t>https://www.jamestown.org/program/reorganizing-the-united-front-work-department-new-structures-for-a-new-era-of-diaspora-and-religious-affairs-work/</a:t>
            </a:r>
            <a:r>
              <a:rPr lang="en-US" sz="1200" dirty="0">
                <a:effectLst/>
                <a:latin typeface="Segoe UI" panose="020B0502040204020203" pitchFamily="34" charset="0"/>
                <a:ea typeface="DengXian" panose="02010600030101010101" pitchFamily="2" charset="-122"/>
                <a:cs typeface="Segoe UI" panose="020B0502040204020203" pitchFamily="34" charset="0"/>
              </a:rPr>
              <a:t>  </a:t>
            </a:r>
            <a:endParaRPr lang="en-US" sz="1200" dirty="0">
              <a:effectLst/>
              <a:latin typeface="Segoe UI" panose="020B0502040204020203" pitchFamily="34" charset="0"/>
              <a:ea typeface="DengXian" panose="02010600030101010101" pitchFamily="2" charset="-122"/>
              <a:cs typeface="Times New Roman" panose="02020603050405020304" pitchFamily="18" charset="0"/>
            </a:endParaRPr>
          </a:p>
          <a:p>
            <a:pPr marL="171450" marR="0" lvl="0" indent="-171450" algn="just">
              <a:spcBef>
                <a:spcPts val="0"/>
              </a:spcBef>
              <a:spcAft>
                <a:spcPts val="0"/>
              </a:spcAft>
              <a:buFont typeface="Arial" panose="020B0604020202020204" pitchFamily="34" charset="0"/>
              <a:buChar char="•"/>
            </a:pPr>
            <a:r>
              <a:rPr lang="en-US" sz="1200" dirty="0">
                <a:effectLst/>
                <a:latin typeface="Segoe UI" panose="020B0502040204020203" pitchFamily="34" charset="0"/>
                <a:ea typeface="DengXian" panose="02010600030101010101" pitchFamily="2" charset="-122"/>
                <a:cs typeface="Segoe UI" panose="020B0502040204020203" pitchFamily="34" charset="0"/>
              </a:rPr>
              <a:t>Gerry Groot, ‘The rise and rise of the United Front Work Department under Xi’, China Brief, April 2018, </a:t>
            </a:r>
            <a:r>
              <a:rPr lang="en-US" sz="1200" u="sng" dirty="0">
                <a:solidFill>
                  <a:srgbClr val="0563C1"/>
                </a:solidFill>
                <a:effectLst/>
                <a:latin typeface="Segoe UI" panose="020B0502040204020203" pitchFamily="34" charset="0"/>
                <a:ea typeface="DengXian" panose="02010600030101010101" pitchFamily="2" charset="-122"/>
                <a:cs typeface="Segoe UI" panose="020B0502040204020203" pitchFamily="34" charset="0"/>
                <a:hlinkClick r:id="rId6"/>
              </a:rPr>
              <a:t>https://www.jamestown.org/program/the-rise-and-rise-of-the-united-front-work-department-under-xi/</a:t>
            </a:r>
            <a:r>
              <a:rPr lang="en-US" sz="1200" dirty="0">
                <a:effectLst/>
                <a:latin typeface="Segoe UI" panose="020B0502040204020203" pitchFamily="34" charset="0"/>
                <a:ea typeface="DengXian" panose="02010600030101010101" pitchFamily="2" charset="-122"/>
                <a:cs typeface="Segoe UI" panose="020B0502040204020203" pitchFamily="34" charset="0"/>
              </a:rPr>
              <a:t>  </a:t>
            </a:r>
            <a:endParaRPr lang="en-US" sz="1200" dirty="0">
              <a:effectLst/>
              <a:latin typeface="Segoe UI" panose="020B0502040204020203" pitchFamily="34" charset="0"/>
              <a:ea typeface="DengXian" panose="02010600030101010101" pitchFamily="2" charset="-122"/>
              <a:cs typeface="Times New Roman" panose="02020603050405020304" pitchFamily="18" charset="0"/>
            </a:endParaRPr>
          </a:p>
          <a:p>
            <a:pPr marL="171450" marR="0" lvl="0" indent="-171450" algn="just">
              <a:spcBef>
                <a:spcPts val="0"/>
              </a:spcBef>
              <a:spcAft>
                <a:spcPts val="0"/>
              </a:spcAft>
              <a:buFont typeface="Arial" panose="020B0604020202020204" pitchFamily="34" charset="0"/>
              <a:buChar char="•"/>
            </a:pPr>
            <a:r>
              <a:rPr lang="en-US" sz="1200" dirty="0">
                <a:effectLst/>
                <a:latin typeface="Segoe UI" panose="020B0502040204020203" pitchFamily="34" charset="0"/>
                <a:ea typeface="DengXian" panose="02010600030101010101" pitchFamily="2" charset="-122"/>
                <a:cs typeface="Segoe UI" panose="020B0502040204020203" pitchFamily="34" charset="0"/>
              </a:rPr>
              <a:t>Anne-Marie Brady, ‘Magic weapons: China’s political influence activities under Xi Jinping’, Wilson Center, September 2017, </a:t>
            </a:r>
            <a:r>
              <a:rPr lang="en-US" sz="1200" u="sng" dirty="0">
                <a:solidFill>
                  <a:srgbClr val="0563C1"/>
                </a:solidFill>
                <a:effectLst/>
                <a:latin typeface="Segoe UI" panose="020B0502040204020203" pitchFamily="34" charset="0"/>
                <a:ea typeface="DengXian" panose="02010600030101010101" pitchFamily="2" charset="-122"/>
                <a:cs typeface="Segoe UI" panose="020B0502040204020203" pitchFamily="34" charset="0"/>
                <a:hlinkClick r:id="rId7"/>
              </a:rPr>
              <a:t>www.wilsoncenter.org/article/magic-weapons-chinas-political-influence-activities-under-xi-jinping</a:t>
            </a:r>
            <a:r>
              <a:rPr lang="en-US" sz="1200" dirty="0">
                <a:effectLst/>
                <a:latin typeface="Segoe UI" panose="020B0502040204020203" pitchFamily="34" charset="0"/>
                <a:ea typeface="DengXian" panose="02010600030101010101" pitchFamily="2" charset="-122"/>
                <a:cs typeface="Segoe UI" panose="020B0502040204020203" pitchFamily="34" charset="0"/>
              </a:rPr>
              <a:t> </a:t>
            </a:r>
            <a:endParaRPr lang="en-US" sz="1200" dirty="0">
              <a:effectLst/>
              <a:latin typeface="Segoe UI" panose="020B0502040204020203" pitchFamily="34" charset="0"/>
              <a:ea typeface="DengXian" panose="02010600030101010101" pitchFamily="2" charset="-122"/>
              <a:cs typeface="Times New Roman" panose="02020603050405020304" pitchFamily="18" charset="0"/>
            </a:endParaRPr>
          </a:p>
          <a:p>
            <a:pPr marL="171450" marR="0" lvl="0" indent="-171450" algn="just">
              <a:spcBef>
                <a:spcPts val="0"/>
              </a:spcBef>
              <a:spcAft>
                <a:spcPts val="0"/>
              </a:spcAft>
              <a:buFont typeface="Arial" panose="020B0604020202020204" pitchFamily="34" charset="0"/>
              <a:buChar char="•"/>
            </a:pPr>
            <a:r>
              <a:rPr lang="en-US" sz="1200" dirty="0">
                <a:effectLst/>
                <a:latin typeface="Segoe UI" panose="020B0502040204020203" pitchFamily="34" charset="0"/>
                <a:ea typeface="DengXian" panose="02010600030101010101" pitchFamily="2" charset="-122"/>
                <a:cs typeface="Segoe UI" panose="020B0502040204020203" pitchFamily="34" charset="0"/>
              </a:rPr>
              <a:t>Alex </a:t>
            </a:r>
            <a:r>
              <a:rPr lang="en-US" sz="1200" dirty="0" err="1">
                <a:effectLst/>
                <a:latin typeface="Segoe UI" panose="020B0502040204020203" pitchFamily="34" charset="0"/>
                <a:ea typeface="DengXian" panose="02010600030101010101" pitchFamily="2" charset="-122"/>
                <a:cs typeface="Segoe UI" panose="020B0502040204020203" pitchFamily="34" charset="0"/>
              </a:rPr>
              <a:t>Joske</a:t>
            </a:r>
            <a:r>
              <a:rPr lang="en-US" sz="1200" dirty="0">
                <a:effectLst/>
                <a:latin typeface="Segoe UI" panose="020B0502040204020203" pitchFamily="34" charset="0"/>
                <a:ea typeface="DengXian" panose="02010600030101010101" pitchFamily="2" charset="-122"/>
                <a:cs typeface="Segoe UI" panose="020B0502040204020203" pitchFamily="34" charset="0"/>
              </a:rPr>
              <a:t>, ‘Secret police: The Ministry of Public Security’s clandestine foreign operations’, </a:t>
            </a:r>
            <a:r>
              <a:rPr lang="en-US" sz="1200" dirty="0" err="1">
                <a:effectLst/>
                <a:latin typeface="Segoe UI" panose="020B0502040204020203" pitchFamily="34" charset="0"/>
                <a:ea typeface="DengXian" panose="02010600030101010101" pitchFamily="2" charset="-122"/>
                <a:cs typeface="Segoe UI" panose="020B0502040204020203" pitchFamily="34" charset="0"/>
              </a:rPr>
              <a:t>Sinopsis</a:t>
            </a:r>
            <a:r>
              <a:rPr lang="en-US" sz="1200" dirty="0">
                <a:effectLst/>
                <a:latin typeface="Segoe UI" panose="020B0502040204020203" pitchFamily="34" charset="0"/>
                <a:ea typeface="DengXian" panose="02010600030101010101" pitchFamily="2" charset="-122"/>
                <a:cs typeface="Segoe UI" panose="020B0502040204020203" pitchFamily="34" charset="0"/>
              </a:rPr>
              <a:t>, 25 January 2022,</a:t>
            </a:r>
            <a:r>
              <a:rPr lang="en-US" sz="1200" u="sng" dirty="0">
                <a:solidFill>
                  <a:srgbClr val="0563C1"/>
                </a:solidFill>
                <a:effectLst/>
                <a:latin typeface="Segoe UI" panose="020B0502040204020203" pitchFamily="34" charset="0"/>
                <a:ea typeface="DengXian" panose="02010600030101010101" pitchFamily="2" charset="-122"/>
                <a:cs typeface="Segoe UI" panose="020B0502040204020203" pitchFamily="34" charset="0"/>
                <a:hlinkClick r:id="rId8"/>
              </a:rPr>
              <a:t>https://sinopsis.cz/wp-content/uploads/2022/01/mps0.pdf</a:t>
            </a:r>
            <a:r>
              <a:rPr lang="en-US" sz="1200" dirty="0">
                <a:effectLst/>
                <a:latin typeface="Segoe UI" panose="020B0502040204020203" pitchFamily="34" charset="0"/>
                <a:ea typeface="DengXian" panose="02010600030101010101" pitchFamily="2" charset="-122"/>
                <a:cs typeface="Segoe UI" panose="020B0502040204020203" pitchFamily="34" charset="0"/>
              </a:rPr>
              <a:t> </a:t>
            </a:r>
            <a:endParaRPr lang="en-US" sz="1200" dirty="0">
              <a:effectLst/>
              <a:latin typeface="Segoe UI" panose="020B0502040204020203" pitchFamily="34" charset="0"/>
              <a:ea typeface="DengXian" panose="02010600030101010101" pitchFamily="2" charset="-122"/>
              <a:cs typeface="Times New Roman" panose="02020603050405020304" pitchFamily="18" charset="0"/>
            </a:endParaRPr>
          </a:p>
          <a:p>
            <a:pPr marL="171450" marR="0" lvl="0" indent="-171450" algn="just">
              <a:spcBef>
                <a:spcPts val="0"/>
              </a:spcBef>
              <a:spcAft>
                <a:spcPts val="0"/>
              </a:spcAft>
              <a:buFont typeface="Arial" panose="020B0604020202020204" pitchFamily="34" charset="0"/>
              <a:buChar char="•"/>
            </a:pPr>
            <a:r>
              <a:rPr lang="en-US" sz="1200" dirty="0">
                <a:effectLst/>
                <a:latin typeface="Segoe UI" panose="020B0502040204020203" pitchFamily="34" charset="0"/>
                <a:ea typeface="DengXian" panose="02010600030101010101" pitchFamily="2" charset="-122"/>
                <a:cs typeface="Segoe UI" panose="020B0502040204020203" pitchFamily="34" charset="0"/>
              </a:rPr>
              <a:t>Mark Stokes &amp; Russell Hsiao, The People’s Liberation Army General Political Department: Political warfare with Chinese characteristics, Project 2049 Institute, Arlington, VA, October 2013, </a:t>
            </a:r>
            <a:r>
              <a:rPr lang="en-US" sz="1200" u="sng" dirty="0">
                <a:solidFill>
                  <a:srgbClr val="0563C1"/>
                </a:solidFill>
                <a:effectLst/>
                <a:latin typeface="Segoe UI" panose="020B0502040204020203" pitchFamily="34" charset="0"/>
                <a:ea typeface="DengXian" panose="02010600030101010101" pitchFamily="2" charset="-122"/>
                <a:cs typeface="Segoe UI" panose="020B0502040204020203" pitchFamily="34" charset="0"/>
                <a:hlinkClick r:id="rId9"/>
              </a:rPr>
              <a:t>https://project2049.net/2013/10/14/the-peoples-liberation-army-general-political-department-political-warfare-with-chinese-characteristics/</a:t>
            </a:r>
            <a:r>
              <a:rPr lang="en-US" sz="1200" dirty="0">
                <a:effectLst/>
                <a:latin typeface="Segoe UI" panose="020B0502040204020203" pitchFamily="34" charset="0"/>
                <a:ea typeface="DengXian" panose="02010600030101010101" pitchFamily="2" charset="-122"/>
                <a:cs typeface="Times New Roman" panose="02020603050405020304" pitchFamily="18" charset="0"/>
              </a:rPr>
              <a:t> </a:t>
            </a:r>
          </a:p>
        </p:txBody>
      </p:sp>
      <p:sp>
        <p:nvSpPr>
          <p:cNvPr id="5" name="Title 1">
            <a:extLst>
              <a:ext uri="{FF2B5EF4-FFF2-40B4-BE49-F238E27FC236}">
                <a16:creationId xmlns:a16="http://schemas.microsoft.com/office/drawing/2014/main" id="{685AFE77-2C57-3BA9-28B0-9D1F57212427}"/>
              </a:ext>
            </a:extLst>
          </p:cNvPr>
          <p:cNvSpPr txBox="1">
            <a:spLocks/>
          </p:cNvSpPr>
          <p:nvPr/>
        </p:nvSpPr>
        <p:spPr>
          <a:xfrm>
            <a:off x="381000" y="295704"/>
            <a:ext cx="8008390" cy="5012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latin typeface="Bahnschrift" panose="020B0502040204020203" pitchFamily="34" charset="0"/>
              </a:rPr>
              <a:t>Recommended Reading: </a:t>
            </a:r>
          </a:p>
          <a:p>
            <a:pPr algn="ctr"/>
            <a:r>
              <a:rPr lang="en-US" sz="2000" b="1" dirty="0">
                <a:latin typeface="Bahnschrift" panose="020B0502040204020203" pitchFamily="34" charset="0"/>
              </a:rPr>
              <a:t>CCP </a:t>
            </a:r>
            <a:r>
              <a:rPr lang="en-US" sz="2000" b="1" dirty="0">
                <a:effectLst/>
                <a:latin typeface="Segoe UI" panose="020B0502040204020203" pitchFamily="34" charset="0"/>
                <a:ea typeface="DengXian Light" panose="02010600030101010101" pitchFamily="2" charset="-122"/>
                <a:cs typeface="Times New Roman" panose="02020603050405020304" pitchFamily="18" charset="0"/>
              </a:rPr>
              <a:t>Intelligence &amp; Influence Operations</a:t>
            </a:r>
          </a:p>
          <a:p>
            <a:pPr algn="ctr"/>
            <a:endParaRPr lang="en-US" sz="2800" b="1" dirty="0">
              <a:latin typeface="Bahnschrift" panose="020B0502040204020203" pitchFamily="34" charset="0"/>
            </a:endParaRPr>
          </a:p>
        </p:txBody>
      </p:sp>
    </p:spTree>
    <p:extLst>
      <p:ext uri="{BB962C8B-B14F-4D97-AF65-F5344CB8AC3E}">
        <p14:creationId xmlns:p14="http://schemas.microsoft.com/office/powerpoint/2010/main" val="2605368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226B9D9-59C9-D4D0-9854-5D174CDB199F}"/>
              </a:ext>
            </a:extLst>
          </p:cNvPr>
          <p:cNvSpPr/>
          <p:nvPr/>
        </p:nvSpPr>
        <p:spPr>
          <a:xfrm>
            <a:off x="0" y="0"/>
            <a:ext cx="9144000" cy="69294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Rectangle 5">
            <a:extLst>
              <a:ext uri="{FF2B5EF4-FFF2-40B4-BE49-F238E27FC236}">
                <a16:creationId xmlns:a16="http://schemas.microsoft.com/office/drawing/2014/main" id="{4AC64965-B999-6471-61BF-824BDFA86161}"/>
              </a:ext>
            </a:extLst>
          </p:cNvPr>
          <p:cNvSpPr/>
          <p:nvPr/>
        </p:nvSpPr>
        <p:spPr>
          <a:xfrm>
            <a:off x="0" y="692944"/>
            <a:ext cx="9144000" cy="69056"/>
          </a:xfrm>
          <a:prstGeom prst="rect">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Rectangle 6">
            <a:extLst>
              <a:ext uri="{FF2B5EF4-FFF2-40B4-BE49-F238E27FC236}">
                <a16:creationId xmlns:a16="http://schemas.microsoft.com/office/drawing/2014/main" id="{27EFF4AD-2B5B-FBF2-6464-86BC0B75F5F6}"/>
              </a:ext>
            </a:extLst>
          </p:cNvPr>
          <p:cNvSpPr/>
          <p:nvPr/>
        </p:nvSpPr>
        <p:spPr>
          <a:xfrm>
            <a:off x="0" y="6492875"/>
            <a:ext cx="9144000" cy="36512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Footer Placeholder 4">
            <a:extLst>
              <a:ext uri="{FF2B5EF4-FFF2-40B4-BE49-F238E27FC236}">
                <a16:creationId xmlns:a16="http://schemas.microsoft.com/office/drawing/2014/main" id="{C8F8CCDD-D62E-AC91-4DD5-DD426980819F}"/>
              </a:ext>
            </a:extLst>
          </p:cNvPr>
          <p:cNvSpPr txBox="1">
            <a:spLocks/>
          </p:cNvSpPr>
          <p:nvPr/>
        </p:nvSpPr>
        <p:spPr>
          <a:xfrm>
            <a:off x="3038377" y="22320"/>
            <a:ext cx="30861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UNCLASSIFIED</a:t>
            </a:r>
          </a:p>
        </p:txBody>
      </p:sp>
      <p:sp>
        <p:nvSpPr>
          <p:cNvPr id="2" name="Title 1">
            <a:extLst>
              <a:ext uri="{FF2B5EF4-FFF2-40B4-BE49-F238E27FC236}">
                <a16:creationId xmlns:a16="http://schemas.microsoft.com/office/drawing/2014/main" id="{8DBB8044-9D9F-A036-5AF8-205A630FE7D5}"/>
              </a:ext>
            </a:extLst>
          </p:cNvPr>
          <p:cNvSpPr txBox="1">
            <a:spLocks/>
          </p:cNvSpPr>
          <p:nvPr/>
        </p:nvSpPr>
        <p:spPr>
          <a:xfrm>
            <a:off x="309579" y="773616"/>
            <a:ext cx="8524841" cy="5012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3200" b="1" dirty="0">
                <a:latin typeface="Bahnschrift" panose="020B0502040204020203" pitchFamily="34" charset="0"/>
              </a:rPr>
              <a:t>Recommended Reading on Taiwan</a:t>
            </a:r>
            <a:endParaRPr lang="en-US" sz="3200" b="1" dirty="0">
              <a:latin typeface="Bahnschrift" panose="020B0502040204020203" pitchFamily="34" charset="0"/>
            </a:endParaRPr>
          </a:p>
        </p:txBody>
      </p:sp>
      <p:sp>
        <p:nvSpPr>
          <p:cNvPr id="4" name="TextBox 3">
            <a:extLst>
              <a:ext uri="{FF2B5EF4-FFF2-40B4-BE49-F238E27FC236}">
                <a16:creationId xmlns:a16="http://schemas.microsoft.com/office/drawing/2014/main" id="{898857CA-D5AA-D102-0011-6799F32D4F65}"/>
              </a:ext>
            </a:extLst>
          </p:cNvPr>
          <p:cNvSpPr txBox="1"/>
          <p:nvPr/>
        </p:nvSpPr>
        <p:spPr>
          <a:xfrm>
            <a:off x="318813" y="2196430"/>
            <a:ext cx="8428022" cy="1846659"/>
          </a:xfrm>
          <a:prstGeom prst="rect">
            <a:avLst/>
          </a:prstGeom>
          <a:noFill/>
        </p:spPr>
        <p:txBody>
          <a:bodyPr wrap="square" rtlCol="0">
            <a:spAutoFit/>
          </a:bodyPr>
          <a:lstStyle/>
          <a:p>
            <a:r>
              <a:rPr lang="en-US" sz="1600" b="1" u="sng" dirty="0">
                <a:latin typeface="Segoe UI" panose="020B0502040204020203" pitchFamily="34" charset="0"/>
                <a:cs typeface="Segoe UI" panose="020B0502040204020203" pitchFamily="34" charset="0"/>
              </a:rPr>
              <a:t>Taiwanese </a:t>
            </a:r>
            <a:r>
              <a:rPr lang="en-US" altLang="zh-CN" sz="1600" b="1" u="sng" dirty="0">
                <a:latin typeface="Segoe UI" panose="020B0502040204020203" pitchFamily="34" charset="0"/>
                <a:cs typeface="Segoe UI" panose="020B0502040204020203" pitchFamily="34" charset="0"/>
              </a:rPr>
              <a:t>Politics and Society</a:t>
            </a:r>
          </a:p>
          <a:p>
            <a:pPr marL="285750" marR="0" indent="-285750">
              <a:spcBef>
                <a:spcPts val="0"/>
              </a:spcBef>
              <a:spcAft>
                <a:spcPts val="0"/>
              </a:spcAft>
              <a:buFont typeface="Arial" panose="020B0604020202020204" pitchFamily="34" charset="0"/>
              <a:buChar char="•"/>
            </a:pPr>
            <a:r>
              <a:rPr lang="en-US" sz="1400" dirty="0">
                <a:effectLst/>
                <a:latin typeface="Segoe UI" panose="020B0502040204020203" pitchFamily="34" charset="0"/>
                <a:ea typeface="DengXian" panose="02010600030101010101" pitchFamily="2" charset="-122"/>
                <a:cs typeface="Times New Roman" panose="02020603050405020304" pitchFamily="18" charset="0"/>
              </a:rPr>
              <a:t>Bush, Richard C. </a:t>
            </a:r>
            <a:r>
              <a:rPr lang="en-US" sz="1400" i="1" dirty="0">
                <a:effectLst/>
                <a:latin typeface="Segoe UI" panose="020B0502040204020203" pitchFamily="34" charset="0"/>
                <a:ea typeface="DengXian" panose="02010600030101010101" pitchFamily="2" charset="-122"/>
                <a:cs typeface="Times New Roman" panose="02020603050405020304" pitchFamily="18" charset="0"/>
              </a:rPr>
              <a:t>Difficult Choices: Taiwan's Quest for Security and the Good Life</a:t>
            </a:r>
            <a:r>
              <a:rPr lang="en-US" sz="1400" dirty="0">
                <a:effectLst/>
                <a:latin typeface="Segoe UI" panose="020B0502040204020203" pitchFamily="34" charset="0"/>
                <a:ea typeface="DengXian" panose="02010600030101010101" pitchFamily="2" charset="-122"/>
                <a:cs typeface="Times New Roman" panose="02020603050405020304" pitchFamily="18" charset="0"/>
              </a:rPr>
              <a:t>. Brookings Institution Press, 2021. </a:t>
            </a:r>
          </a:p>
          <a:p>
            <a:pPr marL="285750" marR="0" indent="-285750">
              <a:spcBef>
                <a:spcPts val="0"/>
              </a:spcBef>
              <a:spcAft>
                <a:spcPts val="0"/>
              </a:spcAft>
              <a:buFont typeface="Arial" panose="020B0604020202020204" pitchFamily="34" charset="0"/>
              <a:buChar char="•"/>
            </a:pPr>
            <a:r>
              <a:rPr lang="en-US" sz="1400" dirty="0">
                <a:effectLst/>
                <a:latin typeface="Segoe UI" panose="020B0502040204020203" pitchFamily="34" charset="0"/>
                <a:ea typeface="DengXian" panose="02010600030101010101" pitchFamily="2" charset="-122"/>
                <a:cs typeface="Times New Roman" panose="02020603050405020304" pitchFamily="18" charset="0"/>
              </a:rPr>
              <a:t>Fell, </a:t>
            </a:r>
            <a:r>
              <a:rPr lang="en-US" sz="1400" dirty="0" err="1">
                <a:effectLst/>
                <a:latin typeface="Segoe UI" panose="020B0502040204020203" pitchFamily="34" charset="0"/>
                <a:ea typeface="DengXian" panose="02010600030101010101" pitchFamily="2" charset="-122"/>
                <a:cs typeface="Times New Roman" panose="02020603050405020304" pitchFamily="18" charset="0"/>
              </a:rPr>
              <a:t>Dafydd</a:t>
            </a:r>
            <a:r>
              <a:rPr lang="en-US" sz="1400" dirty="0">
                <a:effectLst/>
                <a:latin typeface="Segoe UI" panose="020B0502040204020203" pitchFamily="34" charset="0"/>
                <a:ea typeface="DengXian" panose="02010600030101010101" pitchFamily="2" charset="-122"/>
                <a:cs typeface="Times New Roman" panose="02020603050405020304" pitchFamily="18" charset="0"/>
              </a:rPr>
              <a:t>. </a:t>
            </a:r>
            <a:r>
              <a:rPr lang="en-US" sz="1400" i="1" dirty="0">
                <a:effectLst/>
                <a:latin typeface="Segoe UI" panose="020B0502040204020203" pitchFamily="34" charset="0"/>
                <a:ea typeface="DengXian" panose="02010600030101010101" pitchFamily="2" charset="-122"/>
                <a:cs typeface="Times New Roman" panose="02020603050405020304" pitchFamily="18" charset="0"/>
              </a:rPr>
              <a:t>Government and Politics in Taiwan. </a:t>
            </a:r>
            <a:r>
              <a:rPr lang="en-US" sz="1400" dirty="0">
                <a:effectLst/>
                <a:latin typeface="Segoe UI" panose="020B0502040204020203" pitchFamily="34" charset="0"/>
                <a:ea typeface="DengXian" panose="02010600030101010101" pitchFamily="2" charset="-122"/>
                <a:cs typeface="Times New Roman" panose="02020603050405020304" pitchFamily="18" charset="0"/>
              </a:rPr>
              <a:t>Taylor and Francis, 2018. </a:t>
            </a:r>
            <a:endParaRPr lang="en-US" sz="1400" dirty="0">
              <a:latin typeface="Segoe UI" panose="020B0502040204020203" pitchFamily="34" charset="0"/>
              <a:ea typeface="DengXian" panose="02010600030101010101" pitchFamily="2" charset="-122"/>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1400" dirty="0">
                <a:effectLst/>
                <a:latin typeface="Segoe UI" panose="020B0502040204020203" pitchFamily="34" charset="0"/>
                <a:ea typeface="DengXian" panose="02010600030101010101" pitchFamily="2" charset="-122"/>
                <a:cs typeface="Times New Roman" panose="02020603050405020304" pitchFamily="18" charset="0"/>
              </a:rPr>
              <a:t>"Statistical Yearbook of the Republic of China - 2021," Directorate General of Budget, Accounting and Statistics, Executive Yuan, ROC, September 2022. </a:t>
            </a:r>
            <a:r>
              <a:rPr lang="en-US" sz="1400" dirty="0">
                <a:effectLst/>
                <a:latin typeface="Segoe UI" panose="020B0502040204020203" pitchFamily="34" charset="0"/>
                <a:ea typeface="DengXian" panose="02010600030101010101" pitchFamily="2" charset="-122"/>
                <a:cs typeface="Times New Roman" panose="02020603050405020304" pitchFamily="18" charset="0"/>
                <a:hlinkClick r:id="rId3"/>
              </a:rPr>
              <a:t>https://ws.dgbas.gov.tw/public/data/dgbas03/bs2/yearbook_eng/yearbook2021.pdf</a:t>
            </a:r>
            <a:r>
              <a:rPr lang="en-US" sz="1400" dirty="0">
                <a:effectLst/>
                <a:latin typeface="Segoe UI" panose="020B0502040204020203" pitchFamily="34" charset="0"/>
                <a:ea typeface="DengXian" panose="02010600030101010101" pitchFamily="2" charset="-122"/>
                <a:cs typeface="Times New Roman" panose="02020603050405020304" pitchFamily="18" charset="0"/>
              </a:rPr>
              <a:t> </a:t>
            </a:r>
          </a:p>
          <a:p>
            <a:pPr marL="285750" marR="0" indent="-285750">
              <a:spcBef>
                <a:spcPts val="0"/>
              </a:spcBef>
              <a:spcAft>
                <a:spcPts val="0"/>
              </a:spcAft>
              <a:buFont typeface="Arial" panose="020B0604020202020204" pitchFamily="34" charset="0"/>
              <a:buChar char="•"/>
            </a:pPr>
            <a:endParaRPr lang="en-US" sz="1400" dirty="0">
              <a:effectLst/>
              <a:latin typeface="Segoe UI" panose="020B0502040204020203" pitchFamily="34" charset="0"/>
              <a:ea typeface="DengXian" panose="02010600030101010101" pitchFamily="2" charset="-122"/>
              <a:cs typeface="Times New Roman" panose="02020603050405020304" pitchFamily="18" charset="0"/>
            </a:endParaRPr>
          </a:p>
        </p:txBody>
      </p:sp>
      <p:sp>
        <p:nvSpPr>
          <p:cNvPr id="10" name="TextBox 9">
            <a:extLst>
              <a:ext uri="{FF2B5EF4-FFF2-40B4-BE49-F238E27FC236}">
                <a16:creationId xmlns:a16="http://schemas.microsoft.com/office/drawing/2014/main" id="{6AD9EE68-4D6B-AD1C-4758-A4C7307D8CDB}"/>
              </a:ext>
            </a:extLst>
          </p:cNvPr>
          <p:cNvSpPr txBox="1"/>
          <p:nvPr/>
        </p:nvSpPr>
        <p:spPr>
          <a:xfrm>
            <a:off x="309579" y="1215113"/>
            <a:ext cx="8428022" cy="830997"/>
          </a:xfrm>
          <a:prstGeom prst="rect">
            <a:avLst/>
          </a:prstGeom>
          <a:noFill/>
        </p:spPr>
        <p:txBody>
          <a:bodyPr wrap="square" rtlCol="0">
            <a:spAutoFit/>
          </a:bodyPr>
          <a:lstStyle/>
          <a:p>
            <a:r>
              <a:rPr lang="en-US" sz="1600" b="1" u="sng" dirty="0">
                <a:latin typeface="Segoe UI" panose="020B0502040204020203" pitchFamily="34" charset="0"/>
                <a:cs typeface="Segoe UI" panose="020B0502040204020203" pitchFamily="34" charset="0"/>
              </a:rPr>
              <a:t>General Resources</a:t>
            </a:r>
            <a:endParaRPr lang="en-US" altLang="zh-CN" sz="1600" b="1" u="sng"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sz="1600" dirty="0">
                <a:latin typeface="Segoe UI" panose="020B0502040204020203" pitchFamily="34" charset="0"/>
                <a:cs typeface="Segoe UI" panose="020B0502040204020203" pitchFamily="34" charset="0"/>
              </a:rPr>
              <a:t>Excellent collection of resources available on Stanford Prof </a:t>
            </a:r>
            <a:r>
              <a:rPr lang="en-US" sz="1600" dirty="0" err="1">
                <a:latin typeface="Segoe UI" panose="020B0502040204020203" pitchFamily="34" charset="0"/>
                <a:cs typeface="Segoe UI" panose="020B0502040204020203" pitchFamily="34" charset="0"/>
              </a:rPr>
              <a:t>Kharis</a:t>
            </a:r>
            <a:r>
              <a:rPr lang="en-US" sz="1600" dirty="0">
                <a:latin typeface="Segoe UI" panose="020B0502040204020203" pitchFamily="34" charset="0"/>
                <a:cs typeface="Segoe UI" panose="020B0502040204020203" pitchFamily="34" charset="0"/>
              </a:rPr>
              <a:t> Templeman's website </a:t>
            </a:r>
            <a:r>
              <a:rPr lang="en-US" sz="1600" dirty="0">
                <a:latin typeface="Segoe UI" panose="020B0502040204020203" pitchFamily="34" charset="0"/>
                <a:cs typeface="Segoe UI" panose="020B0502040204020203" pitchFamily="34" charset="0"/>
                <a:hlinkClick r:id="rId4"/>
              </a:rPr>
              <a:t>https://www.kharistempleman.com/taiwan-studies-resources.html</a:t>
            </a:r>
            <a:r>
              <a:rPr lang="en-US" sz="1600" dirty="0">
                <a:latin typeface="Segoe UI" panose="020B0502040204020203" pitchFamily="34" charset="0"/>
                <a:cs typeface="Segoe UI" panose="020B0502040204020203" pitchFamily="34" charset="0"/>
              </a:rPr>
              <a:t> </a:t>
            </a:r>
          </a:p>
        </p:txBody>
      </p:sp>
      <p:sp>
        <p:nvSpPr>
          <p:cNvPr id="18" name="TextBox 17">
            <a:extLst>
              <a:ext uri="{FF2B5EF4-FFF2-40B4-BE49-F238E27FC236}">
                <a16:creationId xmlns:a16="http://schemas.microsoft.com/office/drawing/2014/main" id="{3851229F-A858-2F84-D6DE-EF9C71AB98AE}"/>
              </a:ext>
            </a:extLst>
          </p:cNvPr>
          <p:cNvSpPr txBox="1"/>
          <p:nvPr/>
        </p:nvSpPr>
        <p:spPr>
          <a:xfrm>
            <a:off x="318814" y="3784418"/>
            <a:ext cx="8515606" cy="2677656"/>
          </a:xfrm>
          <a:prstGeom prst="rect">
            <a:avLst/>
          </a:prstGeom>
          <a:noFill/>
        </p:spPr>
        <p:txBody>
          <a:bodyPr wrap="square">
            <a:spAutoFit/>
          </a:bodyPr>
          <a:lstStyle/>
          <a:p>
            <a:pPr marL="0" marR="0">
              <a:spcBef>
                <a:spcPts val="0"/>
              </a:spcBef>
              <a:spcAft>
                <a:spcPts val="0"/>
              </a:spcAft>
            </a:pPr>
            <a:r>
              <a:rPr lang="en-US" sz="1400" dirty="0">
                <a:effectLst/>
                <a:latin typeface="Segoe UI" panose="020B0502040204020203" pitchFamily="34" charset="0"/>
                <a:ea typeface="DengXian" panose="02010600030101010101" pitchFamily="2" charset="-122"/>
                <a:cs typeface="Times New Roman" panose="02020603050405020304" pitchFamily="18" charset="0"/>
              </a:rPr>
              <a:t>Comment: Blogs, programs and publications wax in wane in quality, frequency of output and even editorial bias. The following are some of the most prominent or easy to access sources on Taiwan but they may have issues. Caveat emptor. </a:t>
            </a:r>
          </a:p>
          <a:p>
            <a:pPr marL="457200" marR="0">
              <a:spcBef>
                <a:spcPts val="0"/>
              </a:spcBef>
              <a:spcAft>
                <a:spcPts val="0"/>
              </a:spcAft>
            </a:pPr>
            <a:r>
              <a:rPr lang="en-US" sz="1400" dirty="0">
                <a:effectLst/>
                <a:latin typeface="Segoe UI" panose="020B0502040204020203" pitchFamily="34" charset="0"/>
                <a:ea typeface="DengXian" panose="02010600030101010101" pitchFamily="2" charset="-122"/>
                <a:cs typeface="Times New Roman" panose="02020603050405020304" pitchFamily="18" charset="0"/>
              </a:rPr>
              <a:t> </a:t>
            </a:r>
          </a:p>
          <a:p>
            <a:pPr marL="342900" marR="0" lvl="0" indent="-342900">
              <a:spcBef>
                <a:spcPts val="0"/>
              </a:spcBef>
              <a:spcAft>
                <a:spcPts val="0"/>
              </a:spcAft>
              <a:buFont typeface="Symbol" panose="05050102010706020507" pitchFamily="18" charset="2"/>
              <a:buChar char=""/>
            </a:pPr>
            <a:r>
              <a:rPr lang="en-US" sz="1400" dirty="0">
                <a:effectLst/>
                <a:latin typeface="Segoe UI" panose="020B0502040204020203" pitchFamily="34" charset="0"/>
                <a:ea typeface="DengXian" panose="02010600030101010101" pitchFamily="2" charset="-122"/>
                <a:cs typeface="Times New Roman" panose="02020603050405020304" pitchFamily="18" charset="0"/>
              </a:rPr>
              <a:t>The University of Nottingham's Taiwan Studies Program has a blog with regular coverage of topics of interest </a:t>
            </a:r>
            <a:r>
              <a:rPr lang="en-US" sz="1400" u="sng" dirty="0">
                <a:solidFill>
                  <a:srgbClr val="0563C1"/>
                </a:solidFill>
                <a:effectLst/>
                <a:latin typeface="Segoe UI" panose="020B0502040204020203" pitchFamily="34" charset="0"/>
                <a:ea typeface="DengXian" panose="02010600030101010101" pitchFamily="2" charset="-122"/>
                <a:cs typeface="Times New Roman" panose="02020603050405020304" pitchFamily="18" charset="0"/>
                <a:hlinkClick r:id="rId5"/>
              </a:rPr>
              <a:t>https://taiwaninsight.org/</a:t>
            </a:r>
            <a:r>
              <a:rPr lang="en-US" sz="1400" dirty="0">
                <a:effectLst/>
                <a:latin typeface="Segoe UI" panose="020B0502040204020203" pitchFamily="34" charset="0"/>
                <a:ea typeface="DengXian" panose="02010600030101010101" pitchFamily="2" charset="-122"/>
                <a:cs typeface="Times New Roman" panose="02020603050405020304" pitchFamily="18" charset="0"/>
              </a:rPr>
              <a:t> </a:t>
            </a:r>
          </a:p>
          <a:p>
            <a:pPr marL="0" marR="0">
              <a:spcBef>
                <a:spcPts val="0"/>
              </a:spcBef>
              <a:spcAft>
                <a:spcPts val="0"/>
              </a:spcAft>
            </a:pPr>
            <a:r>
              <a:rPr lang="en-US" sz="1400" dirty="0">
                <a:effectLst/>
                <a:latin typeface="Segoe UI" panose="020B0502040204020203" pitchFamily="34" charset="0"/>
                <a:ea typeface="DengXian" panose="02010600030101010101" pitchFamily="2" charset="-122"/>
                <a:cs typeface="Times New Roman" panose="02020603050405020304" pitchFamily="18" charset="0"/>
              </a:rPr>
              <a:t> </a:t>
            </a:r>
          </a:p>
          <a:p>
            <a:pPr marL="342900" marR="0" lvl="0" indent="-342900">
              <a:spcBef>
                <a:spcPts val="0"/>
              </a:spcBef>
              <a:spcAft>
                <a:spcPts val="0"/>
              </a:spcAft>
              <a:buFont typeface="Symbol" panose="05050102010706020507" pitchFamily="18" charset="2"/>
              <a:buChar char=""/>
            </a:pPr>
            <a:r>
              <a:rPr lang="en-US" sz="1400" dirty="0">
                <a:effectLst/>
                <a:latin typeface="Segoe UI" panose="020B0502040204020203" pitchFamily="34" charset="0"/>
                <a:ea typeface="DengXian" panose="02010600030101010101" pitchFamily="2" charset="-122"/>
                <a:cs typeface="Times New Roman" panose="02020603050405020304" pitchFamily="18" charset="0"/>
              </a:rPr>
              <a:t>Global Taiwan Institute is a non-profit with strong links to the DPP. It has regular coverage of mainland and Taiwan security issues. </a:t>
            </a:r>
            <a:r>
              <a:rPr lang="en-US" sz="1400" u="sng" dirty="0">
                <a:solidFill>
                  <a:srgbClr val="0563C1"/>
                </a:solidFill>
                <a:effectLst/>
                <a:latin typeface="Segoe UI" panose="020B0502040204020203" pitchFamily="34" charset="0"/>
                <a:ea typeface="DengXian" panose="02010600030101010101" pitchFamily="2" charset="-122"/>
                <a:cs typeface="Times New Roman" panose="02020603050405020304" pitchFamily="18" charset="0"/>
                <a:hlinkClick r:id="rId6"/>
              </a:rPr>
              <a:t>https://globaltaiwan.org/</a:t>
            </a:r>
            <a:r>
              <a:rPr lang="en-US" sz="1400" dirty="0">
                <a:effectLst/>
                <a:latin typeface="Segoe UI" panose="020B0502040204020203" pitchFamily="34" charset="0"/>
                <a:ea typeface="DengXian" panose="02010600030101010101" pitchFamily="2" charset="-122"/>
                <a:cs typeface="Times New Roman" panose="02020603050405020304" pitchFamily="18" charset="0"/>
              </a:rPr>
              <a:t> </a:t>
            </a:r>
          </a:p>
          <a:p>
            <a:pPr marL="342900" indent="-342900">
              <a:buFont typeface="Symbol" panose="05050102010706020507" pitchFamily="18" charset="2"/>
              <a:buChar char=""/>
            </a:pPr>
            <a:endParaRPr lang="en-US" sz="1400" dirty="0">
              <a:effectLst/>
              <a:latin typeface="Segoe UI" panose="020B0502040204020203" pitchFamily="34" charset="0"/>
              <a:ea typeface="DengXian" panose="02010600030101010101" pitchFamily="2" charset="-122"/>
              <a:cs typeface="Times New Roman" panose="02020603050405020304" pitchFamily="18" charset="0"/>
            </a:endParaRPr>
          </a:p>
          <a:p>
            <a:pPr marL="342900" indent="-342900">
              <a:buFont typeface="Symbol" panose="05050102010706020507" pitchFamily="18" charset="2"/>
              <a:buChar char=""/>
            </a:pPr>
            <a:r>
              <a:rPr lang="en-US" sz="1400" dirty="0">
                <a:effectLst/>
                <a:latin typeface="Segoe UI" panose="020B0502040204020203" pitchFamily="34" charset="0"/>
                <a:ea typeface="DengXian" panose="02010600030101010101" pitchFamily="2" charset="-122"/>
                <a:cs typeface="Times New Roman" panose="02020603050405020304" pitchFamily="18" charset="0"/>
              </a:rPr>
              <a:t>If you want to learn more about Taiwanese elections I recommend Nathan </a:t>
            </a:r>
            <a:r>
              <a:rPr lang="en-US" sz="1400" dirty="0" err="1">
                <a:effectLst/>
                <a:latin typeface="Segoe UI" panose="020B0502040204020203" pitchFamily="34" charset="0"/>
                <a:ea typeface="DengXian" panose="02010600030101010101" pitchFamily="2" charset="-122"/>
                <a:cs typeface="Times New Roman" panose="02020603050405020304" pitchFamily="18" charset="0"/>
              </a:rPr>
              <a:t>Batto’s</a:t>
            </a:r>
            <a:r>
              <a:rPr lang="en-US" sz="1400" dirty="0">
                <a:effectLst/>
                <a:latin typeface="Segoe UI" panose="020B0502040204020203" pitchFamily="34" charset="0"/>
                <a:ea typeface="DengXian" panose="02010600030101010101" pitchFamily="2" charset="-122"/>
                <a:cs typeface="Times New Roman" panose="02020603050405020304" pitchFamily="18" charset="0"/>
              </a:rPr>
              <a:t> blog Frozen Garlic (it’s a pun in Chinese) </a:t>
            </a:r>
            <a:r>
              <a:rPr lang="en-US" sz="1400" u="sng" dirty="0">
                <a:solidFill>
                  <a:srgbClr val="0563C1"/>
                </a:solidFill>
                <a:effectLst/>
                <a:latin typeface="Segoe UI" panose="020B0502040204020203" pitchFamily="34" charset="0"/>
                <a:ea typeface="DengXian" panose="02010600030101010101" pitchFamily="2" charset="-122"/>
                <a:cs typeface="Times New Roman" panose="02020603050405020304" pitchFamily="18" charset="0"/>
                <a:hlinkClick r:id="rId7"/>
              </a:rPr>
              <a:t>https://frozengarlic.wordpress.com</a:t>
            </a:r>
            <a:endParaRPr lang="en-US" sz="1400" dirty="0">
              <a:effectLst/>
              <a:latin typeface="Segoe UI" panose="020B0502040204020203" pitchFamily="34" charset="0"/>
              <a:ea typeface="DengXian" panose="02010600030101010101" pitchFamily="2" charset="-122"/>
              <a:cs typeface="Times New Roman" panose="02020603050405020304" pitchFamily="18" charset="0"/>
            </a:endParaRPr>
          </a:p>
        </p:txBody>
      </p:sp>
      <p:sp>
        <p:nvSpPr>
          <p:cNvPr id="12" name="Footer Placeholder 4">
            <a:extLst>
              <a:ext uri="{FF2B5EF4-FFF2-40B4-BE49-F238E27FC236}">
                <a16:creationId xmlns:a16="http://schemas.microsoft.com/office/drawing/2014/main" id="{E3E6DA45-2A64-41E9-DEC9-CA1EF7A04255}"/>
              </a:ext>
            </a:extLst>
          </p:cNvPr>
          <p:cNvSpPr txBox="1">
            <a:spLocks/>
          </p:cNvSpPr>
          <p:nvPr/>
        </p:nvSpPr>
        <p:spPr>
          <a:xfrm>
            <a:off x="3028949" y="6523676"/>
            <a:ext cx="30861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UNCLASSIFIED</a:t>
            </a:r>
          </a:p>
        </p:txBody>
      </p:sp>
    </p:spTree>
    <p:extLst>
      <p:ext uri="{BB962C8B-B14F-4D97-AF65-F5344CB8AC3E}">
        <p14:creationId xmlns:p14="http://schemas.microsoft.com/office/powerpoint/2010/main" val="9507829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44450">
          <a:solidFill>
            <a:schemeClr val="tx1"/>
          </a:solidFill>
          <a:tailEnd type="stealth"/>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18871</TotalTime>
  <Words>2588</Words>
  <Application>Microsoft Office PowerPoint</Application>
  <PresentationFormat>On-screen Show (4:3)</PresentationFormat>
  <Paragraphs>208</Paragraphs>
  <Slides>11</Slides>
  <Notes>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11</vt:i4>
      </vt:variant>
    </vt:vector>
  </HeadingPairs>
  <TitlesOfParts>
    <vt:vector size="21" baseType="lpstr">
      <vt:lpstr>Agency FB</vt:lpstr>
      <vt:lpstr>Arial</vt:lpstr>
      <vt:lpstr>Bahnschrift</vt:lpstr>
      <vt:lpstr>Calibri</vt:lpstr>
      <vt:lpstr>Segoe UI</vt:lpstr>
      <vt:lpstr>Symbol</vt:lpstr>
      <vt:lpstr>Times New Roman</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United States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Brad Marvel</dc:creator>
  <cp:keywords>NET Update Nov 2020</cp:keywords>
  <cp:lastModifiedBy>Frederickson, Bryce E CTR USARMY TRADOC (USA)</cp:lastModifiedBy>
  <cp:revision>693</cp:revision>
  <cp:lastPrinted>2020-12-08T11:50:56Z</cp:lastPrinted>
  <dcterms:created xsi:type="dcterms:W3CDTF">2014-03-18T20:45:37Z</dcterms:created>
  <dcterms:modified xsi:type="dcterms:W3CDTF">2023-07-24T16:01:50Z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2C48D58A-976A-4348-93FD-17CC2B96D0D0</vt:lpwstr>
  </property>
  <property fmtid="{D5CDD505-2E9C-101B-9397-08002B2CF9AE}" pid="3" name="ArticulatePath">
    <vt:lpwstr>NET Update to G2_JSOU and SFAB_10Nov20</vt:lpwstr>
  </property>
</Properties>
</file>